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0" r:id="rId50"/>
    <p:sldId id="311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90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9530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89465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67268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23614" y="330542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4106" y="329515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4266" y="3284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6044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9998" y="3365099"/>
            <a:ext cx="24701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hyperlink" Target="mailto:mkeet@cs.uct.ac.za" TargetMode="External"/><Relationship Id="rId9" Type="http://schemas.openxmlformats.org/officeDocument/2006/relationships/hyperlink" Target="http://www.meteck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slide" Target="slide43.xml"/><Relationship Id="rId12" Type="http://schemas.openxmlformats.org/officeDocument/2006/relationships/slide" Target="slide5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slide" Target="slide3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43.xml"/><Relationship Id="rId12" Type="http://schemas.openxmlformats.org/officeDocument/2006/relationships/slide" Target="slide5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slide" Target="slide43.xml"/><Relationship Id="rId12" Type="http://schemas.openxmlformats.org/officeDocument/2006/relationships/slide" Target="slide5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slide" Target="slide43.xml"/><Relationship Id="rId12" Type="http://schemas.openxmlformats.org/officeDocument/2006/relationships/slide" Target="slide5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slide" Target="slide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slide" Target="slide43.xml"/><Relationship Id="rId12" Type="http://schemas.openxmlformats.org/officeDocument/2006/relationships/slide" Target="slide5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slide" Target="slide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1" Type="http://schemas.openxmlformats.org/officeDocument/2006/relationships/slide" Target="slide43.xml"/><Relationship Id="rId12" Type="http://schemas.openxmlformats.org/officeDocument/2006/relationships/slide" Target="slide54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slide" Target="slide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9.xml"/><Relationship Id="rId5" Type="http://schemas.openxmlformats.org/officeDocument/2006/relationships/slide" Target="slide33.xml"/><Relationship Id="rId6" Type="http://schemas.openxmlformats.org/officeDocument/2006/relationships/slide" Target="slide48.xml"/><Relationship Id="rId7" Type="http://schemas.openxmlformats.org/officeDocument/2006/relationships/slide" Target="slide67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464312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85946" y="37668"/>
            <a:ext cx="56690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162971" y="37667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51744" y="3365099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1</a:t>
            </a:fld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22336" y="841565"/>
            <a:ext cx="1763395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Engineering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Lecture </a:t>
            </a:r>
            <a:r>
              <a:rPr sz="1050" spc="-35" dirty="0">
                <a:solidFill>
                  <a:srgbClr val="46AA78"/>
                </a:solidFill>
                <a:latin typeface="Arial"/>
                <a:cs typeface="Arial"/>
              </a:rPr>
              <a:t>2: 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050" spc="2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30" dirty="0">
                <a:latin typeface="Arial"/>
                <a:cs typeface="Arial"/>
              </a:rPr>
              <a:t>Maria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Keet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900" spc="-25" dirty="0">
                <a:latin typeface="Arial"/>
                <a:cs typeface="Arial"/>
              </a:rPr>
              <a:t>email: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8"/>
              </a:rPr>
              <a:t>mkeet@cs.uct.ac.za</a:t>
            </a:r>
            <a:endParaRPr sz="9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spc="-35" dirty="0">
                <a:latin typeface="Arial"/>
                <a:cs typeface="Arial"/>
              </a:rPr>
              <a:t>home: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9"/>
              </a:rPr>
              <a:t>http://www.meteck.org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ctr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Department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10" dirty="0">
                <a:latin typeface="Arial"/>
                <a:cs typeface="Arial"/>
              </a:rPr>
              <a:t>Computer </a:t>
            </a:r>
            <a:r>
              <a:rPr sz="800" spc="-35" dirty="0">
                <a:latin typeface="Arial"/>
                <a:cs typeface="Arial"/>
              </a:rPr>
              <a:t>Science  </a:t>
            </a:r>
            <a:r>
              <a:rPr sz="800" spc="-5" dirty="0">
                <a:latin typeface="Arial"/>
                <a:cs typeface="Arial"/>
              </a:rPr>
              <a:t>University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40" dirty="0">
                <a:latin typeface="Arial"/>
                <a:cs typeface="Arial"/>
              </a:rPr>
              <a:t>Cape  </a:t>
            </a:r>
            <a:r>
              <a:rPr sz="800" spc="-5" dirty="0">
                <a:latin typeface="Arial"/>
                <a:cs typeface="Arial"/>
              </a:rPr>
              <a:t>Town, South</a:t>
            </a:r>
            <a:r>
              <a:rPr sz="800" spc="12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Africa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i="1" spc="-70" dirty="0">
                <a:latin typeface="Arial"/>
                <a:cs typeface="Arial"/>
              </a:rPr>
              <a:t>Semester  </a:t>
            </a:r>
            <a:r>
              <a:rPr sz="1000" i="1" spc="-30" dirty="0">
                <a:latin typeface="Arial"/>
                <a:cs typeface="Arial"/>
              </a:rPr>
              <a:t>2, </a:t>
            </a:r>
            <a:r>
              <a:rPr sz="1000" i="1" spc="-20" dirty="0">
                <a:latin typeface="Arial"/>
                <a:cs typeface="Arial"/>
              </a:rPr>
              <a:t>Block </a:t>
            </a:r>
            <a:r>
              <a:rPr sz="1000" i="1" spc="-5" dirty="0">
                <a:latin typeface="Arial"/>
                <a:cs typeface="Arial"/>
              </a:rPr>
              <a:t>I,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2019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148" y="430403"/>
            <a:ext cx="562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Tibbles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3489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52471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82836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98019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17755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262989"/>
            <a:ext cx="3636645" cy="120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45" dirty="0">
                <a:latin typeface="Arial"/>
                <a:cs typeface="Arial"/>
              </a:rPr>
              <a:t>argument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valid?</a:t>
            </a:r>
            <a:endParaRPr sz="1050" dirty="0">
              <a:latin typeface="Arial"/>
              <a:cs typeface="Arial"/>
            </a:endParaRPr>
          </a:p>
          <a:p>
            <a:pPr marL="461010" marR="58039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b="1" spc="25" dirty="0">
                <a:latin typeface="Arial"/>
                <a:cs typeface="Arial"/>
              </a:rPr>
              <a:t>If </a:t>
            </a:r>
            <a:r>
              <a:rPr sz="1000" spc="-35" dirty="0">
                <a:solidFill>
                  <a:srgbClr val="009A55"/>
                </a:solidFill>
                <a:latin typeface="Arial"/>
                <a:cs typeface="Arial"/>
              </a:rPr>
              <a:t>Tibbles </a:t>
            </a:r>
            <a:r>
              <a:rPr sz="1000" spc="-65" dirty="0">
                <a:solidFill>
                  <a:srgbClr val="009A55"/>
                </a:solidFill>
                <a:latin typeface="Arial"/>
                <a:cs typeface="Arial"/>
              </a:rPr>
              <a:t>roves </a:t>
            </a:r>
            <a:r>
              <a:rPr sz="1000" spc="-25" dirty="0">
                <a:solidFill>
                  <a:srgbClr val="009A55"/>
                </a:solidFill>
                <a:latin typeface="Arial"/>
                <a:cs typeface="Arial"/>
              </a:rPr>
              <a:t>the </a:t>
            </a:r>
            <a:r>
              <a:rPr sz="1000" spc="-45" dirty="0">
                <a:solidFill>
                  <a:srgbClr val="009A55"/>
                </a:solidFill>
                <a:latin typeface="Arial"/>
                <a:cs typeface="Arial"/>
              </a:rPr>
              <a:t>Upper </a:t>
            </a:r>
            <a:r>
              <a:rPr sz="1000" spc="-60" dirty="0">
                <a:solidFill>
                  <a:srgbClr val="009A55"/>
                </a:solidFill>
                <a:latin typeface="Arial"/>
                <a:cs typeface="Arial"/>
              </a:rPr>
              <a:t>Campus</a:t>
            </a:r>
            <a:r>
              <a:rPr sz="1000" spc="-60" dirty="0">
                <a:latin typeface="Arial"/>
                <a:cs typeface="Arial"/>
              </a:rPr>
              <a:t>, </a:t>
            </a:r>
            <a:r>
              <a:rPr sz="1000" b="1" spc="-25" dirty="0">
                <a:latin typeface="Arial"/>
                <a:cs typeface="Arial"/>
              </a:rPr>
              <a:t>then </a:t>
            </a:r>
            <a:r>
              <a:rPr sz="1000" spc="-80" dirty="0">
                <a:latin typeface="Arial"/>
                <a:cs typeface="Arial"/>
              </a:rPr>
              <a:t>he </a:t>
            </a:r>
            <a:r>
              <a:rPr sz="1000" spc="-50" dirty="0">
                <a:latin typeface="Arial"/>
                <a:cs typeface="Arial"/>
              </a:rPr>
              <a:t>lives </a:t>
            </a:r>
            <a:r>
              <a:rPr sz="1000" spc="-15" dirty="0">
                <a:latin typeface="Arial"/>
                <a:cs typeface="Arial"/>
              </a:rPr>
              <a:t>in  </a:t>
            </a:r>
            <a:r>
              <a:rPr sz="1000" spc="-60" dirty="0">
                <a:latin typeface="Arial"/>
                <a:cs typeface="Arial"/>
              </a:rPr>
              <a:t>Rondebosch.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Tibbles </a:t>
            </a:r>
            <a:r>
              <a:rPr sz="1000" spc="-50" dirty="0">
                <a:latin typeface="Arial"/>
                <a:cs typeface="Arial"/>
              </a:rPr>
              <a:t>lives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19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Rondebosch.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b="1" spc="-25" dirty="0">
                <a:latin typeface="Arial"/>
                <a:cs typeface="Arial"/>
              </a:rPr>
              <a:t>Therefore </a:t>
            </a:r>
            <a:r>
              <a:rPr sz="1000" spc="-35" dirty="0">
                <a:solidFill>
                  <a:srgbClr val="009A55"/>
                </a:solidFill>
                <a:latin typeface="Arial"/>
                <a:cs typeface="Arial"/>
              </a:rPr>
              <a:t>Tibbles </a:t>
            </a:r>
            <a:r>
              <a:rPr sz="1000" spc="-65" dirty="0">
                <a:solidFill>
                  <a:srgbClr val="009A55"/>
                </a:solidFill>
                <a:latin typeface="Arial"/>
                <a:cs typeface="Arial"/>
              </a:rPr>
              <a:t>roves  </a:t>
            </a:r>
            <a:r>
              <a:rPr sz="1000" spc="-25" dirty="0">
                <a:solidFill>
                  <a:srgbClr val="009A55"/>
                </a:solidFill>
                <a:latin typeface="Arial"/>
                <a:cs typeface="Arial"/>
              </a:rPr>
              <a:t>the </a:t>
            </a:r>
            <a:r>
              <a:rPr sz="1000" spc="-45" dirty="0">
                <a:solidFill>
                  <a:srgbClr val="009A55"/>
                </a:solidFill>
                <a:latin typeface="Arial"/>
                <a:cs typeface="Arial"/>
              </a:rPr>
              <a:t>Upper</a:t>
            </a:r>
            <a:r>
              <a:rPr sz="1000" spc="165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009A55"/>
                </a:solidFill>
                <a:latin typeface="Arial"/>
                <a:cs typeface="Arial"/>
              </a:rPr>
              <a:t>Campus</a:t>
            </a:r>
            <a:r>
              <a:rPr sz="1000" spc="-6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argument </a:t>
            </a:r>
            <a:r>
              <a:rPr sz="1050" spc="-30" dirty="0">
                <a:latin typeface="Arial"/>
                <a:cs typeface="Arial"/>
              </a:rPr>
              <a:t>formally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prove 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148" y="430403"/>
            <a:ext cx="562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Tibbles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3489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52471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82836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98019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17755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262989"/>
            <a:ext cx="3636645" cy="120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45" dirty="0">
                <a:latin typeface="Arial"/>
                <a:cs typeface="Arial"/>
              </a:rPr>
              <a:t>argument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valid?</a:t>
            </a:r>
            <a:endParaRPr sz="1050" dirty="0">
              <a:latin typeface="Arial"/>
              <a:cs typeface="Arial"/>
            </a:endParaRPr>
          </a:p>
          <a:p>
            <a:pPr marL="461010" marR="8318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b="1" spc="25" dirty="0">
                <a:latin typeface="Arial"/>
                <a:cs typeface="Arial"/>
              </a:rPr>
              <a:t>If </a:t>
            </a:r>
            <a:r>
              <a:rPr sz="1000" spc="-35" dirty="0">
                <a:solidFill>
                  <a:srgbClr val="009A55"/>
                </a:solidFill>
                <a:latin typeface="Arial"/>
                <a:cs typeface="Arial"/>
              </a:rPr>
              <a:t>Tibbles </a:t>
            </a:r>
            <a:r>
              <a:rPr sz="1000" spc="-65" dirty="0">
                <a:solidFill>
                  <a:srgbClr val="009A55"/>
                </a:solidFill>
                <a:latin typeface="Arial"/>
                <a:cs typeface="Arial"/>
              </a:rPr>
              <a:t>roves </a:t>
            </a:r>
            <a:r>
              <a:rPr sz="1000" spc="-25" dirty="0">
                <a:solidFill>
                  <a:srgbClr val="009A55"/>
                </a:solidFill>
                <a:latin typeface="Arial"/>
                <a:cs typeface="Arial"/>
              </a:rPr>
              <a:t>the </a:t>
            </a:r>
            <a:r>
              <a:rPr sz="1000" spc="-45" dirty="0">
                <a:solidFill>
                  <a:srgbClr val="009A55"/>
                </a:solidFill>
                <a:latin typeface="Arial"/>
                <a:cs typeface="Arial"/>
              </a:rPr>
              <a:t>Upper </a:t>
            </a:r>
            <a:r>
              <a:rPr sz="1000" spc="-60" dirty="0">
                <a:solidFill>
                  <a:srgbClr val="009A55"/>
                </a:solidFill>
                <a:latin typeface="Arial"/>
                <a:cs typeface="Arial"/>
              </a:rPr>
              <a:t>Campus</a:t>
            </a:r>
            <a:r>
              <a:rPr sz="1000" spc="-60" dirty="0">
                <a:latin typeface="Arial"/>
                <a:cs typeface="Arial"/>
              </a:rPr>
              <a:t>, </a:t>
            </a:r>
            <a:r>
              <a:rPr sz="1000" b="1" spc="-25" dirty="0">
                <a:latin typeface="Arial"/>
                <a:cs typeface="Arial"/>
              </a:rPr>
              <a:t>then </a:t>
            </a:r>
            <a:r>
              <a:rPr sz="1000" spc="-80" dirty="0">
                <a:solidFill>
                  <a:srgbClr val="99479B"/>
                </a:solidFill>
                <a:latin typeface="Arial"/>
                <a:cs typeface="Arial"/>
              </a:rPr>
              <a:t>he </a:t>
            </a:r>
            <a:r>
              <a:rPr sz="1000" spc="-25" dirty="0">
                <a:solidFill>
                  <a:srgbClr val="99479B"/>
                </a:solidFill>
                <a:latin typeface="Arial"/>
                <a:cs typeface="Arial"/>
              </a:rPr>
              <a:t>[Tibbles] </a:t>
            </a:r>
            <a:r>
              <a:rPr sz="1000" spc="-50" dirty="0">
                <a:solidFill>
                  <a:srgbClr val="99479B"/>
                </a:solidFill>
                <a:latin typeface="Arial"/>
                <a:cs typeface="Arial"/>
              </a:rPr>
              <a:t>lives </a:t>
            </a:r>
            <a:r>
              <a:rPr sz="1000" spc="-15" dirty="0">
                <a:solidFill>
                  <a:srgbClr val="99479B"/>
                </a:solidFill>
                <a:latin typeface="Arial"/>
                <a:cs typeface="Arial"/>
              </a:rPr>
              <a:t>in  </a:t>
            </a:r>
            <a:r>
              <a:rPr sz="1000" spc="-60" dirty="0">
                <a:solidFill>
                  <a:srgbClr val="99479B"/>
                </a:solidFill>
                <a:latin typeface="Arial"/>
                <a:cs typeface="Arial"/>
              </a:rPr>
              <a:t>Rondebosch</a:t>
            </a:r>
            <a:r>
              <a:rPr sz="1000" spc="-6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35" dirty="0">
                <a:solidFill>
                  <a:srgbClr val="99479B"/>
                </a:solidFill>
                <a:latin typeface="Arial"/>
                <a:cs typeface="Arial"/>
              </a:rPr>
              <a:t>Tibbles </a:t>
            </a:r>
            <a:r>
              <a:rPr sz="1000" spc="-50" dirty="0">
                <a:solidFill>
                  <a:srgbClr val="99479B"/>
                </a:solidFill>
                <a:latin typeface="Arial"/>
                <a:cs typeface="Arial"/>
              </a:rPr>
              <a:t>lives </a:t>
            </a:r>
            <a:r>
              <a:rPr sz="1000" spc="-15" dirty="0">
                <a:solidFill>
                  <a:srgbClr val="99479B"/>
                </a:solidFill>
                <a:latin typeface="Arial"/>
                <a:cs typeface="Arial"/>
              </a:rPr>
              <a:t>in</a:t>
            </a:r>
            <a:r>
              <a:rPr sz="1000" spc="195" dirty="0">
                <a:solidFill>
                  <a:srgbClr val="99479B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99479B"/>
                </a:solidFill>
                <a:latin typeface="Arial"/>
                <a:cs typeface="Arial"/>
              </a:rPr>
              <a:t>Rondebosch</a:t>
            </a:r>
            <a:r>
              <a:rPr sz="1000" spc="-6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b="1" spc="-25" dirty="0">
                <a:latin typeface="Arial"/>
                <a:cs typeface="Arial"/>
              </a:rPr>
              <a:t>Therefore </a:t>
            </a:r>
            <a:r>
              <a:rPr sz="1000" spc="-35" dirty="0">
                <a:solidFill>
                  <a:srgbClr val="009A55"/>
                </a:solidFill>
                <a:latin typeface="Arial"/>
                <a:cs typeface="Arial"/>
              </a:rPr>
              <a:t>Tibbles </a:t>
            </a:r>
            <a:r>
              <a:rPr sz="1000" spc="-65" dirty="0">
                <a:solidFill>
                  <a:srgbClr val="009A55"/>
                </a:solidFill>
                <a:latin typeface="Arial"/>
                <a:cs typeface="Arial"/>
              </a:rPr>
              <a:t>roves  </a:t>
            </a:r>
            <a:r>
              <a:rPr sz="1000" spc="-25" dirty="0">
                <a:solidFill>
                  <a:srgbClr val="009A55"/>
                </a:solidFill>
                <a:latin typeface="Arial"/>
                <a:cs typeface="Arial"/>
              </a:rPr>
              <a:t>the </a:t>
            </a:r>
            <a:r>
              <a:rPr sz="1000" spc="-45" dirty="0">
                <a:solidFill>
                  <a:srgbClr val="009A55"/>
                </a:solidFill>
                <a:latin typeface="Arial"/>
                <a:cs typeface="Arial"/>
              </a:rPr>
              <a:t>Upper</a:t>
            </a:r>
            <a:r>
              <a:rPr sz="1000" spc="165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009A55"/>
                </a:solidFill>
                <a:latin typeface="Arial"/>
                <a:cs typeface="Arial"/>
              </a:rPr>
              <a:t>Campus</a:t>
            </a:r>
            <a:r>
              <a:rPr sz="1000" spc="-6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argument </a:t>
            </a:r>
            <a:r>
              <a:rPr sz="1050" spc="-30" dirty="0">
                <a:latin typeface="Arial"/>
                <a:cs typeface="Arial"/>
              </a:rPr>
              <a:t>formally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prove 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11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148" y="430403"/>
            <a:ext cx="562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Tibbles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9562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585442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73727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889099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08645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323733"/>
            <a:ext cx="3814255" cy="1039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45" dirty="0">
                <a:latin typeface="Arial"/>
                <a:cs typeface="Arial"/>
              </a:rPr>
              <a:t>argument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valid?</a:t>
            </a:r>
            <a:endParaRPr sz="1050" dirty="0">
              <a:latin typeface="Arial"/>
              <a:cs typeface="Arial"/>
            </a:endParaRPr>
          </a:p>
          <a:p>
            <a:pPr marL="461010" marR="263144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b="1" spc="25" dirty="0">
                <a:latin typeface="Arial"/>
                <a:cs typeface="Arial"/>
              </a:rPr>
              <a:t>If </a:t>
            </a: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b="1" spc="-25" dirty="0" smtClean="0">
                <a:latin typeface="Arial"/>
                <a:cs typeface="Arial"/>
              </a:rPr>
              <a:t>then </a:t>
            </a:r>
            <a:r>
              <a:rPr sz="1000" spc="-5" dirty="0" smtClean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.  </a:t>
            </a:r>
            <a:endParaRPr lang="en-US" sz="1000" spc="-5" dirty="0" smtClean="0">
              <a:latin typeface="Arial"/>
              <a:cs typeface="Arial"/>
            </a:endParaRPr>
          </a:p>
          <a:p>
            <a:pPr marL="461010" marR="263144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" dirty="0" smtClean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b="1" spc="-25" dirty="0">
                <a:latin typeface="Arial"/>
                <a:cs typeface="Arial"/>
              </a:rPr>
              <a:t>Therefore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argument </a:t>
            </a:r>
            <a:r>
              <a:rPr sz="1050" spc="-30" dirty="0">
                <a:latin typeface="Arial"/>
                <a:cs typeface="Arial"/>
              </a:rPr>
              <a:t>formally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prove 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12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148" y="430403"/>
            <a:ext cx="562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Tibbles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9562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4" y="1323733"/>
            <a:ext cx="2366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45" dirty="0">
                <a:latin typeface="Arial"/>
                <a:cs typeface="Arial"/>
              </a:rPr>
              <a:t>argument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valid?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92327" y="1585442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01484" y="1513560"/>
            <a:ext cx="9463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 </a:t>
            </a:r>
            <a:r>
              <a:rPr sz="1000" i="1" spc="390" dirty="0">
                <a:latin typeface="Menlo"/>
                <a:cs typeface="Menlo"/>
              </a:rPr>
              <a:t>→</a:t>
            </a:r>
            <a:r>
              <a:rPr sz="1000" i="1" spc="-305" dirty="0">
                <a:latin typeface="Menlo"/>
                <a:cs typeface="Menlo"/>
              </a:rPr>
              <a:t> </a:t>
            </a:r>
            <a:r>
              <a:rPr sz="1000" spc="-5" dirty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92327" y="173727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327" y="1889099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208645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5" y="1665389"/>
            <a:ext cx="3636645" cy="679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spc="-5" dirty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b="1" spc="-25" dirty="0">
                <a:latin typeface="Arial"/>
                <a:cs typeface="Arial"/>
              </a:rPr>
              <a:t>Therefore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argument </a:t>
            </a:r>
            <a:r>
              <a:rPr sz="1050" spc="-30" dirty="0">
                <a:latin typeface="Arial"/>
                <a:cs typeface="Arial"/>
              </a:rPr>
              <a:t>formally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prove 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13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148" y="430403"/>
            <a:ext cx="562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Tibbles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9562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4" y="1323734"/>
            <a:ext cx="2366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45" dirty="0">
                <a:latin typeface="Arial"/>
                <a:cs typeface="Arial"/>
              </a:rPr>
              <a:t>argument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valid?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92327" y="1585442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01484" y="1513560"/>
            <a:ext cx="870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 </a:t>
            </a:r>
            <a:r>
              <a:rPr sz="1000" i="1" spc="390" dirty="0">
                <a:latin typeface="Menlo"/>
                <a:cs typeface="Menlo"/>
              </a:rPr>
              <a:t>→</a:t>
            </a:r>
            <a:r>
              <a:rPr sz="1000" i="1" spc="-305" dirty="0">
                <a:latin typeface="Menlo"/>
                <a:cs typeface="Menlo"/>
              </a:rPr>
              <a:t> </a:t>
            </a:r>
            <a:r>
              <a:rPr sz="1000" spc="-5" dirty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92327" y="173727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01484" y="1665389"/>
            <a:ext cx="6415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i="1" spc="60" dirty="0">
                <a:latin typeface="Menlo"/>
                <a:cs typeface="Menlo"/>
              </a:rPr>
              <a:t>∧</a:t>
            </a:r>
            <a:r>
              <a:rPr sz="1000" i="1" spc="-370" dirty="0">
                <a:latin typeface="Menlo"/>
                <a:cs typeface="Menlo"/>
              </a:rPr>
              <a:t> </a:t>
            </a:r>
            <a:r>
              <a:rPr sz="1000" spc="-5" dirty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2327" y="1889099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01484" y="1817229"/>
            <a:ext cx="11749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b="1" spc="-25" dirty="0">
                <a:latin typeface="Arial"/>
                <a:cs typeface="Arial"/>
              </a:rPr>
              <a:t>Therefore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2551" y="208645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4395" y="2010204"/>
            <a:ext cx="3636645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argument </a:t>
            </a:r>
            <a:r>
              <a:rPr sz="1050" spc="-30" dirty="0">
                <a:latin typeface="Arial"/>
                <a:cs typeface="Arial"/>
              </a:rPr>
              <a:t>formally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prove 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14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148" y="430403"/>
            <a:ext cx="562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Tibbles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29776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4" y="1225854"/>
            <a:ext cx="2366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45" dirty="0">
                <a:latin typeface="Arial"/>
                <a:cs typeface="Arial"/>
              </a:rPr>
              <a:t>argument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valid?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92327" y="148757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01484" y="1415694"/>
            <a:ext cx="6415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 </a:t>
            </a:r>
            <a:r>
              <a:rPr sz="1000" i="1" spc="390" dirty="0">
                <a:latin typeface="Menlo"/>
                <a:cs typeface="Menlo"/>
              </a:rPr>
              <a:t>→</a:t>
            </a:r>
            <a:r>
              <a:rPr sz="1000" i="1" spc="-305" dirty="0">
                <a:latin typeface="Menlo"/>
                <a:cs typeface="Menlo"/>
              </a:rPr>
              <a:t> </a:t>
            </a:r>
            <a:r>
              <a:rPr sz="1000" spc="-5" dirty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92327" y="1639404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01484" y="1567522"/>
            <a:ext cx="5653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i="1" spc="60" dirty="0">
                <a:latin typeface="Menlo"/>
                <a:cs typeface="Menlo"/>
              </a:rPr>
              <a:t>∧</a:t>
            </a:r>
            <a:r>
              <a:rPr sz="1000" i="1" spc="-370" dirty="0">
                <a:latin typeface="Menlo"/>
                <a:cs typeface="Menlo"/>
              </a:rPr>
              <a:t> </a:t>
            </a:r>
            <a:r>
              <a:rPr sz="1000" spc="-5" dirty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2327" y="1791233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01484" y="1719351"/>
            <a:ext cx="5653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i="1" spc="390" dirty="0">
                <a:latin typeface="Menlo"/>
                <a:cs typeface="Menlo"/>
              </a:rPr>
              <a:t>→</a:t>
            </a:r>
            <a:r>
              <a:rPr sz="1000" i="1" spc="-365" dirty="0">
                <a:latin typeface="Menlo"/>
                <a:cs typeface="Menlo"/>
              </a:rPr>
              <a:t> </a:t>
            </a: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2551" y="198859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4395" y="1912157"/>
            <a:ext cx="3636645" cy="3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99"/>
              </a:lnSpc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argument </a:t>
            </a:r>
            <a:r>
              <a:rPr sz="1050" spc="-30" dirty="0">
                <a:latin typeface="Arial"/>
                <a:cs typeface="Arial"/>
              </a:rPr>
              <a:t>formally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prove 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15/46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148" y="430403"/>
            <a:ext cx="562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Tibbles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29776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4" y="1225854"/>
            <a:ext cx="22140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45" dirty="0">
                <a:latin typeface="Arial"/>
                <a:cs typeface="Arial"/>
              </a:rPr>
              <a:t>argument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valid?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92327" y="148757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01484" y="1415694"/>
            <a:ext cx="717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 </a:t>
            </a:r>
            <a:r>
              <a:rPr sz="1000" i="1" spc="390" dirty="0">
                <a:latin typeface="Menlo"/>
                <a:cs typeface="Menlo"/>
              </a:rPr>
              <a:t>→</a:t>
            </a:r>
            <a:r>
              <a:rPr sz="1000" i="1" spc="-305" dirty="0">
                <a:latin typeface="Menlo"/>
                <a:cs typeface="Menlo"/>
              </a:rPr>
              <a:t> </a:t>
            </a:r>
            <a:r>
              <a:rPr sz="1000" spc="-5" dirty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92327" y="1639404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01484" y="1567522"/>
            <a:ext cx="4891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i="1" spc="60" dirty="0">
                <a:latin typeface="Menlo"/>
                <a:cs typeface="Menlo"/>
              </a:rPr>
              <a:t>∧</a:t>
            </a:r>
            <a:r>
              <a:rPr sz="1000" i="1" spc="-370" dirty="0">
                <a:latin typeface="Menlo"/>
                <a:cs typeface="Menlo"/>
              </a:rPr>
              <a:t> </a:t>
            </a:r>
            <a:r>
              <a:rPr sz="1000" spc="-5" dirty="0">
                <a:solidFill>
                  <a:srgbClr val="99479B"/>
                </a:solidFill>
                <a:latin typeface="Arial"/>
                <a:cs typeface="Arial"/>
              </a:rPr>
              <a:t>B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2327" y="1791233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01484" y="1719351"/>
            <a:ext cx="5653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00" i="1" spc="390" dirty="0">
                <a:latin typeface="Menlo"/>
                <a:cs typeface="Menlo"/>
              </a:rPr>
              <a:t>→</a:t>
            </a:r>
            <a:r>
              <a:rPr sz="1000" i="1" spc="-365" dirty="0">
                <a:latin typeface="Menlo"/>
                <a:cs typeface="Menlo"/>
              </a:rPr>
              <a:t> </a:t>
            </a:r>
            <a:r>
              <a:rPr sz="1000" spc="-5" dirty="0">
                <a:solidFill>
                  <a:srgbClr val="009A55"/>
                </a:solidFill>
                <a:latin typeface="Arial"/>
                <a:cs typeface="Arial"/>
              </a:rPr>
              <a:t>A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2551" y="198859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2551" y="237069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24395" y="1912157"/>
            <a:ext cx="3636645" cy="53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99"/>
              </a:lnSpc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argument </a:t>
            </a:r>
            <a:r>
              <a:rPr sz="1050" spc="-30" dirty="0">
                <a:latin typeface="Arial"/>
                <a:cs typeface="Arial"/>
              </a:rPr>
              <a:t>formally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prove 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So,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30" dirty="0">
                <a:latin typeface="Arial"/>
                <a:cs typeface="Arial"/>
              </a:rPr>
              <a:t>((</a:t>
            </a:r>
            <a:r>
              <a:rPr sz="1050" i="1" spc="30" dirty="0">
                <a:latin typeface="Arial"/>
                <a:cs typeface="Arial"/>
              </a:rPr>
              <a:t>A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10" dirty="0">
                <a:latin typeface="Arial"/>
                <a:cs typeface="Arial"/>
              </a:rPr>
              <a:t>B</a:t>
            </a:r>
            <a:r>
              <a:rPr sz="1050" i="1" spc="-21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400" dirty="0">
                <a:latin typeface="Menlo"/>
                <a:cs typeface="Menlo"/>
              </a:rPr>
              <a:t> </a:t>
            </a:r>
            <a:r>
              <a:rPr sz="1050" i="1" spc="-10" dirty="0">
                <a:latin typeface="Arial"/>
                <a:cs typeface="Arial"/>
              </a:rPr>
              <a:t>B</a:t>
            </a:r>
            <a:r>
              <a:rPr sz="1050" i="1" spc="-21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10" dirty="0">
                <a:latin typeface="Arial"/>
                <a:cs typeface="Arial"/>
              </a:rPr>
              <a:t>A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15/46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16</a:t>
            </a:r>
            <a:r>
              <a:rPr spc="50" dirty="0"/>
              <a:t>/46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720902" y="430403"/>
            <a:ext cx="31667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Implication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talking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about </a:t>
            </a:r>
            <a:r>
              <a:rPr sz="1400" spc="65" dirty="0">
                <a:solidFill>
                  <a:srgbClr val="46AA78"/>
                </a:solidFill>
                <a:latin typeface="Arial"/>
                <a:cs typeface="Arial"/>
              </a:rPr>
              <a:t>it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in </a:t>
            </a:r>
            <a:r>
              <a:rPr sz="1400" spc="1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English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30071" y="1509471"/>
            <a:ext cx="50609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30" dirty="0">
                <a:latin typeface="Menlo"/>
                <a:cs typeface="Menlo"/>
              </a:rPr>
              <a:t>¬</a:t>
            </a:r>
            <a:r>
              <a:rPr sz="1050" b="1" spc="30" dirty="0">
                <a:latin typeface="Arial"/>
                <a:cs typeface="Arial"/>
              </a:rPr>
              <a:t>A </a:t>
            </a:r>
            <a:r>
              <a:rPr sz="1050" i="1" spc="60" dirty="0">
                <a:latin typeface="Menlo"/>
                <a:cs typeface="Menlo"/>
              </a:rPr>
              <a:t>∨</a:t>
            </a:r>
            <a:r>
              <a:rPr sz="1050" i="1" spc="-325" dirty="0">
                <a:latin typeface="Menlo"/>
                <a:cs typeface="Menlo"/>
              </a:rPr>
              <a:t> </a:t>
            </a:r>
            <a:r>
              <a:rPr sz="1050" b="1" spc="5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404164" y="1356639"/>
          <a:ext cx="2087970" cy="1214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247"/>
                <a:gridCol w="265009"/>
                <a:gridCol w="620558"/>
                <a:gridCol w="993156"/>
              </a:tblGrid>
              <a:tr h="306449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17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170"/>
                        </a:lnSpc>
                      </a:pPr>
                      <a:r>
                        <a:rPr sz="1050" b="1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050" i="1" spc="405" dirty="0">
                          <a:latin typeface="Menlo"/>
                          <a:cs typeface="Menlo"/>
                        </a:rPr>
                        <a:t>→</a:t>
                      </a:r>
                      <a:r>
                        <a:rPr sz="1050" i="1" spc="-305" dirty="0">
                          <a:latin typeface="Menlo"/>
                          <a:cs typeface="Menlo"/>
                        </a:rPr>
                        <a:t> </a:t>
                      </a:r>
                      <a:r>
                        <a:rPr sz="1050" b="1" spc="5" dirty="0">
                          <a:latin typeface="Arial"/>
                          <a:cs typeface="Arial"/>
                        </a:rPr>
                        <a:t>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0"/>
                        </a:lnSpc>
                      </a:pPr>
                      <a:r>
                        <a:rPr sz="1050" b="1" spc="-60" dirty="0">
                          <a:latin typeface="Arial"/>
                          <a:cs typeface="Arial"/>
                        </a:rPr>
                        <a:t>can  </a:t>
                      </a:r>
                      <a:r>
                        <a:rPr sz="1050" b="1" spc="-45" dirty="0">
                          <a:latin typeface="Arial"/>
                          <a:cs typeface="Arial"/>
                        </a:rPr>
                        <a:t>read  </a:t>
                      </a:r>
                      <a:r>
                        <a:rPr sz="1050" b="1" spc="2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05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95" dirty="0">
                          <a:latin typeface="Arial"/>
                          <a:cs typeface="Arial"/>
                        </a:rPr>
                        <a:t>as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then</a:t>
                      </a:r>
                      <a:r>
                        <a:rPr sz="105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08931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5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implies</a:t>
                      </a:r>
                      <a:r>
                        <a:rPr sz="10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marL="47625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5"/>
                        </a:lnSpc>
                      </a:pPr>
                      <a:r>
                        <a:rPr sz="105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05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72072">
                <a:tc>
                  <a:txBody>
                    <a:bodyPr/>
                    <a:lstStyle/>
                    <a:p>
                      <a:pPr marL="47625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5"/>
                        </a:lnSpc>
                      </a:pPr>
                      <a:r>
                        <a:rPr sz="1050" spc="-1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0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A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44993">
                <a:tc>
                  <a:txBody>
                    <a:bodyPr/>
                    <a:lstStyle/>
                    <a:p>
                      <a:pPr marL="47625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05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175"/>
                        </a:lnSpc>
                      </a:pPr>
                      <a:r>
                        <a:rPr sz="1050" spc="-65" dirty="0">
                          <a:latin typeface="Arial"/>
                          <a:cs typeface="Arial"/>
                        </a:rPr>
                        <a:t>Whenever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A,</a:t>
                      </a:r>
                      <a:r>
                        <a:rPr sz="105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B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050" spc="-80" dirty="0">
                          <a:latin typeface="Arial"/>
                          <a:cs typeface="Arial"/>
                        </a:rPr>
                        <a:t>unless </a:t>
                      </a:r>
                      <a:r>
                        <a:rPr sz="10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B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2599506" y="1509471"/>
            <a:ext cx="1863089" cy="104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B </a:t>
            </a:r>
            <a:r>
              <a:rPr sz="1050" spc="-40" dirty="0">
                <a:latin typeface="Arial"/>
                <a:cs typeface="Arial"/>
              </a:rPr>
              <a:t>follows </a:t>
            </a:r>
            <a:r>
              <a:rPr sz="1050" spc="-20" dirty="0">
                <a:latin typeface="Arial"/>
                <a:cs typeface="Arial"/>
              </a:rPr>
              <a:t>from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  <a:p>
            <a:pPr marL="12700" marR="69469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30" dirty="0">
                <a:latin typeface="Arial"/>
                <a:cs typeface="Arial"/>
              </a:rPr>
              <a:t>sufficient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10" dirty="0">
                <a:latin typeface="Arial"/>
                <a:cs typeface="Arial"/>
              </a:rPr>
              <a:t>B  B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necessary  </a:t>
            </a:r>
            <a:r>
              <a:rPr sz="1050" spc="-25" dirty="0">
                <a:latin typeface="Arial"/>
                <a:cs typeface="Arial"/>
              </a:rPr>
              <a:t>for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  <a:p>
            <a:pPr marL="12700" marR="5080" indent="-635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B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necessary </a:t>
            </a:r>
            <a:r>
              <a:rPr sz="1050" spc="-25" dirty="0">
                <a:latin typeface="Arial"/>
                <a:cs typeface="Arial"/>
              </a:rPr>
              <a:t>condition for </a:t>
            </a:r>
            <a:r>
              <a:rPr sz="1050" spc="-10" dirty="0">
                <a:latin typeface="Arial"/>
                <a:cs typeface="Arial"/>
              </a:rPr>
              <a:t>A  B </a:t>
            </a:r>
            <a:r>
              <a:rPr sz="1050" spc="-70" dirty="0">
                <a:latin typeface="Arial"/>
                <a:cs typeface="Arial"/>
              </a:rPr>
              <a:t>whenever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0" dirty="0">
                <a:latin typeface="Arial"/>
                <a:cs typeface="Arial"/>
              </a:rPr>
              <a:t>sufficient </a:t>
            </a:r>
            <a:r>
              <a:rPr sz="1050" spc="-25" dirty="0">
                <a:latin typeface="Arial"/>
                <a:cs typeface="Arial"/>
              </a:rPr>
              <a:t>condition for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35976" y="430403"/>
            <a:ext cx="153606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How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formalise</a:t>
            </a:r>
            <a:r>
              <a:rPr sz="1400" spc="2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it?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9186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581670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733499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885340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06245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327" y="225225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5" y="1319961"/>
            <a:ext cx="1906270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5" dirty="0">
                <a:latin typeface="Arial"/>
                <a:cs typeface="Arial"/>
              </a:rPr>
              <a:t>Syntax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25" dirty="0">
                <a:latin typeface="Arial"/>
                <a:cs typeface="Arial"/>
              </a:rPr>
              <a:t>Alphabet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sz="1000" spc="-70" dirty="0">
                <a:latin typeface="Arial"/>
                <a:cs typeface="Arial"/>
              </a:rPr>
              <a:t>Languages </a:t>
            </a:r>
            <a:r>
              <a:rPr sz="1000" spc="-35" dirty="0">
                <a:latin typeface="Arial"/>
                <a:cs typeface="Arial"/>
              </a:rPr>
              <a:t>constructs  </a:t>
            </a:r>
            <a:r>
              <a:rPr sz="1000" spc="-75" dirty="0">
                <a:latin typeface="Arial"/>
                <a:cs typeface="Arial"/>
              </a:rPr>
              <a:t>Sentences 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60" dirty="0">
                <a:latin typeface="Arial"/>
                <a:cs typeface="Arial"/>
              </a:rPr>
              <a:t>assert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knowledge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50" spc="-60" dirty="0">
                <a:latin typeface="Arial"/>
                <a:cs typeface="Arial"/>
              </a:rPr>
              <a:t>Semantics</a:t>
            </a:r>
            <a:endParaRPr sz="10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0"/>
              </a:spcBef>
            </a:pPr>
            <a:r>
              <a:rPr sz="1000" spc="-45" dirty="0">
                <a:latin typeface="Arial"/>
                <a:cs typeface="Arial"/>
              </a:rPr>
              <a:t>Formal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meaning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17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0743" y="98102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743" y="133869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743" y="169636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032" y="19201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1032" y="2092236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0743" y="2398179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621991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032" y="27940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50253" y="430403"/>
            <a:ext cx="2237740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915"/>
              </a:spcBef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9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Some</a:t>
            </a:r>
            <a:r>
              <a:rPr sz="105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definitions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1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First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Order</a:t>
            </a:r>
            <a:r>
              <a:rPr sz="1050" spc="8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Structures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 startAt="4"/>
              <a:tabLst>
                <a:tab pos="179705" algn="l"/>
              </a:tabLst>
            </a:pPr>
            <a:r>
              <a:rPr sz="1050" spc="-70" dirty="0">
                <a:solidFill>
                  <a:srgbClr val="D9EDE4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1050">
              <a:latin typeface="Arial"/>
              <a:cs typeface="Arial"/>
            </a:endParaRPr>
          </a:p>
          <a:p>
            <a:pPr marL="317500" marR="1198880">
              <a:lnSpc>
                <a:spcPct val="102600"/>
              </a:lnSpc>
            </a:pPr>
            <a:r>
              <a:rPr sz="1050" spc="-7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General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idea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Tableaux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18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7"/>
            <a:ext cx="464312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85946" y="37668"/>
            <a:ext cx="49070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162971" y="37668"/>
            <a:ext cx="447129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10743" y="98102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0743" y="133869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743" y="169636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1032" y="19201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032" y="2092236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0743" y="2398179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1032" y="2621991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7940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50253" y="430403"/>
            <a:ext cx="2237740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915"/>
              </a:spcBef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90" dirty="0">
                <a:latin typeface="Arial"/>
                <a:cs typeface="Arial"/>
                <a:hlinkClick r:id="rId10" action="ppaction://hlinksldjump"/>
              </a:rPr>
              <a:t>Some</a:t>
            </a:r>
            <a:r>
              <a:rPr sz="105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10" action="ppaction://hlinksldjump"/>
              </a:rPr>
              <a:t>definitions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15" dirty="0">
                <a:latin typeface="Arial"/>
                <a:cs typeface="Arial"/>
                <a:hlinkClick r:id="rId11" action="ppaction://hlinksldjump"/>
              </a:rPr>
              <a:t>First </a:t>
            </a:r>
            <a:r>
              <a:rPr sz="1050" spc="-45" dirty="0">
                <a:latin typeface="Arial"/>
                <a:cs typeface="Arial"/>
                <a:hlinkClick r:id="rId11" action="ppaction://hlinksldjump"/>
              </a:rPr>
              <a:t>Order</a:t>
            </a:r>
            <a:r>
              <a:rPr sz="1050" spc="8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5" dirty="0">
                <a:latin typeface="Arial"/>
                <a:cs typeface="Arial"/>
                <a:hlinkClick r:id="rId11" action="ppaction://hlinksldjump"/>
              </a:rPr>
              <a:t>Structures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 startAt="4"/>
              <a:tabLst>
                <a:tab pos="179705" algn="l"/>
              </a:tabLst>
            </a:pPr>
            <a:r>
              <a:rPr sz="1050" spc="-7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1050">
              <a:latin typeface="Arial"/>
              <a:cs typeface="Arial"/>
            </a:endParaRPr>
          </a:p>
          <a:p>
            <a:pPr marL="317500" marR="1198880">
              <a:lnSpc>
                <a:spcPct val="102600"/>
              </a:lnSpc>
            </a:pPr>
            <a:r>
              <a:rPr sz="1050" spc="-75" dirty="0">
                <a:latin typeface="Arial"/>
                <a:cs typeface="Arial"/>
                <a:hlinkClick r:id="rId12" action="ppaction://hlinksldjump"/>
              </a:rPr>
              <a:t>General </a:t>
            </a:r>
            <a:r>
              <a:rPr sz="1050" spc="-60" dirty="0">
                <a:latin typeface="Arial"/>
                <a:cs typeface="Arial"/>
                <a:hlinkClick r:id="rId12" action="ppaction://hlinksldjump"/>
              </a:rPr>
              <a:t>idea 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  <a:hlinkClick r:id="rId12" action="ppaction://hlinksldjump"/>
              </a:rPr>
              <a:t>Tableaux</a:t>
            </a:r>
            <a:endParaRPr sz="10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51744" y="3365099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2</a:t>
            </a:fld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04517" y="430403"/>
            <a:ext cx="11988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9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42534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63537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184541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205544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26547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247550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47294" y="1100993"/>
            <a:ext cx="4015156" cy="1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290195" indent="-277495">
              <a:lnSpc>
                <a:spcPct val="125299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lexicon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55" dirty="0">
                <a:latin typeface="Arial"/>
                <a:cs typeface="Arial"/>
              </a:rPr>
              <a:t>order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-40" dirty="0">
                <a:latin typeface="Arial"/>
                <a:cs typeface="Arial"/>
              </a:rPr>
              <a:t>contains:  </a:t>
            </a:r>
            <a:endParaRPr lang="en-US" sz="1050" spc="-40" dirty="0">
              <a:latin typeface="Arial"/>
              <a:cs typeface="Arial"/>
            </a:endParaRPr>
          </a:p>
          <a:p>
            <a:pPr marL="746760" marR="290195" lvl="1" indent="-277495">
              <a:lnSpc>
                <a:spcPct val="125299"/>
              </a:lnSpc>
              <a:buFont typeface="Arial"/>
              <a:buChar char="•"/>
            </a:pPr>
            <a:r>
              <a:rPr sz="1050" spc="-65" dirty="0" smtClean="0">
                <a:latin typeface="Arial"/>
                <a:cs typeface="Arial"/>
              </a:rPr>
              <a:t>Connectives </a:t>
            </a:r>
            <a:r>
              <a:rPr sz="1050" spc="85" dirty="0">
                <a:latin typeface="Arial"/>
                <a:cs typeface="Arial"/>
              </a:rPr>
              <a:t>&amp; </a:t>
            </a:r>
            <a:r>
              <a:rPr sz="1050" spc="-70" dirty="0">
                <a:latin typeface="Arial"/>
                <a:cs typeface="Arial"/>
              </a:rPr>
              <a:t>Parentheses: </a:t>
            </a:r>
            <a:r>
              <a:rPr sz="1050" i="1" spc="25" dirty="0">
                <a:latin typeface="Menlo"/>
                <a:cs typeface="Menlo"/>
              </a:rPr>
              <a:t>¬</a:t>
            </a:r>
            <a:r>
              <a:rPr sz="1050" spc="25" dirty="0">
                <a:latin typeface="Arial"/>
                <a:cs typeface="Arial"/>
              </a:rPr>
              <a:t>, </a:t>
            </a:r>
            <a:r>
              <a:rPr sz="1050" i="1" spc="200" dirty="0">
                <a:latin typeface="Menlo"/>
                <a:cs typeface="Menlo"/>
              </a:rPr>
              <a:t>→</a:t>
            </a:r>
            <a:r>
              <a:rPr sz="1050" spc="200" dirty="0">
                <a:latin typeface="Arial"/>
                <a:cs typeface="Arial"/>
              </a:rPr>
              <a:t>, </a:t>
            </a:r>
            <a:r>
              <a:rPr sz="1050" i="1" spc="200" dirty="0">
                <a:latin typeface="Menlo"/>
                <a:cs typeface="Menlo"/>
              </a:rPr>
              <a:t>↔</a:t>
            </a:r>
            <a:r>
              <a:rPr sz="1050" spc="200" dirty="0">
                <a:latin typeface="Arial"/>
                <a:cs typeface="Arial"/>
              </a:rPr>
              <a:t>, </a:t>
            </a:r>
            <a:r>
              <a:rPr sz="1050" i="1" spc="25" dirty="0">
                <a:latin typeface="Menlo"/>
                <a:cs typeface="Menlo"/>
              </a:rPr>
              <a:t>∧</a:t>
            </a:r>
            <a:r>
              <a:rPr sz="1050" spc="25" dirty="0">
                <a:latin typeface="Arial"/>
                <a:cs typeface="Arial"/>
              </a:rPr>
              <a:t>, </a:t>
            </a:r>
            <a:r>
              <a:rPr sz="1050" i="1" spc="25" dirty="0">
                <a:latin typeface="Menlo"/>
                <a:cs typeface="Menlo"/>
              </a:rPr>
              <a:t>∨</a:t>
            </a:r>
            <a:r>
              <a:rPr sz="1050" spc="25" dirty="0">
                <a:latin typeface="Arial"/>
                <a:cs typeface="Arial"/>
              </a:rPr>
              <a:t>, </a:t>
            </a:r>
            <a:r>
              <a:rPr sz="1050" spc="50" dirty="0">
                <a:latin typeface="Arial"/>
                <a:cs typeface="Arial"/>
              </a:rPr>
              <a:t>(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25" dirty="0">
                <a:latin typeface="Arial"/>
                <a:cs typeface="Arial"/>
              </a:rPr>
              <a:t>);  </a:t>
            </a:r>
            <a:endParaRPr lang="en-US" sz="1050" spc="25" dirty="0" smtClean="0">
              <a:latin typeface="Arial"/>
              <a:cs typeface="Arial"/>
            </a:endParaRPr>
          </a:p>
          <a:p>
            <a:pPr marL="746760" marR="290195" lvl="1" indent="-277495">
              <a:lnSpc>
                <a:spcPct val="125299"/>
              </a:lnSpc>
              <a:buFont typeface="Arial"/>
              <a:buChar char="•"/>
            </a:pPr>
            <a:r>
              <a:rPr sz="1050" spc="-30" dirty="0" smtClean="0">
                <a:latin typeface="Arial"/>
                <a:cs typeface="Arial"/>
              </a:rPr>
              <a:t>Quantifiers</a:t>
            </a:r>
            <a:r>
              <a:rPr sz="1050" spc="-30" dirty="0">
                <a:latin typeface="Arial"/>
                <a:cs typeface="Arial"/>
              </a:rPr>
              <a:t>: </a:t>
            </a:r>
            <a:r>
              <a:rPr sz="1050" i="1" spc="-55" dirty="0">
                <a:latin typeface="Menlo"/>
                <a:cs typeface="Menlo"/>
              </a:rPr>
              <a:t>∀ </a:t>
            </a:r>
            <a:r>
              <a:rPr sz="1050" spc="-30" dirty="0">
                <a:latin typeface="Arial"/>
                <a:cs typeface="Arial"/>
              </a:rPr>
              <a:t>(universal)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i="1" spc="-55" dirty="0">
                <a:latin typeface="Menlo"/>
                <a:cs typeface="Menlo"/>
              </a:rPr>
              <a:t>∃ </a:t>
            </a:r>
            <a:r>
              <a:rPr sz="1050" spc="-20" dirty="0">
                <a:latin typeface="Arial"/>
                <a:cs typeface="Arial"/>
              </a:rPr>
              <a:t>(existential);  </a:t>
            </a:r>
            <a:endParaRPr lang="en-US" sz="1050" spc="-20" dirty="0" smtClean="0">
              <a:latin typeface="Arial"/>
              <a:cs typeface="Arial"/>
            </a:endParaRPr>
          </a:p>
          <a:p>
            <a:pPr marL="746760" marR="290195" lvl="1" indent="-277495">
              <a:lnSpc>
                <a:spcPct val="125299"/>
              </a:lnSpc>
              <a:buFont typeface="Arial"/>
              <a:buChar char="•"/>
            </a:pPr>
            <a:r>
              <a:rPr sz="1050" spc="-50" dirty="0" smtClean="0">
                <a:latin typeface="Arial"/>
                <a:cs typeface="Arial"/>
              </a:rPr>
              <a:t>Variables</a:t>
            </a:r>
            <a:r>
              <a:rPr sz="1050" spc="-50" dirty="0">
                <a:latin typeface="Arial"/>
                <a:cs typeface="Arial"/>
              </a:rPr>
              <a:t>: </a:t>
            </a:r>
            <a:r>
              <a:rPr sz="1050" i="1" spc="25" dirty="0">
                <a:latin typeface="Arial"/>
                <a:cs typeface="Arial"/>
              </a:rPr>
              <a:t>x, </a:t>
            </a:r>
            <a:r>
              <a:rPr sz="1050" i="1" spc="-45" dirty="0">
                <a:latin typeface="Arial"/>
                <a:cs typeface="Arial"/>
              </a:rPr>
              <a:t>y </a:t>
            </a:r>
            <a:r>
              <a:rPr sz="1050" i="1" spc="-5" dirty="0">
                <a:latin typeface="Arial"/>
                <a:cs typeface="Arial"/>
              </a:rPr>
              <a:t>, </a:t>
            </a:r>
            <a:r>
              <a:rPr sz="1050" i="1" spc="5" dirty="0">
                <a:latin typeface="Arial"/>
                <a:cs typeface="Arial"/>
              </a:rPr>
              <a:t>z, </a:t>
            </a:r>
            <a:r>
              <a:rPr sz="1050" i="1" spc="-5" dirty="0">
                <a:latin typeface="Arial"/>
                <a:cs typeface="Arial"/>
              </a:rPr>
              <a:t>...</a:t>
            </a:r>
            <a:r>
              <a:rPr sz="1050" i="1" spc="-15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ranging </a:t>
            </a:r>
            <a:r>
              <a:rPr sz="1050" spc="-60" dirty="0">
                <a:latin typeface="Arial"/>
                <a:cs typeface="Arial"/>
              </a:rPr>
              <a:t>over </a:t>
            </a:r>
            <a:r>
              <a:rPr sz="1050" spc="-35" dirty="0">
                <a:latin typeface="Arial"/>
                <a:cs typeface="Arial"/>
              </a:rPr>
              <a:t>particulars;</a:t>
            </a:r>
            <a:r>
              <a:rPr sz="1050" spc="-30" dirty="0">
                <a:latin typeface="Arial"/>
                <a:cs typeface="Arial"/>
              </a:rPr>
              <a:t> </a:t>
            </a:r>
            <a:endParaRPr lang="en-US" sz="1050" spc="-30" dirty="0" smtClean="0">
              <a:latin typeface="Arial"/>
              <a:cs typeface="Arial"/>
            </a:endParaRPr>
          </a:p>
          <a:p>
            <a:pPr marL="746760" marR="290195" lvl="1" indent="-277495">
              <a:lnSpc>
                <a:spcPct val="125299"/>
              </a:lnSpc>
              <a:buFont typeface="Arial"/>
              <a:buChar char="•"/>
            </a:pPr>
            <a:r>
              <a:rPr sz="1050" spc="-50" dirty="0" smtClean="0">
                <a:latin typeface="Arial"/>
                <a:cs typeface="Arial"/>
              </a:rPr>
              <a:t>Constants</a:t>
            </a:r>
            <a:r>
              <a:rPr sz="1050" spc="-50" dirty="0">
                <a:latin typeface="Arial"/>
                <a:cs typeface="Arial"/>
              </a:rPr>
              <a:t>: 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95" dirty="0">
                <a:latin typeface="Arial"/>
                <a:cs typeface="Arial"/>
              </a:rPr>
              <a:t> </a:t>
            </a:r>
            <a:r>
              <a:rPr sz="1050" i="1" spc="-40" dirty="0">
                <a:latin typeface="Arial"/>
                <a:cs typeface="Arial"/>
              </a:rPr>
              <a:t>a, </a:t>
            </a:r>
            <a:r>
              <a:rPr sz="1050" i="1" spc="-10" dirty="0">
                <a:latin typeface="Arial"/>
                <a:cs typeface="Arial"/>
              </a:rPr>
              <a:t>b, </a:t>
            </a:r>
            <a:r>
              <a:rPr sz="1050" i="1" spc="10" dirty="0">
                <a:latin typeface="Arial"/>
                <a:cs typeface="Arial"/>
              </a:rPr>
              <a:t>c, </a:t>
            </a:r>
            <a:r>
              <a:rPr sz="1050" i="1" spc="-5" dirty="0">
                <a:latin typeface="Arial"/>
                <a:cs typeface="Arial"/>
              </a:rPr>
              <a:t>... </a:t>
            </a:r>
            <a:r>
              <a:rPr sz="1050" spc="-55" dirty="0">
                <a:latin typeface="Arial"/>
                <a:cs typeface="Arial"/>
              </a:rPr>
              <a:t>representing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5" dirty="0">
                <a:latin typeface="Arial"/>
                <a:cs typeface="Arial"/>
              </a:rPr>
              <a:t>specific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element</a:t>
            </a:r>
            <a:r>
              <a:rPr sz="1050" spc="-50" dirty="0" smtClean="0">
                <a:latin typeface="Arial"/>
                <a:cs typeface="Arial"/>
              </a:rPr>
              <a:t>;</a:t>
            </a:r>
            <a:endParaRPr lang="en-US" sz="1050" dirty="0">
              <a:latin typeface="Arial"/>
              <a:cs typeface="Arial"/>
            </a:endParaRPr>
          </a:p>
          <a:p>
            <a:pPr marL="746760" marR="290195" lvl="1" indent="-277495">
              <a:lnSpc>
                <a:spcPct val="125299"/>
              </a:lnSpc>
              <a:buFont typeface="Arial"/>
              <a:buChar char="•"/>
            </a:pPr>
            <a:r>
              <a:rPr sz="1050" spc="-40" dirty="0" smtClean="0">
                <a:latin typeface="Arial"/>
                <a:cs typeface="Arial"/>
              </a:rPr>
              <a:t>Functions</a:t>
            </a:r>
            <a:r>
              <a:rPr sz="1050" spc="-40" dirty="0">
                <a:latin typeface="Arial"/>
                <a:cs typeface="Arial"/>
              </a:rPr>
              <a:t>: </a:t>
            </a:r>
            <a:r>
              <a:rPr sz="1050" i="1" spc="25" dirty="0">
                <a:latin typeface="Arial"/>
                <a:cs typeface="Arial"/>
              </a:rPr>
              <a:t>f </a:t>
            </a:r>
            <a:r>
              <a:rPr sz="1050" i="1" spc="-5" dirty="0">
                <a:latin typeface="Arial"/>
                <a:cs typeface="Arial"/>
              </a:rPr>
              <a:t>, </a:t>
            </a:r>
            <a:r>
              <a:rPr sz="1050" i="1" spc="-65" dirty="0">
                <a:latin typeface="Arial"/>
                <a:cs typeface="Arial"/>
              </a:rPr>
              <a:t>g </a:t>
            </a:r>
            <a:r>
              <a:rPr sz="1050" i="1" spc="-5" dirty="0">
                <a:latin typeface="Arial"/>
                <a:cs typeface="Arial"/>
              </a:rPr>
              <a:t>, </a:t>
            </a:r>
            <a:r>
              <a:rPr sz="1050" i="1" spc="-15" dirty="0">
                <a:latin typeface="Arial"/>
                <a:cs typeface="Arial"/>
              </a:rPr>
              <a:t>h, </a:t>
            </a:r>
            <a:r>
              <a:rPr sz="1050" i="1" spc="-5" dirty="0">
                <a:latin typeface="Arial"/>
                <a:cs typeface="Arial"/>
              </a:rPr>
              <a:t>...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55" dirty="0">
                <a:latin typeface="Arial"/>
                <a:cs typeface="Arial"/>
              </a:rPr>
              <a:t>arguments </a:t>
            </a:r>
            <a:r>
              <a:rPr sz="1050" spc="-35" dirty="0">
                <a:latin typeface="Arial"/>
                <a:cs typeface="Arial"/>
              </a:rPr>
              <a:t>listed </a:t>
            </a:r>
            <a:r>
              <a:rPr sz="1050" spc="-110" dirty="0" smtClean="0">
                <a:latin typeface="Arial"/>
                <a:cs typeface="Arial"/>
              </a:rPr>
              <a:t>as</a:t>
            </a:r>
            <a:r>
              <a:rPr lang="en-US" sz="1050" spc="-110" dirty="0" smtClean="0">
                <a:latin typeface="Arial"/>
                <a:cs typeface="Arial"/>
              </a:rPr>
              <a:t>          </a:t>
            </a:r>
            <a:r>
              <a:rPr sz="1050" spc="-110" dirty="0" smtClean="0">
                <a:latin typeface="Arial"/>
                <a:cs typeface="Arial"/>
              </a:rPr>
              <a:t> </a:t>
            </a:r>
            <a:r>
              <a:rPr sz="1050" i="1" spc="25" dirty="0">
                <a:latin typeface="Arial"/>
                <a:cs typeface="Arial"/>
              </a:rPr>
              <a:t>f </a:t>
            </a:r>
            <a:r>
              <a:rPr sz="1050" spc="5" dirty="0">
                <a:latin typeface="Arial"/>
                <a:cs typeface="Arial"/>
              </a:rPr>
              <a:t>(</a:t>
            </a:r>
            <a:r>
              <a:rPr sz="1050" i="1" spc="5" dirty="0">
                <a:latin typeface="Arial"/>
                <a:cs typeface="Arial"/>
              </a:rPr>
              <a:t>x</a:t>
            </a:r>
            <a:r>
              <a:rPr sz="1200" spc="7" baseline="-10416" dirty="0">
                <a:latin typeface="Arial"/>
                <a:cs typeface="Arial"/>
              </a:rPr>
              <a:t>1</a:t>
            </a:r>
            <a:r>
              <a:rPr sz="1050" i="1" spc="5" dirty="0">
                <a:latin typeface="Arial"/>
                <a:cs typeface="Arial"/>
              </a:rPr>
              <a:t>, ...x</a:t>
            </a:r>
            <a:r>
              <a:rPr sz="1200" i="1" spc="7" baseline="-10416" dirty="0">
                <a:latin typeface="Arial"/>
                <a:cs typeface="Arial"/>
              </a:rPr>
              <a:t>n</a:t>
            </a:r>
            <a:r>
              <a:rPr sz="1050" spc="5" dirty="0">
                <a:latin typeface="Arial"/>
                <a:cs typeface="Arial"/>
              </a:rPr>
              <a:t>);  </a:t>
            </a:r>
            <a:endParaRPr lang="en-US" sz="1050" spc="5" dirty="0" smtClean="0">
              <a:latin typeface="Arial"/>
              <a:cs typeface="Arial"/>
            </a:endParaRPr>
          </a:p>
          <a:p>
            <a:pPr marL="746760" marR="290195" lvl="1" indent="-277495">
              <a:lnSpc>
                <a:spcPct val="125299"/>
              </a:lnSpc>
              <a:buFont typeface="Arial"/>
              <a:buChar char="•"/>
            </a:pPr>
            <a:r>
              <a:rPr sz="1050" spc="-45" dirty="0" smtClean="0">
                <a:latin typeface="Arial"/>
                <a:cs typeface="Arial"/>
              </a:rPr>
              <a:t>Relations</a:t>
            </a:r>
            <a:r>
              <a:rPr sz="1050" spc="-45" dirty="0">
                <a:latin typeface="Arial"/>
                <a:cs typeface="Arial"/>
              </a:rPr>
              <a:t>:  </a:t>
            </a:r>
            <a:r>
              <a:rPr sz="1050" i="1" dirty="0">
                <a:latin typeface="Arial"/>
                <a:cs typeface="Arial"/>
              </a:rPr>
              <a:t>R, </a:t>
            </a:r>
            <a:r>
              <a:rPr sz="1050" i="1" spc="-15" dirty="0">
                <a:latin typeface="Arial"/>
                <a:cs typeface="Arial"/>
              </a:rPr>
              <a:t>S, </a:t>
            </a:r>
            <a:r>
              <a:rPr sz="1050" i="1" spc="-5" dirty="0">
                <a:latin typeface="Arial"/>
                <a:cs typeface="Arial"/>
              </a:rPr>
              <a:t>...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60" dirty="0">
                <a:latin typeface="Arial"/>
                <a:cs typeface="Arial"/>
              </a:rPr>
              <a:t>associated</a:t>
            </a:r>
            <a:r>
              <a:rPr sz="1050" spc="-10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arity.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19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052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1081" y="430403"/>
            <a:ext cx="4017569" cy="1012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Language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387350" marR="195326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</a:t>
            </a:r>
            <a:r>
              <a:rPr sz="1050" spc="-60" dirty="0">
                <a:latin typeface="Arial"/>
                <a:cs typeface="Arial"/>
              </a:rPr>
              <a:t>organism 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All </a:t>
            </a:r>
            <a:r>
              <a:rPr sz="1050" spc="-55" dirty="0">
                <a:latin typeface="Arial"/>
                <a:cs typeface="Arial"/>
              </a:rPr>
              <a:t>animals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organisms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spc="10" dirty="0" smtClean="0">
                <a:solidFill>
                  <a:srgbClr val="009A55"/>
                </a:solidFill>
                <a:latin typeface="Arial"/>
                <a:cs typeface="Arial"/>
              </a:rPr>
              <a:t>    </a:t>
            </a:r>
            <a:r>
              <a:rPr sz="1050" spc="10" dirty="0" smtClean="0">
                <a:solidFill>
                  <a:srgbClr val="009A55"/>
                </a:solidFill>
                <a:latin typeface="Arial"/>
                <a:cs typeface="Arial"/>
              </a:rPr>
              <a:t>If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then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</a:t>
            </a:r>
            <a:r>
              <a:rPr sz="1050" spc="11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organism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052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1081" y="430403"/>
            <a:ext cx="4017569" cy="1177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Language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387350" marR="195326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</a:t>
            </a:r>
            <a:r>
              <a:rPr sz="1050" spc="-60" dirty="0">
                <a:latin typeface="Arial"/>
                <a:cs typeface="Arial"/>
              </a:rPr>
              <a:t>organism 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All </a:t>
            </a:r>
            <a:r>
              <a:rPr sz="1050" spc="-55" dirty="0">
                <a:latin typeface="Arial"/>
                <a:cs typeface="Arial"/>
              </a:rPr>
              <a:t>animals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organisms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spc="10" dirty="0" smtClean="0">
                <a:solidFill>
                  <a:srgbClr val="009A55"/>
                </a:solidFill>
                <a:latin typeface="Arial"/>
                <a:cs typeface="Arial"/>
              </a:rPr>
              <a:t>    </a:t>
            </a:r>
            <a:r>
              <a:rPr sz="1050" spc="10" dirty="0" smtClean="0">
                <a:solidFill>
                  <a:srgbClr val="009A55"/>
                </a:solidFill>
                <a:latin typeface="Arial"/>
                <a:cs typeface="Arial"/>
              </a:rPr>
              <a:t>If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then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</a:t>
            </a:r>
            <a:r>
              <a:rPr sz="1050" spc="11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organism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Animal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5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Organism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052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73149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21081" y="430403"/>
            <a:ext cx="4017569" cy="138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Language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387350" marR="195326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</a:t>
            </a:r>
            <a:r>
              <a:rPr sz="1050" spc="-60" dirty="0">
                <a:latin typeface="Arial"/>
                <a:cs typeface="Arial"/>
              </a:rPr>
              <a:t>organism 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All </a:t>
            </a:r>
            <a:r>
              <a:rPr sz="1050" spc="-55" dirty="0">
                <a:latin typeface="Arial"/>
                <a:cs typeface="Arial"/>
              </a:rPr>
              <a:t>animals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organisms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spc="10" dirty="0" smtClean="0">
                <a:solidFill>
                  <a:srgbClr val="009A55"/>
                </a:solidFill>
                <a:latin typeface="Arial"/>
                <a:cs typeface="Arial"/>
              </a:rPr>
              <a:t>    </a:t>
            </a:r>
            <a:r>
              <a:rPr sz="1050" spc="10" dirty="0" smtClean="0">
                <a:solidFill>
                  <a:srgbClr val="009A55"/>
                </a:solidFill>
                <a:latin typeface="Arial"/>
                <a:cs typeface="Arial"/>
              </a:rPr>
              <a:t>If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then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</a:t>
            </a:r>
            <a:r>
              <a:rPr sz="1050" spc="11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organism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Animal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5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Organism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 </a:t>
            </a:r>
            <a:r>
              <a:rPr sz="1050" spc="-35" dirty="0">
                <a:latin typeface="Arial"/>
                <a:cs typeface="Arial"/>
              </a:rPr>
              <a:t>student </a:t>
            </a:r>
            <a:r>
              <a:rPr sz="1050" spc="-40" dirty="0">
                <a:latin typeface="Arial"/>
                <a:cs typeface="Arial"/>
              </a:rPr>
              <a:t>attends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at </a:t>
            </a:r>
            <a:r>
              <a:rPr sz="1050" spc="-50" dirty="0">
                <a:solidFill>
                  <a:srgbClr val="009A55"/>
                </a:solidFill>
                <a:latin typeface="Arial"/>
                <a:cs typeface="Arial"/>
              </a:rPr>
              <a:t>least 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one  </a:t>
            </a:r>
            <a:r>
              <a:rPr sz="1050" spc="-80" dirty="0">
                <a:latin typeface="Arial"/>
                <a:cs typeface="Arial"/>
              </a:rPr>
              <a:t>degree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programme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052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73149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21081" y="430403"/>
            <a:ext cx="4017569" cy="1713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Language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387350" marR="195326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</a:t>
            </a:r>
            <a:r>
              <a:rPr sz="1050" spc="-60" dirty="0">
                <a:latin typeface="Arial"/>
                <a:cs typeface="Arial"/>
              </a:rPr>
              <a:t>organism 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All </a:t>
            </a:r>
            <a:r>
              <a:rPr sz="1050" spc="-55" dirty="0">
                <a:latin typeface="Arial"/>
                <a:cs typeface="Arial"/>
              </a:rPr>
              <a:t>animals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organisms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spc="10" dirty="0" smtClean="0">
                <a:solidFill>
                  <a:srgbClr val="009A55"/>
                </a:solidFill>
                <a:latin typeface="Arial"/>
                <a:cs typeface="Arial"/>
              </a:rPr>
              <a:t>    </a:t>
            </a:r>
            <a:r>
              <a:rPr sz="1050" spc="10" dirty="0" smtClean="0">
                <a:solidFill>
                  <a:srgbClr val="009A55"/>
                </a:solidFill>
                <a:latin typeface="Arial"/>
                <a:cs typeface="Arial"/>
              </a:rPr>
              <a:t>If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then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</a:t>
            </a:r>
            <a:r>
              <a:rPr sz="1050" spc="11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organism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Animal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5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Organism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 </a:t>
            </a:r>
            <a:r>
              <a:rPr sz="1050" spc="-35" dirty="0">
                <a:latin typeface="Arial"/>
                <a:cs typeface="Arial"/>
              </a:rPr>
              <a:t>student </a:t>
            </a:r>
            <a:r>
              <a:rPr sz="1050" spc="-40" dirty="0">
                <a:latin typeface="Arial"/>
                <a:cs typeface="Arial"/>
              </a:rPr>
              <a:t>attends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at </a:t>
            </a:r>
            <a:r>
              <a:rPr sz="1050" spc="-50" dirty="0">
                <a:solidFill>
                  <a:srgbClr val="009A55"/>
                </a:solidFill>
                <a:latin typeface="Arial"/>
                <a:cs typeface="Arial"/>
              </a:rPr>
              <a:t>least 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one  </a:t>
            </a:r>
            <a:r>
              <a:rPr sz="1050" spc="-80" dirty="0">
                <a:latin typeface="Arial"/>
                <a:cs typeface="Arial"/>
              </a:rPr>
              <a:t>degree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programme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" dirty="0" smtClean="0">
                <a:latin typeface="Menlo"/>
                <a:cs typeface="Menlo"/>
              </a:rPr>
              <a:t>  </a:t>
            </a:r>
            <a:r>
              <a:rPr sz="1050" i="1" spc="-5" dirty="0" smtClean="0">
                <a:latin typeface="Menlo"/>
                <a:cs typeface="Menlo"/>
              </a:rPr>
              <a:t>∀</a:t>
            </a:r>
            <a:r>
              <a:rPr sz="1050" i="1" spc="-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attends</a:t>
            </a:r>
            <a:r>
              <a:rPr sz="1050" i="1" spc="-21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i="1" spc="-15" dirty="0">
                <a:latin typeface="Arial"/>
                <a:cs typeface="Arial"/>
              </a:rPr>
              <a:t>Student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90" dirty="0">
                <a:latin typeface="Menlo"/>
                <a:cs typeface="Menlo"/>
              </a:rPr>
              <a:t> </a:t>
            </a:r>
            <a:r>
              <a:rPr sz="1050" i="1" spc="-60" dirty="0">
                <a:latin typeface="Arial"/>
                <a:cs typeface="Arial"/>
              </a:rPr>
              <a:t>DegreeProg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Student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50" dirty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</a:t>
            </a:r>
            <a:r>
              <a:rPr sz="1050" i="1" spc="175" dirty="0">
                <a:latin typeface="Arial"/>
                <a:cs typeface="Arial"/>
              </a:rPr>
              <a:t> </a:t>
            </a:r>
            <a:r>
              <a:rPr sz="1050" i="1" spc="-40" dirty="0">
                <a:latin typeface="Arial"/>
                <a:cs typeface="Arial"/>
              </a:rPr>
              <a:t>attends</a:t>
            </a:r>
            <a:r>
              <a:rPr sz="1050" i="1" spc="-21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052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73149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228568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1081" y="430403"/>
            <a:ext cx="4017569" cy="1917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Language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387350" marR="195326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</a:t>
            </a:r>
            <a:r>
              <a:rPr sz="1050" spc="-60" dirty="0">
                <a:latin typeface="Arial"/>
                <a:cs typeface="Arial"/>
              </a:rPr>
              <a:t>organism 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All </a:t>
            </a:r>
            <a:r>
              <a:rPr sz="1050" spc="-55" dirty="0">
                <a:latin typeface="Arial"/>
                <a:cs typeface="Arial"/>
              </a:rPr>
              <a:t>animals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organisms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spc="10" dirty="0" smtClean="0">
                <a:solidFill>
                  <a:srgbClr val="009A55"/>
                </a:solidFill>
                <a:latin typeface="Arial"/>
                <a:cs typeface="Arial"/>
              </a:rPr>
              <a:t>    </a:t>
            </a:r>
            <a:r>
              <a:rPr sz="1050" spc="10" dirty="0" smtClean="0">
                <a:solidFill>
                  <a:srgbClr val="009A55"/>
                </a:solidFill>
                <a:latin typeface="Arial"/>
                <a:cs typeface="Arial"/>
              </a:rPr>
              <a:t>If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then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</a:t>
            </a:r>
            <a:r>
              <a:rPr sz="1050" spc="11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organism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Animal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5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Organism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 </a:t>
            </a:r>
            <a:r>
              <a:rPr sz="1050" spc="-35" dirty="0">
                <a:latin typeface="Arial"/>
                <a:cs typeface="Arial"/>
              </a:rPr>
              <a:t>student </a:t>
            </a:r>
            <a:r>
              <a:rPr sz="1050" spc="-40" dirty="0">
                <a:latin typeface="Arial"/>
                <a:cs typeface="Arial"/>
              </a:rPr>
              <a:t>attends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at </a:t>
            </a:r>
            <a:r>
              <a:rPr sz="1050" spc="-50" dirty="0">
                <a:solidFill>
                  <a:srgbClr val="009A55"/>
                </a:solidFill>
                <a:latin typeface="Arial"/>
                <a:cs typeface="Arial"/>
              </a:rPr>
              <a:t>least 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one  </a:t>
            </a:r>
            <a:r>
              <a:rPr sz="1050" spc="-80" dirty="0">
                <a:latin typeface="Arial"/>
                <a:cs typeface="Arial"/>
              </a:rPr>
              <a:t>degree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programme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" dirty="0" smtClean="0">
                <a:latin typeface="Menlo"/>
                <a:cs typeface="Menlo"/>
              </a:rPr>
              <a:t>  </a:t>
            </a:r>
            <a:r>
              <a:rPr sz="1050" i="1" spc="-5" dirty="0" smtClean="0">
                <a:latin typeface="Menlo"/>
                <a:cs typeface="Menlo"/>
              </a:rPr>
              <a:t>∀</a:t>
            </a:r>
            <a:r>
              <a:rPr sz="1050" i="1" spc="-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attends</a:t>
            </a:r>
            <a:r>
              <a:rPr sz="1050" i="1" spc="-21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i="1" spc="-15" dirty="0">
                <a:latin typeface="Arial"/>
                <a:cs typeface="Arial"/>
              </a:rPr>
              <a:t>Student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90" dirty="0">
                <a:latin typeface="Menlo"/>
                <a:cs typeface="Menlo"/>
              </a:rPr>
              <a:t> </a:t>
            </a:r>
            <a:r>
              <a:rPr sz="1050" i="1" spc="-60" dirty="0">
                <a:latin typeface="Arial"/>
                <a:cs typeface="Arial"/>
              </a:rPr>
              <a:t>DegreeProg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Student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50" dirty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</a:t>
            </a:r>
            <a:r>
              <a:rPr sz="1050" i="1" spc="175" dirty="0">
                <a:latin typeface="Arial"/>
                <a:cs typeface="Arial"/>
              </a:rPr>
              <a:t> </a:t>
            </a:r>
            <a:r>
              <a:rPr sz="1050" i="1" spc="-40" dirty="0">
                <a:latin typeface="Arial"/>
                <a:cs typeface="Arial"/>
              </a:rPr>
              <a:t>attends</a:t>
            </a:r>
            <a:r>
              <a:rPr sz="1050" i="1" spc="-21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Aliens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exist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052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73149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228568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1081" y="430403"/>
            <a:ext cx="4017569" cy="208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Language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387350" marR="195326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</a:t>
            </a:r>
            <a:r>
              <a:rPr sz="1050" spc="-60" dirty="0">
                <a:latin typeface="Arial"/>
                <a:cs typeface="Arial"/>
              </a:rPr>
              <a:t>organism 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All </a:t>
            </a:r>
            <a:r>
              <a:rPr sz="1050" spc="-55" dirty="0">
                <a:latin typeface="Arial"/>
                <a:cs typeface="Arial"/>
              </a:rPr>
              <a:t>animals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organisms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spc="10" dirty="0" smtClean="0">
                <a:solidFill>
                  <a:srgbClr val="009A55"/>
                </a:solidFill>
                <a:latin typeface="Arial"/>
                <a:cs typeface="Arial"/>
              </a:rPr>
              <a:t>    </a:t>
            </a:r>
            <a:r>
              <a:rPr sz="1050" spc="10" dirty="0" smtClean="0">
                <a:solidFill>
                  <a:srgbClr val="009A55"/>
                </a:solidFill>
                <a:latin typeface="Arial"/>
                <a:cs typeface="Arial"/>
              </a:rPr>
              <a:t>If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then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</a:t>
            </a:r>
            <a:r>
              <a:rPr sz="1050" spc="11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organism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Animal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5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Organism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 </a:t>
            </a:r>
            <a:r>
              <a:rPr sz="1050" spc="-35" dirty="0">
                <a:latin typeface="Arial"/>
                <a:cs typeface="Arial"/>
              </a:rPr>
              <a:t>student </a:t>
            </a:r>
            <a:r>
              <a:rPr sz="1050" spc="-40" dirty="0">
                <a:latin typeface="Arial"/>
                <a:cs typeface="Arial"/>
              </a:rPr>
              <a:t>attends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at </a:t>
            </a:r>
            <a:r>
              <a:rPr sz="1050" spc="-50" dirty="0">
                <a:solidFill>
                  <a:srgbClr val="009A55"/>
                </a:solidFill>
                <a:latin typeface="Arial"/>
                <a:cs typeface="Arial"/>
              </a:rPr>
              <a:t>least 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one  </a:t>
            </a:r>
            <a:r>
              <a:rPr sz="1050" spc="-80" dirty="0">
                <a:latin typeface="Arial"/>
                <a:cs typeface="Arial"/>
              </a:rPr>
              <a:t>degree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programme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" dirty="0" smtClean="0">
                <a:latin typeface="Menlo"/>
                <a:cs typeface="Menlo"/>
              </a:rPr>
              <a:t>  </a:t>
            </a:r>
            <a:r>
              <a:rPr sz="1050" i="1" spc="-5" dirty="0" smtClean="0">
                <a:latin typeface="Menlo"/>
                <a:cs typeface="Menlo"/>
              </a:rPr>
              <a:t>∀</a:t>
            </a:r>
            <a:r>
              <a:rPr sz="1050" i="1" spc="-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attends</a:t>
            </a:r>
            <a:r>
              <a:rPr sz="1050" i="1" spc="-21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i="1" spc="-15" dirty="0">
                <a:latin typeface="Arial"/>
                <a:cs typeface="Arial"/>
              </a:rPr>
              <a:t>Student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90" dirty="0">
                <a:latin typeface="Menlo"/>
                <a:cs typeface="Menlo"/>
              </a:rPr>
              <a:t> </a:t>
            </a:r>
            <a:r>
              <a:rPr sz="1050" i="1" spc="-60" dirty="0">
                <a:latin typeface="Arial"/>
                <a:cs typeface="Arial"/>
              </a:rPr>
              <a:t>DegreeProg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Student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50" dirty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</a:t>
            </a:r>
            <a:r>
              <a:rPr sz="1050" i="1" spc="175" dirty="0">
                <a:latin typeface="Arial"/>
                <a:cs typeface="Arial"/>
              </a:rPr>
              <a:t> </a:t>
            </a:r>
            <a:r>
              <a:rPr sz="1050" i="1" spc="-40" dirty="0">
                <a:latin typeface="Arial"/>
                <a:cs typeface="Arial"/>
              </a:rPr>
              <a:t>attends</a:t>
            </a:r>
            <a:r>
              <a:rPr sz="1050" i="1" spc="-21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Aliens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exist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x </a:t>
            </a:r>
            <a:r>
              <a:rPr sz="1050" i="1" spc="-20" dirty="0">
                <a:latin typeface="Arial"/>
                <a:cs typeface="Arial"/>
              </a:rPr>
              <a:t>Alien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i="1" spc="-20" dirty="0">
                <a:latin typeface="Arial"/>
                <a:cs typeface="Arial"/>
              </a:rPr>
              <a:t>x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052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73149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228568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266778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21081" y="430403"/>
            <a:ext cx="4017569" cy="2287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Language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387350" marR="195326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</a:t>
            </a:r>
            <a:r>
              <a:rPr sz="1050" spc="-60" dirty="0">
                <a:latin typeface="Arial"/>
                <a:cs typeface="Arial"/>
              </a:rPr>
              <a:t>organism 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All </a:t>
            </a:r>
            <a:r>
              <a:rPr sz="1050" spc="-55" dirty="0">
                <a:latin typeface="Arial"/>
                <a:cs typeface="Arial"/>
              </a:rPr>
              <a:t>animals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organisms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spc="10" dirty="0" smtClean="0">
                <a:solidFill>
                  <a:srgbClr val="009A55"/>
                </a:solidFill>
                <a:latin typeface="Arial"/>
                <a:cs typeface="Arial"/>
              </a:rPr>
              <a:t>    </a:t>
            </a:r>
            <a:r>
              <a:rPr sz="1050" spc="10" dirty="0" smtClean="0">
                <a:solidFill>
                  <a:srgbClr val="009A55"/>
                </a:solidFill>
                <a:latin typeface="Arial"/>
                <a:cs typeface="Arial"/>
              </a:rPr>
              <a:t>If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then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</a:t>
            </a:r>
            <a:r>
              <a:rPr sz="1050" spc="11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organism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Animal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5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Organism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 </a:t>
            </a:r>
            <a:r>
              <a:rPr sz="1050" spc="-35" dirty="0">
                <a:latin typeface="Arial"/>
                <a:cs typeface="Arial"/>
              </a:rPr>
              <a:t>student </a:t>
            </a:r>
            <a:r>
              <a:rPr sz="1050" spc="-40" dirty="0">
                <a:latin typeface="Arial"/>
                <a:cs typeface="Arial"/>
              </a:rPr>
              <a:t>attends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at </a:t>
            </a:r>
            <a:r>
              <a:rPr sz="1050" spc="-50" dirty="0">
                <a:solidFill>
                  <a:srgbClr val="009A55"/>
                </a:solidFill>
                <a:latin typeface="Arial"/>
                <a:cs typeface="Arial"/>
              </a:rPr>
              <a:t>least 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one  </a:t>
            </a:r>
            <a:r>
              <a:rPr sz="1050" spc="-80" dirty="0">
                <a:latin typeface="Arial"/>
                <a:cs typeface="Arial"/>
              </a:rPr>
              <a:t>degree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programme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" dirty="0" smtClean="0">
                <a:latin typeface="Menlo"/>
                <a:cs typeface="Menlo"/>
              </a:rPr>
              <a:t>  </a:t>
            </a:r>
            <a:r>
              <a:rPr sz="1050" i="1" spc="-5" dirty="0" smtClean="0">
                <a:latin typeface="Menlo"/>
                <a:cs typeface="Menlo"/>
              </a:rPr>
              <a:t>∀</a:t>
            </a:r>
            <a:r>
              <a:rPr sz="1050" i="1" spc="-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attends</a:t>
            </a:r>
            <a:r>
              <a:rPr sz="1050" i="1" spc="-21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i="1" spc="-15" dirty="0">
                <a:latin typeface="Arial"/>
                <a:cs typeface="Arial"/>
              </a:rPr>
              <a:t>Student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90" dirty="0">
                <a:latin typeface="Menlo"/>
                <a:cs typeface="Menlo"/>
              </a:rPr>
              <a:t> </a:t>
            </a:r>
            <a:r>
              <a:rPr sz="1050" i="1" spc="-60" dirty="0">
                <a:latin typeface="Arial"/>
                <a:cs typeface="Arial"/>
              </a:rPr>
              <a:t>DegreeProg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Student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50" dirty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</a:t>
            </a:r>
            <a:r>
              <a:rPr sz="1050" i="1" spc="175" dirty="0">
                <a:latin typeface="Arial"/>
                <a:cs typeface="Arial"/>
              </a:rPr>
              <a:t> </a:t>
            </a:r>
            <a:r>
              <a:rPr sz="1050" i="1" spc="-40" dirty="0">
                <a:latin typeface="Arial"/>
                <a:cs typeface="Arial"/>
              </a:rPr>
              <a:t>attends</a:t>
            </a:r>
            <a:r>
              <a:rPr sz="1050" i="1" spc="-21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Aliens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exist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x </a:t>
            </a:r>
            <a:r>
              <a:rPr sz="1050" i="1" spc="-20" dirty="0">
                <a:latin typeface="Arial"/>
                <a:cs typeface="Arial"/>
              </a:rPr>
              <a:t>Alien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i="1" spc="-20" dirty="0">
                <a:latin typeface="Arial"/>
                <a:cs typeface="Arial"/>
              </a:rPr>
              <a:t>x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45" dirty="0">
                <a:solidFill>
                  <a:srgbClr val="009A55"/>
                </a:solidFill>
                <a:latin typeface="Arial"/>
                <a:cs typeface="Arial"/>
              </a:rPr>
              <a:t>There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books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that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spc="6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heavy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052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73149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228568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266778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21081" y="430403"/>
            <a:ext cx="4093769" cy="245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Example: 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Language 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387350" marR="195326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</a:t>
            </a:r>
            <a:r>
              <a:rPr sz="1050" spc="-60" dirty="0">
                <a:latin typeface="Arial"/>
                <a:cs typeface="Arial"/>
              </a:rPr>
              <a:t>organism 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All </a:t>
            </a:r>
            <a:r>
              <a:rPr sz="1050" spc="-55" dirty="0">
                <a:latin typeface="Arial"/>
                <a:cs typeface="Arial"/>
              </a:rPr>
              <a:t>animals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organisms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spc="1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lang="en-US" sz="1050" spc="10" dirty="0" smtClean="0">
                <a:solidFill>
                  <a:srgbClr val="009A55"/>
                </a:solidFill>
                <a:latin typeface="Arial"/>
                <a:cs typeface="Arial"/>
              </a:rPr>
              <a:t>   </a:t>
            </a:r>
            <a:r>
              <a:rPr sz="1050" spc="10" dirty="0" smtClean="0">
                <a:solidFill>
                  <a:srgbClr val="009A55"/>
                </a:solidFill>
                <a:latin typeface="Arial"/>
                <a:cs typeface="Arial"/>
              </a:rPr>
              <a:t>If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animal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then </a:t>
            </a:r>
            <a:r>
              <a:rPr sz="1050" spc="45" dirty="0">
                <a:solidFill>
                  <a:srgbClr val="009A55"/>
                </a:solidFill>
                <a:latin typeface="Arial"/>
                <a:cs typeface="Arial"/>
              </a:rPr>
              <a:t>it </a:t>
            </a:r>
            <a:r>
              <a:rPr sz="1050" spc="-60" dirty="0">
                <a:solidFill>
                  <a:srgbClr val="009A55"/>
                </a:solidFill>
                <a:latin typeface="Arial"/>
                <a:cs typeface="Arial"/>
              </a:rPr>
              <a:t>is 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an</a:t>
            </a:r>
            <a:r>
              <a:rPr sz="1050" spc="11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organism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Animal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5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Organism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Each  </a:t>
            </a:r>
            <a:r>
              <a:rPr sz="1050" spc="-35" dirty="0">
                <a:latin typeface="Arial"/>
                <a:cs typeface="Arial"/>
              </a:rPr>
              <a:t>student </a:t>
            </a:r>
            <a:r>
              <a:rPr sz="1050" spc="-40" dirty="0">
                <a:latin typeface="Arial"/>
                <a:cs typeface="Arial"/>
              </a:rPr>
              <a:t>attends </a:t>
            </a:r>
            <a:r>
              <a:rPr sz="1050" dirty="0">
                <a:solidFill>
                  <a:srgbClr val="009A55"/>
                </a:solidFill>
                <a:latin typeface="Arial"/>
                <a:cs typeface="Arial"/>
              </a:rPr>
              <a:t>at </a:t>
            </a:r>
            <a:r>
              <a:rPr sz="1050" spc="-50" dirty="0">
                <a:solidFill>
                  <a:srgbClr val="009A55"/>
                </a:solidFill>
                <a:latin typeface="Arial"/>
                <a:cs typeface="Arial"/>
              </a:rPr>
              <a:t>least 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one  </a:t>
            </a:r>
            <a:r>
              <a:rPr sz="1050" spc="-80" dirty="0">
                <a:latin typeface="Arial"/>
                <a:cs typeface="Arial"/>
              </a:rPr>
              <a:t>degree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programme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" dirty="0" smtClean="0">
                <a:latin typeface="Menlo"/>
                <a:cs typeface="Menlo"/>
              </a:rPr>
              <a:t>  </a:t>
            </a:r>
            <a:r>
              <a:rPr sz="1050" i="1" spc="-5" dirty="0" smtClean="0">
                <a:latin typeface="Menlo"/>
                <a:cs typeface="Menlo"/>
              </a:rPr>
              <a:t>∀</a:t>
            </a:r>
            <a:r>
              <a:rPr sz="1050" i="1" spc="-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attends</a:t>
            </a:r>
            <a:r>
              <a:rPr sz="1050" i="1" spc="-21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i="1" spc="-15" dirty="0">
                <a:latin typeface="Arial"/>
                <a:cs typeface="Arial"/>
              </a:rPr>
              <a:t>Student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90" dirty="0">
                <a:latin typeface="Menlo"/>
                <a:cs typeface="Menlo"/>
              </a:rPr>
              <a:t> </a:t>
            </a:r>
            <a:r>
              <a:rPr sz="1050" i="1" spc="-60" dirty="0">
                <a:latin typeface="Arial"/>
                <a:cs typeface="Arial"/>
              </a:rPr>
              <a:t>DegreeProg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5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Student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50" dirty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</a:t>
            </a:r>
            <a:r>
              <a:rPr sz="1050" i="1" spc="175" dirty="0">
                <a:latin typeface="Arial"/>
                <a:cs typeface="Arial"/>
              </a:rPr>
              <a:t> </a:t>
            </a:r>
            <a:r>
              <a:rPr sz="1050" i="1" spc="-40" dirty="0">
                <a:latin typeface="Arial"/>
                <a:cs typeface="Arial"/>
              </a:rPr>
              <a:t>attends</a:t>
            </a:r>
            <a:r>
              <a:rPr sz="1050" i="1" spc="-215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4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Aliens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exist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x </a:t>
            </a:r>
            <a:r>
              <a:rPr sz="1050" i="1" spc="-20" dirty="0">
                <a:latin typeface="Arial"/>
                <a:cs typeface="Arial"/>
              </a:rPr>
              <a:t>Alien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i="1" spc="-20" dirty="0">
                <a:latin typeface="Arial"/>
                <a:cs typeface="Arial"/>
              </a:rPr>
              <a:t>x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endParaRPr sz="1050" dirty="0">
              <a:latin typeface="Arial"/>
              <a:cs typeface="Arial"/>
            </a:endParaRPr>
          </a:p>
          <a:p>
            <a:pPr marL="3873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45" dirty="0">
                <a:solidFill>
                  <a:srgbClr val="009A55"/>
                </a:solidFill>
                <a:latin typeface="Arial"/>
                <a:cs typeface="Arial"/>
              </a:rPr>
              <a:t>There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books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that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are </a:t>
            </a:r>
            <a:r>
              <a:rPr sz="1050" spc="6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heavy</a:t>
            </a:r>
            <a:endParaRPr sz="1050" dirty="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30"/>
              </a:spcBef>
            </a:pPr>
            <a:r>
              <a:rPr lang="en-US" sz="1050" i="1" spc="-50" dirty="0" smtClean="0">
                <a:latin typeface="Menlo"/>
                <a:cs typeface="Menlo"/>
              </a:rPr>
              <a:t>  </a:t>
            </a:r>
            <a:r>
              <a:rPr sz="1050" i="1" spc="-50" dirty="0" smtClean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Book</a:t>
            </a:r>
            <a:r>
              <a:rPr sz="1050" i="1" spc="-204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405" dirty="0">
                <a:latin typeface="Menlo"/>
                <a:cs typeface="Menlo"/>
              </a:rPr>
              <a:t> </a:t>
            </a:r>
            <a:r>
              <a:rPr sz="1050" i="1" spc="-70" dirty="0">
                <a:latin typeface="Arial"/>
                <a:cs typeface="Arial"/>
              </a:rPr>
              <a:t>heavy</a:t>
            </a:r>
            <a:r>
              <a:rPr sz="1050" i="1" spc="-1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73226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327" y="90614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5" y="430403"/>
            <a:ext cx="343325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9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r>
              <a:rPr sz="1050" spc="5" dirty="0">
                <a:latin typeface="Arial"/>
                <a:cs typeface="Arial"/>
              </a:rPr>
              <a:t>(in </a:t>
            </a:r>
            <a:r>
              <a:rPr sz="1050" spc="-35" dirty="0">
                <a:latin typeface="Arial"/>
                <a:cs typeface="Arial"/>
              </a:rPr>
              <a:t>logics) </a:t>
            </a:r>
            <a:r>
              <a:rPr sz="1050" spc="80" dirty="0">
                <a:latin typeface="Arial"/>
                <a:cs typeface="Arial"/>
              </a:rPr>
              <a:t>“A </a:t>
            </a:r>
            <a:r>
              <a:rPr sz="1050" spc="-40" dirty="0">
                <a:solidFill>
                  <a:srgbClr val="2E3092"/>
                </a:solidFill>
                <a:latin typeface="Arial"/>
                <a:cs typeface="Arial"/>
              </a:rPr>
              <a:t>theory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5" dirty="0">
                <a:solidFill>
                  <a:srgbClr val="009A55"/>
                </a:solidFill>
                <a:latin typeface="Arial"/>
                <a:cs typeface="Arial"/>
              </a:rPr>
              <a:t>consistent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FF0000"/>
                </a:solidFill>
                <a:latin typeface="Arial"/>
                <a:cs typeface="Arial"/>
              </a:rPr>
              <a:t>sentences</a:t>
            </a:r>
            <a:r>
              <a:rPr sz="1050" spc="-55" dirty="0">
                <a:latin typeface="Arial"/>
                <a:cs typeface="Arial"/>
              </a:rPr>
              <a:t>”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what </a:t>
            </a:r>
            <a:r>
              <a:rPr sz="1000" spc="-80" dirty="0">
                <a:latin typeface="Arial"/>
                <a:cs typeface="Arial"/>
              </a:rPr>
              <a:t>does  </a:t>
            </a:r>
            <a:r>
              <a:rPr sz="1000" spc="10" dirty="0">
                <a:latin typeface="Arial"/>
                <a:cs typeface="Arial"/>
              </a:rPr>
              <a:t>that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mean?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21/46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7"/>
            <a:ext cx="464312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85946" y="37668"/>
            <a:ext cx="41450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162971" y="37668"/>
            <a:ext cx="447129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94409" y="430403"/>
            <a:ext cx="24199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Note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on </a:t>
            </a: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‘Block </a:t>
            </a:r>
            <a:r>
              <a:rPr sz="1400" spc="35" dirty="0">
                <a:solidFill>
                  <a:srgbClr val="46AA78"/>
                </a:solidFill>
                <a:latin typeface="Arial"/>
                <a:cs typeface="Arial"/>
              </a:rPr>
              <a:t>I’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OE </a:t>
            </a:r>
            <a:r>
              <a:rPr sz="1400" spc="2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(logics)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42129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63132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84136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222346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24395" y="1306974"/>
            <a:ext cx="3630929" cy="97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227329" indent="-171450">
              <a:lnSpc>
                <a:spcPct val="125299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There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few </a:t>
            </a:r>
            <a:r>
              <a:rPr sz="1050" spc="-70" dirty="0">
                <a:latin typeface="Arial"/>
                <a:cs typeface="Arial"/>
              </a:rPr>
              <a:t>core </a:t>
            </a:r>
            <a:r>
              <a:rPr sz="1050" spc="-60" dirty="0">
                <a:latin typeface="Arial"/>
                <a:cs typeface="Arial"/>
              </a:rPr>
              <a:t>concepts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5" dirty="0">
                <a:latin typeface="Arial"/>
                <a:cs typeface="Arial"/>
              </a:rPr>
              <a:t>get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0" dirty="0">
                <a:latin typeface="Arial"/>
                <a:cs typeface="Arial"/>
              </a:rPr>
              <a:t>general idea  </a:t>
            </a:r>
            <a:r>
              <a:rPr sz="1050" spc="-45" dirty="0">
                <a:latin typeface="Arial"/>
                <a:cs typeface="Arial"/>
              </a:rPr>
              <a:t>There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55" dirty="0">
                <a:latin typeface="Arial"/>
                <a:cs typeface="Arial"/>
              </a:rPr>
              <a:t>very </a:t>
            </a:r>
            <a:r>
              <a:rPr sz="1050" spc="-60" dirty="0">
                <a:latin typeface="Arial"/>
                <a:cs typeface="Arial"/>
              </a:rPr>
              <a:t>many 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details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Here </a:t>
            </a:r>
            <a:r>
              <a:rPr sz="1050" spc="-100" dirty="0">
                <a:latin typeface="Arial"/>
                <a:cs typeface="Arial"/>
              </a:rPr>
              <a:t>we </a:t>
            </a:r>
            <a:r>
              <a:rPr sz="1050" spc="-50" dirty="0">
                <a:latin typeface="Arial"/>
                <a:cs typeface="Arial"/>
              </a:rPr>
              <a:t>focus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core </a:t>
            </a:r>
            <a:r>
              <a:rPr sz="1050" spc="-60" dirty="0">
                <a:latin typeface="Arial"/>
                <a:cs typeface="Arial"/>
              </a:rPr>
              <a:t>concepts and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40" dirty="0">
                <a:latin typeface="Arial"/>
                <a:cs typeface="Arial"/>
              </a:rPr>
              <a:t>details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65" dirty="0">
                <a:latin typeface="Arial"/>
                <a:cs typeface="Arial"/>
              </a:rPr>
              <a:t>how 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65" dirty="0">
                <a:latin typeface="Arial"/>
                <a:cs typeface="Arial"/>
              </a:rPr>
              <a:t>works  </a:t>
            </a:r>
            <a:r>
              <a:rPr sz="1050" spc="-10" dirty="0">
                <a:latin typeface="Arial"/>
                <a:cs typeface="Arial"/>
              </a:rPr>
              <a:t>out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computing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More </a:t>
            </a:r>
            <a:r>
              <a:rPr sz="1050" spc="-35" dirty="0">
                <a:latin typeface="Arial"/>
                <a:cs typeface="Arial"/>
              </a:rPr>
              <a:t>logic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40" dirty="0" smtClean="0">
                <a:latin typeface="Arial"/>
                <a:cs typeface="Arial"/>
              </a:rPr>
              <a:t>details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‘Logics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15" dirty="0">
                <a:latin typeface="Arial"/>
                <a:cs typeface="Arial"/>
              </a:rPr>
              <a:t>AI’  </a:t>
            </a:r>
            <a:r>
              <a:rPr sz="1050" spc="-70" dirty="0" smtClean="0">
                <a:latin typeface="Arial"/>
                <a:cs typeface="Arial"/>
              </a:rPr>
              <a:t>course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51744" y="3365099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3</a:t>
            </a:fld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73226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327" y="90614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07961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141758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24394" y="430403"/>
            <a:ext cx="3738055" cy="153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0029" algn="ctr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9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r>
              <a:rPr sz="1050" spc="5" dirty="0">
                <a:latin typeface="Arial"/>
                <a:cs typeface="Arial"/>
              </a:rPr>
              <a:t>(in </a:t>
            </a:r>
            <a:r>
              <a:rPr sz="1050" spc="-35" dirty="0">
                <a:latin typeface="Arial"/>
                <a:cs typeface="Arial"/>
              </a:rPr>
              <a:t>logics) </a:t>
            </a:r>
            <a:r>
              <a:rPr sz="1050" spc="80" dirty="0">
                <a:latin typeface="Arial"/>
                <a:cs typeface="Arial"/>
              </a:rPr>
              <a:t>“A </a:t>
            </a:r>
            <a:r>
              <a:rPr sz="1050" spc="-40" dirty="0">
                <a:solidFill>
                  <a:srgbClr val="2E3092"/>
                </a:solidFill>
                <a:latin typeface="Arial"/>
                <a:cs typeface="Arial"/>
              </a:rPr>
              <a:t>theory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5" dirty="0">
                <a:solidFill>
                  <a:srgbClr val="009A55"/>
                </a:solidFill>
                <a:latin typeface="Arial"/>
                <a:cs typeface="Arial"/>
              </a:rPr>
              <a:t>consistent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FF0000"/>
                </a:solidFill>
                <a:latin typeface="Arial"/>
                <a:cs typeface="Arial"/>
              </a:rPr>
              <a:t>sentences</a:t>
            </a:r>
            <a:r>
              <a:rPr sz="1050" spc="-55" dirty="0">
                <a:latin typeface="Arial"/>
                <a:cs typeface="Arial"/>
              </a:rPr>
              <a:t>”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what </a:t>
            </a:r>
            <a:r>
              <a:rPr sz="1000" spc="-80" dirty="0">
                <a:latin typeface="Arial"/>
                <a:cs typeface="Arial"/>
              </a:rPr>
              <a:t>does  </a:t>
            </a:r>
            <a:r>
              <a:rPr sz="1000" spc="10" dirty="0">
                <a:latin typeface="Arial"/>
                <a:cs typeface="Arial"/>
              </a:rPr>
              <a:t>that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mean?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125"/>
              </a:spcBef>
              <a:buFont typeface="Arial"/>
              <a:buChar char="•"/>
            </a:pPr>
            <a:r>
              <a:rPr sz="1050" spc="-25" dirty="0">
                <a:latin typeface="Arial"/>
                <a:cs typeface="Arial"/>
              </a:rPr>
              <a:t>(countably </a:t>
            </a:r>
            <a:r>
              <a:rPr sz="1050" spc="-5" dirty="0">
                <a:latin typeface="Arial"/>
                <a:cs typeface="Arial"/>
              </a:rPr>
              <a:t>infinite) </a:t>
            </a:r>
            <a:r>
              <a:rPr sz="1050" spc="-50" dirty="0">
                <a:latin typeface="Arial"/>
                <a:cs typeface="Arial"/>
              </a:rPr>
              <a:t>Supply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b="1" spc="-75" dirty="0">
                <a:latin typeface="Arial"/>
                <a:cs typeface="Arial"/>
              </a:rPr>
              <a:t>symbols </a:t>
            </a:r>
            <a:r>
              <a:rPr sz="1050" spc="-25" dirty="0">
                <a:latin typeface="Arial"/>
                <a:cs typeface="Arial"/>
              </a:rPr>
              <a:t>(signature): </a:t>
            </a:r>
            <a:r>
              <a:rPr sz="1050" spc="-50" dirty="0">
                <a:latin typeface="Arial"/>
                <a:cs typeface="Arial"/>
              </a:rPr>
              <a:t>Variables,  </a:t>
            </a:r>
            <a:r>
              <a:rPr sz="1050" spc="-45" dirty="0">
                <a:latin typeface="Arial"/>
                <a:cs typeface="Arial"/>
              </a:rPr>
              <a:t>Functions 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spc="-50" dirty="0">
                <a:latin typeface="Arial"/>
                <a:cs typeface="Arial"/>
              </a:rPr>
              <a:t>Constants, 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Relations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ts val="1305"/>
              </a:lnSpc>
              <a:buFont typeface="Arial"/>
              <a:buChar char="•"/>
            </a:pPr>
            <a:r>
              <a:rPr sz="1050" b="1" spc="-40" dirty="0">
                <a:latin typeface="Arial"/>
                <a:cs typeface="Arial"/>
              </a:rPr>
              <a:t>Terms</a:t>
            </a:r>
            <a:r>
              <a:rPr sz="1050" spc="-40" dirty="0">
                <a:latin typeface="Arial"/>
                <a:cs typeface="Arial"/>
              </a:rPr>
              <a:t>: 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20" dirty="0">
                <a:latin typeface="Arial"/>
                <a:cs typeface="Arial"/>
              </a:rPr>
              <a:t>term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inductively </a:t>
            </a:r>
            <a:r>
              <a:rPr sz="1050" spc="-50" dirty="0">
                <a:latin typeface="Arial"/>
                <a:cs typeface="Arial"/>
              </a:rPr>
              <a:t>defined </a:t>
            </a:r>
            <a:r>
              <a:rPr sz="1050" spc="-65" dirty="0">
                <a:latin typeface="Arial"/>
                <a:cs typeface="Arial"/>
              </a:rPr>
              <a:t>by  </a:t>
            </a:r>
            <a:r>
              <a:rPr sz="1050" spc="-35" dirty="0">
                <a:latin typeface="Arial"/>
                <a:cs typeface="Arial"/>
              </a:rPr>
              <a:t>two </a:t>
            </a:r>
            <a:r>
              <a:rPr sz="1050" spc="-50" dirty="0">
                <a:latin typeface="Arial"/>
                <a:cs typeface="Arial"/>
              </a:rPr>
              <a:t>rules, 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being:</a:t>
            </a:r>
            <a:endParaRPr sz="1050" dirty="0">
              <a:latin typeface="Arial"/>
              <a:cs typeface="Arial"/>
            </a:endParaRPr>
          </a:p>
          <a:p>
            <a:pPr marL="289560" indent="-132715">
              <a:lnSpc>
                <a:spcPts val="1200"/>
              </a:lnSpc>
              <a:spcBef>
                <a:spcPts val="50"/>
              </a:spcBef>
              <a:buClr>
                <a:srgbClr val="46AA78"/>
              </a:buClr>
              <a:buAutoNum type="arabicPlain"/>
              <a:tabLst>
                <a:tab pos="290195" algn="l"/>
              </a:tabLst>
            </a:pPr>
            <a:r>
              <a:rPr sz="1000" spc="-55" dirty="0">
                <a:latin typeface="Arial"/>
                <a:cs typeface="Arial"/>
              </a:rPr>
              <a:t>Every </a:t>
            </a:r>
            <a:r>
              <a:rPr sz="1000" spc="-45" dirty="0">
                <a:latin typeface="Arial"/>
                <a:cs typeface="Arial"/>
              </a:rPr>
              <a:t>variable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0" dirty="0">
                <a:latin typeface="Arial"/>
                <a:cs typeface="Arial"/>
              </a:rPr>
              <a:t>constant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term.</a:t>
            </a:r>
            <a:endParaRPr sz="1000" dirty="0">
              <a:latin typeface="Arial"/>
              <a:cs typeface="Arial"/>
            </a:endParaRPr>
          </a:p>
          <a:p>
            <a:pPr marL="289560" marR="359410" indent="-132715">
              <a:lnSpc>
                <a:spcPts val="1195"/>
              </a:lnSpc>
              <a:buClr>
                <a:srgbClr val="46AA78"/>
              </a:buClr>
              <a:buAutoNum type="arabicPlain"/>
              <a:tabLst>
                <a:tab pos="290195" algn="l"/>
              </a:tabLst>
            </a:pPr>
            <a:r>
              <a:rPr sz="1000" spc="20" dirty="0">
                <a:latin typeface="Arial"/>
                <a:cs typeface="Arial"/>
              </a:rPr>
              <a:t>if </a:t>
            </a:r>
            <a:r>
              <a:rPr sz="1000" i="1" spc="25" dirty="0">
                <a:latin typeface="Arial"/>
                <a:cs typeface="Arial"/>
              </a:rPr>
              <a:t>f 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i="1" spc="-35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-ary </a:t>
            </a:r>
            <a:r>
              <a:rPr sz="1000" spc="-15" dirty="0">
                <a:latin typeface="Arial"/>
                <a:cs typeface="Arial"/>
              </a:rPr>
              <a:t>function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i="1" spc="35" dirty="0">
                <a:latin typeface="Arial"/>
                <a:cs typeface="Arial"/>
              </a:rPr>
              <a:t>t</a:t>
            </a:r>
            <a:r>
              <a:rPr sz="1050" spc="52" baseline="-11904" dirty="0">
                <a:latin typeface="Arial"/>
                <a:cs typeface="Arial"/>
              </a:rPr>
              <a:t>1</a:t>
            </a:r>
            <a:r>
              <a:rPr sz="1000" i="1" spc="35" dirty="0">
                <a:latin typeface="Arial"/>
                <a:cs typeface="Arial"/>
              </a:rPr>
              <a:t>, </a:t>
            </a:r>
            <a:r>
              <a:rPr sz="1000" i="1" spc="-5" dirty="0">
                <a:latin typeface="Arial"/>
                <a:cs typeface="Arial"/>
              </a:rPr>
              <a:t>. . . </a:t>
            </a:r>
            <a:r>
              <a:rPr sz="1000" i="1" spc="40" dirty="0">
                <a:latin typeface="Arial"/>
                <a:cs typeface="Arial"/>
              </a:rPr>
              <a:t>t</a:t>
            </a:r>
            <a:r>
              <a:rPr sz="1050" i="1" spc="60" baseline="-11904" dirty="0">
                <a:latin typeface="Arial"/>
                <a:cs typeface="Arial"/>
              </a:rPr>
              <a:t>m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35" dirty="0">
                <a:latin typeface="Arial"/>
                <a:cs typeface="Arial"/>
              </a:rPr>
              <a:t>terms,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then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(</a:t>
            </a:r>
            <a:r>
              <a:rPr sz="1000" i="1" spc="40" dirty="0">
                <a:latin typeface="Arial"/>
                <a:cs typeface="Arial"/>
              </a:rPr>
              <a:t>t</a:t>
            </a:r>
            <a:r>
              <a:rPr sz="1050" spc="60" baseline="-11904" dirty="0">
                <a:latin typeface="Arial"/>
                <a:cs typeface="Arial"/>
              </a:rPr>
              <a:t>1</a:t>
            </a:r>
            <a:r>
              <a:rPr sz="1000" i="1" spc="40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40" dirty="0">
                <a:latin typeface="Arial"/>
                <a:cs typeface="Arial"/>
              </a:rPr>
              <a:t>t</a:t>
            </a:r>
            <a:r>
              <a:rPr sz="1050" i="1" spc="60" baseline="-11904" dirty="0">
                <a:latin typeface="Arial"/>
                <a:cs typeface="Arial"/>
              </a:rPr>
              <a:t>m</a:t>
            </a:r>
            <a:r>
              <a:rPr sz="1050" i="1" spc="-209" baseline="-11904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also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term.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21/46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02551" y="73226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2327" y="90614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2551" y="107961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41758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194" y="2287854"/>
            <a:ext cx="3989651" cy="50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47294" y="430403"/>
            <a:ext cx="4015156" cy="2203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algn="ctr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First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order</a:t>
            </a:r>
            <a:r>
              <a:rPr sz="1400" spc="9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r>
              <a:rPr sz="1050" spc="5" dirty="0">
                <a:latin typeface="Arial"/>
                <a:cs typeface="Arial"/>
              </a:rPr>
              <a:t>(in </a:t>
            </a:r>
            <a:r>
              <a:rPr sz="1050" spc="-35" dirty="0">
                <a:latin typeface="Arial"/>
                <a:cs typeface="Arial"/>
              </a:rPr>
              <a:t>logics) </a:t>
            </a:r>
            <a:r>
              <a:rPr sz="1050" spc="80" dirty="0">
                <a:latin typeface="Arial"/>
                <a:cs typeface="Arial"/>
              </a:rPr>
              <a:t>“A </a:t>
            </a:r>
            <a:r>
              <a:rPr sz="1050" spc="-40" dirty="0">
                <a:solidFill>
                  <a:srgbClr val="2E3092"/>
                </a:solidFill>
                <a:latin typeface="Arial"/>
                <a:cs typeface="Arial"/>
              </a:rPr>
              <a:t>theory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5" dirty="0">
                <a:solidFill>
                  <a:srgbClr val="009A55"/>
                </a:solidFill>
                <a:latin typeface="Arial"/>
                <a:cs typeface="Arial"/>
              </a:rPr>
              <a:t>consistent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FF0000"/>
                </a:solidFill>
                <a:latin typeface="Arial"/>
                <a:cs typeface="Arial"/>
              </a:rPr>
              <a:t>sentences</a:t>
            </a:r>
            <a:r>
              <a:rPr sz="1050" spc="-55" dirty="0">
                <a:latin typeface="Arial"/>
                <a:cs typeface="Arial"/>
              </a:rPr>
              <a:t>”</a:t>
            </a:r>
            <a:endParaRPr sz="1050" dirty="0">
              <a:latin typeface="Arial"/>
              <a:cs typeface="Arial"/>
            </a:endParaRPr>
          </a:p>
          <a:p>
            <a:pPr marL="737870" indent="-171450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r>
              <a:rPr sz="1000" spc="-20" dirty="0">
                <a:latin typeface="Arial"/>
                <a:cs typeface="Arial"/>
              </a:rPr>
              <a:t>what </a:t>
            </a:r>
            <a:r>
              <a:rPr sz="1000" spc="-80" dirty="0">
                <a:latin typeface="Arial"/>
                <a:cs typeface="Arial"/>
              </a:rPr>
              <a:t>does  </a:t>
            </a:r>
            <a:r>
              <a:rPr sz="1000" spc="10" dirty="0">
                <a:latin typeface="Arial"/>
                <a:cs typeface="Arial"/>
              </a:rPr>
              <a:t>that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mean?</a:t>
            </a:r>
            <a:endParaRPr sz="1000" dirty="0">
              <a:latin typeface="Arial"/>
              <a:cs typeface="Arial"/>
            </a:endParaRPr>
          </a:p>
          <a:p>
            <a:pPr marL="461010" marR="5080" indent="-171450">
              <a:lnSpc>
                <a:spcPct val="102600"/>
              </a:lnSpc>
              <a:spcBef>
                <a:spcPts val="125"/>
              </a:spcBef>
              <a:buFont typeface="Arial"/>
              <a:buChar char="•"/>
            </a:pPr>
            <a:r>
              <a:rPr sz="1050" spc="-25" dirty="0">
                <a:latin typeface="Arial"/>
                <a:cs typeface="Arial"/>
              </a:rPr>
              <a:t>(countably </a:t>
            </a:r>
            <a:r>
              <a:rPr sz="1050" spc="-5" dirty="0">
                <a:latin typeface="Arial"/>
                <a:cs typeface="Arial"/>
              </a:rPr>
              <a:t>infinite) </a:t>
            </a:r>
            <a:r>
              <a:rPr sz="1050" spc="-50" dirty="0">
                <a:latin typeface="Arial"/>
                <a:cs typeface="Arial"/>
              </a:rPr>
              <a:t>Supply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b="1" spc="-75" dirty="0">
                <a:latin typeface="Arial"/>
                <a:cs typeface="Arial"/>
              </a:rPr>
              <a:t>symbols </a:t>
            </a:r>
            <a:r>
              <a:rPr sz="1050" spc="-25" dirty="0">
                <a:latin typeface="Arial"/>
                <a:cs typeface="Arial"/>
              </a:rPr>
              <a:t>(signature): </a:t>
            </a:r>
            <a:r>
              <a:rPr sz="1050" spc="-50" dirty="0">
                <a:latin typeface="Arial"/>
                <a:cs typeface="Arial"/>
              </a:rPr>
              <a:t>Variables,  </a:t>
            </a:r>
            <a:r>
              <a:rPr sz="1050" spc="-45" dirty="0">
                <a:latin typeface="Arial"/>
                <a:cs typeface="Arial"/>
              </a:rPr>
              <a:t>Functions 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spc="-50" dirty="0">
                <a:latin typeface="Arial"/>
                <a:cs typeface="Arial"/>
              </a:rPr>
              <a:t>Constants, 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Relations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305"/>
              </a:lnSpc>
              <a:buFont typeface="Arial"/>
              <a:buChar char="•"/>
            </a:pPr>
            <a:r>
              <a:rPr sz="1050" b="1" spc="-40" dirty="0">
                <a:latin typeface="Arial"/>
                <a:cs typeface="Arial"/>
              </a:rPr>
              <a:t>Terms</a:t>
            </a:r>
            <a:r>
              <a:rPr sz="1050" spc="-40" dirty="0">
                <a:latin typeface="Arial"/>
                <a:cs typeface="Arial"/>
              </a:rPr>
              <a:t>: 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20" dirty="0">
                <a:latin typeface="Arial"/>
                <a:cs typeface="Arial"/>
              </a:rPr>
              <a:t>term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inductively </a:t>
            </a:r>
            <a:r>
              <a:rPr sz="1050" spc="-50" dirty="0">
                <a:latin typeface="Arial"/>
                <a:cs typeface="Arial"/>
              </a:rPr>
              <a:t>defined </a:t>
            </a:r>
            <a:r>
              <a:rPr sz="1050" spc="-65" dirty="0">
                <a:latin typeface="Arial"/>
                <a:cs typeface="Arial"/>
              </a:rPr>
              <a:t>by  </a:t>
            </a:r>
            <a:r>
              <a:rPr sz="1050" spc="-35" dirty="0">
                <a:latin typeface="Arial"/>
                <a:cs typeface="Arial"/>
              </a:rPr>
              <a:t>two </a:t>
            </a:r>
            <a:r>
              <a:rPr sz="1050" spc="-50" dirty="0">
                <a:latin typeface="Arial"/>
                <a:cs typeface="Arial"/>
              </a:rPr>
              <a:t>rules, 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being:</a:t>
            </a:r>
            <a:endParaRPr sz="1050" dirty="0">
              <a:latin typeface="Arial"/>
              <a:cs typeface="Arial"/>
            </a:endParaRPr>
          </a:p>
          <a:p>
            <a:pPr marL="566420" indent="-132080">
              <a:lnSpc>
                <a:spcPts val="1200"/>
              </a:lnSpc>
              <a:spcBef>
                <a:spcPts val="50"/>
              </a:spcBef>
              <a:buClr>
                <a:srgbClr val="46AA78"/>
              </a:buClr>
              <a:buAutoNum type="arabicPlain"/>
              <a:tabLst>
                <a:tab pos="567055" algn="l"/>
              </a:tabLst>
            </a:pPr>
            <a:r>
              <a:rPr sz="1000" spc="-55" dirty="0">
                <a:latin typeface="Arial"/>
                <a:cs typeface="Arial"/>
              </a:rPr>
              <a:t>Every </a:t>
            </a:r>
            <a:r>
              <a:rPr sz="1000" spc="-45" dirty="0">
                <a:latin typeface="Arial"/>
                <a:cs typeface="Arial"/>
              </a:rPr>
              <a:t>variable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0" dirty="0">
                <a:latin typeface="Arial"/>
                <a:cs typeface="Arial"/>
              </a:rPr>
              <a:t>constant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term.</a:t>
            </a:r>
            <a:endParaRPr sz="1000" dirty="0">
              <a:latin typeface="Arial"/>
              <a:cs typeface="Arial"/>
            </a:endParaRPr>
          </a:p>
          <a:p>
            <a:pPr marL="566420" marR="81915" indent="-132080">
              <a:lnSpc>
                <a:spcPts val="1195"/>
              </a:lnSpc>
              <a:buClr>
                <a:srgbClr val="46AA78"/>
              </a:buClr>
              <a:buAutoNum type="arabicPlain"/>
              <a:tabLst>
                <a:tab pos="567055" algn="l"/>
              </a:tabLst>
            </a:pPr>
            <a:r>
              <a:rPr sz="1000" spc="20" dirty="0">
                <a:latin typeface="Arial"/>
                <a:cs typeface="Arial"/>
              </a:rPr>
              <a:t>if </a:t>
            </a:r>
            <a:r>
              <a:rPr sz="1000" i="1" spc="25" dirty="0">
                <a:latin typeface="Arial"/>
                <a:cs typeface="Arial"/>
              </a:rPr>
              <a:t>f 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i="1" spc="-35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-ary </a:t>
            </a:r>
            <a:r>
              <a:rPr sz="1000" spc="-15" dirty="0">
                <a:latin typeface="Arial"/>
                <a:cs typeface="Arial"/>
              </a:rPr>
              <a:t>function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i="1" spc="35" dirty="0">
                <a:latin typeface="Arial"/>
                <a:cs typeface="Arial"/>
              </a:rPr>
              <a:t>t</a:t>
            </a:r>
            <a:r>
              <a:rPr sz="1050" spc="52" baseline="-11904" dirty="0">
                <a:latin typeface="Arial"/>
                <a:cs typeface="Arial"/>
              </a:rPr>
              <a:t>1</a:t>
            </a:r>
            <a:r>
              <a:rPr sz="1000" i="1" spc="35" dirty="0">
                <a:latin typeface="Arial"/>
                <a:cs typeface="Arial"/>
              </a:rPr>
              <a:t>, </a:t>
            </a:r>
            <a:r>
              <a:rPr sz="1000" i="1" spc="-5" dirty="0">
                <a:latin typeface="Arial"/>
                <a:cs typeface="Arial"/>
              </a:rPr>
              <a:t>. . . </a:t>
            </a:r>
            <a:r>
              <a:rPr sz="1000" i="1" spc="40" dirty="0">
                <a:latin typeface="Arial"/>
                <a:cs typeface="Arial"/>
              </a:rPr>
              <a:t>t</a:t>
            </a:r>
            <a:r>
              <a:rPr sz="1050" i="1" spc="60" baseline="-11904" dirty="0">
                <a:latin typeface="Arial"/>
                <a:cs typeface="Arial"/>
              </a:rPr>
              <a:t>m </a:t>
            </a:r>
            <a:r>
              <a:rPr sz="1000" spc="-75" dirty="0">
                <a:latin typeface="Arial"/>
                <a:cs typeface="Arial"/>
              </a:rPr>
              <a:t>are </a:t>
            </a:r>
            <a:r>
              <a:rPr sz="1000" spc="-35" dirty="0">
                <a:latin typeface="Arial"/>
                <a:cs typeface="Arial"/>
              </a:rPr>
              <a:t>terms, 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then</a:t>
            </a:r>
            <a:endParaRPr sz="1000" dirty="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</a:pPr>
            <a:r>
              <a:rPr sz="1000" i="1" spc="25" dirty="0">
                <a:latin typeface="Arial"/>
                <a:cs typeface="Arial"/>
              </a:rPr>
              <a:t>f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(</a:t>
            </a:r>
            <a:r>
              <a:rPr sz="1000" i="1" spc="40" dirty="0">
                <a:latin typeface="Arial"/>
                <a:cs typeface="Arial"/>
              </a:rPr>
              <a:t>t</a:t>
            </a:r>
            <a:r>
              <a:rPr sz="1050" spc="60" baseline="-11904" dirty="0">
                <a:latin typeface="Arial"/>
                <a:cs typeface="Arial"/>
              </a:rPr>
              <a:t>1</a:t>
            </a:r>
            <a:r>
              <a:rPr sz="1000" i="1" spc="40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40" dirty="0">
                <a:latin typeface="Arial"/>
                <a:cs typeface="Arial"/>
              </a:rPr>
              <a:t>t</a:t>
            </a:r>
            <a:r>
              <a:rPr sz="1050" i="1" spc="60" baseline="-11904" dirty="0">
                <a:latin typeface="Arial"/>
                <a:cs typeface="Arial"/>
              </a:rPr>
              <a:t>m</a:t>
            </a:r>
            <a:r>
              <a:rPr sz="1050" i="1" spc="-209" baseline="-11904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also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term.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-30" dirty="0">
                <a:solidFill>
                  <a:srgbClr val="46AA78"/>
                </a:solidFill>
                <a:latin typeface="Arial"/>
                <a:cs typeface="Arial"/>
              </a:rPr>
              <a:t>Definition (atomic</a:t>
            </a:r>
            <a:r>
              <a:rPr sz="1200" spc="1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6AA78"/>
                </a:solidFill>
                <a:latin typeface="Arial"/>
                <a:cs typeface="Arial"/>
              </a:rPr>
              <a:t>formula)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spc="-30" dirty="0">
                <a:latin typeface="Arial"/>
                <a:cs typeface="Arial"/>
              </a:rPr>
              <a:t>An </a:t>
            </a:r>
            <a:r>
              <a:rPr sz="1050" i="1" spc="-30" dirty="0">
                <a:latin typeface="Arial"/>
                <a:cs typeface="Arial"/>
              </a:rPr>
              <a:t>atomic </a:t>
            </a:r>
            <a:r>
              <a:rPr sz="1050" i="1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90" dirty="0">
                <a:latin typeface="Arial"/>
                <a:cs typeface="Arial"/>
              </a:rPr>
              <a:t>has  </a:t>
            </a:r>
            <a:r>
              <a:rPr sz="1050" spc="-30" dirty="0">
                <a:latin typeface="Arial"/>
                <a:cs typeface="Arial"/>
              </a:rPr>
              <a:t>the form </a:t>
            </a:r>
            <a:r>
              <a:rPr sz="105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1 </a:t>
            </a:r>
            <a:r>
              <a:rPr sz="1050" spc="195" dirty="0">
                <a:latin typeface="Arial"/>
                <a:cs typeface="Arial"/>
              </a:rPr>
              <a:t>= </a:t>
            </a:r>
            <a:r>
              <a:rPr sz="105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2  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or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90" dirty="0">
                <a:latin typeface="Arial"/>
                <a:cs typeface="Arial"/>
              </a:rPr>
              <a:t>R </a:t>
            </a:r>
            <a:r>
              <a:rPr sz="1050" spc="40" dirty="0">
                <a:latin typeface="Arial"/>
                <a:cs typeface="Arial"/>
              </a:rPr>
              <a:t>(</a:t>
            </a:r>
            <a:r>
              <a:rPr sz="1050" i="1" spc="40" dirty="0">
                <a:latin typeface="Arial"/>
                <a:cs typeface="Arial"/>
              </a:rPr>
              <a:t>t</a:t>
            </a:r>
            <a:r>
              <a:rPr sz="1200" spc="60" baseline="-10416" dirty="0">
                <a:latin typeface="Arial"/>
                <a:cs typeface="Arial"/>
              </a:rPr>
              <a:t>1</a:t>
            </a:r>
            <a:r>
              <a:rPr sz="1050" i="1" spc="40" dirty="0">
                <a:latin typeface="Arial"/>
                <a:cs typeface="Arial"/>
              </a:rPr>
              <a:t>, </a:t>
            </a:r>
            <a:r>
              <a:rPr sz="1050" i="1" spc="-5" dirty="0">
                <a:latin typeface="Arial"/>
                <a:cs typeface="Arial"/>
              </a:rPr>
              <a:t>..., </a:t>
            </a:r>
            <a:r>
              <a:rPr sz="1050" i="1" spc="60" dirty="0">
                <a:latin typeface="Arial"/>
                <a:cs typeface="Arial"/>
              </a:rPr>
              <a:t>t</a:t>
            </a:r>
            <a:r>
              <a:rPr sz="1200" i="1" spc="89" baseline="-10416" dirty="0">
                <a:latin typeface="Arial"/>
                <a:cs typeface="Arial"/>
              </a:rPr>
              <a:t>n</a:t>
            </a:r>
            <a:r>
              <a:rPr sz="1050" spc="60" dirty="0">
                <a:latin typeface="Arial"/>
                <a:cs typeface="Arial"/>
              </a:rPr>
              <a:t>) </a:t>
            </a:r>
            <a:r>
              <a:rPr sz="1050" spc="-70" dirty="0">
                <a:latin typeface="Arial"/>
                <a:cs typeface="Arial"/>
              </a:rPr>
              <a:t>where </a:t>
            </a:r>
            <a:r>
              <a:rPr sz="1050" i="1" spc="-90" dirty="0">
                <a:latin typeface="Arial"/>
                <a:cs typeface="Arial"/>
              </a:rPr>
              <a:t>R 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i="1" spc="-40" dirty="0">
                <a:latin typeface="Arial"/>
                <a:cs typeface="Arial"/>
              </a:rPr>
              <a:t>n</a:t>
            </a:r>
            <a:r>
              <a:rPr sz="1050" spc="-40" dirty="0">
                <a:latin typeface="Arial"/>
                <a:cs typeface="Arial"/>
              </a:rPr>
              <a:t>-ary </a:t>
            </a:r>
            <a:r>
              <a:rPr sz="1050" spc="-30" dirty="0">
                <a:latin typeface="Arial"/>
                <a:cs typeface="Arial"/>
              </a:rPr>
              <a:t>relation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i="1" spc="35" dirty="0">
                <a:latin typeface="Arial"/>
                <a:cs typeface="Arial"/>
              </a:rPr>
              <a:t>t</a:t>
            </a:r>
            <a:r>
              <a:rPr sz="1200" spc="52" baseline="-10416" dirty="0">
                <a:latin typeface="Arial"/>
                <a:cs typeface="Arial"/>
              </a:rPr>
              <a:t>1</a:t>
            </a:r>
            <a:r>
              <a:rPr sz="1050" i="1" spc="35" dirty="0">
                <a:latin typeface="Arial"/>
                <a:cs typeface="Arial"/>
              </a:rPr>
              <a:t>, </a:t>
            </a:r>
            <a:r>
              <a:rPr sz="1050" i="1" spc="-5" dirty="0">
                <a:latin typeface="Arial"/>
                <a:cs typeface="Arial"/>
              </a:rPr>
              <a:t>..., </a:t>
            </a:r>
            <a:r>
              <a:rPr sz="1050" i="1" spc="35" dirty="0">
                <a:latin typeface="Arial"/>
                <a:cs typeface="Arial"/>
              </a:rPr>
              <a:t>t</a:t>
            </a:r>
            <a:r>
              <a:rPr sz="1200" i="1" spc="52" baseline="-10416" dirty="0">
                <a:latin typeface="Arial"/>
                <a:cs typeface="Arial"/>
              </a:rPr>
              <a:t>n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terms.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21/46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7886" y="2720975"/>
            <a:ext cx="3471164" cy="521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5" dirty="0">
                <a:solidFill>
                  <a:srgbClr val="46AA78"/>
                </a:solidFill>
                <a:latin typeface="Arial"/>
                <a:cs typeface="Arial"/>
              </a:rPr>
              <a:t>R1.  </a:t>
            </a:r>
            <a:r>
              <a:rPr sz="1050" spc="10" dirty="0">
                <a:latin typeface="Arial"/>
                <a:cs typeface="Arial"/>
              </a:rPr>
              <a:t>If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5" dirty="0">
                <a:latin typeface="Arial"/>
                <a:cs typeface="Arial"/>
              </a:rPr>
              <a:t>formula then </a:t>
            </a:r>
            <a:r>
              <a:rPr sz="1050" spc="-95" dirty="0">
                <a:latin typeface="Arial"/>
                <a:cs typeface="Arial"/>
              </a:rPr>
              <a:t>so  </a:t>
            </a:r>
            <a:r>
              <a:rPr sz="1050" spc="-60" dirty="0">
                <a:latin typeface="Arial"/>
                <a:cs typeface="Arial"/>
              </a:rPr>
              <a:t>is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i="1" spc="-5" dirty="0">
                <a:latin typeface="Menlo"/>
                <a:cs typeface="Menlo"/>
              </a:rPr>
              <a:t>¬</a:t>
            </a:r>
            <a:r>
              <a:rPr sz="1050" i="1" spc="-5" dirty="0">
                <a:latin typeface="Arial"/>
                <a:cs typeface="Arial"/>
              </a:rPr>
              <a:t>φ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50" spc="-55" dirty="0">
                <a:solidFill>
                  <a:srgbClr val="46AA78"/>
                </a:solidFill>
                <a:latin typeface="Arial"/>
                <a:cs typeface="Arial"/>
              </a:rPr>
              <a:t>R2.  </a:t>
            </a:r>
            <a:r>
              <a:rPr sz="1050" spc="10" dirty="0">
                <a:latin typeface="Arial"/>
                <a:cs typeface="Arial"/>
              </a:rPr>
              <a:t>If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i="1" spc="-90" dirty="0">
                <a:latin typeface="Arial"/>
                <a:cs typeface="Arial"/>
              </a:rPr>
              <a:t>ψ 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45" dirty="0">
                <a:latin typeface="Arial"/>
                <a:cs typeface="Arial"/>
              </a:rPr>
              <a:t>formulas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95" dirty="0">
                <a:latin typeface="Arial"/>
                <a:cs typeface="Arial"/>
              </a:rPr>
              <a:t>so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434" dirty="0">
                <a:latin typeface="Menlo"/>
                <a:cs typeface="Menlo"/>
              </a:rPr>
              <a:t> </a:t>
            </a:r>
            <a:r>
              <a:rPr sz="1050" i="1" spc="-30" dirty="0">
                <a:latin typeface="Arial"/>
                <a:cs typeface="Arial"/>
              </a:rPr>
              <a:t>ψ</a:t>
            </a:r>
            <a:r>
              <a:rPr sz="1050" spc="-3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050" spc="-55" dirty="0">
                <a:solidFill>
                  <a:srgbClr val="46AA78"/>
                </a:solidFill>
                <a:latin typeface="Arial"/>
                <a:cs typeface="Arial"/>
              </a:rPr>
              <a:t>R3.  </a:t>
            </a:r>
            <a:r>
              <a:rPr sz="1050" spc="10" dirty="0">
                <a:latin typeface="Arial"/>
                <a:cs typeface="Arial"/>
              </a:rPr>
              <a:t>If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5" dirty="0">
                <a:latin typeface="Arial"/>
                <a:cs typeface="Arial"/>
              </a:rPr>
              <a:t>formula then </a:t>
            </a:r>
            <a:r>
              <a:rPr sz="1050" spc="-95" dirty="0">
                <a:latin typeface="Arial"/>
                <a:cs typeface="Arial"/>
              </a:rPr>
              <a:t>so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i="1" spc="-25" dirty="0">
                <a:latin typeface="Menlo"/>
                <a:cs typeface="Menlo"/>
              </a:rPr>
              <a:t>∃</a:t>
            </a:r>
            <a:r>
              <a:rPr sz="1050" i="1" spc="-25" dirty="0">
                <a:latin typeface="Arial"/>
                <a:cs typeface="Arial"/>
              </a:rPr>
              <a:t>xφ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60" dirty="0">
                <a:latin typeface="Arial"/>
                <a:cs typeface="Arial"/>
              </a:rPr>
              <a:t>any  </a:t>
            </a:r>
            <a:r>
              <a:rPr sz="1050" spc="-50" dirty="0">
                <a:latin typeface="Arial"/>
                <a:cs typeface="Arial"/>
              </a:rPr>
              <a:t>variable </a:t>
            </a:r>
            <a:r>
              <a:rPr sz="1050" i="1" spc="-45" dirty="0">
                <a:latin typeface="Arial"/>
                <a:cs typeface="Arial"/>
              </a:rPr>
              <a:t>x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36873" y="3144786"/>
            <a:ext cx="10795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u="heavy" spc="-5" dirty="0">
                <a:latin typeface="Times New Roman"/>
                <a:cs typeface="Times New Roman"/>
              </a:rPr>
              <a:t> </a:t>
            </a:r>
            <a:r>
              <a:rPr sz="1050" u="heavy" spc="110" dirty="0">
                <a:latin typeface="Times New Roman"/>
                <a:cs typeface="Times New Roman"/>
              </a:rPr>
              <a:t> 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22</a:t>
            </a:r>
            <a:r>
              <a:rPr spc="50" dirty="0"/>
              <a:t>/46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423606" y="430403"/>
            <a:ext cx="1761489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Cont. </a:t>
            </a:r>
            <a:r>
              <a:rPr sz="1400" spc="-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(informally)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7294" y="1370988"/>
            <a:ext cx="3536315" cy="904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294640" indent="-277495">
              <a:lnSpc>
                <a:spcPct val="102600"/>
              </a:lnSpc>
              <a:buFont typeface="Arial"/>
              <a:buChar char="•"/>
            </a:pPr>
            <a:r>
              <a:rPr sz="1050" spc="-30" dirty="0">
                <a:solidFill>
                  <a:srgbClr val="B6321C"/>
                </a:solidFill>
                <a:latin typeface="Arial"/>
                <a:cs typeface="Arial"/>
              </a:rPr>
              <a:t>formula: </a:t>
            </a:r>
            <a:r>
              <a:rPr sz="1050" spc="-40" dirty="0">
                <a:latin typeface="Arial"/>
                <a:cs typeface="Arial"/>
              </a:rPr>
              <a:t>constructed </a:t>
            </a:r>
            <a:r>
              <a:rPr sz="1050" spc="-25" dirty="0">
                <a:latin typeface="Arial"/>
                <a:cs typeface="Arial"/>
              </a:rPr>
              <a:t>from </a:t>
            </a:r>
            <a:r>
              <a:rPr sz="1050" spc="-30" dirty="0">
                <a:latin typeface="Arial"/>
                <a:cs typeface="Arial"/>
              </a:rPr>
              <a:t>atomic </a:t>
            </a:r>
            <a:r>
              <a:rPr sz="1050" spc="-45" dirty="0">
                <a:latin typeface="Arial"/>
                <a:cs typeface="Arial"/>
              </a:rPr>
              <a:t>formulas </a:t>
            </a:r>
            <a:r>
              <a:rPr sz="1050" spc="-65" dirty="0">
                <a:latin typeface="Arial"/>
                <a:cs typeface="Arial"/>
              </a:rPr>
              <a:t>by </a:t>
            </a:r>
            <a:r>
              <a:rPr sz="1050" spc="-55" dirty="0">
                <a:latin typeface="Arial"/>
                <a:cs typeface="Arial"/>
              </a:rPr>
              <a:t>repeated  </a:t>
            </a:r>
            <a:r>
              <a:rPr sz="1050" spc="-40" dirty="0">
                <a:latin typeface="Arial"/>
                <a:cs typeface="Arial"/>
              </a:rPr>
              <a:t>applications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5" dirty="0">
                <a:latin typeface="Arial"/>
                <a:cs typeface="Arial"/>
              </a:rPr>
              <a:t>rules  R1,  R2, 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75" dirty="0">
                <a:latin typeface="Arial"/>
                <a:cs typeface="Arial"/>
              </a:rPr>
              <a:t>R3</a:t>
            </a:r>
            <a:endParaRPr sz="1050" dirty="0">
              <a:latin typeface="Arial"/>
              <a:cs typeface="Arial"/>
            </a:endParaRPr>
          </a:p>
          <a:p>
            <a:pPr marL="289560" marR="5080" indent="-277495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55" dirty="0">
                <a:solidFill>
                  <a:srgbClr val="B6321C"/>
                </a:solidFill>
                <a:latin typeface="Arial"/>
                <a:cs typeface="Arial"/>
              </a:rPr>
              <a:t>free </a:t>
            </a:r>
            <a:r>
              <a:rPr sz="1050" spc="-50" dirty="0">
                <a:solidFill>
                  <a:srgbClr val="B6321C"/>
                </a:solidFill>
                <a:latin typeface="Arial"/>
                <a:cs typeface="Arial"/>
              </a:rPr>
              <a:t>variable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50" dirty="0">
                <a:latin typeface="Arial"/>
                <a:cs typeface="Arial"/>
              </a:rPr>
              <a:t>variable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quantified  </a:t>
            </a:r>
            <a:r>
              <a:rPr sz="1050" spc="-10" dirty="0">
                <a:latin typeface="Arial"/>
                <a:cs typeface="Arial"/>
              </a:rPr>
              <a:t>(‘bound’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i="1" spc="-55" dirty="0">
                <a:latin typeface="Menlo"/>
                <a:cs typeface="Menlo"/>
              </a:rPr>
              <a:t>∃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85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i="1" dirty="0">
                <a:latin typeface="Menlo"/>
                <a:cs typeface="Menlo"/>
              </a:rPr>
              <a:t>∀</a:t>
            </a:r>
            <a:r>
              <a:rPr sz="1050" dirty="0" smtClean="0">
                <a:latin typeface="Arial"/>
                <a:cs typeface="Arial"/>
              </a:rPr>
              <a:t>)</a:t>
            </a:r>
            <a:endParaRPr lang="en-US" sz="1050" dirty="0" smtClean="0">
              <a:latin typeface="Arial"/>
              <a:cs typeface="Arial"/>
            </a:endParaRPr>
          </a:p>
          <a:p>
            <a:pPr marL="289560" marR="5080" indent="-277495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75" dirty="0" smtClean="0">
                <a:solidFill>
                  <a:srgbClr val="B6321C"/>
                </a:solidFill>
                <a:latin typeface="Arial"/>
                <a:cs typeface="Arial"/>
              </a:rPr>
              <a:t>sentence 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90" dirty="0">
                <a:latin typeface="Arial"/>
                <a:cs typeface="Arial"/>
              </a:rPr>
              <a:t>has  </a:t>
            </a:r>
            <a:r>
              <a:rPr sz="1050" spc="-55" dirty="0">
                <a:latin typeface="Arial"/>
                <a:cs typeface="Arial"/>
              </a:rPr>
              <a:t>no  free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variables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0743" y="98102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743" y="133869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743" y="169636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032" y="19201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1032" y="2092236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0743" y="2398179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621991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032" y="27940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50253" y="430403"/>
            <a:ext cx="2237740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915"/>
              </a:spcBef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90" dirty="0">
                <a:latin typeface="Arial"/>
                <a:cs typeface="Arial"/>
                <a:hlinkClick r:id="rId10" action="ppaction://hlinksldjump"/>
              </a:rPr>
              <a:t>Some</a:t>
            </a:r>
            <a:r>
              <a:rPr sz="105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10" action="ppaction://hlinksldjump"/>
              </a:rPr>
              <a:t>definitions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15" dirty="0">
                <a:latin typeface="Arial"/>
                <a:cs typeface="Arial"/>
                <a:hlinkClick r:id="rId11" action="ppaction://hlinksldjump"/>
              </a:rPr>
              <a:t>First </a:t>
            </a:r>
            <a:r>
              <a:rPr sz="1050" spc="-45" dirty="0">
                <a:latin typeface="Arial"/>
                <a:cs typeface="Arial"/>
                <a:hlinkClick r:id="rId11" action="ppaction://hlinksldjump"/>
              </a:rPr>
              <a:t>Order</a:t>
            </a:r>
            <a:r>
              <a:rPr sz="1050" spc="8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5" dirty="0">
                <a:latin typeface="Arial"/>
                <a:cs typeface="Arial"/>
                <a:hlinkClick r:id="rId11" action="ppaction://hlinksldjump"/>
              </a:rPr>
              <a:t>Structures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 startAt="4"/>
              <a:tabLst>
                <a:tab pos="179705" algn="l"/>
              </a:tabLst>
            </a:pPr>
            <a:r>
              <a:rPr sz="1050" spc="-70" dirty="0">
                <a:solidFill>
                  <a:srgbClr val="D9EDE4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1050">
              <a:latin typeface="Arial"/>
              <a:cs typeface="Arial"/>
            </a:endParaRPr>
          </a:p>
          <a:p>
            <a:pPr marL="317500" marR="1198880">
              <a:lnSpc>
                <a:spcPct val="102600"/>
              </a:lnSpc>
            </a:pPr>
            <a:r>
              <a:rPr sz="1050" spc="-7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General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idea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Tableaux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23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7231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62648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200859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4395" y="430403"/>
            <a:ext cx="3618229" cy="197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0825" algn="ctr">
              <a:lnSpc>
                <a:spcPct val="100000"/>
              </a:lnSpc>
            </a:pP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Cont.: 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toward</a:t>
            </a:r>
            <a:r>
              <a:rPr sz="1400" spc="1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semantics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84150" marR="76200" indent="-171450">
              <a:lnSpc>
                <a:spcPct val="102600"/>
              </a:lnSpc>
              <a:spcBef>
                <a:spcPts val="1165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Whether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75" dirty="0">
                <a:latin typeface="Arial"/>
                <a:cs typeface="Arial"/>
              </a:rPr>
              <a:t>sentence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true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80" dirty="0">
                <a:latin typeface="Arial"/>
                <a:cs typeface="Arial"/>
              </a:rPr>
              <a:t>depends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underlying 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interpretation 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function, </a:t>
            </a:r>
            <a:r>
              <a:rPr sz="1050" spc="-30" dirty="0">
                <a:latin typeface="Arial"/>
                <a:cs typeface="Arial"/>
              </a:rPr>
              <a:t>constant,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25" dirty="0">
                <a:latin typeface="Arial"/>
                <a:cs typeface="Arial"/>
              </a:rPr>
              <a:t>relation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symbols.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-25" dirty="0">
                <a:latin typeface="Arial"/>
                <a:cs typeface="Arial"/>
              </a:rPr>
              <a:t>structure </a:t>
            </a:r>
            <a:r>
              <a:rPr sz="1050" spc="-60" dirty="0">
                <a:latin typeface="Arial"/>
                <a:cs typeface="Arial"/>
              </a:rPr>
              <a:t>consists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i="1" spc="-40" dirty="0">
                <a:latin typeface="Arial"/>
                <a:cs typeface="Arial"/>
              </a:rPr>
              <a:t>underlying </a:t>
            </a:r>
            <a:r>
              <a:rPr sz="1050" i="1" spc="-55" dirty="0">
                <a:latin typeface="Arial"/>
                <a:cs typeface="Arial"/>
              </a:rPr>
              <a:t>set  </a:t>
            </a:r>
            <a:r>
              <a:rPr sz="1050" spc="-35" dirty="0">
                <a:latin typeface="Arial"/>
                <a:cs typeface="Arial"/>
              </a:rPr>
              <a:t>together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265" dirty="0">
                <a:latin typeface="Arial"/>
                <a:cs typeface="Arial"/>
              </a:rPr>
              <a:t> </a:t>
            </a:r>
            <a:r>
              <a:rPr sz="1050" spc="-70" dirty="0" smtClean="0">
                <a:latin typeface="Arial"/>
                <a:cs typeface="Arial"/>
              </a:rPr>
              <a:t>an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sz="1050" i="1" spc="-20" dirty="0" smtClean="0">
                <a:latin typeface="Arial"/>
                <a:cs typeface="Arial"/>
              </a:rPr>
              <a:t>interpretation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functions, </a:t>
            </a:r>
            <a:r>
              <a:rPr sz="1050" spc="-40" dirty="0">
                <a:latin typeface="Arial"/>
                <a:cs typeface="Arial"/>
              </a:rPr>
              <a:t>constants,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relations.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Given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75" dirty="0">
                <a:latin typeface="Arial"/>
                <a:cs typeface="Arial"/>
              </a:rPr>
              <a:t>sentence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25" dirty="0">
                <a:latin typeface="Arial"/>
                <a:cs typeface="Arial"/>
              </a:rPr>
              <a:t>structure 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, </a:t>
            </a:r>
            <a:r>
              <a:rPr sz="1050" i="1" spc="35" dirty="0">
                <a:latin typeface="Arial"/>
                <a:cs typeface="Arial"/>
              </a:rPr>
              <a:t>M </a:t>
            </a:r>
            <a:r>
              <a:rPr sz="1050" b="1" spc="-60" dirty="0">
                <a:latin typeface="Arial"/>
                <a:cs typeface="Arial"/>
              </a:rPr>
              <a:t>models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spc="-90" dirty="0">
                <a:latin typeface="Arial"/>
                <a:cs typeface="Arial"/>
              </a:rPr>
              <a:t>means 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5" dirty="0">
                <a:latin typeface="Arial"/>
                <a:cs typeface="Arial"/>
              </a:rPr>
              <a:t>sentence 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20" dirty="0">
                <a:latin typeface="Arial"/>
                <a:cs typeface="Arial"/>
              </a:rPr>
              <a:t>true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55" dirty="0">
                <a:latin typeface="Arial"/>
                <a:cs typeface="Arial"/>
              </a:rPr>
              <a:t>respect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. </a:t>
            </a:r>
            <a:r>
              <a:rPr sz="1050" spc="-45" dirty="0">
                <a:latin typeface="Arial"/>
                <a:cs typeface="Arial"/>
              </a:rPr>
              <a:t>More 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precisely,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24/46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07231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62648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200859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47294" y="430403"/>
            <a:ext cx="3895090" cy="2309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algn="ctr">
              <a:lnSpc>
                <a:spcPct val="100000"/>
              </a:lnSpc>
            </a:pP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Cont.: 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toward</a:t>
            </a:r>
            <a:r>
              <a:rPr sz="1400" spc="1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semantics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461010" marR="76200" indent="-171450">
              <a:lnSpc>
                <a:spcPct val="102600"/>
              </a:lnSpc>
              <a:spcBef>
                <a:spcPts val="1165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Whether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75" dirty="0">
                <a:latin typeface="Arial"/>
                <a:cs typeface="Arial"/>
              </a:rPr>
              <a:t>sentence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true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80" dirty="0">
                <a:latin typeface="Arial"/>
                <a:cs typeface="Arial"/>
              </a:rPr>
              <a:t>depends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underlying 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interpretation 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0" dirty="0">
                <a:latin typeface="Arial"/>
                <a:cs typeface="Arial"/>
              </a:rPr>
              <a:t>function, </a:t>
            </a:r>
            <a:r>
              <a:rPr sz="1050" spc="-30" dirty="0">
                <a:latin typeface="Arial"/>
                <a:cs typeface="Arial"/>
              </a:rPr>
              <a:t>constant,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25" dirty="0">
                <a:latin typeface="Arial"/>
                <a:cs typeface="Arial"/>
              </a:rPr>
              <a:t>relation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symbols.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334"/>
              </a:spcBef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-25" dirty="0">
                <a:latin typeface="Arial"/>
                <a:cs typeface="Arial"/>
              </a:rPr>
              <a:t>structure </a:t>
            </a:r>
            <a:r>
              <a:rPr sz="1050" spc="-60" dirty="0">
                <a:latin typeface="Arial"/>
                <a:cs typeface="Arial"/>
              </a:rPr>
              <a:t>consists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i="1" spc="-40" dirty="0">
                <a:latin typeface="Arial"/>
                <a:cs typeface="Arial"/>
              </a:rPr>
              <a:t>underlying </a:t>
            </a:r>
            <a:r>
              <a:rPr sz="1050" i="1" spc="-55" dirty="0">
                <a:latin typeface="Arial"/>
                <a:cs typeface="Arial"/>
              </a:rPr>
              <a:t>set  </a:t>
            </a:r>
            <a:r>
              <a:rPr sz="1050" spc="-35" dirty="0">
                <a:latin typeface="Arial"/>
                <a:cs typeface="Arial"/>
              </a:rPr>
              <a:t>together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265" dirty="0">
                <a:latin typeface="Arial"/>
                <a:cs typeface="Arial"/>
              </a:rPr>
              <a:t> </a:t>
            </a:r>
            <a:r>
              <a:rPr sz="1050" spc="-70" dirty="0" smtClean="0">
                <a:latin typeface="Arial"/>
                <a:cs typeface="Arial"/>
              </a:rPr>
              <a:t>an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sz="1050" i="1" spc="-20" dirty="0" smtClean="0">
                <a:latin typeface="Arial"/>
                <a:cs typeface="Arial"/>
              </a:rPr>
              <a:t>interpretation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functions, </a:t>
            </a:r>
            <a:r>
              <a:rPr sz="1050" spc="-40" dirty="0">
                <a:latin typeface="Arial"/>
                <a:cs typeface="Arial"/>
              </a:rPr>
              <a:t>constants,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relations.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Given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75" dirty="0">
                <a:latin typeface="Arial"/>
                <a:cs typeface="Arial"/>
              </a:rPr>
              <a:t>sentence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25" dirty="0">
                <a:latin typeface="Arial"/>
                <a:cs typeface="Arial"/>
              </a:rPr>
              <a:t>structure 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, </a:t>
            </a:r>
            <a:r>
              <a:rPr sz="1050" i="1" spc="35" dirty="0">
                <a:latin typeface="Arial"/>
                <a:cs typeface="Arial"/>
              </a:rPr>
              <a:t>M </a:t>
            </a:r>
            <a:r>
              <a:rPr sz="1050" b="1" spc="-60" dirty="0">
                <a:latin typeface="Arial"/>
                <a:cs typeface="Arial"/>
              </a:rPr>
              <a:t>models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spc="-90" dirty="0">
                <a:latin typeface="Arial"/>
                <a:cs typeface="Arial"/>
              </a:rPr>
              <a:t>means 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5" dirty="0">
                <a:latin typeface="Arial"/>
                <a:cs typeface="Arial"/>
              </a:rPr>
              <a:t>sentence 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20" dirty="0">
                <a:latin typeface="Arial"/>
                <a:cs typeface="Arial"/>
              </a:rPr>
              <a:t>true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55" dirty="0">
                <a:latin typeface="Arial"/>
                <a:cs typeface="Arial"/>
              </a:rPr>
              <a:t>respect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. </a:t>
            </a:r>
            <a:r>
              <a:rPr sz="1050" spc="-45" dirty="0">
                <a:latin typeface="Arial"/>
                <a:cs typeface="Arial"/>
              </a:rPr>
              <a:t>More 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precisely,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30" dirty="0">
                <a:solidFill>
                  <a:srgbClr val="46AA78"/>
                </a:solidFill>
                <a:latin typeface="Arial"/>
                <a:cs typeface="Arial"/>
              </a:rPr>
              <a:t>Definition</a:t>
            </a:r>
            <a:r>
              <a:rPr sz="12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6AA78"/>
                </a:solidFill>
                <a:latin typeface="Arial"/>
                <a:cs typeface="Arial"/>
              </a:rPr>
              <a:t>(vocabulary)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7294" y="2740025"/>
            <a:ext cx="3913504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-50" dirty="0">
                <a:latin typeface="Arial"/>
                <a:cs typeface="Arial"/>
              </a:rPr>
              <a:t>vocabulary </a:t>
            </a:r>
            <a:r>
              <a:rPr sz="1050" i="1" spc="5" dirty="0">
                <a:latin typeface="Lucida Calligraphy"/>
                <a:cs typeface="Lucida Calligraphy"/>
              </a:rPr>
              <a:t>V</a:t>
            </a:r>
            <a:r>
              <a:rPr sz="1050" i="1" spc="5" dirty="0">
                <a:latin typeface="Menlo"/>
                <a:cs typeface="Menlo"/>
              </a:rPr>
              <a:t>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20" dirty="0">
                <a:latin typeface="Arial"/>
                <a:cs typeface="Arial"/>
              </a:rPr>
              <a:t>of function, </a:t>
            </a:r>
            <a:r>
              <a:rPr sz="1050" spc="-25" dirty="0">
                <a:latin typeface="Arial"/>
                <a:cs typeface="Arial"/>
              </a:rPr>
              <a:t>relation,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5" dirty="0">
                <a:latin typeface="Arial"/>
                <a:cs typeface="Arial"/>
              </a:rPr>
              <a:t>constant  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symbols.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24/46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95068" y="430403"/>
            <a:ext cx="81724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Cont.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09193" y="1172454"/>
            <a:ext cx="3989704" cy="957580"/>
          </a:xfrm>
          <a:custGeom>
            <a:avLst/>
            <a:gdLst/>
            <a:ahLst/>
            <a:cxnLst/>
            <a:rect l="l" t="t" r="r" b="b"/>
            <a:pathLst>
              <a:path w="3989704" h="957580">
                <a:moveTo>
                  <a:pt x="3989652" y="0"/>
                </a:moveTo>
                <a:lnTo>
                  <a:pt x="0" y="0"/>
                </a:lnTo>
                <a:lnTo>
                  <a:pt x="0" y="906256"/>
                </a:lnTo>
                <a:lnTo>
                  <a:pt x="4008" y="925981"/>
                </a:lnTo>
                <a:lnTo>
                  <a:pt x="14922" y="942134"/>
                </a:lnTo>
                <a:lnTo>
                  <a:pt x="31075" y="953048"/>
                </a:lnTo>
                <a:lnTo>
                  <a:pt x="50800" y="957056"/>
                </a:lnTo>
                <a:lnTo>
                  <a:pt x="3938852" y="957056"/>
                </a:lnTo>
                <a:lnTo>
                  <a:pt x="3958576" y="953048"/>
                </a:lnTo>
                <a:lnTo>
                  <a:pt x="3974729" y="942134"/>
                </a:lnTo>
                <a:lnTo>
                  <a:pt x="3985644" y="925981"/>
                </a:lnTo>
                <a:lnTo>
                  <a:pt x="3989652" y="906256"/>
                </a:lnTo>
                <a:lnTo>
                  <a:pt x="3989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96494" y="925169"/>
            <a:ext cx="4015740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indent="-50800">
              <a:lnSpc>
                <a:spcPct val="100000"/>
              </a:lnSpc>
              <a:tabLst>
                <a:tab pos="4002404" algn="l"/>
              </a:tabLst>
            </a:pPr>
            <a:r>
              <a:rPr sz="1200" u="heavy" spc="9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1200" u="heavy" spc="-30" dirty="0">
                <a:solidFill>
                  <a:srgbClr val="46AA78"/>
                </a:solidFill>
                <a:latin typeface="Arial"/>
                <a:cs typeface="Arial"/>
              </a:rPr>
              <a:t>Definition</a:t>
            </a:r>
            <a:r>
              <a:rPr sz="1200" u="heavy" spc="5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200" u="heavy" spc="-15" dirty="0">
                <a:solidFill>
                  <a:srgbClr val="46AA78"/>
                </a:solidFill>
                <a:latin typeface="Arial"/>
                <a:cs typeface="Arial"/>
              </a:rPr>
              <a:t>(</a:t>
            </a:r>
            <a:r>
              <a:rPr sz="1200" i="1" u="heavy" spc="-15" dirty="0">
                <a:solidFill>
                  <a:srgbClr val="46AA78"/>
                </a:solidFill>
                <a:latin typeface="Lucida Calligraphy"/>
                <a:cs typeface="Lucida Calligraphy"/>
              </a:rPr>
              <a:t>V</a:t>
            </a:r>
            <a:r>
              <a:rPr sz="1200" u="heavy" spc="-15" dirty="0">
                <a:solidFill>
                  <a:srgbClr val="46AA78"/>
                </a:solidFill>
                <a:latin typeface="Arial"/>
                <a:cs typeface="Arial"/>
              </a:rPr>
              <a:t>-structure)	</a:t>
            </a: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60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25" dirty="0" smtClean="0">
                <a:latin typeface="Arial"/>
                <a:cs typeface="Arial"/>
              </a:rPr>
              <a:t>-</a:t>
            </a:r>
            <a:r>
              <a:rPr sz="1050" i="1" spc="-25" dirty="0">
                <a:latin typeface="Arial"/>
                <a:cs typeface="Arial"/>
              </a:rPr>
              <a:t>structure </a:t>
            </a:r>
            <a:r>
              <a:rPr sz="1050" spc="-60" dirty="0">
                <a:latin typeface="Arial"/>
                <a:cs typeface="Arial"/>
              </a:rPr>
              <a:t>consists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5" dirty="0">
                <a:latin typeface="Arial"/>
                <a:cs typeface="Arial"/>
              </a:rPr>
              <a:t>non-empty </a:t>
            </a:r>
            <a:r>
              <a:rPr sz="1050" spc="-40" dirty="0">
                <a:latin typeface="Arial"/>
                <a:cs typeface="Arial"/>
              </a:rPr>
              <a:t>underlying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225" dirty="0">
                <a:latin typeface="Arial"/>
                <a:cs typeface="Arial"/>
              </a:rPr>
              <a:t>∆ </a:t>
            </a:r>
            <a:r>
              <a:rPr sz="1050" spc="-50" dirty="0">
                <a:latin typeface="Arial"/>
                <a:cs typeface="Arial"/>
              </a:rPr>
              <a:t>along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7294" y="1402219"/>
            <a:ext cx="401515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20" dirty="0">
                <a:latin typeface="Arial"/>
                <a:cs typeface="Arial"/>
              </a:rPr>
              <a:t>interpretation of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. </a:t>
            </a:r>
            <a:r>
              <a:rPr sz="1050" spc="-30" dirty="0">
                <a:latin typeface="Arial"/>
                <a:cs typeface="Arial"/>
              </a:rPr>
              <a:t>An </a:t>
            </a:r>
            <a:r>
              <a:rPr sz="1050" spc="-20" dirty="0">
                <a:latin typeface="Arial"/>
                <a:cs typeface="Arial"/>
              </a:rPr>
              <a:t>interpretation of </a:t>
            </a:r>
            <a:r>
              <a:rPr sz="1050" i="1" spc="5" dirty="0">
                <a:latin typeface="Menlo"/>
                <a:cs typeface="Menlo"/>
              </a:rPr>
              <a:t>V </a:t>
            </a:r>
            <a:r>
              <a:rPr sz="1050" spc="-80" dirty="0">
                <a:latin typeface="Arial"/>
                <a:cs typeface="Arial"/>
              </a:rPr>
              <a:t>assigns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element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7294" y="1574292"/>
            <a:ext cx="391350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225" dirty="0">
                <a:latin typeface="Arial"/>
                <a:cs typeface="Arial"/>
              </a:rPr>
              <a:t>∆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0" dirty="0">
                <a:latin typeface="Arial"/>
                <a:cs typeface="Arial"/>
              </a:rPr>
              <a:t>each </a:t>
            </a:r>
            <a:r>
              <a:rPr sz="1050" spc="-35" dirty="0">
                <a:latin typeface="Arial"/>
                <a:cs typeface="Arial"/>
              </a:rPr>
              <a:t>constant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,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20" dirty="0">
                <a:latin typeface="Arial"/>
                <a:cs typeface="Arial"/>
              </a:rPr>
              <a:t>function from </a:t>
            </a:r>
            <a:r>
              <a:rPr sz="1050" spc="105" dirty="0">
                <a:latin typeface="Arial"/>
                <a:cs typeface="Arial"/>
              </a:rPr>
              <a:t>∆</a:t>
            </a:r>
            <a:r>
              <a:rPr sz="1200" i="1" spc="157" baseline="27777" dirty="0">
                <a:latin typeface="Arial"/>
                <a:cs typeface="Arial"/>
              </a:rPr>
              <a:t>n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225" dirty="0">
                <a:latin typeface="Arial"/>
                <a:cs typeface="Arial"/>
              </a:rPr>
              <a:t>∆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0" dirty="0">
                <a:latin typeface="Arial"/>
                <a:cs typeface="Arial"/>
              </a:rPr>
              <a:t>each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i="1" spc="-40" dirty="0">
                <a:latin typeface="Arial"/>
                <a:cs typeface="Arial"/>
              </a:rPr>
              <a:t>n</a:t>
            </a:r>
            <a:r>
              <a:rPr sz="1050" spc="-40" dirty="0">
                <a:latin typeface="Arial"/>
                <a:cs typeface="Arial"/>
              </a:rPr>
              <a:t>-ary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7294" y="1741838"/>
            <a:ext cx="3938956" cy="3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1050" spc="-20" dirty="0">
                <a:latin typeface="Arial"/>
                <a:cs typeface="Arial"/>
              </a:rPr>
              <a:t>function in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65" dirty="0">
                <a:latin typeface="Arial"/>
                <a:cs typeface="Arial"/>
              </a:rPr>
              <a:t>subset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105" dirty="0">
                <a:latin typeface="Arial"/>
                <a:cs typeface="Arial"/>
              </a:rPr>
              <a:t>∆</a:t>
            </a:r>
            <a:r>
              <a:rPr sz="1200" i="1" spc="157" baseline="27777" dirty="0">
                <a:latin typeface="Arial"/>
                <a:cs typeface="Arial"/>
              </a:rPr>
              <a:t>n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0" dirty="0">
                <a:latin typeface="Arial"/>
                <a:cs typeface="Arial"/>
              </a:rPr>
              <a:t>each </a:t>
            </a:r>
            <a:r>
              <a:rPr sz="1050" i="1" spc="-40" dirty="0">
                <a:latin typeface="Arial"/>
                <a:cs typeface="Arial"/>
              </a:rPr>
              <a:t>n</a:t>
            </a:r>
            <a:r>
              <a:rPr sz="1050" spc="-40" dirty="0">
                <a:latin typeface="Arial"/>
                <a:cs typeface="Arial"/>
              </a:rPr>
              <a:t>-ary </a:t>
            </a:r>
            <a:r>
              <a:rPr sz="1050" spc="-30" dirty="0">
                <a:latin typeface="Arial"/>
                <a:cs typeface="Arial"/>
              </a:rPr>
              <a:t>relation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. </a:t>
            </a:r>
            <a:r>
              <a:rPr sz="1050" spc="-80" dirty="0">
                <a:latin typeface="Arial"/>
                <a:cs typeface="Arial"/>
              </a:rPr>
              <a:t>We  </a:t>
            </a:r>
            <a:r>
              <a:rPr sz="1050" spc="-95" dirty="0">
                <a:latin typeface="Arial"/>
                <a:cs typeface="Arial"/>
              </a:rPr>
              <a:t>say  </a:t>
            </a:r>
            <a:r>
              <a:rPr sz="1050" i="1" spc="35" dirty="0">
                <a:latin typeface="Arial"/>
                <a:cs typeface="Arial"/>
              </a:rPr>
              <a:t>M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i="1" spc="-25" dirty="0">
                <a:latin typeface="Arial"/>
                <a:cs typeface="Arial"/>
              </a:rPr>
              <a:t>structure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25" dirty="0" smtClean="0">
                <a:latin typeface="Arial"/>
                <a:cs typeface="Arial"/>
              </a:rPr>
              <a:t>-</a:t>
            </a:r>
            <a:r>
              <a:rPr sz="1050" spc="-25" dirty="0">
                <a:latin typeface="Arial"/>
                <a:cs typeface="Arial"/>
              </a:rPr>
              <a:t>structure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90" dirty="0">
                <a:latin typeface="Arial"/>
                <a:cs typeface="Arial"/>
              </a:rPr>
              <a:t>some  </a:t>
            </a:r>
            <a:r>
              <a:rPr sz="1050" spc="-50" dirty="0">
                <a:latin typeface="Arial"/>
                <a:cs typeface="Arial"/>
              </a:rPr>
              <a:t>vocabulary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95068" y="430403"/>
            <a:ext cx="81724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Cont.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09193" y="1172454"/>
            <a:ext cx="3989704" cy="957580"/>
          </a:xfrm>
          <a:custGeom>
            <a:avLst/>
            <a:gdLst/>
            <a:ahLst/>
            <a:cxnLst/>
            <a:rect l="l" t="t" r="r" b="b"/>
            <a:pathLst>
              <a:path w="3989704" h="957580">
                <a:moveTo>
                  <a:pt x="3989652" y="0"/>
                </a:moveTo>
                <a:lnTo>
                  <a:pt x="0" y="0"/>
                </a:lnTo>
                <a:lnTo>
                  <a:pt x="0" y="906256"/>
                </a:lnTo>
                <a:lnTo>
                  <a:pt x="4008" y="925981"/>
                </a:lnTo>
                <a:lnTo>
                  <a:pt x="14922" y="942134"/>
                </a:lnTo>
                <a:lnTo>
                  <a:pt x="31075" y="953048"/>
                </a:lnTo>
                <a:lnTo>
                  <a:pt x="50800" y="957056"/>
                </a:lnTo>
                <a:lnTo>
                  <a:pt x="3938852" y="957056"/>
                </a:lnTo>
                <a:lnTo>
                  <a:pt x="3958576" y="953048"/>
                </a:lnTo>
                <a:lnTo>
                  <a:pt x="3974729" y="942134"/>
                </a:lnTo>
                <a:lnTo>
                  <a:pt x="3985644" y="925981"/>
                </a:lnTo>
                <a:lnTo>
                  <a:pt x="3989652" y="906256"/>
                </a:lnTo>
                <a:lnTo>
                  <a:pt x="3989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96494" y="925169"/>
            <a:ext cx="4142156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indent="-50800">
              <a:lnSpc>
                <a:spcPct val="100000"/>
              </a:lnSpc>
              <a:tabLst>
                <a:tab pos="4002404" algn="l"/>
              </a:tabLst>
            </a:pPr>
            <a:r>
              <a:rPr sz="1200" u="heavy" spc="9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1200" u="heavy" spc="-30" dirty="0">
                <a:solidFill>
                  <a:srgbClr val="46AA78"/>
                </a:solidFill>
                <a:latin typeface="Arial"/>
                <a:cs typeface="Arial"/>
              </a:rPr>
              <a:t>Definition</a:t>
            </a:r>
            <a:r>
              <a:rPr sz="1200" u="heavy" spc="5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200" u="heavy" spc="-15" dirty="0">
                <a:solidFill>
                  <a:srgbClr val="46AA78"/>
                </a:solidFill>
                <a:latin typeface="Arial"/>
                <a:cs typeface="Arial"/>
              </a:rPr>
              <a:t>(</a:t>
            </a:r>
            <a:r>
              <a:rPr sz="1200" i="1" u="heavy" spc="-15" dirty="0">
                <a:solidFill>
                  <a:srgbClr val="46AA78"/>
                </a:solidFill>
                <a:latin typeface="Lucida Calligraphy"/>
                <a:cs typeface="Lucida Calligraphy"/>
              </a:rPr>
              <a:t>V</a:t>
            </a:r>
            <a:r>
              <a:rPr sz="1200" u="heavy" spc="-15" dirty="0">
                <a:solidFill>
                  <a:srgbClr val="46AA78"/>
                </a:solidFill>
                <a:latin typeface="Arial"/>
                <a:cs typeface="Arial"/>
              </a:rPr>
              <a:t>-structure)	</a:t>
            </a: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60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25" dirty="0" smtClean="0">
                <a:latin typeface="Arial"/>
                <a:cs typeface="Arial"/>
              </a:rPr>
              <a:t>-</a:t>
            </a:r>
            <a:r>
              <a:rPr sz="1050" i="1" spc="-25" dirty="0">
                <a:latin typeface="Arial"/>
                <a:cs typeface="Arial"/>
              </a:rPr>
              <a:t>structure </a:t>
            </a:r>
            <a:r>
              <a:rPr sz="1050" spc="-60" dirty="0">
                <a:latin typeface="Arial"/>
                <a:cs typeface="Arial"/>
              </a:rPr>
              <a:t>consists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5" dirty="0">
                <a:latin typeface="Arial"/>
                <a:cs typeface="Arial"/>
              </a:rPr>
              <a:t>non-empty </a:t>
            </a:r>
            <a:r>
              <a:rPr sz="1050" spc="-40" dirty="0">
                <a:latin typeface="Arial"/>
                <a:cs typeface="Arial"/>
              </a:rPr>
              <a:t>underlying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225" dirty="0">
                <a:latin typeface="Arial"/>
                <a:cs typeface="Arial"/>
              </a:rPr>
              <a:t>∆ </a:t>
            </a:r>
            <a:r>
              <a:rPr sz="1050" spc="-50" dirty="0">
                <a:latin typeface="Arial"/>
                <a:cs typeface="Arial"/>
              </a:rPr>
              <a:t>along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347294" y="1402219"/>
            <a:ext cx="401515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20" dirty="0">
                <a:latin typeface="Arial"/>
                <a:cs typeface="Arial"/>
              </a:rPr>
              <a:t>interpretation of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. </a:t>
            </a:r>
            <a:r>
              <a:rPr sz="1050" spc="-30" dirty="0">
                <a:latin typeface="Arial"/>
                <a:cs typeface="Arial"/>
              </a:rPr>
              <a:t>An </a:t>
            </a:r>
            <a:r>
              <a:rPr sz="1050" spc="-20" dirty="0">
                <a:latin typeface="Arial"/>
                <a:cs typeface="Arial"/>
              </a:rPr>
              <a:t>interpretation of </a:t>
            </a:r>
            <a:r>
              <a:rPr sz="1050" i="1" spc="5" dirty="0">
                <a:latin typeface="Menlo"/>
                <a:cs typeface="Menlo"/>
              </a:rPr>
              <a:t>V </a:t>
            </a:r>
            <a:r>
              <a:rPr sz="1050" spc="-80" dirty="0">
                <a:latin typeface="Arial"/>
                <a:cs typeface="Arial"/>
              </a:rPr>
              <a:t>assigns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element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7294" y="1574292"/>
            <a:ext cx="391350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225" dirty="0">
                <a:latin typeface="Arial"/>
                <a:cs typeface="Arial"/>
              </a:rPr>
              <a:t>∆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0" dirty="0">
                <a:latin typeface="Arial"/>
                <a:cs typeface="Arial"/>
              </a:rPr>
              <a:t>each </a:t>
            </a:r>
            <a:r>
              <a:rPr sz="1050" spc="-35" dirty="0">
                <a:latin typeface="Arial"/>
                <a:cs typeface="Arial"/>
              </a:rPr>
              <a:t>constant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,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20" dirty="0">
                <a:latin typeface="Arial"/>
                <a:cs typeface="Arial"/>
              </a:rPr>
              <a:t>function from </a:t>
            </a:r>
            <a:r>
              <a:rPr sz="1050" spc="105" dirty="0">
                <a:latin typeface="Arial"/>
                <a:cs typeface="Arial"/>
              </a:rPr>
              <a:t>∆</a:t>
            </a:r>
            <a:r>
              <a:rPr sz="1200" i="1" spc="157" baseline="27777" dirty="0">
                <a:latin typeface="Arial"/>
                <a:cs typeface="Arial"/>
              </a:rPr>
              <a:t>n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225" dirty="0">
                <a:latin typeface="Arial"/>
                <a:cs typeface="Arial"/>
              </a:rPr>
              <a:t>∆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0" dirty="0">
                <a:latin typeface="Arial"/>
                <a:cs typeface="Arial"/>
              </a:rPr>
              <a:t>each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i="1" spc="-40" dirty="0">
                <a:latin typeface="Arial"/>
                <a:cs typeface="Arial"/>
              </a:rPr>
              <a:t>n</a:t>
            </a:r>
            <a:r>
              <a:rPr sz="1050" spc="-40" dirty="0">
                <a:latin typeface="Arial"/>
                <a:cs typeface="Arial"/>
              </a:rPr>
              <a:t>-ary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9193" y="2502899"/>
            <a:ext cx="3989704" cy="510540"/>
          </a:xfrm>
          <a:custGeom>
            <a:avLst/>
            <a:gdLst/>
            <a:ahLst/>
            <a:cxnLst/>
            <a:rect l="l" t="t" r="r" b="b"/>
            <a:pathLst>
              <a:path w="3989704" h="510539">
                <a:moveTo>
                  <a:pt x="3989652" y="0"/>
                </a:moveTo>
                <a:lnTo>
                  <a:pt x="0" y="0"/>
                </a:lnTo>
                <a:lnTo>
                  <a:pt x="0" y="459298"/>
                </a:lnTo>
                <a:lnTo>
                  <a:pt x="4008" y="479023"/>
                </a:lnTo>
                <a:lnTo>
                  <a:pt x="14922" y="495176"/>
                </a:lnTo>
                <a:lnTo>
                  <a:pt x="31075" y="506090"/>
                </a:lnTo>
                <a:lnTo>
                  <a:pt x="50800" y="510099"/>
                </a:lnTo>
                <a:lnTo>
                  <a:pt x="3938852" y="510099"/>
                </a:lnTo>
                <a:lnTo>
                  <a:pt x="3958576" y="506090"/>
                </a:lnTo>
                <a:lnTo>
                  <a:pt x="3974729" y="495176"/>
                </a:lnTo>
                <a:lnTo>
                  <a:pt x="3985644" y="479023"/>
                </a:lnTo>
                <a:lnTo>
                  <a:pt x="3989652" y="459298"/>
                </a:lnTo>
                <a:lnTo>
                  <a:pt x="3989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96494" y="1741838"/>
            <a:ext cx="4015740" cy="122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107950">
              <a:lnSpc>
                <a:spcPct val="102699"/>
              </a:lnSpc>
            </a:pPr>
            <a:r>
              <a:rPr sz="1050" spc="-20" dirty="0">
                <a:latin typeface="Arial"/>
                <a:cs typeface="Arial"/>
              </a:rPr>
              <a:t>function in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65" dirty="0">
                <a:latin typeface="Arial"/>
                <a:cs typeface="Arial"/>
              </a:rPr>
              <a:t>subset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105" dirty="0">
                <a:latin typeface="Arial"/>
                <a:cs typeface="Arial"/>
              </a:rPr>
              <a:t>∆</a:t>
            </a:r>
            <a:r>
              <a:rPr sz="1200" i="1" spc="157" baseline="27777" dirty="0">
                <a:latin typeface="Arial"/>
                <a:cs typeface="Arial"/>
              </a:rPr>
              <a:t>n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0" dirty="0">
                <a:latin typeface="Arial"/>
                <a:cs typeface="Arial"/>
              </a:rPr>
              <a:t>each </a:t>
            </a:r>
            <a:r>
              <a:rPr sz="1050" i="1" spc="-40" dirty="0">
                <a:latin typeface="Arial"/>
                <a:cs typeface="Arial"/>
              </a:rPr>
              <a:t>n</a:t>
            </a:r>
            <a:r>
              <a:rPr sz="1050" spc="-40" dirty="0">
                <a:latin typeface="Arial"/>
                <a:cs typeface="Arial"/>
              </a:rPr>
              <a:t>-ary </a:t>
            </a:r>
            <a:r>
              <a:rPr sz="1050" spc="-30" dirty="0">
                <a:latin typeface="Arial"/>
                <a:cs typeface="Arial"/>
              </a:rPr>
              <a:t>relation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. </a:t>
            </a:r>
            <a:r>
              <a:rPr sz="1050" spc="-80" dirty="0">
                <a:latin typeface="Arial"/>
                <a:cs typeface="Arial"/>
              </a:rPr>
              <a:t>We  </a:t>
            </a:r>
            <a:r>
              <a:rPr sz="1050" spc="-95" dirty="0">
                <a:latin typeface="Arial"/>
                <a:cs typeface="Arial"/>
              </a:rPr>
              <a:t>say  </a:t>
            </a:r>
            <a:r>
              <a:rPr sz="1050" i="1" spc="35" dirty="0">
                <a:latin typeface="Arial"/>
                <a:cs typeface="Arial"/>
              </a:rPr>
              <a:t>M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i="1" spc="-25" dirty="0">
                <a:latin typeface="Arial"/>
                <a:cs typeface="Arial"/>
              </a:rPr>
              <a:t>structure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25" dirty="0" smtClean="0">
                <a:latin typeface="Arial"/>
                <a:cs typeface="Arial"/>
              </a:rPr>
              <a:t>-</a:t>
            </a:r>
            <a:r>
              <a:rPr sz="1050" spc="-25" dirty="0">
                <a:latin typeface="Arial"/>
                <a:cs typeface="Arial"/>
              </a:rPr>
              <a:t>structure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90" dirty="0">
                <a:latin typeface="Arial"/>
                <a:cs typeface="Arial"/>
              </a:rPr>
              <a:t>some  </a:t>
            </a:r>
            <a:r>
              <a:rPr sz="1050" spc="-50" dirty="0" smtClean="0">
                <a:latin typeface="Arial"/>
                <a:cs typeface="Arial"/>
              </a:rPr>
              <a:t>vocabulary</a:t>
            </a:r>
            <a:r>
              <a:rPr lang="en-US" sz="1050" spc="-50" dirty="0" smtClean="0">
                <a:latin typeface="Arial"/>
                <a:cs typeface="Arial"/>
              </a:rPr>
              <a:t>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  <a:tabLst>
                <a:tab pos="4002404" algn="l"/>
              </a:tabLst>
            </a:pPr>
            <a:r>
              <a:rPr sz="1200" u="heavy" spc="9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1200" u="heavy" spc="-30" dirty="0">
                <a:solidFill>
                  <a:srgbClr val="46AA78"/>
                </a:solidFill>
                <a:latin typeface="Arial"/>
                <a:cs typeface="Arial"/>
              </a:rPr>
              <a:t>Definition</a:t>
            </a:r>
            <a:r>
              <a:rPr sz="1200" u="heavy" spc="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200" u="heavy" spc="-15" dirty="0">
                <a:solidFill>
                  <a:srgbClr val="46AA78"/>
                </a:solidFill>
                <a:latin typeface="Arial"/>
                <a:cs typeface="Arial"/>
              </a:rPr>
              <a:t>(</a:t>
            </a:r>
            <a:r>
              <a:rPr sz="1200" i="1" u="heavy" spc="-15" dirty="0">
                <a:solidFill>
                  <a:srgbClr val="46AA78"/>
                </a:solidFill>
                <a:latin typeface="Lucida Calligraphy"/>
                <a:cs typeface="Lucida Calligraphy"/>
              </a:rPr>
              <a:t>V</a:t>
            </a:r>
            <a:r>
              <a:rPr sz="1200" u="heavy" spc="-15" dirty="0">
                <a:solidFill>
                  <a:srgbClr val="46AA78"/>
                </a:solidFill>
                <a:latin typeface="Arial"/>
                <a:cs typeface="Arial"/>
              </a:rPr>
              <a:t>-formula)	</a:t>
            </a:r>
            <a:endParaRPr sz="1200" dirty="0">
              <a:latin typeface="Arial"/>
              <a:cs typeface="Arial"/>
            </a:endParaRPr>
          </a:p>
          <a:p>
            <a:pPr marL="62865" marR="249554">
              <a:lnSpc>
                <a:spcPct val="102600"/>
              </a:lnSpc>
              <a:spcBef>
                <a:spcPts val="330"/>
              </a:spcBef>
            </a:pPr>
            <a:r>
              <a:rPr sz="1050" spc="-20" dirty="0">
                <a:latin typeface="Arial"/>
                <a:cs typeface="Arial"/>
              </a:rPr>
              <a:t>Let </a:t>
            </a:r>
            <a:r>
              <a:rPr sz="1050" i="1" spc="5" dirty="0">
                <a:latin typeface="Lucida Calligraphy"/>
                <a:cs typeface="Lucida Calligraphy"/>
              </a:rPr>
              <a:t>V</a:t>
            </a:r>
            <a:r>
              <a:rPr sz="1050" i="1" spc="5" dirty="0">
                <a:latin typeface="Menlo"/>
                <a:cs typeface="Menlo"/>
              </a:rPr>
              <a:t>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5" dirty="0">
                <a:latin typeface="Arial"/>
                <a:cs typeface="Arial"/>
              </a:rPr>
              <a:t>vocabulary.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30" dirty="0" smtClean="0">
                <a:latin typeface="Arial"/>
                <a:cs typeface="Arial"/>
              </a:rPr>
              <a:t>-</a:t>
            </a:r>
            <a:r>
              <a:rPr sz="1050" i="1" spc="-30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70" dirty="0">
                <a:latin typeface="Arial"/>
                <a:cs typeface="Arial"/>
              </a:rPr>
              <a:t>every  </a:t>
            </a:r>
            <a:r>
              <a:rPr sz="1050" spc="-20" dirty="0">
                <a:latin typeface="Arial"/>
                <a:cs typeface="Arial"/>
              </a:rPr>
              <a:t>function, </a:t>
            </a:r>
            <a:r>
              <a:rPr sz="1050" spc="-25" dirty="0">
                <a:latin typeface="Arial"/>
                <a:cs typeface="Arial"/>
              </a:rPr>
              <a:t>relation,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5" dirty="0">
                <a:latin typeface="Arial"/>
                <a:cs typeface="Arial"/>
              </a:rPr>
              <a:t>constant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5" dirty="0" smtClean="0">
                <a:latin typeface="Arial"/>
                <a:cs typeface="Arial"/>
              </a:rPr>
              <a:t>.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65" dirty="0" smtClean="0">
                <a:latin typeface="Arial"/>
                <a:cs typeface="Arial"/>
              </a:rPr>
              <a:t>-</a:t>
            </a:r>
            <a:r>
              <a:rPr sz="1050" i="1" spc="-65" dirty="0">
                <a:latin typeface="Arial"/>
                <a:cs typeface="Arial"/>
              </a:rPr>
              <a:t>sentence </a:t>
            </a:r>
            <a:r>
              <a:rPr sz="1050" spc="-60" dirty="0">
                <a:latin typeface="Arial"/>
                <a:cs typeface="Arial"/>
              </a:rPr>
              <a:t>is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85" dirty="0" smtClean="0">
                <a:latin typeface="Arial"/>
                <a:cs typeface="Arial"/>
              </a:rPr>
              <a:t>a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30" dirty="0" smtClean="0">
                <a:latin typeface="Arial"/>
                <a:cs typeface="Arial"/>
              </a:rPr>
              <a:t>-</a:t>
            </a:r>
            <a:r>
              <a:rPr sz="1050" spc="-30" dirty="0">
                <a:latin typeface="Arial"/>
                <a:cs typeface="Arial"/>
              </a:rPr>
              <a:t>formula </a:t>
            </a:r>
            <a:r>
              <a:rPr sz="1050" spc="5" dirty="0">
                <a:latin typeface="Arial"/>
                <a:cs typeface="Arial"/>
              </a:rPr>
              <a:t>that</a:t>
            </a:r>
            <a:r>
              <a:rPr sz="1050" spc="-15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65" dirty="0">
                <a:latin typeface="Arial"/>
                <a:cs typeface="Arial"/>
              </a:rPr>
              <a:t>sentence.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25/46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75119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23850" y="430403"/>
            <a:ext cx="3962399" cy="412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183515" indent="-285750" algn="ctr">
              <a:lnSpc>
                <a:spcPct val="100000"/>
              </a:lnSpc>
              <a:buFont typeface="Arial"/>
              <a:buChar char="•"/>
            </a:pP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FOL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Cont.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8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When  </a:t>
            </a:r>
            <a:r>
              <a:rPr sz="1050" spc="-100" dirty="0">
                <a:latin typeface="Arial"/>
                <a:cs typeface="Arial"/>
              </a:rPr>
              <a:t>we  </a:t>
            </a:r>
            <a:r>
              <a:rPr sz="1050" spc="-95" dirty="0">
                <a:latin typeface="Arial"/>
                <a:cs typeface="Arial"/>
              </a:rPr>
              <a:t>say 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i="1" spc="35" dirty="0">
                <a:latin typeface="Arial"/>
                <a:cs typeface="Arial"/>
              </a:rPr>
              <a:t>M </a:t>
            </a:r>
            <a:r>
              <a:rPr sz="1050" i="1" spc="-65" dirty="0">
                <a:latin typeface="Arial"/>
                <a:cs typeface="Arial"/>
              </a:rPr>
              <a:t>models  </a:t>
            </a:r>
            <a:r>
              <a:rPr sz="1050" i="1" spc="-35" dirty="0">
                <a:latin typeface="Arial"/>
                <a:cs typeface="Arial"/>
              </a:rPr>
              <a:t>φ</a:t>
            </a:r>
            <a:r>
              <a:rPr sz="1050" spc="-35" dirty="0">
                <a:latin typeface="Arial"/>
                <a:cs typeface="Arial"/>
              </a:rPr>
              <a:t>, </a:t>
            </a:r>
            <a:r>
              <a:rPr sz="1050" spc="-55" dirty="0">
                <a:latin typeface="Arial"/>
                <a:cs typeface="Arial"/>
              </a:rPr>
              <a:t>denoted 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i="1" spc="35" dirty="0">
                <a:latin typeface="Arial"/>
                <a:cs typeface="Arial"/>
              </a:rPr>
              <a:t>M </a:t>
            </a:r>
            <a:r>
              <a:rPr lang="en-US" sz="1050" i="1" spc="-170" dirty="0">
                <a:latin typeface="Menlo"/>
                <a:cs typeface="Menlo"/>
              </a:rPr>
              <a:t> </a:t>
            </a:r>
            <a:r>
              <a:rPr lang="en-US" sz="1050" i="1" spc="-170" dirty="0" smtClean="0">
                <a:latin typeface="Menlo"/>
                <a:cs typeface="Menlo"/>
              </a:rPr>
              <a:t> </a:t>
            </a:r>
            <a:r>
              <a:rPr sz="1050" i="1" spc="-35" dirty="0" smtClean="0">
                <a:latin typeface="Arial"/>
                <a:cs typeface="Arial"/>
              </a:rPr>
              <a:t>φ</a:t>
            </a:r>
            <a:r>
              <a:rPr sz="1050" spc="-35" dirty="0">
                <a:latin typeface="Arial"/>
                <a:cs typeface="Arial"/>
              </a:rPr>
              <a:t>,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is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8290" y="851358"/>
            <a:ext cx="382416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with </a:t>
            </a:r>
            <a:r>
              <a:rPr sz="1050" spc="-55" dirty="0">
                <a:latin typeface="Arial"/>
                <a:cs typeface="Arial"/>
              </a:rPr>
              <a:t>respect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i="1" spc="35" dirty="0">
                <a:latin typeface="Arial"/>
                <a:cs typeface="Arial"/>
              </a:rPr>
              <a:t>M </a:t>
            </a:r>
            <a:r>
              <a:rPr sz="1050" spc="-50" dirty="0">
                <a:latin typeface="Arial"/>
                <a:cs typeface="Arial"/>
              </a:rPr>
              <a:t>being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25" dirty="0" smtClean="0">
                <a:latin typeface="Arial"/>
                <a:cs typeface="Arial"/>
              </a:rPr>
              <a:t>-</a:t>
            </a:r>
            <a:r>
              <a:rPr sz="1050" spc="-25" dirty="0">
                <a:latin typeface="Arial"/>
                <a:cs typeface="Arial"/>
              </a:rPr>
              <a:t>structure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65" dirty="0" smtClean="0">
                <a:latin typeface="Arial"/>
                <a:cs typeface="Arial"/>
              </a:rPr>
              <a:t>-</a:t>
            </a:r>
            <a:r>
              <a:rPr sz="1050" spc="-65" dirty="0">
                <a:latin typeface="Arial"/>
                <a:cs typeface="Arial"/>
              </a:rPr>
              <a:t>sentence </a:t>
            </a:r>
            <a:r>
              <a:rPr sz="1050" i="1" spc="-70" dirty="0">
                <a:latin typeface="Arial"/>
                <a:cs typeface="Arial"/>
              </a:rPr>
              <a:t>φ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is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127989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23850" y="1023429"/>
            <a:ext cx="3937190" cy="33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20" dirty="0" smtClean="0">
                <a:latin typeface="Arial"/>
                <a:cs typeface="Arial"/>
              </a:rPr>
              <a:t>     </a:t>
            </a:r>
            <a:r>
              <a:rPr sz="1050" spc="-20" dirty="0" smtClean="0">
                <a:latin typeface="Arial"/>
                <a:cs typeface="Arial"/>
              </a:rPr>
              <a:t>true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Model theory:  </a:t>
            </a:r>
            <a:r>
              <a:rPr sz="1050" spc="-30" dirty="0">
                <a:latin typeface="Arial"/>
                <a:cs typeface="Arial"/>
              </a:rPr>
              <a:t>the interplay </a:t>
            </a:r>
            <a:r>
              <a:rPr sz="1050" spc="-70" dirty="0">
                <a:latin typeface="Arial"/>
                <a:cs typeface="Arial"/>
              </a:rPr>
              <a:t>between  </a:t>
            </a:r>
            <a:r>
              <a:rPr sz="1050" i="1" spc="35" dirty="0">
                <a:latin typeface="Arial"/>
                <a:cs typeface="Arial"/>
              </a:rPr>
              <a:t>M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first-order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4395" y="1380058"/>
            <a:ext cx="35856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80" dirty="0">
                <a:latin typeface="Arial"/>
                <a:cs typeface="Arial"/>
              </a:rPr>
              <a:t>sentences  </a:t>
            </a:r>
            <a:r>
              <a:rPr sz="1050" i="1" spc="-70" dirty="0" smtClean="0">
                <a:latin typeface="Lucida Calligraphy"/>
                <a:cs typeface="Lucida Calligraphy"/>
              </a:rPr>
              <a:t>T</a:t>
            </a:r>
            <a:r>
              <a:rPr sz="1050" spc="55" dirty="0" smtClean="0">
                <a:latin typeface="Arial"/>
                <a:cs typeface="Arial"/>
              </a:rPr>
              <a:t>(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),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50" dirty="0">
                <a:latin typeface="Arial"/>
                <a:cs typeface="Arial"/>
              </a:rPr>
              <a:t>called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i="1" spc="-40" dirty="0">
                <a:latin typeface="Arial"/>
                <a:cs typeface="Arial"/>
              </a:rPr>
              <a:t>theory </a:t>
            </a:r>
            <a:r>
              <a:rPr sz="1050" i="1" spc="-20" dirty="0">
                <a:latin typeface="Arial"/>
                <a:cs typeface="Arial"/>
              </a:rPr>
              <a:t>of 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,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its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4394" y="1552144"/>
            <a:ext cx="36618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0" dirty="0">
                <a:latin typeface="Arial"/>
                <a:cs typeface="Arial"/>
              </a:rPr>
              <a:t>‘inverse’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0" dirty="0">
                <a:latin typeface="Arial"/>
                <a:cs typeface="Arial"/>
              </a:rPr>
              <a:t>sentences 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80" dirty="0">
                <a:latin typeface="Arial"/>
                <a:cs typeface="Arial"/>
              </a:rPr>
              <a:t>class 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structures.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09194" y="1995436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47294" y="1792414"/>
            <a:ext cx="375856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0" dirty="0">
                <a:solidFill>
                  <a:srgbClr val="46AA78"/>
                </a:solidFill>
                <a:latin typeface="Arial"/>
                <a:cs typeface="Arial"/>
              </a:rPr>
              <a:t>Definition </a:t>
            </a:r>
            <a:r>
              <a:rPr sz="1200" spc="-40" dirty="0">
                <a:solidFill>
                  <a:srgbClr val="46AA78"/>
                </a:solidFill>
                <a:latin typeface="Arial"/>
                <a:cs typeface="Arial"/>
              </a:rPr>
              <a:t>(theory </a:t>
            </a:r>
            <a:r>
              <a:rPr sz="1200" spc="-3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200" spc="2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46AA78"/>
                </a:solidFill>
                <a:latin typeface="Arial"/>
                <a:cs typeface="Arial"/>
              </a:rPr>
              <a:t>M</a:t>
            </a:r>
            <a:r>
              <a:rPr sz="1200" spc="85" dirty="0">
                <a:solidFill>
                  <a:srgbClr val="46AA78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90"/>
              </a:spcBef>
            </a:pPr>
            <a:r>
              <a:rPr sz="1050" spc="-60" dirty="0">
                <a:latin typeface="Arial"/>
                <a:cs typeface="Arial"/>
              </a:rPr>
              <a:t>For any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25" dirty="0" smtClean="0">
                <a:latin typeface="Arial"/>
                <a:cs typeface="Arial"/>
              </a:rPr>
              <a:t>-</a:t>
            </a:r>
            <a:r>
              <a:rPr sz="1050" spc="-25" dirty="0">
                <a:latin typeface="Arial"/>
                <a:cs typeface="Arial"/>
              </a:rPr>
              <a:t>structure 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,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i="1" spc="-40" dirty="0">
                <a:latin typeface="Arial"/>
                <a:cs typeface="Arial"/>
              </a:rPr>
              <a:t>theory </a:t>
            </a:r>
            <a:r>
              <a:rPr sz="1050" i="1" spc="-20" dirty="0">
                <a:latin typeface="Arial"/>
                <a:cs typeface="Arial"/>
              </a:rPr>
              <a:t>of 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, </a:t>
            </a:r>
            <a:r>
              <a:rPr sz="1050" spc="-55" dirty="0">
                <a:latin typeface="Arial"/>
                <a:cs typeface="Arial"/>
              </a:rPr>
              <a:t>denoted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i="1" spc="-70" dirty="0" smtClean="0">
                <a:latin typeface="Lucida Calligraphy"/>
                <a:cs typeface="Lucida Calligraphy"/>
              </a:rPr>
              <a:t>T</a:t>
            </a:r>
            <a:r>
              <a:rPr sz="1050" spc="55" dirty="0" smtClean="0">
                <a:latin typeface="Arial"/>
                <a:cs typeface="Arial"/>
              </a:rPr>
              <a:t>(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),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20" dirty="0">
                <a:latin typeface="Arial"/>
                <a:cs typeface="Arial"/>
              </a:rPr>
              <a:t>of all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70" dirty="0" smtClean="0">
                <a:latin typeface="Arial"/>
                <a:cs typeface="Arial"/>
              </a:rPr>
              <a:t>-</a:t>
            </a:r>
            <a:r>
              <a:rPr sz="1050" spc="-70" dirty="0">
                <a:latin typeface="Arial"/>
                <a:cs typeface="Arial"/>
              </a:rPr>
              <a:t>sentences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spc="-75" dirty="0">
                <a:latin typeface="Arial"/>
                <a:cs typeface="Arial"/>
              </a:rPr>
              <a:t>such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i="1" spc="35" dirty="0">
                <a:latin typeface="Arial"/>
                <a:cs typeface="Arial"/>
              </a:rPr>
              <a:t>M </a:t>
            </a:r>
            <a:r>
              <a:rPr lang="en-US" sz="1050" i="1" spc="-170" dirty="0">
                <a:latin typeface="Menlo"/>
                <a:cs typeface="Menlo"/>
              </a:rPr>
              <a:t> </a:t>
            </a:r>
            <a:r>
              <a:rPr sz="1050" spc="-170" dirty="0" smtClean="0">
                <a:latin typeface="Arial"/>
                <a:cs typeface="Arial"/>
              </a:rPr>
              <a:t> </a:t>
            </a:r>
            <a:r>
              <a:rPr sz="1050" spc="-100" dirty="0" smtClean="0">
                <a:latin typeface="Arial"/>
                <a:cs typeface="Arial"/>
              </a:rPr>
              <a:t> </a:t>
            </a:r>
            <a:r>
              <a:rPr sz="1050" i="1" spc="-35" dirty="0">
                <a:latin typeface="Arial"/>
                <a:cs typeface="Arial"/>
              </a:rPr>
              <a:t>φ</a:t>
            </a:r>
            <a:r>
              <a:rPr sz="1050" spc="-3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200" spc="-30" dirty="0">
                <a:solidFill>
                  <a:srgbClr val="46AA78"/>
                </a:solidFill>
                <a:latin typeface="Arial"/>
                <a:cs typeface="Arial"/>
              </a:rPr>
              <a:t>Definition</a:t>
            </a:r>
            <a:r>
              <a:rPr sz="1200" spc="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46AA78"/>
                </a:solidFill>
                <a:latin typeface="Arial"/>
                <a:cs typeface="Arial"/>
              </a:rPr>
              <a:t>(model)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09194" y="2723692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9193" y="2767970"/>
            <a:ext cx="3989704" cy="544830"/>
          </a:xfrm>
          <a:custGeom>
            <a:avLst/>
            <a:gdLst/>
            <a:ahLst/>
            <a:cxnLst/>
            <a:rect l="l" t="t" r="r" b="b"/>
            <a:pathLst>
              <a:path w="3989704" h="544829">
                <a:moveTo>
                  <a:pt x="3989652" y="0"/>
                </a:moveTo>
                <a:lnTo>
                  <a:pt x="0" y="0"/>
                </a:lnTo>
                <a:lnTo>
                  <a:pt x="0" y="493935"/>
                </a:lnTo>
                <a:lnTo>
                  <a:pt x="4008" y="513660"/>
                </a:lnTo>
                <a:lnTo>
                  <a:pt x="14922" y="529813"/>
                </a:lnTo>
                <a:lnTo>
                  <a:pt x="31075" y="540727"/>
                </a:lnTo>
                <a:lnTo>
                  <a:pt x="50800" y="544735"/>
                </a:lnTo>
                <a:lnTo>
                  <a:pt x="3938852" y="544735"/>
                </a:lnTo>
                <a:lnTo>
                  <a:pt x="3958576" y="540727"/>
                </a:lnTo>
                <a:lnTo>
                  <a:pt x="3974729" y="529813"/>
                </a:lnTo>
                <a:lnTo>
                  <a:pt x="3985644" y="513660"/>
                </a:lnTo>
                <a:lnTo>
                  <a:pt x="3989652" y="493935"/>
                </a:lnTo>
                <a:lnTo>
                  <a:pt x="3989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47294" y="2749791"/>
            <a:ext cx="401515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60" dirty="0">
                <a:latin typeface="Arial"/>
                <a:cs typeface="Arial"/>
              </a:rPr>
              <a:t>For any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65" dirty="0" smtClean="0">
                <a:latin typeface="Arial"/>
                <a:cs typeface="Arial"/>
              </a:rPr>
              <a:t>-</a:t>
            </a:r>
            <a:r>
              <a:rPr sz="1050" spc="-65" dirty="0">
                <a:latin typeface="Arial"/>
                <a:cs typeface="Arial"/>
              </a:rPr>
              <a:t>sentences,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i="1" spc="-50" dirty="0">
                <a:latin typeface="Arial"/>
                <a:cs typeface="Arial"/>
              </a:rPr>
              <a:t>model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25" dirty="0" smtClean="0">
                <a:latin typeface="Arial"/>
                <a:cs typeface="Arial"/>
              </a:rPr>
              <a:t>-</a:t>
            </a:r>
            <a:r>
              <a:rPr sz="1050" spc="-25" dirty="0">
                <a:latin typeface="Arial"/>
                <a:cs typeface="Arial"/>
              </a:rPr>
              <a:t>structure</a:t>
            </a:r>
            <a:r>
              <a:rPr sz="1050" spc="-95" dirty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that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26/46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7294" y="2917517"/>
            <a:ext cx="3938956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65" dirty="0">
                <a:latin typeface="Arial"/>
                <a:cs typeface="Arial"/>
              </a:rPr>
              <a:t>models </a:t>
            </a:r>
            <a:r>
              <a:rPr sz="1050" spc="-80" dirty="0">
                <a:latin typeface="Arial"/>
                <a:cs typeface="Arial"/>
              </a:rPr>
              <a:t>each </a:t>
            </a:r>
            <a:r>
              <a:rPr sz="1050" spc="-75" dirty="0">
                <a:latin typeface="Arial"/>
                <a:cs typeface="Arial"/>
              </a:rPr>
              <a:t>sentence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10" dirty="0">
                <a:latin typeface="Arial"/>
                <a:cs typeface="Arial"/>
              </a:rPr>
              <a:t>Γ. </a:t>
            </a: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80" dirty="0">
                <a:latin typeface="Arial"/>
                <a:cs typeface="Arial"/>
              </a:rPr>
              <a:t>class </a:t>
            </a:r>
            <a:r>
              <a:rPr sz="1050" spc="-20" dirty="0">
                <a:latin typeface="Arial"/>
                <a:cs typeface="Arial"/>
              </a:rPr>
              <a:t>of all </a:t>
            </a:r>
            <a:r>
              <a:rPr sz="1050" spc="-65" dirty="0">
                <a:latin typeface="Arial"/>
                <a:cs typeface="Arial"/>
              </a:rPr>
              <a:t>models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55" dirty="0">
                <a:latin typeface="Arial"/>
                <a:cs typeface="Arial"/>
              </a:rPr>
              <a:t>denoted  </a:t>
            </a:r>
            <a:r>
              <a:rPr sz="1050" spc="-65" dirty="0">
                <a:latin typeface="Arial"/>
                <a:cs typeface="Arial"/>
              </a:rPr>
              <a:t>by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i="1" spc="140" dirty="0">
                <a:latin typeface="Menlo"/>
                <a:cs typeface="Menlo"/>
              </a:rPr>
              <a:t>M</a:t>
            </a:r>
            <a:r>
              <a:rPr sz="1050" spc="140" dirty="0">
                <a:latin typeface="Arial"/>
                <a:cs typeface="Arial"/>
              </a:rPr>
              <a:t>(Γ).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6056" y="666029"/>
            <a:ext cx="134650" cy="1723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2250" y="2187575"/>
            <a:ext cx="134650" cy="1723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9193" y="959916"/>
            <a:ext cx="3989704" cy="613410"/>
          </a:xfrm>
          <a:custGeom>
            <a:avLst/>
            <a:gdLst/>
            <a:ahLst/>
            <a:cxnLst/>
            <a:rect l="l" t="t" r="r" b="b"/>
            <a:pathLst>
              <a:path w="3989704" h="613410">
                <a:moveTo>
                  <a:pt x="3989652" y="0"/>
                </a:moveTo>
                <a:lnTo>
                  <a:pt x="0" y="0"/>
                </a:lnTo>
                <a:lnTo>
                  <a:pt x="0" y="562102"/>
                </a:lnTo>
                <a:lnTo>
                  <a:pt x="4008" y="581827"/>
                </a:lnTo>
                <a:lnTo>
                  <a:pt x="14922" y="597980"/>
                </a:lnTo>
                <a:lnTo>
                  <a:pt x="31075" y="608894"/>
                </a:lnTo>
                <a:lnTo>
                  <a:pt x="50800" y="612902"/>
                </a:lnTo>
                <a:lnTo>
                  <a:pt x="3938852" y="612902"/>
                </a:lnTo>
                <a:lnTo>
                  <a:pt x="3958576" y="608894"/>
                </a:lnTo>
                <a:lnTo>
                  <a:pt x="3974729" y="597980"/>
                </a:lnTo>
                <a:lnTo>
                  <a:pt x="3985644" y="581827"/>
                </a:lnTo>
                <a:lnTo>
                  <a:pt x="3989652" y="562102"/>
                </a:lnTo>
                <a:lnTo>
                  <a:pt x="3989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70813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9193" y="2065527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96494" y="430403"/>
            <a:ext cx="4142156" cy="1785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255">
              <a:lnSpc>
                <a:spcPct val="100000"/>
              </a:lnSpc>
            </a:pPr>
            <a:r>
              <a:rPr sz="1400" i="1" spc="-50" dirty="0">
                <a:solidFill>
                  <a:srgbClr val="46AA78"/>
                </a:solidFill>
                <a:latin typeface="Arial"/>
                <a:cs typeface="Arial"/>
              </a:rPr>
              <a:t>Theory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in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context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114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logic</a:t>
            </a:r>
            <a:endParaRPr sz="1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  <a:tabLst>
                <a:tab pos="4002404" algn="l"/>
              </a:tabLst>
            </a:pPr>
            <a:r>
              <a:rPr sz="1200" u="heavy" spc="95" dirty="0">
                <a:solidFill>
                  <a:srgbClr val="46AA78"/>
                </a:solidFill>
                <a:latin typeface="Times New Roman"/>
                <a:cs typeface="Times New Roman"/>
              </a:rPr>
              <a:t> </a:t>
            </a:r>
            <a:r>
              <a:rPr sz="1200" u="heavy" spc="-30" dirty="0">
                <a:solidFill>
                  <a:srgbClr val="46AA78"/>
                </a:solidFill>
                <a:latin typeface="Arial"/>
                <a:cs typeface="Arial"/>
              </a:rPr>
              <a:t>Definition </a:t>
            </a:r>
            <a:r>
              <a:rPr sz="1200" u="heavy" spc="-50" dirty="0">
                <a:solidFill>
                  <a:srgbClr val="46AA78"/>
                </a:solidFill>
                <a:latin typeface="Arial"/>
                <a:cs typeface="Arial"/>
              </a:rPr>
              <a:t>(complete</a:t>
            </a:r>
            <a:r>
              <a:rPr sz="1200" u="heavy" spc="1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200" i="1" u="heavy" spc="-20" dirty="0">
                <a:solidFill>
                  <a:srgbClr val="46AA78"/>
                </a:solidFill>
                <a:latin typeface="Menlo"/>
                <a:cs typeface="Menlo"/>
              </a:rPr>
              <a:t>V</a:t>
            </a:r>
            <a:r>
              <a:rPr sz="1200" u="heavy" spc="-20" dirty="0">
                <a:solidFill>
                  <a:srgbClr val="46AA78"/>
                </a:solidFill>
                <a:latin typeface="Arial"/>
                <a:cs typeface="Arial"/>
              </a:rPr>
              <a:t>-theory)	</a:t>
            </a:r>
            <a:endParaRPr sz="1200" dirty="0">
              <a:latin typeface="Arial"/>
              <a:cs typeface="Arial"/>
            </a:endParaRPr>
          </a:p>
          <a:p>
            <a:pPr marL="62865" marR="172720" algn="just">
              <a:lnSpc>
                <a:spcPct val="102600"/>
              </a:lnSpc>
              <a:spcBef>
                <a:spcPts val="925"/>
              </a:spcBef>
            </a:pPr>
            <a:r>
              <a:rPr sz="1050" spc="-20" dirty="0">
                <a:latin typeface="Arial"/>
                <a:cs typeface="Arial"/>
              </a:rPr>
              <a:t>Let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65" dirty="0" smtClean="0">
                <a:latin typeface="Arial"/>
                <a:cs typeface="Arial"/>
              </a:rPr>
              <a:t>-</a:t>
            </a:r>
            <a:r>
              <a:rPr sz="1050" spc="-65" dirty="0">
                <a:latin typeface="Arial"/>
                <a:cs typeface="Arial"/>
              </a:rPr>
              <a:t>sentences. </a:t>
            </a:r>
            <a:r>
              <a:rPr sz="1050" spc="-40" dirty="0">
                <a:latin typeface="Arial"/>
                <a:cs typeface="Arial"/>
              </a:rPr>
              <a:t>Then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i="1" spc="-50" dirty="0">
                <a:latin typeface="Arial"/>
                <a:cs typeface="Arial"/>
              </a:rPr>
              <a:t>complete </a:t>
            </a:r>
            <a:r>
              <a:rPr sz="1050" i="1" spc="-20" dirty="0">
                <a:latin typeface="Lucida Calligraphy"/>
                <a:cs typeface="Lucida Calligraphy"/>
              </a:rPr>
              <a:t>V</a:t>
            </a:r>
            <a:r>
              <a:rPr sz="1050" i="1" spc="-20" dirty="0">
                <a:latin typeface="Arial"/>
                <a:cs typeface="Arial"/>
              </a:rPr>
              <a:t>-theory </a:t>
            </a:r>
            <a:r>
              <a:rPr sz="1050" spc="10" dirty="0">
                <a:latin typeface="Arial"/>
                <a:cs typeface="Arial"/>
              </a:rPr>
              <a:t>if, 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65" dirty="0">
                <a:latin typeface="Arial"/>
                <a:cs typeface="Arial"/>
              </a:rPr>
              <a:t>any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65" dirty="0" smtClean="0">
                <a:latin typeface="Arial"/>
                <a:cs typeface="Arial"/>
              </a:rPr>
              <a:t>-</a:t>
            </a:r>
            <a:r>
              <a:rPr sz="1050" spc="-65" dirty="0">
                <a:latin typeface="Arial"/>
                <a:cs typeface="Arial"/>
              </a:rPr>
              <a:t>sentence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spc="-35" dirty="0">
                <a:latin typeface="Arial"/>
                <a:cs typeface="Arial"/>
              </a:rPr>
              <a:t>either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i="1" spc="-5" dirty="0">
                <a:latin typeface="Menlo"/>
                <a:cs typeface="Menlo"/>
              </a:rPr>
              <a:t>¬</a:t>
            </a:r>
            <a:r>
              <a:rPr sz="1050" i="1" spc="-5" dirty="0">
                <a:latin typeface="Arial"/>
                <a:cs typeface="Arial"/>
              </a:rPr>
              <a:t>φ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00" dirty="0">
                <a:latin typeface="Arial"/>
                <a:cs typeface="Arial"/>
              </a:rPr>
              <a:t>case 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15" dirty="0">
                <a:latin typeface="Arial"/>
                <a:cs typeface="Arial"/>
              </a:rPr>
              <a:t>both </a:t>
            </a:r>
            <a:r>
              <a:rPr sz="1050" i="1" spc="-70" dirty="0">
                <a:latin typeface="Arial"/>
                <a:cs typeface="Arial"/>
              </a:rPr>
              <a:t>φ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i="1" spc="-5" dirty="0">
                <a:latin typeface="Menlo"/>
                <a:cs typeface="Menlo"/>
              </a:rPr>
              <a:t>¬</a:t>
            </a:r>
            <a:r>
              <a:rPr sz="1050" i="1" spc="-5" dirty="0">
                <a:latin typeface="Arial"/>
                <a:cs typeface="Arial"/>
              </a:rPr>
              <a:t>φ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20" dirty="0">
                <a:latin typeface="Arial"/>
                <a:cs typeface="Arial"/>
              </a:rPr>
              <a:t>in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Γ.</a:t>
            </a:r>
            <a:endParaRPr sz="1050" dirty="0">
              <a:latin typeface="Arial"/>
              <a:cs typeface="Arial"/>
            </a:endParaRPr>
          </a:p>
          <a:p>
            <a:pPr marL="511810" marR="149860" indent="-171450">
              <a:lnSpc>
                <a:spcPct val="102600"/>
              </a:lnSpc>
              <a:spcBef>
                <a:spcPts val="805"/>
              </a:spcBef>
              <a:buFont typeface="Arial"/>
              <a:buChar char="•"/>
            </a:pPr>
            <a:r>
              <a:rPr sz="1050" spc="40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75" dirty="0">
                <a:latin typeface="Arial"/>
                <a:cs typeface="Arial"/>
              </a:rPr>
              <a:t>shown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60" dirty="0">
                <a:latin typeface="Arial"/>
                <a:cs typeface="Arial"/>
              </a:rPr>
              <a:t>any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25" dirty="0" smtClean="0">
                <a:latin typeface="Arial"/>
                <a:cs typeface="Arial"/>
              </a:rPr>
              <a:t>-</a:t>
            </a:r>
            <a:r>
              <a:rPr sz="1050" spc="-25" dirty="0">
                <a:latin typeface="Arial"/>
                <a:cs typeface="Arial"/>
              </a:rPr>
              <a:t>structure </a:t>
            </a:r>
            <a:r>
              <a:rPr sz="1050" i="1" spc="55" dirty="0">
                <a:latin typeface="Arial"/>
                <a:cs typeface="Arial"/>
              </a:rPr>
              <a:t>M</a:t>
            </a:r>
            <a:r>
              <a:rPr sz="1050" spc="55" dirty="0">
                <a:latin typeface="Arial"/>
                <a:cs typeface="Arial"/>
              </a:rPr>
              <a:t>, </a:t>
            </a:r>
            <a:r>
              <a:rPr sz="1050" i="1" spc="-70" dirty="0" smtClean="0">
                <a:latin typeface="Lucida Calligraphy"/>
                <a:cs typeface="Lucida Calligraphy"/>
              </a:rPr>
              <a:t>T</a:t>
            </a:r>
            <a:r>
              <a:rPr sz="1050" spc="75" dirty="0" smtClean="0">
                <a:latin typeface="Arial"/>
                <a:cs typeface="Arial"/>
              </a:rPr>
              <a:t>(</a:t>
            </a:r>
            <a:r>
              <a:rPr sz="1050" i="1" spc="75" dirty="0">
                <a:latin typeface="Arial"/>
                <a:cs typeface="Arial"/>
              </a:rPr>
              <a:t>M</a:t>
            </a:r>
            <a:r>
              <a:rPr sz="1050" spc="75" dirty="0">
                <a:latin typeface="Arial"/>
                <a:cs typeface="Arial"/>
              </a:rPr>
              <a:t>)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complete </a:t>
            </a:r>
            <a:r>
              <a:rPr sz="1050" i="1" spc="5" dirty="0" smtClean="0">
                <a:latin typeface="Lucida Calligraphy"/>
                <a:cs typeface="Lucida Calligraphy"/>
              </a:rPr>
              <a:t>V</a:t>
            </a:r>
            <a:r>
              <a:rPr sz="1050" spc="-35" dirty="0" smtClean="0">
                <a:latin typeface="Arial"/>
                <a:cs typeface="Arial"/>
              </a:rPr>
              <a:t>-</a:t>
            </a:r>
            <a:r>
              <a:rPr sz="1050" spc="-35" dirty="0">
                <a:latin typeface="Arial"/>
                <a:cs typeface="Arial"/>
              </a:rPr>
              <a:t>theory </a:t>
            </a:r>
            <a:r>
              <a:rPr sz="1050" spc="-5" dirty="0">
                <a:latin typeface="Arial"/>
                <a:cs typeface="Arial"/>
              </a:rPr>
              <a:t>(for </a:t>
            </a:r>
            <a:r>
              <a:rPr sz="1050" spc="-25" dirty="0">
                <a:latin typeface="Arial"/>
                <a:cs typeface="Arial"/>
              </a:rPr>
              <a:t>proof, </a:t>
            </a:r>
            <a:r>
              <a:rPr sz="1050" spc="-125" dirty="0">
                <a:latin typeface="Arial"/>
                <a:cs typeface="Arial"/>
              </a:rPr>
              <a:t>see  </a:t>
            </a:r>
            <a:r>
              <a:rPr sz="1050" i="1" spc="-50" dirty="0">
                <a:latin typeface="Arial"/>
                <a:cs typeface="Arial"/>
              </a:rPr>
              <a:t>e.g.  </a:t>
            </a:r>
            <a:r>
              <a:rPr sz="1050" spc="-50" dirty="0">
                <a:latin typeface="Arial"/>
                <a:cs typeface="Arial"/>
              </a:rPr>
              <a:t>[Hedman04,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p90])</a:t>
            </a:r>
            <a:endParaRPr sz="1050" dirty="0">
              <a:latin typeface="Arial"/>
              <a:cs typeface="Arial"/>
            </a:endParaRPr>
          </a:p>
          <a:p>
            <a:pPr marL="63500" algn="just">
              <a:lnSpc>
                <a:spcPct val="100000"/>
              </a:lnSpc>
              <a:spcBef>
                <a:spcPts val="630"/>
              </a:spcBef>
            </a:pPr>
            <a:r>
              <a:rPr sz="1200" spc="-30" dirty="0">
                <a:solidFill>
                  <a:srgbClr val="46AA78"/>
                </a:solidFill>
                <a:latin typeface="Arial"/>
                <a:cs typeface="Arial"/>
              </a:rPr>
              <a:t>Definition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9194" y="3000387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193" y="3044668"/>
            <a:ext cx="3989704" cy="269240"/>
          </a:xfrm>
          <a:custGeom>
            <a:avLst/>
            <a:gdLst/>
            <a:ahLst/>
            <a:cxnLst/>
            <a:rect l="l" t="t" r="r" b="b"/>
            <a:pathLst>
              <a:path w="3989704" h="269239">
                <a:moveTo>
                  <a:pt x="3989652" y="0"/>
                </a:moveTo>
                <a:lnTo>
                  <a:pt x="0" y="0"/>
                </a:lnTo>
                <a:lnTo>
                  <a:pt x="0" y="217948"/>
                </a:lnTo>
                <a:lnTo>
                  <a:pt x="4008" y="237673"/>
                </a:lnTo>
                <a:lnTo>
                  <a:pt x="14922" y="253826"/>
                </a:lnTo>
                <a:lnTo>
                  <a:pt x="31075" y="264740"/>
                </a:lnTo>
                <a:lnTo>
                  <a:pt x="50800" y="268748"/>
                </a:lnTo>
                <a:lnTo>
                  <a:pt x="3938852" y="268748"/>
                </a:lnTo>
                <a:lnTo>
                  <a:pt x="3958576" y="264740"/>
                </a:lnTo>
                <a:lnTo>
                  <a:pt x="3974729" y="253826"/>
                </a:lnTo>
                <a:lnTo>
                  <a:pt x="3985644" y="237673"/>
                </a:lnTo>
                <a:lnTo>
                  <a:pt x="3989652" y="217948"/>
                </a:lnTo>
                <a:lnTo>
                  <a:pt x="3989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47294" y="2187575"/>
            <a:ext cx="3913504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0" dirty="0">
                <a:latin typeface="Arial"/>
                <a:cs typeface="Arial"/>
              </a:rPr>
              <a:t>sentences </a:t>
            </a:r>
            <a:r>
              <a:rPr sz="1050" spc="-15" dirty="0">
                <a:latin typeface="Arial"/>
                <a:cs typeface="Arial"/>
              </a:rPr>
              <a:t>Γ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65" dirty="0">
                <a:latin typeface="Arial"/>
                <a:cs typeface="Arial"/>
              </a:rPr>
              <a:t>said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i="1" spc="-45" dirty="0">
                <a:latin typeface="Arial"/>
                <a:cs typeface="Arial"/>
              </a:rPr>
              <a:t>consistent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25" dirty="0">
                <a:latin typeface="Arial"/>
                <a:cs typeface="Arial"/>
              </a:rPr>
              <a:t>contradiction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55" dirty="0">
                <a:latin typeface="Arial"/>
                <a:cs typeface="Arial"/>
              </a:rPr>
              <a:t>derived </a:t>
            </a:r>
            <a:r>
              <a:rPr sz="1050" spc="-20" dirty="0">
                <a:latin typeface="Arial"/>
                <a:cs typeface="Arial"/>
              </a:rPr>
              <a:t>from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Γ.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200" spc="-30" dirty="0">
                <a:solidFill>
                  <a:srgbClr val="46AA78"/>
                </a:solidFill>
                <a:latin typeface="Arial"/>
                <a:cs typeface="Arial"/>
              </a:rPr>
              <a:t>Definition</a:t>
            </a:r>
            <a:r>
              <a:rPr sz="12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46AA78"/>
                </a:solidFill>
                <a:latin typeface="Arial"/>
                <a:cs typeface="Arial"/>
              </a:rPr>
              <a:t>(theory)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i="1" spc="-40" dirty="0">
                <a:latin typeface="Arial"/>
                <a:cs typeface="Arial"/>
              </a:rPr>
              <a:t>theory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5" dirty="0">
                <a:latin typeface="Arial"/>
                <a:cs typeface="Arial"/>
              </a:rPr>
              <a:t>consistent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sentences.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27/46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0743" y="98102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743" y="133869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743" y="169636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032" y="19201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1032" y="2092236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0743" y="2398179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621991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032" y="27940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50253" y="430403"/>
            <a:ext cx="2237740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915"/>
              </a:spcBef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9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Some</a:t>
            </a:r>
            <a:r>
              <a:rPr sz="105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definitions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1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First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Order</a:t>
            </a:r>
            <a:r>
              <a:rPr sz="1050" spc="8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Structures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 startAt="4"/>
              <a:tabLst>
                <a:tab pos="179705" algn="l"/>
              </a:tabLst>
            </a:pPr>
            <a:r>
              <a:rPr sz="1050" spc="-70" dirty="0">
                <a:solidFill>
                  <a:srgbClr val="D9EDE4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1050">
              <a:latin typeface="Arial"/>
              <a:cs typeface="Arial"/>
            </a:endParaRPr>
          </a:p>
          <a:p>
            <a:pPr marL="317500" marR="1198880">
              <a:lnSpc>
                <a:spcPct val="102600"/>
              </a:lnSpc>
            </a:pPr>
            <a:r>
              <a:rPr sz="1050" spc="-7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General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idea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Tableaux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51744" y="3365099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4</a:t>
            </a:fld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79689" y="430403"/>
            <a:ext cx="12490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Some</a:t>
            </a:r>
            <a:r>
              <a:rPr sz="1400" spc="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definitions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44725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76250" y="1375346"/>
            <a:ext cx="39624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solidFill>
                  <a:srgbClr val="B6321C"/>
                </a:solidFill>
                <a:latin typeface="Arial"/>
                <a:cs typeface="Arial"/>
              </a:rPr>
              <a:t>valid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55" dirty="0">
                <a:latin typeface="Arial"/>
                <a:cs typeface="Arial"/>
              </a:rPr>
              <a:t>holds  under  </a:t>
            </a:r>
            <a:r>
              <a:rPr sz="1050" i="1" spc="-70" dirty="0">
                <a:latin typeface="Arial"/>
                <a:cs typeface="Arial"/>
              </a:rPr>
              <a:t>every  </a:t>
            </a:r>
            <a:r>
              <a:rPr sz="1050" spc="-55" dirty="0">
                <a:latin typeface="Arial"/>
                <a:cs typeface="Arial"/>
              </a:rPr>
              <a:t>assignment.  </a:t>
            </a:r>
            <a:r>
              <a:rPr lang="en-US" sz="1050" i="1" spc="-170" dirty="0">
                <a:latin typeface="Menlo"/>
                <a:cs typeface="Menlo"/>
              </a:rPr>
              <a:t> </a:t>
            </a:r>
            <a:r>
              <a:rPr sz="1050" spc="-170" dirty="0" smtClean="0">
                <a:latin typeface="Arial"/>
                <a:cs typeface="Arial"/>
              </a:rPr>
              <a:t>  </a:t>
            </a:r>
            <a:r>
              <a:rPr sz="1050" i="1" spc="-70" dirty="0">
                <a:latin typeface="Arial"/>
                <a:cs typeface="Arial"/>
              </a:rPr>
              <a:t>φ</a:t>
            </a:r>
            <a:r>
              <a:rPr sz="1050" i="1" spc="12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to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182935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203939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76251" y="1547418"/>
            <a:ext cx="3736530" cy="73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5" dirty="0">
                <a:latin typeface="Arial"/>
                <a:cs typeface="Arial"/>
              </a:rPr>
              <a:t>denote  </a:t>
            </a:r>
            <a:r>
              <a:rPr sz="1050" spc="-20" dirty="0">
                <a:latin typeface="Arial"/>
                <a:cs typeface="Arial"/>
              </a:rPr>
              <a:t>this. 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30" dirty="0">
                <a:latin typeface="Arial"/>
                <a:cs typeface="Arial"/>
              </a:rPr>
              <a:t>valid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50" dirty="0">
                <a:latin typeface="Arial"/>
                <a:cs typeface="Arial"/>
              </a:rPr>
              <a:t>called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321C"/>
                </a:solidFill>
                <a:latin typeface="Arial"/>
                <a:cs typeface="Arial"/>
              </a:rPr>
              <a:t>tautology</a:t>
            </a:r>
            <a:r>
              <a:rPr sz="1050" spc="-2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45" dirty="0">
                <a:solidFill>
                  <a:srgbClr val="B6321C"/>
                </a:solidFill>
                <a:latin typeface="Arial"/>
                <a:cs typeface="Arial"/>
              </a:rPr>
              <a:t>satisfiable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55" dirty="0">
                <a:latin typeface="Arial"/>
                <a:cs typeface="Arial"/>
              </a:rPr>
              <a:t>holds  under  </a:t>
            </a:r>
            <a:r>
              <a:rPr sz="1050" i="1" spc="-90" dirty="0">
                <a:latin typeface="Arial"/>
                <a:cs typeface="Arial"/>
              </a:rPr>
              <a:t>some </a:t>
            </a:r>
            <a:r>
              <a:rPr sz="1050" i="1" spc="-35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assignment.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45" dirty="0">
                <a:solidFill>
                  <a:srgbClr val="B6321C"/>
                </a:solidFill>
                <a:latin typeface="Arial"/>
                <a:cs typeface="Arial"/>
              </a:rPr>
              <a:t>unsatisfiable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55" dirty="0">
                <a:latin typeface="Arial"/>
                <a:cs typeface="Arial"/>
              </a:rPr>
              <a:t>holds under </a:t>
            </a:r>
            <a:r>
              <a:rPr sz="1050" i="1" spc="-55" dirty="0">
                <a:latin typeface="Arial"/>
                <a:cs typeface="Arial"/>
              </a:rPr>
              <a:t>no </a:t>
            </a:r>
            <a:r>
              <a:rPr sz="1050" spc="-55" dirty="0">
                <a:latin typeface="Arial"/>
                <a:cs typeface="Arial"/>
              </a:rPr>
              <a:t>assignment. </a:t>
            </a:r>
            <a:r>
              <a:rPr sz="1050" spc="-30" dirty="0">
                <a:latin typeface="Arial"/>
                <a:cs typeface="Arial"/>
              </a:rPr>
              <a:t>An  </a:t>
            </a:r>
            <a:r>
              <a:rPr sz="1050" spc="-45" dirty="0">
                <a:latin typeface="Arial"/>
                <a:cs typeface="Arial"/>
              </a:rPr>
              <a:t>unsatisafiable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50" dirty="0">
                <a:latin typeface="Arial"/>
                <a:cs typeface="Arial"/>
              </a:rPr>
              <a:t>called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B6321C"/>
                </a:solidFill>
                <a:latin typeface="Arial"/>
                <a:cs typeface="Arial"/>
              </a:rPr>
              <a:t>contradiction</a:t>
            </a:r>
            <a:r>
              <a:rPr sz="1050" spc="-2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28</a:t>
            </a:r>
            <a:r>
              <a:rPr spc="50" dirty="0"/>
              <a:t>/46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6220" y="1382151"/>
            <a:ext cx="134650" cy="1723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17326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24395" y="434975"/>
            <a:ext cx="3433256" cy="185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algn="ctr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theory?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Woman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5" dirty="0">
                <a:latin typeface="Menlo"/>
                <a:cs typeface="Menlo"/>
              </a:rPr>
              <a:t> </a:t>
            </a:r>
            <a:r>
              <a:rPr sz="1050" i="1" spc="-45" dirty="0">
                <a:latin typeface="Arial"/>
                <a:cs typeface="Arial"/>
              </a:rPr>
              <a:t>Female</a:t>
            </a:r>
            <a:r>
              <a:rPr sz="1050" spc="-45" dirty="0">
                <a:latin typeface="Arial"/>
                <a:cs typeface="Arial"/>
              </a:rPr>
              <a:t>(</a:t>
            </a:r>
            <a:r>
              <a:rPr sz="1050" i="1" spc="-45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Mother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Woman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4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i="1" spc="-5" dirty="0">
                <a:latin typeface="Arial"/>
                <a:cs typeface="Arial"/>
              </a:rPr>
              <a:t>Man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i="1" spc="-5" dirty="0">
                <a:latin typeface="Arial"/>
                <a:cs typeface="Arial"/>
              </a:rPr>
              <a:t>x</a:t>
            </a:r>
            <a:r>
              <a:rPr sz="1050" i="1" spc="-204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↔</a:t>
            </a:r>
            <a:r>
              <a:rPr sz="1050" i="1" spc="-350" dirty="0">
                <a:latin typeface="Menlo"/>
                <a:cs typeface="Menlo"/>
              </a:rPr>
              <a:t> </a:t>
            </a:r>
            <a:r>
              <a:rPr sz="1050" i="1" spc="-25" dirty="0">
                <a:latin typeface="Menlo"/>
                <a:cs typeface="Menlo"/>
              </a:rPr>
              <a:t>¬</a:t>
            </a:r>
            <a:r>
              <a:rPr sz="1050" i="1" spc="-25" dirty="0">
                <a:latin typeface="Arial"/>
                <a:cs typeface="Arial"/>
              </a:rPr>
              <a:t>Woman</a:t>
            </a:r>
            <a:r>
              <a:rPr sz="1050" spc="-25" dirty="0">
                <a:latin typeface="Arial"/>
                <a:cs typeface="Arial"/>
              </a:rPr>
              <a:t>(</a:t>
            </a:r>
            <a:r>
              <a:rPr sz="1050" i="1" spc="-25" dirty="0">
                <a:latin typeface="Arial"/>
                <a:cs typeface="Arial"/>
              </a:rPr>
              <a:t>x</a:t>
            </a:r>
            <a:r>
              <a:rPr sz="1050" i="1" spc="-204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Mother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i="1" spc="-50" dirty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(</a:t>
            </a:r>
            <a:r>
              <a:rPr sz="1050" i="1" spc="-25" dirty="0">
                <a:latin typeface="Arial"/>
                <a:cs typeface="Arial"/>
              </a:rPr>
              <a:t>partnerOf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90" dirty="0">
                <a:latin typeface="Menlo"/>
                <a:cs typeface="Menlo"/>
              </a:rPr>
              <a:t> </a:t>
            </a:r>
            <a:r>
              <a:rPr sz="1050" i="1" spc="-55" dirty="0">
                <a:latin typeface="Arial"/>
                <a:cs typeface="Arial"/>
              </a:rPr>
              <a:t>Spouse</a:t>
            </a:r>
            <a:r>
              <a:rPr sz="1050" spc="-55" dirty="0">
                <a:latin typeface="Arial"/>
                <a:cs typeface="Arial"/>
              </a:rPr>
              <a:t>(</a:t>
            </a:r>
            <a:r>
              <a:rPr sz="1050" i="1" spc="-5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Spouse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15" dirty="0">
                <a:latin typeface="Arial"/>
                <a:cs typeface="Arial"/>
              </a:rPr>
              <a:t>Man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∨</a:t>
            </a:r>
            <a:r>
              <a:rPr sz="1050" i="1" spc="-400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Woman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" dirty="0">
                <a:latin typeface="Menlo"/>
                <a:cs typeface="Menlo"/>
              </a:rPr>
              <a:t>∀</a:t>
            </a:r>
            <a:r>
              <a:rPr sz="1050" i="1" spc="-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Mother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90" dirty="0">
                <a:latin typeface="Menlo"/>
                <a:cs typeface="Menlo"/>
              </a:rPr>
              <a:t> </a:t>
            </a:r>
            <a:r>
              <a:rPr sz="1050" i="1" spc="-30" dirty="0">
                <a:latin typeface="Arial"/>
                <a:cs typeface="Arial"/>
              </a:rPr>
              <a:t>partnerOf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i="1" spc="-45" dirty="0">
                <a:latin typeface="Arial"/>
                <a:cs typeface="Arial"/>
              </a:rPr>
              <a:t>Father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117326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24157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4" y="430403"/>
            <a:ext cx="3433255" cy="2221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algn="ctr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theory?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Woman</a:t>
            </a:r>
            <a:r>
              <a:rPr sz="1050" spc="-30" dirty="0">
                <a:latin typeface="Arial"/>
                <a:cs typeface="Arial"/>
              </a:rPr>
              <a:t>(</a:t>
            </a:r>
            <a:r>
              <a:rPr sz="1050" i="1" spc="-3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5" dirty="0">
                <a:latin typeface="Menlo"/>
                <a:cs typeface="Menlo"/>
              </a:rPr>
              <a:t> </a:t>
            </a:r>
            <a:r>
              <a:rPr sz="1050" i="1" spc="-45" dirty="0">
                <a:latin typeface="Arial"/>
                <a:cs typeface="Arial"/>
              </a:rPr>
              <a:t>Female</a:t>
            </a:r>
            <a:r>
              <a:rPr sz="1050" spc="-45" dirty="0">
                <a:latin typeface="Arial"/>
                <a:cs typeface="Arial"/>
              </a:rPr>
              <a:t>(</a:t>
            </a:r>
            <a:r>
              <a:rPr sz="1050" i="1" spc="-45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Mother</a:t>
            </a:r>
            <a:r>
              <a:rPr sz="1050" i="1" spc="-1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Woman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4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i="1" spc="-5" dirty="0">
                <a:latin typeface="Arial"/>
                <a:cs typeface="Arial"/>
              </a:rPr>
              <a:t>Man</a:t>
            </a:r>
            <a:r>
              <a:rPr sz="1050" spc="-5" dirty="0">
                <a:latin typeface="Arial"/>
                <a:cs typeface="Arial"/>
              </a:rPr>
              <a:t>(</a:t>
            </a:r>
            <a:r>
              <a:rPr sz="1050" i="1" spc="-5" dirty="0">
                <a:latin typeface="Arial"/>
                <a:cs typeface="Arial"/>
              </a:rPr>
              <a:t>x</a:t>
            </a:r>
            <a:r>
              <a:rPr sz="1050" i="1" spc="-204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↔</a:t>
            </a:r>
            <a:r>
              <a:rPr sz="1050" i="1" spc="-350" dirty="0">
                <a:latin typeface="Menlo"/>
                <a:cs typeface="Menlo"/>
              </a:rPr>
              <a:t> </a:t>
            </a:r>
            <a:r>
              <a:rPr sz="1050" i="1" spc="-25" dirty="0">
                <a:latin typeface="Menlo"/>
                <a:cs typeface="Menlo"/>
              </a:rPr>
              <a:t>¬</a:t>
            </a:r>
            <a:r>
              <a:rPr sz="1050" i="1" spc="-25" dirty="0">
                <a:latin typeface="Arial"/>
                <a:cs typeface="Arial"/>
              </a:rPr>
              <a:t>Woman</a:t>
            </a:r>
            <a:r>
              <a:rPr sz="1050" spc="-25" dirty="0">
                <a:latin typeface="Arial"/>
                <a:cs typeface="Arial"/>
              </a:rPr>
              <a:t>(</a:t>
            </a:r>
            <a:r>
              <a:rPr sz="1050" i="1" spc="-25" dirty="0">
                <a:latin typeface="Arial"/>
                <a:cs typeface="Arial"/>
              </a:rPr>
              <a:t>x</a:t>
            </a:r>
            <a:r>
              <a:rPr sz="1050" i="1" spc="-204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Mother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i="1" spc="-50" dirty="0">
                <a:latin typeface="Menlo"/>
                <a:cs typeface="Menlo"/>
              </a:rPr>
              <a:t>∃</a:t>
            </a:r>
            <a:r>
              <a:rPr sz="1050" i="1" spc="-50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(</a:t>
            </a:r>
            <a:r>
              <a:rPr sz="1050" i="1" spc="-25" dirty="0">
                <a:latin typeface="Arial"/>
                <a:cs typeface="Arial"/>
              </a:rPr>
              <a:t>partnerOf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90" dirty="0">
                <a:latin typeface="Menlo"/>
                <a:cs typeface="Menlo"/>
              </a:rPr>
              <a:t> </a:t>
            </a:r>
            <a:r>
              <a:rPr sz="1050" i="1" spc="-55" dirty="0">
                <a:latin typeface="Arial"/>
                <a:cs typeface="Arial"/>
              </a:rPr>
              <a:t>Spouse</a:t>
            </a:r>
            <a:r>
              <a:rPr sz="1050" spc="-55" dirty="0">
                <a:latin typeface="Arial"/>
                <a:cs typeface="Arial"/>
              </a:rPr>
              <a:t>(</a:t>
            </a:r>
            <a:r>
              <a:rPr sz="1050" i="1" spc="-5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Spouse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40" dirty="0">
                <a:latin typeface="Menlo"/>
                <a:cs typeface="Menlo"/>
              </a:rPr>
              <a:t> </a:t>
            </a:r>
            <a:r>
              <a:rPr sz="1050" i="1" spc="-15" dirty="0">
                <a:latin typeface="Arial"/>
                <a:cs typeface="Arial"/>
              </a:rPr>
              <a:t>Man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∨</a:t>
            </a:r>
            <a:r>
              <a:rPr sz="1050" i="1" spc="-400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Woman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200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i="1" spc="-5" dirty="0">
                <a:latin typeface="Menlo"/>
                <a:cs typeface="Menlo"/>
              </a:rPr>
              <a:t>∀</a:t>
            </a:r>
            <a:r>
              <a:rPr sz="1050" i="1" spc="-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</a:t>
            </a:r>
            <a:r>
              <a:rPr sz="1050" i="1" spc="-10" dirty="0">
                <a:latin typeface="Arial"/>
                <a:cs typeface="Arial"/>
              </a:rPr>
              <a:t>Mother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90" dirty="0">
                <a:latin typeface="Menlo"/>
                <a:cs typeface="Menlo"/>
              </a:rPr>
              <a:t> </a:t>
            </a:r>
            <a:r>
              <a:rPr sz="1050" i="1" spc="-30" dirty="0">
                <a:latin typeface="Arial"/>
                <a:cs typeface="Arial"/>
              </a:rPr>
              <a:t>partnerOf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i="1" spc="-45" dirty="0">
                <a:latin typeface="Arial"/>
                <a:cs typeface="Arial"/>
              </a:rPr>
              <a:t>Father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dirty="0">
                <a:latin typeface="Arial"/>
                <a:cs typeface="Arial"/>
              </a:rPr>
              <a:t>still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0" dirty="0">
                <a:latin typeface="Arial"/>
                <a:cs typeface="Arial"/>
              </a:rPr>
              <a:t>theory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50" dirty="0">
                <a:latin typeface="Arial"/>
                <a:cs typeface="Arial"/>
              </a:rPr>
              <a:t> add: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i="1" spc="-50" dirty="0">
                <a:latin typeface="Menlo"/>
                <a:cs typeface="Menlo"/>
              </a:rPr>
              <a:t>∀</a:t>
            </a:r>
            <a:r>
              <a:rPr sz="1050" i="1" spc="-50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(</a:t>
            </a:r>
            <a:r>
              <a:rPr sz="1050" i="1" spc="-25" dirty="0">
                <a:latin typeface="Arial"/>
                <a:cs typeface="Arial"/>
              </a:rPr>
              <a:t>Hermaphrodite</a:t>
            </a:r>
            <a:r>
              <a:rPr sz="1050" spc="-25" dirty="0">
                <a:latin typeface="Arial"/>
                <a:cs typeface="Arial"/>
              </a:rPr>
              <a:t>(</a:t>
            </a:r>
            <a:r>
              <a:rPr sz="1050" i="1" spc="-25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i="1" spc="405" dirty="0">
                <a:latin typeface="Menlo"/>
                <a:cs typeface="Menlo"/>
              </a:rPr>
              <a:t>→</a:t>
            </a:r>
            <a:r>
              <a:rPr sz="1050" i="1" spc="-325" dirty="0">
                <a:latin typeface="Menlo"/>
                <a:cs typeface="Menlo"/>
              </a:rPr>
              <a:t> </a:t>
            </a:r>
            <a:r>
              <a:rPr sz="1050" i="1" spc="-15" dirty="0">
                <a:latin typeface="Arial"/>
                <a:cs typeface="Arial"/>
              </a:rPr>
              <a:t>Man</a:t>
            </a:r>
            <a:r>
              <a:rPr sz="1050" spc="-15" dirty="0">
                <a:latin typeface="Arial"/>
                <a:cs typeface="Arial"/>
              </a:rPr>
              <a:t>(</a:t>
            </a:r>
            <a:r>
              <a:rPr sz="1050" i="1" spc="-15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i="1" spc="60" dirty="0">
                <a:latin typeface="Menlo"/>
                <a:cs typeface="Menlo"/>
              </a:rPr>
              <a:t>∧</a:t>
            </a:r>
            <a:r>
              <a:rPr sz="1050" i="1" spc="-385" dirty="0">
                <a:latin typeface="Menlo"/>
                <a:cs typeface="Menlo"/>
              </a:rPr>
              <a:t> </a:t>
            </a:r>
            <a:r>
              <a:rPr sz="1050" i="1" spc="-40" dirty="0">
                <a:latin typeface="Arial"/>
                <a:cs typeface="Arial"/>
              </a:rPr>
              <a:t>Woman</a:t>
            </a:r>
            <a:r>
              <a:rPr sz="1050" spc="-40" dirty="0">
                <a:latin typeface="Arial"/>
                <a:cs typeface="Arial"/>
              </a:rPr>
              <a:t>(</a:t>
            </a:r>
            <a:r>
              <a:rPr sz="1050" i="1" spc="-40" dirty="0">
                <a:latin typeface="Arial"/>
                <a:cs typeface="Arial"/>
              </a:rPr>
              <a:t>x</a:t>
            </a:r>
            <a:r>
              <a:rPr sz="1050" i="1" spc="-19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77386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98389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73127" y="2022882"/>
            <a:ext cx="82859" cy="82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73127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42422" y="2022882"/>
            <a:ext cx="82859" cy="82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42422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91246" y="1795017"/>
            <a:ext cx="82859" cy="82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91246" y="179501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25037" y="1719062"/>
            <a:ext cx="82859" cy="82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5037" y="171906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66712" y="1850257"/>
            <a:ext cx="82859" cy="82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66712" y="185025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55987" y="2060859"/>
            <a:ext cx="183515" cy="3175"/>
          </a:xfrm>
          <a:custGeom>
            <a:avLst/>
            <a:gdLst/>
            <a:ahLst/>
            <a:cxnLst/>
            <a:rect l="l" t="t" r="r" b="b"/>
            <a:pathLst>
              <a:path w="183515" h="3175">
                <a:moveTo>
                  <a:pt x="0" y="0"/>
                </a:moveTo>
                <a:lnTo>
                  <a:pt x="182987" y="2772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28727" y="1858249"/>
            <a:ext cx="365125" cy="203200"/>
          </a:xfrm>
          <a:custGeom>
            <a:avLst/>
            <a:gdLst/>
            <a:ahLst/>
            <a:cxnLst/>
            <a:rect l="l" t="t" r="r" b="b"/>
            <a:pathLst>
              <a:path w="365125" h="203200">
                <a:moveTo>
                  <a:pt x="0" y="202610"/>
                </a:moveTo>
                <a:lnTo>
                  <a:pt x="364705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52391" y="1843979"/>
            <a:ext cx="236220" cy="40640"/>
          </a:xfrm>
          <a:custGeom>
            <a:avLst/>
            <a:gdLst/>
            <a:ahLst/>
            <a:cxnLst/>
            <a:rect l="l" t="t" r="r" b="b"/>
            <a:pathLst>
              <a:path w="236219" h="40639">
                <a:moveTo>
                  <a:pt x="236036" y="0"/>
                </a:moveTo>
                <a:lnTo>
                  <a:pt x="0" y="40176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1104" y="1798849"/>
            <a:ext cx="132080" cy="217170"/>
          </a:xfrm>
          <a:custGeom>
            <a:avLst/>
            <a:gdLst/>
            <a:ahLst/>
            <a:cxnLst/>
            <a:rect l="l" t="t" r="r" b="b"/>
            <a:pathLst>
              <a:path w="132080" h="217169">
                <a:moveTo>
                  <a:pt x="0" y="217127"/>
                </a:moveTo>
                <a:lnTo>
                  <a:pt x="132037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05921" y="1781910"/>
            <a:ext cx="163195" cy="88900"/>
          </a:xfrm>
          <a:custGeom>
            <a:avLst/>
            <a:gdLst/>
            <a:ahLst/>
            <a:cxnLst/>
            <a:rect l="l" t="t" r="r" b="b"/>
            <a:pathLst>
              <a:path w="163194" h="88900">
                <a:moveTo>
                  <a:pt x="162765" y="88358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10953" y="1766460"/>
            <a:ext cx="477520" cy="64135"/>
          </a:xfrm>
          <a:custGeom>
            <a:avLst/>
            <a:gdLst/>
            <a:ahLst/>
            <a:cxnLst/>
            <a:rect l="l" t="t" r="r" b="b"/>
            <a:pathLst>
              <a:path w="477519" h="64135">
                <a:moveTo>
                  <a:pt x="477236" y="64019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55670" y="1909719"/>
            <a:ext cx="311785" cy="137160"/>
          </a:xfrm>
          <a:custGeom>
            <a:avLst/>
            <a:gdLst/>
            <a:ahLst/>
            <a:cxnLst/>
            <a:rect l="l" t="t" r="r" b="b"/>
            <a:pathLst>
              <a:path w="311784" h="137160">
                <a:moveTo>
                  <a:pt x="0" y="136560"/>
                </a:moveTo>
                <a:lnTo>
                  <a:pt x="311358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74351" y="2022882"/>
            <a:ext cx="82859" cy="828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74351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43645" y="2022882"/>
            <a:ext cx="82859" cy="828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43645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12940" y="2022882"/>
            <a:ext cx="82859" cy="828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12940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74351" y="1498102"/>
            <a:ext cx="82859" cy="828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74351" y="149810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12940" y="1498102"/>
            <a:ext cx="82859" cy="828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2940" y="149810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57210" y="2060859"/>
            <a:ext cx="183515" cy="3175"/>
          </a:xfrm>
          <a:custGeom>
            <a:avLst/>
            <a:gdLst/>
            <a:ahLst/>
            <a:cxnLst/>
            <a:rect l="l" t="t" r="r" b="b"/>
            <a:pathLst>
              <a:path w="183514" h="3175">
                <a:moveTo>
                  <a:pt x="0" y="0"/>
                </a:moveTo>
                <a:lnTo>
                  <a:pt x="182987" y="2772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29951" y="2060859"/>
            <a:ext cx="183515" cy="3175"/>
          </a:xfrm>
          <a:custGeom>
            <a:avLst/>
            <a:gdLst/>
            <a:ahLst/>
            <a:cxnLst/>
            <a:rect l="l" t="t" r="r" b="b"/>
            <a:pathLst>
              <a:path w="183514" h="3175">
                <a:moveTo>
                  <a:pt x="0" y="0"/>
                </a:moveTo>
                <a:lnTo>
                  <a:pt x="182988" y="2775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54370" y="1584415"/>
            <a:ext cx="0" cy="435609"/>
          </a:xfrm>
          <a:custGeom>
            <a:avLst/>
            <a:gdLst/>
            <a:ahLst/>
            <a:cxnLst/>
            <a:rect l="l" t="t" r="r" b="b"/>
            <a:pathLst>
              <a:path h="435610">
                <a:moveTo>
                  <a:pt x="0" y="435014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12328" y="1580962"/>
            <a:ext cx="0" cy="435609"/>
          </a:xfrm>
          <a:custGeom>
            <a:avLst/>
            <a:gdLst/>
            <a:ahLst/>
            <a:cxnLst/>
            <a:rect l="l" t="t" r="r" b="b"/>
            <a:pathLst>
              <a:path h="435610">
                <a:moveTo>
                  <a:pt x="0" y="435014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57210" y="1532627"/>
            <a:ext cx="452755" cy="6350"/>
          </a:xfrm>
          <a:custGeom>
            <a:avLst/>
            <a:gdLst/>
            <a:ahLst/>
            <a:cxnLst/>
            <a:rect l="l" t="t" r="r" b="b"/>
            <a:pathLst>
              <a:path w="452755" h="6350">
                <a:moveTo>
                  <a:pt x="452281" y="6281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47927" y="1570854"/>
            <a:ext cx="474345" cy="462280"/>
          </a:xfrm>
          <a:custGeom>
            <a:avLst/>
            <a:gdLst/>
            <a:ahLst/>
            <a:cxnLst/>
            <a:rect l="l" t="t" r="r" b="b"/>
            <a:pathLst>
              <a:path w="474344" h="462280">
                <a:moveTo>
                  <a:pt x="474296" y="462135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47927" y="1570854"/>
            <a:ext cx="474345" cy="462280"/>
          </a:xfrm>
          <a:custGeom>
            <a:avLst/>
            <a:gdLst/>
            <a:ahLst/>
            <a:cxnLst/>
            <a:rect l="l" t="t" r="r" b="b"/>
            <a:pathLst>
              <a:path w="474344" h="462280">
                <a:moveTo>
                  <a:pt x="0" y="462135"/>
                </a:moveTo>
                <a:lnTo>
                  <a:pt x="474296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37719" y="1960737"/>
            <a:ext cx="82859" cy="828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37719" y="196073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89629" y="1870972"/>
            <a:ext cx="82859" cy="828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9629" y="187097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89873" y="2022882"/>
            <a:ext cx="82859" cy="828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89873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51284" y="1498102"/>
            <a:ext cx="82859" cy="828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51284" y="149810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89629" y="1650012"/>
            <a:ext cx="82859" cy="828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89629" y="165001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52299" y="1730993"/>
            <a:ext cx="158115" cy="294005"/>
          </a:xfrm>
          <a:custGeom>
            <a:avLst/>
            <a:gdLst/>
            <a:ahLst/>
            <a:cxnLst/>
            <a:rect l="l" t="t" r="r" b="b"/>
            <a:pathLst>
              <a:path w="158114" h="294005">
                <a:moveTo>
                  <a:pt x="157764" y="293767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89262" y="1580962"/>
            <a:ext cx="171450" cy="380365"/>
          </a:xfrm>
          <a:custGeom>
            <a:avLst/>
            <a:gdLst/>
            <a:ahLst/>
            <a:cxnLst/>
            <a:rect l="l" t="t" r="r" b="b"/>
            <a:pathLst>
              <a:path w="171450" h="380364">
                <a:moveTo>
                  <a:pt x="171436" y="380277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34144" y="1532627"/>
            <a:ext cx="257810" cy="137795"/>
          </a:xfrm>
          <a:custGeom>
            <a:avLst/>
            <a:gdLst/>
            <a:ahLst/>
            <a:cxnLst/>
            <a:rect l="l" t="t" r="r" b="b"/>
            <a:pathLst>
              <a:path w="257810" h="137794">
                <a:moveTo>
                  <a:pt x="257328" y="137640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20579" y="2022882"/>
            <a:ext cx="266700" cy="35560"/>
          </a:xfrm>
          <a:custGeom>
            <a:avLst/>
            <a:gdLst/>
            <a:ahLst/>
            <a:cxnLst/>
            <a:rect l="l" t="t" r="r" b="b"/>
            <a:pathLst>
              <a:path w="266700" h="35560">
                <a:moveTo>
                  <a:pt x="266233" y="35497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24395" y="430403"/>
            <a:ext cx="3738055" cy="1043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Examples 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first-order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structures</a:t>
            </a:r>
            <a:r>
              <a:rPr sz="1400" spc="1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(exercise)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50" spc="-75" dirty="0">
                <a:latin typeface="Arial"/>
                <a:cs typeface="Arial"/>
              </a:rPr>
              <a:t>Graphs 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35" dirty="0">
                <a:latin typeface="Arial"/>
                <a:cs typeface="Arial"/>
              </a:rPr>
              <a:t>mathematical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structures.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graph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points, </a:t>
            </a:r>
            <a:r>
              <a:rPr sz="1050" spc="-50" dirty="0">
                <a:latin typeface="Arial"/>
                <a:cs typeface="Arial"/>
              </a:rPr>
              <a:t>called  </a:t>
            </a:r>
            <a:r>
              <a:rPr sz="1050" b="1" spc="-45" dirty="0">
                <a:latin typeface="Arial"/>
                <a:cs typeface="Arial"/>
              </a:rPr>
              <a:t>vertices</a:t>
            </a:r>
            <a:r>
              <a:rPr sz="1050" spc="-45" dirty="0">
                <a:latin typeface="Arial"/>
                <a:cs typeface="Arial"/>
              </a:rPr>
              <a:t>,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50" dirty="0">
                <a:latin typeface="Arial"/>
                <a:cs typeface="Arial"/>
              </a:rPr>
              <a:t>lines,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called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75" dirty="0">
                <a:latin typeface="Arial"/>
                <a:cs typeface="Arial"/>
              </a:rPr>
              <a:t>edges  </a:t>
            </a:r>
            <a:r>
              <a:rPr sz="1050" spc="-70" dirty="0">
                <a:latin typeface="Arial"/>
                <a:cs typeface="Arial"/>
              </a:rPr>
              <a:t>between  </a:t>
            </a:r>
            <a:r>
              <a:rPr sz="1050" spc="-30" dirty="0">
                <a:latin typeface="Arial"/>
                <a:cs typeface="Arial"/>
              </a:rPr>
              <a:t>them.  </a:t>
            </a:r>
            <a:r>
              <a:rPr sz="1050" spc="-60" dirty="0">
                <a:latin typeface="Arial"/>
                <a:cs typeface="Arial"/>
              </a:rPr>
              <a:t>For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instance:</a:t>
            </a:r>
            <a:endParaRPr sz="1050" dirty="0">
              <a:latin typeface="Arial"/>
              <a:cs typeface="Arial"/>
            </a:endParaRPr>
          </a:p>
          <a:p>
            <a:pPr marL="869315">
              <a:lnSpc>
                <a:spcPct val="100000"/>
              </a:lnSpc>
              <a:spcBef>
                <a:spcPts val="475"/>
              </a:spcBef>
              <a:tabLst>
                <a:tab pos="1812289" algn="l"/>
                <a:tab pos="2678430" algn="l"/>
              </a:tabLst>
            </a:pPr>
            <a:r>
              <a:rPr sz="950" b="1" spc="20" dirty="0">
                <a:latin typeface="Helvetica"/>
                <a:cs typeface="Helvetica"/>
              </a:rPr>
              <a:t>A	B	C</a:t>
            </a:r>
            <a:endParaRPr sz="950" dirty="0">
              <a:latin typeface="Helvetica"/>
              <a:cs typeface="Helvetic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77386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98389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73127" y="2022882"/>
            <a:ext cx="82859" cy="82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73127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42422" y="2022882"/>
            <a:ext cx="82859" cy="82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42422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91246" y="1795017"/>
            <a:ext cx="82859" cy="82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91246" y="179501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25037" y="1719062"/>
            <a:ext cx="82859" cy="82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5037" y="171906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66712" y="1850257"/>
            <a:ext cx="82859" cy="82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66712" y="185025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55987" y="2060859"/>
            <a:ext cx="183515" cy="3175"/>
          </a:xfrm>
          <a:custGeom>
            <a:avLst/>
            <a:gdLst/>
            <a:ahLst/>
            <a:cxnLst/>
            <a:rect l="l" t="t" r="r" b="b"/>
            <a:pathLst>
              <a:path w="183515" h="3175">
                <a:moveTo>
                  <a:pt x="0" y="0"/>
                </a:moveTo>
                <a:lnTo>
                  <a:pt x="182987" y="2772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28727" y="1858249"/>
            <a:ext cx="365125" cy="203200"/>
          </a:xfrm>
          <a:custGeom>
            <a:avLst/>
            <a:gdLst/>
            <a:ahLst/>
            <a:cxnLst/>
            <a:rect l="l" t="t" r="r" b="b"/>
            <a:pathLst>
              <a:path w="365125" h="203200">
                <a:moveTo>
                  <a:pt x="0" y="202610"/>
                </a:moveTo>
                <a:lnTo>
                  <a:pt x="364705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52391" y="1843979"/>
            <a:ext cx="236220" cy="40640"/>
          </a:xfrm>
          <a:custGeom>
            <a:avLst/>
            <a:gdLst/>
            <a:ahLst/>
            <a:cxnLst/>
            <a:rect l="l" t="t" r="r" b="b"/>
            <a:pathLst>
              <a:path w="236219" h="40639">
                <a:moveTo>
                  <a:pt x="236036" y="0"/>
                </a:moveTo>
                <a:lnTo>
                  <a:pt x="0" y="40176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1104" y="1798849"/>
            <a:ext cx="132080" cy="217170"/>
          </a:xfrm>
          <a:custGeom>
            <a:avLst/>
            <a:gdLst/>
            <a:ahLst/>
            <a:cxnLst/>
            <a:rect l="l" t="t" r="r" b="b"/>
            <a:pathLst>
              <a:path w="132080" h="217169">
                <a:moveTo>
                  <a:pt x="0" y="217127"/>
                </a:moveTo>
                <a:lnTo>
                  <a:pt x="132037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05921" y="1781910"/>
            <a:ext cx="163195" cy="88900"/>
          </a:xfrm>
          <a:custGeom>
            <a:avLst/>
            <a:gdLst/>
            <a:ahLst/>
            <a:cxnLst/>
            <a:rect l="l" t="t" r="r" b="b"/>
            <a:pathLst>
              <a:path w="163194" h="88900">
                <a:moveTo>
                  <a:pt x="162765" y="88358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10953" y="1766460"/>
            <a:ext cx="477520" cy="64135"/>
          </a:xfrm>
          <a:custGeom>
            <a:avLst/>
            <a:gdLst/>
            <a:ahLst/>
            <a:cxnLst/>
            <a:rect l="l" t="t" r="r" b="b"/>
            <a:pathLst>
              <a:path w="477519" h="64135">
                <a:moveTo>
                  <a:pt x="477236" y="64019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55670" y="1909719"/>
            <a:ext cx="311785" cy="137160"/>
          </a:xfrm>
          <a:custGeom>
            <a:avLst/>
            <a:gdLst/>
            <a:ahLst/>
            <a:cxnLst/>
            <a:rect l="l" t="t" r="r" b="b"/>
            <a:pathLst>
              <a:path w="311784" h="137160">
                <a:moveTo>
                  <a:pt x="0" y="136560"/>
                </a:moveTo>
                <a:lnTo>
                  <a:pt x="311358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74351" y="2022882"/>
            <a:ext cx="82859" cy="828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74351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43645" y="2022882"/>
            <a:ext cx="82859" cy="828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43645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12940" y="2022882"/>
            <a:ext cx="82859" cy="828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12940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74351" y="1498102"/>
            <a:ext cx="82859" cy="828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74351" y="149810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12940" y="1498102"/>
            <a:ext cx="82859" cy="828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2940" y="149810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57210" y="2060859"/>
            <a:ext cx="183515" cy="3175"/>
          </a:xfrm>
          <a:custGeom>
            <a:avLst/>
            <a:gdLst/>
            <a:ahLst/>
            <a:cxnLst/>
            <a:rect l="l" t="t" r="r" b="b"/>
            <a:pathLst>
              <a:path w="183514" h="3175">
                <a:moveTo>
                  <a:pt x="0" y="0"/>
                </a:moveTo>
                <a:lnTo>
                  <a:pt x="182987" y="2772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29951" y="2060859"/>
            <a:ext cx="183515" cy="3175"/>
          </a:xfrm>
          <a:custGeom>
            <a:avLst/>
            <a:gdLst/>
            <a:ahLst/>
            <a:cxnLst/>
            <a:rect l="l" t="t" r="r" b="b"/>
            <a:pathLst>
              <a:path w="183514" h="3175">
                <a:moveTo>
                  <a:pt x="0" y="0"/>
                </a:moveTo>
                <a:lnTo>
                  <a:pt x="182988" y="2775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54370" y="1584415"/>
            <a:ext cx="0" cy="435609"/>
          </a:xfrm>
          <a:custGeom>
            <a:avLst/>
            <a:gdLst/>
            <a:ahLst/>
            <a:cxnLst/>
            <a:rect l="l" t="t" r="r" b="b"/>
            <a:pathLst>
              <a:path h="435610">
                <a:moveTo>
                  <a:pt x="0" y="435014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12328" y="1580962"/>
            <a:ext cx="0" cy="435609"/>
          </a:xfrm>
          <a:custGeom>
            <a:avLst/>
            <a:gdLst/>
            <a:ahLst/>
            <a:cxnLst/>
            <a:rect l="l" t="t" r="r" b="b"/>
            <a:pathLst>
              <a:path h="435610">
                <a:moveTo>
                  <a:pt x="0" y="435014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57210" y="1532627"/>
            <a:ext cx="452755" cy="6350"/>
          </a:xfrm>
          <a:custGeom>
            <a:avLst/>
            <a:gdLst/>
            <a:ahLst/>
            <a:cxnLst/>
            <a:rect l="l" t="t" r="r" b="b"/>
            <a:pathLst>
              <a:path w="452755" h="6350">
                <a:moveTo>
                  <a:pt x="452281" y="6281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47927" y="1570854"/>
            <a:ext cx="474345" cy="462280"/>
          </a:xfrm>
          <a:custGeom>
            <a:avLst/>
            <a:gdLst/>
            <a:ahLst/>
            <a:cxnLst/>
            <a:rect l="l" t="t" r="r" b="b"/>
            <a:pathLst>
              <a:path w="474344" h="462280">
                <a:moveTo>
                  <a:pt x="474296" y="462135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47927" y="1570854"/>
            <a:ext cx="474345" cy="462280"/>
          </a:xfrm>
          <a:custGeom>
            <a:avLst/>
            <a:gdLst/>
            <a:ahLst/>
            <a:cxnLst/>
            <a:rect l="l" t="t" r="r" b="b"/>
            <a:pathLst>
              <a:path w="474344" h="462280">
                <a:moveTo>
                  <a:pt x="0" y="462135"/>
                </a:moveTo>
                <a:lnTo>
                  <a:pt x="474296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37719" y="1960737"/>
            <a:ext cx="82859" cy="828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37719" y="196073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89629" y="1870972"/>
            <a:ext cx="82859" cy="828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9629" y="187097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89873" y="2022882"/>
            <a:ext cx="82859" cy="828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89873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51284" y="1498102"/>
            <a:ext cx="82859" cy="828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51284" y="149810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89629" y="1650012"/>
            <a:ext cx="82859" cy="828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89629" y="165001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52299" y="1730993"/>
            <a:ext cx="158115" cy="294005"/>
          </a:xfrm>
          <a:custGeom>
            <a:avLst/>
            <a:gdLst/>
            <a:ahLst/>
            <a:cxnLst/>
            <a:rect l="l" t="t" r="r" b="b"/>
            <a:pathLst>
              <a:path w="158114" h="294005">
                <a:moveTo>
                  <a:pt x="157764" y="293767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89262" y="1580962"/>
            <a:ext cx="171450" cy="380365"/>
          </a:xfrm>
          <a:custGeom>
            <a:avLst/>
            <a:gdLst/>
            <a:ahLst/>
            <a:cxnLst/>
            <a:rect l="l" t="t" r="r" b="b"/>
            <a:pathLst>
              <a:path w="171450" h="380364">
                <a:moveTo>
                  <a:pt x="171436" y="380277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34144" y="1532627"/>
            <a:ext cx="257810" cy="137795"/>
          </a:xfrm>
          <a:custGeom>
            <a:avLst/>
            <a:gdLst/>
            <a:ahLst/>
            <a:cxnLst/>
            <a:rect l="l" t="t" r="r" b="b"/>
            <a:pathLst>
              <a:path w="257810" h="137794">
                <a:moveTo>
                  <a:pt x="257328" y="137640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20579" y="2022882"/>
            <a:ext cx="266700" cy="35560"/>
          </a:xfrm>
          <a:custGeom>
            <a:avLst/>
            <a:gdLst/>
            <a:ahLst/>
            <a:cxnLst/>
            <a:rect l="l" t="t" r="r" b="b"/>
            <a:pathLst>
              <a:path w="266700" h="35560">
                <a:moveTo>
                  <a:pt x="266233" y="35497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24395" y="430403"/>
            <a:ext cx="3738055" cy="1043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Examples 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first-order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structures</a:t>
            </a:r>
            <a:r>
              <a:rPr sz="1400" spc="1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(exercise)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50" spc="-75" dirty="0">
                <a:latin typeface="Arial"/>
                <a:cs typeface="Arial"/>
              </a:rPr>
              <a:t>Graphs 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35" dirty="0">
                <a:latin typeface="Arial"/>
                <a:cs typeface="Arial"/>
              </a:rPr>
              <a:t>mathematical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structures.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graph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points, </a:t>
            </a:r>
            <a:r>
              <a:rPr sz="1050" spc="-50" dirty="0">
                <a:latin typeface="Arial"/>
                <a:cs typeface="Arial"/>
              </a:rPr>
              <a:t>called  </a:t>
            </a:r>
            <a:r>
              <a:rPr sz="1050" b="1" spc="-45" dirty="0">
                <a:latin typeface="Arial"/>
                <a:cs typeface="Arial"/>
              </a:rPr>
              <a:t>vertices</a:t>
            </a:r>
            <a:r>
              <a:rPr sz="1050" spc="-45" dirty="0">
                <a:latin typeface="Arial"/>
                <a:cs typeface="Arial"/>
              </a:rPr>
              <a:t>,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50" dirty="0">
                <a:latin typeface="Arial"/>
                <a:cs typeface="Arial"/>
              </a:rPr>
              <a:t>lines,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called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75" dirty="0">
                <a:latin typeface="Arial"/>
                <a:cs typeface="Arial"/>
              </a:rPr>
              <a:t>edges  </a:t>
            </a:r>
            <a:r>
              <a:rPr sz="1050" spc="-70" dirty="0">
                <a:latin typeface="Arial"/>
                <a:cs typeface="Arial"/>
              </a:rPr>
              <a:t>between  </a:t>
            </a:r>
            <a:r>
              <a:rPr sz="1050" spc="-30" dirty="0">
                <a:latin typeface="Arial"/>
                <a:cs typeface="Arial"/>
              </a:rPr>
              <a:t>them.  </a:t>
            </a:r>
            <a:r>
              <a:rPr sz="1050" spc="-60" dirty="0">
                <a:latin typeface="Arial"/>
                <a:cs typeface="Arial"/>
              </a:rPr>
              <a:t>For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instance:</a:t>
            </a:r>
            <a:endParaRPr sz="1050" dirty="0">
              <a:latin typeface="Arial"/>
              <a:cs typeface="Arial"/>
            </a:endParaRPr>
          </a:p>
          <a:p>
            <a:pPr marL="869315">
              <a:lnSpc>
                <a:spcPct val="100000"/>
              </a:lnSpc>
              <a:spcBef>
                <a:spcPts val="475"/>
              </a:spcBef>
              <a:tabLst>
                <a:tab pos="1812289" algn="l"/>
                <a:tab pos="2678430" algn="l"/>
              </a:tabLst>
            </a:pPr>
            <a:r>
              <a:rPr sz="950" b="1" spc="20" dirty="0">
                <a:latin typeface="Helvetica"/>
                <a:cs typeface="Helvetica"/>
              </a:rPr>
              <a:t>A	B	C</a:t>
            </a:r>
            <a:endParaRPr sz="950" dirty="0">
              <a:latin typeface="Helvetica"/>
              <a:cs typeface="Helvetic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02551" y="225833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2551" y="264044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24394" y="2182073"/>
            <a:ext cx="3814255" cy="700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13030" indent="-171450">
              <a:lnSpc>
                <a:spcPct val="1026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Figures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B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25" dirty="0">
                <a:latin typeface="Arial"/>
                <a:cs typeface="Arial"/>
              </a:rPr>
              <a:t>different </a:t>
            </a:r>
            <a:r>
              <a:rPr sz="1050" spc="-40" dirty="0">
                <a:latin typeface="Arial"/>
                <a:cs typeface="Arial"/>
              </a:rPr>
              <a:t>depictions,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75" dirty="0">
                <a:latin typeface="Arial"/>
                <a:cs typeface="Arial"/>
              </a:rPr>
              <a:t>have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95" dirty="0">
                <a:latin typeface="Arial"/>
                <a:cs typeface="Arial"/>
              </a:rPr>
              <a:t>same  </a:t>
            </a:r>
            <a:r>
              <a:rPr sz="1050" spc="-45" dirty="0">
                <a:latin typeface="Arial"/>
                <a:cs typeface="Arial"/>
              </a:rPr>
              <a:t>descriptions </a:t>
            </a:r>
            <a:r>
              <a:rPr sz="1050" spc="5" dirty="0">
                <a:latin typeface="Arial"/>
                <a:cs typeface="Arial"/>
              </a:rPr>
              <a:t>w.r.t.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vertices  </a:t>
            </a:r>
            <a:r>
              <a:rPr sz="1050" spc="-65" dirty="0">
                <a:latin typeface="Arial"/>
                <a:cs typeface="Arial"/>
              </a:rPr>
              <a:t>and  </a:t>
            </a:r>
            <a:r>
              <a:rPr sz="1050" spc="-85" dirty="0">
                <a:latin typeface="Arial"/>
                <a:cs typeface="Arial"/>
              </a:rPr>
              <a:t>edges.  </a:t>
            </a:r>
            <a:r>
              <a:rPr sz="1050" spc="-75" dirty="0">
                <a:latin typeface="Arial"/>
                <a:cs typeface="Arial"/>
              </a:rPr>
              <a:t>Check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this.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Graph </a:t>
            </a:r>
            <a:r>
              <a:rPr sz="1050" spc="-95" dirty="0">
                <a:latin typeface="Arial"/>
                <a:cs typeface="Arial"/>
              </a:rPr>
              <a:t>C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property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B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65" dirty="0">
                <a:latin typeface="Arial"/>
                <a:cs typeface="Arial"/>
              </a:rPr>
              <a:t>have. </a:t>
            </a:r>
            <a:r>
              <a:rPr sz="1050" spc="-70" dirty="0">
                <a:latin typeface="Arial"/>
                <a:cs typeface="Arial"/>
              </a:rPr>
              <a:t>Represent  </a:t>
            </a:r>
            <a:r>
              <a:rPr sz="1050" spc="-20" dirty="0">
                <a:latin typeface="Arial"/>
                <a:cs typeface="Arial"/>
              </a:rPr>
              <a:t>this in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25" dirty="0">
                <a:latin typeface="Arial"/>
                <a:cs typeface="Arial"/>
              </a:rPr>
              <a:t>first-order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sentence.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77386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98389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73127" y="2022882"/>
            <a:ext cx="82859" cy="828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73127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42422" y="2022882"/>
            <a:ext cx="82859" cy="82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42422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91246" y="1795017"/>
            <a:ext cx="82859" cy="828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91246" y="179501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25037" y="1719062"/>
            <a:ext cx="82859" cy="828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5037" y="171906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66712" y="1850257"/>
            <a:ext cx="82859" cy="828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66712" y="185025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19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19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55987" y="2060859"/>
            <a:ext cx="183515" cy="3175"/>
          </a:xfrm>
          <a:custGeom>
            <a:avLst/>
            <a:gdLst/>
            <a:ahLst/>
            <a:cxnLst/>
            <a:rect l="l" t="t" r="r" b="b"/>
            <a:pathLst>
              <a:path w="183515" h="3175">
                <a:moveTo>
                  <a:pt x="0" y="0"/>
                </a:moveTo>
                <a:lnTo>
                  <a:pt x="182987" y="2772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28727" y="1858249"/>
            <a:ext cx="365125" cy="203200"/>
          </a:xfrm>
          <a:custGeom>
            <a:avLst/>
            <a:gdLst/>
            <a:ahLst/>
            <a:cxnLst/>
            <a:rect l="l" t="t" r="r" b="b"/>
            <a:pathLst>
              <a:path w="365125" h="203200">
                <a:moveTo>
                  <a:pt x="0" y="202610"/>
                </a:moveTo>
                <a:lnTo>
                  <a:pt x="364705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52391" y="1843979"/>
            <a:ext cx="236220" cy="40640"/>
          </a:xfrm>
          <a:custGeom>
            <a:avLst/>
            <a:gdLst/>
            <a:ahLst/>
            <a:cxnLst/>
            <a:rect l="l" t="t" r="r" b="b"/>
            <a:pathLst>
              <a:path w="236219" h="40639">
                <a:moveTo>
                  <a:pt x="236036" y="0"/>
                </a:moveTo>
                <a:lnTo>
                  <a:pt x="0" y="40176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11104" y="1798849"/>
            <a:ext cx="132080" cy="217170"/>
          </a:xfrm>
          <a:custGeom>
            <a:avLst/>
            <a:gdLst/>
            <a:ahLst/>
            <a:cxnLst/>
            <a:rect l="l" t="t" r="r" b="b"/>
            <a:pathLst>
              <a:path w="132080" h="217169">
                <a:moveTo>
                  <a:pt x="0" y="217127"/>
                </a:moveTo>
                <a:lnTo>
                  <a:pt x="132037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05921" y="1781910"/>
            <a:ext cx="163195" cy="88900"/>
          </a:xfrm>
          <a:custGeom>
            <a:avLst/>
            <a:gdLst/>
            <a:ahLst/>
            <a:cxnLst/>
            <a:rect l="l" t="t" r="r" b="b"/>
            <a:pathLst>
              <a:path w="163194" h="88900">
                <a:moveTo>
                  <a:pt x="162765" y="88358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10953" y="1766460"/>
            <a:ext cx="477520" cy="64135"/>
          </a:xfrm>
          <a:custGeom>
            <a:avLst/>
            <a:gdLst/>
            <a:ahLst/>
            <a:cxnLst/>
            <a:rect l="l" t="t" r="r" b="b"/>
            <a:pathLst>
              <a:path w="477519" h="64135">
                <a:moveTo>
                  <a:pt x="477236" y="64019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55670" y="1909719"/>
            <a:ext cx="311785" cy="137160"/>
          </a:xfrm>
          <a:custGeom>
            <a:avLst/>
            <a:gdLst/>
            <a:ahLst/>
            <a:cxnLst/>
            <a:rect l="l" t="t" r="r" b="b"/>
            <a:pathLst>
              <a:path w="311784" h="137160">
                <a:moveTo>
                  <a:pt x="0" y="136560"/>
                </a:moveTo>
                <a:lnTo>
                  <a:pt x="311358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74351" y="2022882"/>
            <a:ext cx="82859" cy="828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74351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43645" y="2022882"/>
            <a:ext cx="82859" cy="828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43645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12940" y="2022882"/>
            <a:ext cx="82859" cy="828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12940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74351" y="1498102"/>
            <a:ext cx="82859" cy="828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74351" y="149810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12940" y="1498102"/>
            <a:ext cx="82859" cy="828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12940" y="149810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57210" y="2060859"/>
            <a:ext cx="183515" cy="3175"/>
          </a:xfrm>
          <a:custGeom>
            <a:avLst/>
            <a:gdLst/>
            <a:ahLst/>
            <a:cxnLst/>
            <a:rect l="l" t="t" r="r" b="b"/>
            <a:pathLst>
              <a:path w="183514" h="3175">
                <a:moveTo>
                  <a:pt x="0" y="0"/>
                </a:moveTo>
                <a:lnTo>
                  <a:pt x="182987" y="2772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29951" y="2060859"/>
            <a:ext cx="183515" cy="3175"/>
          </a:xfrm>
          <a:custGeom>
            <a:avLst/>
            <a:gdLst/>
            <a:ahLst/>
            <a:cxnLst/>
            <a:rect l="l" t="t" r="r" b="b"/>
            <a:pathLst>
              <a:path w="183514" h="3175">
                <a:moveTo>
                  <a:pt x="0" y="0"/>
                </a:moveTo>
                <a:lnTo>
                  <a:pt x="182988" y="2775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54370" y="1584415"/>
            <a:ext cx="0" cy="435609"/>
          </a:xfrm>
          <a:custGeom>
            <a:avLst/>
            <a:gdLst/>
            <a:ahLst/>
            <a:cxnLst/>
            <a:rect l="l" t="t" r="r" b="b"/>
            <a:pathLst>
              <a:path h="435610">
                <a:moveTo>
                  <a:pt x="0" y="435014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12328" y="1580962"/>
            <a:ext cx="0" cy="435609"/>
          </a:xfrm>
          <a:custGeom>
            <a:avLst/>
            <a:gdLst/>
            <a:ahLst/>
            <a:cxnLst/>
            <a:rect l="l" t="t" r="r" b="b"/>
            <a:pathLst>
              <a:path h="435610">
                <a:moveTo>
                  <a:pt x="0" y="435014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57210" y="1532627"/>
            <a:ext cx="452755" cy="6350"/>
          </a:xfrm>
          <a:custGeom>
            <a:avLst/>
            <a:gdLst/>
            <a:ahLst/>
            <a:cxnLst/>
            <a:rect l="l" t="t" r="r" b="b"/>
            <a:pathLst>
              <a:path w="452755" h="6350">
                <a:moveTo>
                  <a:pt x="452281" y="6281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47927" y="1570854"/>
            <a:ext cx="474345" cy="462280"/>
          </a:xfrm>
          <a:custGeom>
            <a:avLst/>
            <a:gdLst/>
            <a:ahLst/>
            <a:cxnLst/>
            <a:rect l="l" t="t" r="r" b="b"/>
            <a:pathLst>
              <a:path w="474344" h="462280">
                <a:moveTo>
                  <a:pt x="474296" y="462135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47927" y="1570854"/>
            <a:ext cx="474345" cy="462280"/>
          </a:xfrm>
          <a:custGeom>
            <a:avLst/>
            <a:gdLst/>
            <a:ahLst/>
            <a:cxnLst/>
            <a:rect l="l" t="t" r="r" b="b"/>
            <a:pathLst>
              <a:path w="474344" h="462280">
                <a:moveTo>
                  <a:pt x="0" y="462135"/>
                </a:moveTo>
                <a:lnTo>
                  <a:pt x="474296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37719" y="1960737"/>
            <a:ext cx="82859" cy="828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37719" y="196073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89629" y="1870972"/>
            <a:ext cx="82859" cy="828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9629" y="187097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89873" y="2022882"/>
            <a:ext cx="82859" cy="828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89873" y="202288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51284" y="1498102"/>
            <a:ext cx="82859" cy="828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51284" y="149810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4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89629" y="1650012"/>
            <a:ext cx="82859" cy="828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89629" y="165001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70725" y="12134"/>
                </a:moveTo>
                <a:lnTo>
                  <a:pt x="79826" y="25839"/>
                </a:lnTo>
                <a:lnTo>
                  <a:pt x="82859" y="41429"/>
                </a:lnTo>
                <a:lnTo>
                  <a:pt x="79826" y="57020"/>
                </a:lnTo>
                <a:lnTo>
                  <a:pt x="70725" y="70725"/>
                </a:lnTo>
                <a:lnTo>
                  <a:pt x="57020" y="79826"/>
                </a:lnTo>
                <a:lnTo>
                  <a:pt x="41429" y="82859"/>
                </a:lnTo>
                <a:lnTo>
                  <a:pt x="25839" y="79826"/>
                </a:lnTo>
                <a:lnTo>
                  <a:pt x="12134" y="70725"/>
                </a:lnTo>
                <a:lnTo>
                  <a:pt x="3033" y="57020"/>
                </a:lnTo>
                <a:lnTo>
                  <a:pt x="0" y="41429"/>
                </a:lnTo>
                <a:lnTo>
                  <a:pt x="3033" y="25839"/>
                </a:lnTo>
                <a:lnTo>
                  <a:pt x="12134" y="12134"/>
                </a:lnTo>
                <a:lnTo>
                  <a:pt x="25839" y="3033"/>
                </a:lnTo>
                <a:lnTo>
                  <a:pt x="41429" y="0"/>
                </a:lnTo>
                <a:lnTo>
                  <a:pt x="57020" y="3033"/>
                </a:lnTo>
                <a:lnTo>
                  <a:pt x="70725" y="12134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52299" y="1730993"/>
            <a:ext cx="158115" cy="294005"/>
          </a:xfrm>
          <a:custGeom>
            <a:avLst/>
            <a:gdLst/>
            <a:ahLst/>
            <a:cxnLst/>
            <a:rect l="l" t="t" r="r" b="b"/>
            <a:pathLst>
              <a:path w="158114" h="294005">
                <a:moveTo>
                  <a:pt x="157764" y="293767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89262" y="1580962"/>
            <a:ext cx="171450" cy="380365"/>
          </a:xfrm>
          <a:custGeom>
            <a:avLst/>
            <a:gdLst/>
            <a:ahLst/>
            <a:cxnLst/>
            <a:rect l="l" t="t" r="r" b="b"/>
            <a:pathLst>
              <a:path w="171450" h="380364">
                <a:moveTo>
                  <a:pt x="171436" y="380277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34144" y="1532627"/>
            <a:ext cx="257810" cy="137795"/>
          </a:xfrm>
          <a:custGeom>
            <a:avLst/>
            <a:gdLst/>
            <a:ahLst/>
            <a:cxnLst/>
            <a:rect l="l" t="t" r="r" b="b"/>
            <a:pathLst>
              <a:path w="257810" h="137794">
                <a:moveTo>
                  <a:pt x="257328" y="137640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20579" y="2022882"/>
            <a:ext cx="266700" cy="35560"/>
          </a:xfrm>
          <a:custGeom>
            <a:avLst/>
            <a:gdLst/>
            <a:ahLst/>
            <a:cxnLst/>
            <a:rect l="l" t="t" r="r" b="b"/>
            <a:pathLst>
              <a:path w="266700" h="35560">
                <a:moveTo>
                  <a:pt x="266233" y="35497"/>
                </a:moveTo>
                <a:lnTo>
                  <a:pt x="0" y="0"/>
                </a:lnTo>
              </a:path>
            </a:pathLst>
          </a:custGeom>
          <a:ln w="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24395" y="430403"/>
            <a:ext cx="3738055" cy="101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Examples 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first-order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structures</a:t>
            </a:r>
            <a:r>
              <a:rPr sz="1400" spc="1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(exercise)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50" spc="-75" dirty="0">
                <a:latin typeface="Arial"/>
                <a:cs typeface="Arial"/>
              </a:rPr>
              <a:t>Graphs 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35" dirty="0">
                <a:latin typeface="Arial"/>
                <a:cs typeface="Arial"/>
              </a:rPr>
              <a:t>mathematical</a:t>
            </a:r>
            <a:r>
              <a:rPr sz="1050" spc="-7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structures.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graph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5" dirty="0">
                <a:latin typeface="Arial"/>
                <a:cs typeface="Arial"/>
              </a:rPr>
              <a:t>set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points, </a:t>
            </a:r>
            <a:r>
              <a:rPr sz="1050" spc="-50" dirty="0">
                <a:latin typeface="Arial"/>
                <a:cs typeface="Arial"/>
              </a:rPr>
              <a:t>called  </a:t>
            </a:r>
            <a:r>
              <a:rPr sz="1050" b="1" spc="-45" dirty="0">
                <a:latin typeface="Arial"/>
                <a:cs typeface="Arial"/>
              </a:rPr>
              <a:t>vertices</a:t>
            </a:r>
            <a:r>
              <a:rPr sz="1050" spc="-45" dirty="0">
                <a:latin typeface="Arial"/>
                <a:cs typeface="Arial"/>
              </a:rPr>
              <a:t>,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50" dirty="0">
                <a:latin typeface="Arial"/>
                <a:cs typeface="Arial"/>
              </a:rPr>
              <a:t>lines,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called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75" dirty="0">
                <a:latin typeface="Arial"/>
                <a:cs typeface="Arial"/>
              </a:rPr>
              <a:t>edges  </a:t>
            </a:r>
            <a:r>
              <a:rPr sz="1050" spc="-70" dirty="0">
                <a:latin typeface="Arial"/>
                <a:cs typeface="Arial"/>
              </a:rPr>
              <a:t>between  </a:t>
            </a:r>
            <a:r>
              <a:rPr sz="1050" spc="-30" dirty="0">
                <a:latin typeface="Arial"/>
                <a:cs typeface="Arial"/>
              </a:rPr>
              <a:t>them.  </a:t>
            </a:r>
            <a:r>
              <a:rPr sz="1050" spc="-60" dirty="0">
                <a:latin typeface="Arial"/>
                <a:cs typeface="Arial"/>
              </a:rPr>
              <a:t>For</a:t>
            </a:r>
            <a:r>
              <a:rPr sz="1050" spc="-16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instance:</a:t>
            </a:r>
            <a:endParaRPr sz="1050" dirty="0">
              <a:latin typeface="Arial"/>
              <a:cs typeface="Arial"/>
            </a:endParaRPr>
          </a:p>
          <a:p>
            <a:pPr marL="869315">
              <a:lnSpc>
                <a:spcPct val="100000"/>
              </a:lnSpc>
              <a:spcBef>
                <a:spcPts val="475"/>
              </a:spcBef>
              <a:tabLst>
                <a:tab pos="1812289" algn="l"/>
                <a:tab pos="2678430" algn="l"/>
              </a:tabLst>
            </a:pPr>
            <a:r>
              <a:rPr sz="950" b="1" spc="20" dirty="0">
                <a:latin typeface="Helvetica"/>
                <a:cs typeface="Helvetica"/>
              </a:rPr>
              <a:t>A	B	C</a:t>
            </a:r>
            <a:endParaRPr sz="950" dirty="0">
              <a:latin typeface="Helvetica"/>
              <a:cs typeface="Helvetic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02551" y="225833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2551" y="264044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2551" y="302254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24394" y="2182073"/>
            <a:ext cx="3814255" cy="1070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13030" indent="-171450">
              <a:lnSpc>
                <a:spcPct val="1026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Figures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B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25" dirty="0">
                <a:latin typeface="Arial"/>
                <a:cs typeface="Arial"/>
              </a:rPr>
              <a:t>different </a:t>
            </a:r>
            <a:r>
              <a:rPr sz="1050" spc="-40" dirty="0">
                <a:latin typeface="Arial"/>
                <a:cs typeface="Arial"/>
              </a:rPr>
              <a:t>depictions,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75" dirty="0">
                <a:latin typeface="Arial"/>
                <a:cs typeface="Arial"/>
              </a:rPr>
              <a:t>have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95" dirty="0">
                <a:latin typeface="Arial"/>
                <a:cs typeface="Arial"/>
              </a:rPr>
              <a:t>same  </a:t>
            </a:r>
            <a:r>
              <a:rPr sz="1050" spc="-45" dirty="0">
                <a:latin typeface="Arial"/>
                <a:cs typeface="Arial"/>
              </a:rPr>
              <a:t>descriptions </a:t>
            </a:r>
            <a:r>
              <a:rPr sz="1050" spc="5" dirty="0">
                <a:latin typeface="Arial"/>
                <a:cs typeface="Arial"/>
              </a:rPr>
              <a:t>w.r.t.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vertices  </a:t>
            </a:r>
            <a:r>
              <a:rPr sz="1050" spc="-65" dirty="0">
                <a:latin typeface="Arial"/>
                <a:cs typeface="Arial"/>
              </a:rPr>
              <a:t>and  </a:t>
            </a:r>
            <a:r>
              <a:rPr sz="1050" spc="-85" dirty="0">
                <a:latin typeface="Arial"/>
                <a:cs typeface="Arial"/>
              </a:rPr>
              <a:t>edges.  </a:t>
            </a:r>
            <a:r>
              <a:rPr sz="1050" spc="-75" dirty="0">
                <a:latin typeface="Arial"/>
                <a:cs typeface="Arial"/>
              </a:rPr>
              <a:t>Check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this.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Graph </a:t>
            </a:r>
            <a:r>
              <a:rPr sz="1050" spc="-95" dirty="0">
                <a:latin typeface="Arial"/>
                <a:cs typeface="Arial"/>
              </a:rPr>
              <a:t>C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property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B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65" dirty="0">
                <a:latin typeface="Arial"/>
                <a:cs typeface="Arial"/>
              </a:rPr>
              <a:t>have. </a:t>
            </a:r>
            <a:r>
              <a:rPr sz="1050" spc="-70" dirty="0">
                <a:latin typeface="Arial"/>
                <a:cs typeface="Arial"/>
              </a:rPr>
              <a:t>Represent  </a:t>
            </a:r>
            <a:r>
              <a:rPr sz="1050" spc="-20" dirty="0">
                <a:latin typeface="Arial"/>
                <a:cs typeface="Arial"/>
              </a:rPr>
              <a:t>this in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25" dirty="0">
                <a:latin typeface="Arial"/>
                <a:cs typeface="Arial"/>
              </a:rPr>
              <a:t>first-order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sentence.</a:t>
            </a:r>
            <a:endParaRPr sz="1050" dirty="0">
              <a:latin typeface="Arial"/>
              <a:cs typeface="Arial"/>
            </a:endParaRPr>
          </a:p>
          <a:p>
            <a:pPr marL="184150" marR="14604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Find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40" dirty="0">
                <a:latin typeface="Arial"/>
                <a:cs typeface="Arial"/>
              </a:rPr>
              <a:t>suitable </a:t>
            </a:r>
            <a:r>
              <a:rPr sz="1050" spc="-25" dirty="0">
                <a:latin typeface="Arial"/>
                <a:cs typeface="Arial"/>
              </a:rPr>
              <a:t>first-order </a:t>
            </a:r>
            <a:r>
              <a:rPr sz="1050" spc="-65" dirty="0">
                <a:latin typeface="Arial"/>
                <a:cs typeface="Arial"/>
              </a:rPr>
              <a:t>language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65" dirty="0">
                <a:latin typeface="Arial"/>
                <a:cs typeface="Arial"/>
              </a:rPr>
              <a:t>(/B),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formulate 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50" dirty="0">
                <a:latin typeface="Arial"/>
                <a:cs typeface="Arial"/>
              </a:rPr>
              <a:t>least </a:t>
            </a:r>
            <a:r>
              <a:rPr sz="1050" spc="-35" dirty="0">
                <a:latin typeface="Arial"/>
                <a:cs typeface="Arial"/>
              </a:rPr>
              <a:t>two </a:t>
            </a:r>
            <a:r>
              <a:rPr sz="1050" spc="-45" dirty="0">
                <a:latin typeface="Arial"/>
                <a:cs typeface="Arial"/>
              </a:rPr>
              <a:t>properties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graph  </a:t>
            </a:r>
            <a:r>
              <a:rPr sz="1050" spc="-55" dirty="0">
                <a:latin typeface="Arial"/>
                <a:cs typeface="Arial"/>
              </a:rPr>
              <a:t>using  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quantifiers.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2007" y="430403"/>
            <a:ext cx="326517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Examples 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first-order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structures</a:t>
            </a:r>
            <a:r>
              <a:rPr sz="1400" spc="1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(exercise)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1665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54863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4395" y="1090099"/>
            <a:ext cx="3411854" cy="697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40970" indent="-171450">
              <a:lnSpc>
                <a:spcPct val="102699"/>
              </a:lnSpc>
              <a:buFont typeface="Arial"/>
              <a:buChar char="•"/>
            </a:pP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65" dirty="0">
                <a:latin typeface="Arial"/>
                <a:cs typeface="Arial"/>
              </a:rPr>
              <a:t>example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introduction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slides </a:t>
            </a:r>
            <a:r>
              <a:rPr sz="1050" spc="-35" dirty="0">
                <a:latin typeface="Arial"/>
                <a:cs typeface="Arial"/>
              </a:rPr>
              <a:t>(students  </a:t>
            </a:r>
            <a:r>
              <a:rPr sz="1050" spc="-30" dirty="0">
                <a:latin typeface="Arial"/>
                <a:cs typeface="Arial"/>
              </a:rPr>
              <a:t>attending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80" dirty="0">
                <a:latin typeface="Arial"/>
                <a:cs typeface="Arial"/>
              </a:rPr>
              <a:t>degree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programme)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60" dirty="0" smtClean="0">
                <a:latin typeface="Arial"/>
                <a:cs typeface="Arial"/>
              </a:rPr>
              <a:t>Formalise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type-level </a:t>
            </a:r>
            <a:r>
              <a:rPr sz="1050" spc="-25" dirty="0">
                <a:latin typeface="Arial"/>
                <a:cs typeface="Arial"/>
              </a:rPr>
              <a:t>information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35" dirty="0">
                <a:latin typeface="Arial"/>
                <a:cs typeface="Arial"/>
              </a:rPr>
              <a:t>ORM 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diagram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31/46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2007" y="430403"/>
            <a:ext cx="326517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Examples 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first-order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structures</a:t>
            </a:r>
            <a:r>
              <a:rPr sz="1400" spc="1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(exercise)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16653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54863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175867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24395" y="1090099"/>
            <a:ext cx="3411854" cy="932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40970" indent="-171450">
              <a:lnSpc>
                <a:spcPct val="102699"/>
              </a:lnSpc>
              <a:buFont typeface="Arial"/>
              <a:buChar char="•"/>
            </a:pP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65" dirty="0">
                <a:latin typeface="Arial"/>
                <a:cs typeface="Arial"/>
              </a:rPr>
              <a:t>example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5" dirty="0">
                <a:latin typeface="Arial"/>
                <a:cs typeface="Arial"/>
              </a:rPr>
              <a:t>introduction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slides </a:t>
            </a:r>
            <a:r>
              <a:rPr sz="1050" spc="-35" dirty="0">
                <a:latin typeface="Arial"/>
                <a:cs typeface="Arial"/>
              </a:rPr>
              <a:t>(students  </a:t>
            </a:r>
            <a:r>
              <a:rPr sz="1050" spc="-30" dirty="0">
                <a:latin typeface="Arial"/>
                <a:cs typeface="Arial"/>
              </a:rPr>
              <a:t>attending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80" dirty="0">
                <a:latin typeface="Arial"/>
                <a:cs typeface="Arial"/>
              </a:rPr>
              <a:t>degree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programme)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Formalise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type-level </a:t>
            </a:r>
            <a:r>
              <a:rPr sz="1050" spc="-25" dirty="0">
                <a:latin typeface="Arial"/>
                <a:cs typeface="Arial"/>
              </a:rPr>
              <a:t>information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35" dirty="0">
                <a:latin typeface="Arial"/>
                <a:cs typeface="Arial"/>
              </a:rPr>
              <a:t>ORM </a:t>
            </a:r>
            <a:r>
              <a:rPr sz="1050" spc="-45" dirty="0">
                <a:latin typeface="Arial"/>
                <a:cs typeface="Arial"/>
              </a:rPr>
              <a:t>diagram  </a:t>
            </a:r>
            <a:endParaRPr lang="en-US" sz="1050" spc="-45" dirty="0" smtClean="0">
              <a:latin typeface="Arial"/>
              <a:cs typeface="Arial"/>
            </a:endParaRPr>
          </a:p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40" dirty="0" smtClean="0">
                <a:latin typeface="Arial"/>
                <a:cs typeface="Arial"/>
              </a:rPr>
              <a:t>Then </a:t>
            </a:r>
            <a:r>
              <a:rPr sz="1050" spc="10" dirty="0">
                <a:latin typeface="Arial"/>
                <a:cs typeface="Arial"/>
              </a:rPr>
              <a:t>try to </a:t>
            </a:r>
            <a:r>
              <a:rPr sz="1050" spc="-50" dirty="0">
                <a:latin typeface="Arial"/>
                <a:cs typeface="Arial"/>
              </a:rPr>
              <a:t>formalise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10" dirty="0">
                <a:latin typeface="Arial"/>
                <a:cs typeface="Arial"/>
              </a:rPr>
              <a:t>UML  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diagram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27141" y="2159839"/>
            <a:ext cx="671276" cy="3158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55865" y="2633681"/>
            <a:ext cx="2013828" cy="315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05165" y="2159839"/>
            <a:ext cx="671276" cy="3158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71602" y="2179790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5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76499" y="2182873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5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023405" y="2248375"/>
            <a:ext cx="288925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latin typeface="Helvetica"/>
                <a:cs typeface="Helvetica"/>
              </a:rPr>
              <a:t>Animal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871602" y="2653632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5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76499" y="2656715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5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72651" y="2505556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148075"/>
                </a:moveTo>
                <a:lnTo>
                  <a:pt x="0" y="0"/>
                </a:lnTo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21686" y="2426583"/>
            <a:ext cx="92710" cy="79375"/>
          </a:xfrm>
          <a:custGeom>
            <a:avLst/>
            <a:gdLst/>
            <a:ahLst/>
            <a:cxnLst/>
            <a:rect l="l" t="t" r="r" b="b"/>
            <a:pathLst>
              <a:path w="92710" h="79375">
                <a:moveTo>
                  <a:pt x="46067" y="0"/>
                </a:moveTo>
                <a:lnTo>
                  <a:pt x="0" y="78973"/>
                </a:lnTo>
                <a:lnTo>
                  <a:pt x="92135" y="78973"/>
                </a:lnTo>
                <a:lnTo>
                  <a:pt x="46067" y="0"/>
                </a:lnTo>
                <a:close/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43190" y="2653632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5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47776" y="2656715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5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00015" y="2653632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5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98642" y="2656715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5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299143" y="2722217"/>
            <a:ext cx="394335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latin typeface="Helvetica"/>
                <a:cs typeface="Helvetica"/>
              </a:rPr>
              <a:t>Omnivore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046880" y="2179790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4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47942" y="2182873"/>
            <a:ext cx="592455" cy="237490"/>
          </a:xfrm>
          <a:custGeom>
            <a:avLst/>
            <a:gdLst/>
            <a:ahLst/>
            <a:cxnLst/>
            <a:rect l="l" t="t" r="r" b="b"/>
            <a:pathLst>
              <a:path w="592454" h="237489">
                <a:moveTo>
                  <a:pt x="0" y="0"/>
                </a:moveTo>
                <a:lnTo>
                  <a:pt x="592302" y="0"/>
                </a:lnTo>
                <a:lnTo>
                  <a:pt x="592302" y="236921"/>
                </a:lnTo>
                <a:lnTo>
                  <a:pt x="0" y="236921"/>
                </a:lnTo>
                <a:lnTo>
                  <a:pt x="0" y="0"/>
                </a:lnTo>
                <a:close/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236010" y="2248375"/>
            <a:ext cx="214629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10" dirty="0">
                <a:latin typeface="Helvetica"/>
                <a:cs typeface="Helvetica"/>
              </a:rPr>
              <a:t>Limb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468802" y="2294753"/>
            <a:ext cx="579120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8648" y="0"/>
                </a:lnTo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26025" y="2192745"/>
            <a:ext cx="230339" cy="2303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66679" y="2218473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73248" y="0"/>
                </a:moveTo>
                <a:lnTo>
                  <a:pt x="0" y="73247"/>
                </a:lnTo>
                <a:lnTo>
                  <a:pt x="73248" y="146495"/>
                </a:lnTo>
                <a:lnTo>
                  <a:pt x="146495" y="73247"/>
                </a:lnTo>
                <a:lnTo>
                  <a:pt x="73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66679" y="221847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73248" y="0"/>
                </a:moveTo>
                <a:lnTo>
                  <a:pt x="146495" y="73247"/>
                </a:lnTo>
                <a:lnTo>
                  <a:pt x="73248" y="146495"/>
                </a:lnTo>
                <a:lnTo>
                  <a:pt x="0" y="73247"/>
                </a:lnTo>
                <a:lnTo>
                  <a:pt x="73248" y="0"/>
                </a:lnTo>
                <a:close/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6477" y="2571161"/>
            <a:ext cx="1355725" cy="0"/>
          </a:xfrm>
          <a:custGeom>
            <a:avLst/>
            <a:gdLst/>
            <a:ahLst/>
            <a:cxnLst/>
            <a:rect l="l" t="t" r="r" b="b"/>
            <a:pathLst>
              <a:path w="1355725">
                <a:moveTo>
                  <a:pt x="0" y="0"/>
                </a:moveTo>
                <a:lnTo>
                  <a:pt x="1355714" y="0"/>
                </a:lnTo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57089" y="2574658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8973"/>
                </a:lnTo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94793" y="2571549"/>
            <a:ext cx="0" cy="79375"/>
          </a:xfrm>
          <a:custGeom>
            <a:avLst/>
            <a:gdLst/>
            <a:ahLst/>
            <a:cxnLst/>
            <a:rect l="l" t="t" r="r" b="b"/>
            <a:pathLst>
              <a:path h="79375">
                <a:moveTo>
                  <a:pt x="0" y="0"/>
                </a:moveTo>
                <a:lnTo>
                  <a:pt x="0" y="78973"/>
                </a:lnTo>
              </a:path>
            </a:pathLst>
          </a:custGeom>
          <a:ln w="65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970711" y="2459434"/>
            <a:ext cx="106616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38125">
              <a:lnSpc>
                <a:spcPct val="100000"/>
              </a:lnSpc>
            </a:pPr>
            <a:r>
              <a:rPr sz="700" spc="5" dirty="0">
                <a:latin typeface="Helvetica Neue"/>
                <a:cs typeface="Helvetica Neue"/>
              </a:rPr>
              <a:t>{disjoint,</a:t>
            </a:r>
            <a:r>
              <a:rPr sz="700" spc="-25" dirty="0">
                <a:latin typeface="Helvetica Neue"/>
                <a:cs typeface="Helvetica Neue"/>
              </a:rPr>
              <a:t> </a:t>
            </a:r>
            <a:r>
              <a:rPr sz="700" spc="10" dirty="0">
                <a:latin typeface="Helvetica Neue"/>
                <a:cs typeface="Helvetica Neue"/>
              </a:rPr>
              <a:t>complete}</a:t>
            </a:r>
            <a:endParaRPr sz="7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83895" algn="l"/>
              </a:tabLst>
            </a:pPr>
            <a:r>
              <a:rPr sz="600" b="1" spc="10" dirty="0">
                <a:latin typeface="Helvetica"/>
                <a:cs typeface="Helvetica"/>
              </a:rPr>
              <a:t>Carnivore	Herbivore</a:t>
            </a:r>
            <a:endParaRPr sz="600">
              <a:latin typeface="Helvetica"/>
              <a:cs typeface="Helvetic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31/46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40853" y="2197971"/>
            <a:ext cx="18923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r">
              <a:lnSpc>
                <a:spcPct val="100000"/>
              </a:lnSpc>
            </a:pPr>
            <a:r>
              <a:rPr sz="600" spc="10" dirty="0">
                <a:latin typeface="Helvetica"/>
                <a:cs typeface="Helvetica"/>
              </a:rPr>
              <a:t>4</a:t>
            </a:r>
            <a:endParaRPr sz="600">
              <a:latin typeface="Helvetica"/>
              <a:cs typeface="Helvetica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Helvetica Neue"/>
                <a:cs typeface="Helvetica Neue"/>
              </a:rPr>
              <a:t>part</a:t>
            </a:r>
            <a:endParaRPr sz="700">
              <a:latin typeface="Helvetica Neue"/>
              <a:cs typeface="Helvetica Neue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0743" y="98102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743" y="133869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743" y="169636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032" y="19201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1032" y="2092236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0743" y="2398179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621991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032" y="27940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50253" y="430403"/>
            <a:ext cx="2237740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915"/>
              </a:spcBef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D9EDE4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FBFDFC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6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9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Some</a:t>
            </a:r>
            <a:r>
              <a:rPr sz="105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definitions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1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First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Order</a:t>
            </a:r>
            <a:r>
              <a:rPr sz="1050" spc="8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Structures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 startAt="4"/>
              <a:tabLst>
                <a:tab pos="179705" algn="l"/>
              </a:tabLst>
            </a:pPr>
            <a:r>
              <a:rPr sz="1050" spc="-7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1050">
              <a:latin typeface="Arial"/>
              <a:cs typeface="Arial"/>
            </a:endParaRPr>
          </a:p>
          <a:p>
            <a:pPr marL="317500" marR="1198880">
              <a:lnSpc>
                <a:spcPct val="102600"/>
              </a:lnSpc>
            </a:pPr>
            <a:r>
              <a:rPr sz="1050" spc="-75" dirty="0">
                <a:latin typeface="Arial"/>
                <a:cs typeface="Arial"/>
                <a:hlinkClick r:id="rId12" action="ppaction://hlinksldjump"/>
              </a:rPr>
              <a:t>General </a:t>
            </a:r>
            <a:r>
              <a:rPr sz="1050" spc="-60" dirty="0">
                <a:latin typeface="Arial"/>
                <a:cs typeface="Arial"/>
                <a:hlinkClick r:id="rId12" action="ppaction://hlinksldjump"/>
              </a:rPr>
              <a:t>idea 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  <a:hlinkClick r:id="rId12" action="ppaction://hlinksldjump"/>
              </a:rPr>
              <a:t>Tableaux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32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15655" y="430403"/>
            <a:ext cx="77660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Reasoning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45368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795322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94715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214450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1399565"/>
            <a:ext cx="3620135" cy="99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65100" indent="-171450">
              <a:lnSpc>
                <a:spcPts val="12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Representing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knowledge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40" dirty="0">
                <a:latin typeface="Arial"/>
                <a:cs typeface="Arial"/>
              </a:rPr>
              <a:t>suitable </a:t>
            </a:r>
            <a:r>
              <a:rPr sz="1050" spc="-35" dirty="0">
                <a:latin typeface="Arial"/>
                <a:cs typeface="Arial"/>
              </a:rPr>
              <a:t>logic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80" dirty="0">
                <a:latin typeface="Arial"/>
                <a:cs typeface="Arial"/>
              </a:rPr>
              <a:t>one </a:t>
            </a:r>
            <a:r>
              <a:rPr sz="1050" spc="-15" dirty="0">
                <a:latin typeface="Arial"/>
                <a:cs typeface="Arial"/>
              </a:rPr>
              <a:t>thing,  </a:t>
            </a:r>
            <a:r>
              <a:rPr sz="1050" spc="-60" dirty="0">
                <a:latin typeface="Arial"/>
                <a:cs typeface="Arial"/>
              </a:rPr>
              <a:t>reasoning  over 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35" dirty="0">
                <a:latin typeface="Arial"/>
                <a:cs typeface="Arial"/>
              </a:rPr>
              <a:t>another.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e.g.: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spcBef>
                <a:spcPts val="155"/>
              </a:spcBef>
              <a:buFont typeface="Arial"/>
              <a:buChar char="•"/>
            </a:pPr>
            <a:r>
              <a:rPr sz="1000" i="1" spc="-50" dirty="0">
                <a:latin typeface="Arial"/>
                <a:cs typeface="Arial"/>
              </a:rPr>
              <a:t>How </a:t>
            </a:r>
            <a:r>
              <a:rPr sz="1000" spc="-50" dirty="0">
                <a:latin typeface="Arial"/>
                <a:cs typeface="Arial"/>
              </a:rPr>
              <a:t>do </a:t>
            </a:r>
            <a:r>
              <a:rPr sz="1000" spc="-95" dirty="0">
                <a:latin typeface="Arial"/>
                <a:cs typeface="Arial"/>
              </a:rPr>
              <a:t>we  </a:t>
            </a:r>
            <a:r>
              <a:rPr sz="1000" spc="-15" dirty="0">
                <a:latin typeface="Arial"/>
                <a:cs typeface="Arial"/>
              </a:rPr>
              <a:t>find </a:t>
            </a:r>
            <a:r>
              <a:rPr sz="1000" spc="-10" dirty="0">
                <a:latin typeface="Arial"/>
                <a:cs typeface="Arial"/>
              </a:rPr>
              <a:t>out </a:t>
            </a:r>
            <a:r>
              <a:rPr sz="1000" spc="-40" dirty="0">
                <a:latin typeface="Arial"/>
                <a:cs typeface="Arial"/>
              </a:rPr>
              <a:t>whether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30" dirty="0">
                <a:latin typeface="Arial"/>
                <a:cs typeface="Arial"/>
              </a:rPr>
              <a:t>formula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0" dirty="0">
                <a:latin typeface="Arial"/>
                <a:cs typeface="Arial"/>
              </a:rPr>
              <a:t>valid </a:t>
            </a:r>
            <a:r>
              <a:rPr sz="1000" spc="-45" dirty="0">
                <a:latin typeface="Arial"/>
                <a:cs typeface="Arial"/>
              </a:rPr>
              <a:t>or  </a:t>
            </a:r>
            <a:r>
              <a:rPr sz="1000" spc="18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not?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i="1" spc="-50" dirty="0">
                <a:latin typeface="Arial"/>
                <a:cs typeface="Arial"/>
              </a:rPr>
              <a:t>How </a:t>
            </a:r>
            <a:r>
              <a:rPr sz="1000" spc="-50" dirty="0">
                <a:latin typeface="Arial"/>
                <a:cs typeface="Arial"/>
              </a:rPr>
              <a:t>do </a:t>
            </a:r>
            <a:r>
              <a:rPr sz="1000" spc="-95" dirty="0">
                <a:latin typeface="Arial"/>
                <a:cs typeface="Arial"/>
              </a:rPr>
              <a:t>we  </a:t>
            </a:r>
            <a:r>
              <a:rPr sz="1000" spc="-15" dirty="0">
                <a:latin typeface="Arial"/>
                <a:cs typeface="Arial"/>
              </a:rPr>
              <a:t>find </a:t>
            </a:r>
            <a:r>
              <a:rPr sz="1000" spc="-10" dirty="0">
                <a:latin typeface="Arial"/>
                <a:cs typeface="Arial"/>
              </a:rPr>
              <a:t>out </a:t>
            </a:r>
            <a:r>
              <a:rPr sz="1000" spc="-40" dirty="0">
                <a:latin typeface="Arial"/>
                <a:cs typeface="Arial"/>
              </a:rPr>
              <a:t>whether </a:t>
            </a:r>
            <a:r>
              <a:rPr sz="1000" spc="-35" dirty="0">
                <a:latin typeface="Arial"/>
                <a:cs typeface="Arial"/>
              </a:rPr>
              <a:t>our </a:t>
            </a:r>
            <a:r>
              <a:rPr sz="1000" spc="-60" dirty="0">
                <a:latin typeface="Arial"/>
                <a:cs typeface="Arial"/>
              </a:rPr>
              <a:t>knowledge  </a:t>
            </a:r>
            <a:r>
              <a:rPr sz="1000" spc="-90" dirty="0">
                <a:latin typeface="Arial"/>
                <a:cs typeface="Arial"/>
              </a:rPr>
              <a:t>base  </a:t>
            </a:r>
            <a:r>
              <a:rPr sz="1000" spc="-55" dirty="0">
                <a:latin typeface="Arial"/>
                <a:cs typeface="Arial"/>
              </a:rPr>
              <a:t>is 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satisfiable?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50"/>
              </a:spcBef>
              <a:buFont typeface="Arial"/>
              <a:buChar char="•"/>
            </a:pPr>
            <a:r>
              <a:rPr sz="1050" spc="-85" dirty="0">
                <a:latin typeface="Arial"/>
                <a:cs typeface="Arial"/>
              </a:rPr>
              <a:t>We  need  </a:t>
            </a:r>
            <a:r>
              <a:rPr sz="1050" spc="-90" dirty="0">
                <a:latin typeface="Arial"/>
                <a:cs typeface="Arial"/>
              </a:rPr>
              <a:t>some  </a:t>
            </a:r>
            <a:r>
              <a:rPr sz="1050" spc="-80" dirty="0">
                <a:latin typeface="Arial"/>
                <a:cs typeface="Arial"/>
              </a:rPr>
              <a:t>way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20" dirty="0">
                <a:latin typeface="Arial"/>
                <a:cs typeface="Arial"/>
              </a:rPr>
              <a:t>this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automatically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33/46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97382" y="1981876"/>
            <a:ext cx="504825" cy="210820"/>
          </a:xfrm>
          <a:custGeom>
            <a:avLst/>
            <a:gdLst/>
            <a:ahLst/>
            <a:cxnLst/>
            <a:rect l="l" t="t" r="r" b="b"/>
            <a:pathLst>
              <a:path w="504825" h="210819">
                <a:moveTo>
                  <a:pt x="0" y="54189"/>
                </a:moveTo>
                <a:lnTo>
                  <a:pt x="4248" y="33066"/>
                </a:lnTo>
                <a:lnTo>
                  <a:pt x="15845" y="15845"/>
                </a:lnTo>
                <a:lnTo>
                  <a:pt x="33066" y="4248"/>
                </a:lnTo>
                <a:lnTo>
                  <a:pt x="54189" y="0"/>
                </a:lnTo>
                <a:lnTo>
                  <a:pt x="450447" y="0"/>
                </a:lnTo>
                <a:lnTo>
                  <a:pt x="471569" y="4248"/>
                </a:lnTo>
                <a:lnTo>
                  <a:pt x="488791" y="15845"/>
                </a:lnTo>
                <a:lnTo>
                  <a:pt x="500388" y="33066"/>
                </a:lnTo>
                <a:lnTo>
                  <a:pt x="504636" y="54189"/>
                </a:lnTo>
                <a:lnTo>
                  <a:pt x="504636" y="156277"/>
                </a:lnTo>
                <a:lnTo>
                  <a:pt x="500388" y="177399"/>
                </a:lnTo>
                <a:lnTo>
                  <a:pt x="488791" y="194621"/>
                </a:lnTo>
                <a:lnTo>
                  <a:pt x="471569" y="206218"/>
                </a:lnTo>
                <a:lnTo>
                  <a:pt x="450447" y="210466"/>
                </a:lnTo>
                <a:lnTo>
                  <a:pt x="54189" y="210466"/>
                </a:lnTo>
                <a:lnTo>
                  <a:pt x="33066" y="206218"/>
                </a:lnTo>
                <a:lnTo>
                  <a:pt x="15845" y="194621"/>
                </a:lnTo>
                <a:lnTo>
                  <a:pt x="4248" y="177399"/>
                </a:lnTo>
                <a:lnTo>
                  <a:pt x="0" y="156277"/>
                </a:lnTo>
                <a:lnTo>
                  <a:pt x="0" y="54189"/>
                </a:lnTo>
                <a:close/>
              </a:path>
            </a:pathLst>
          </a:custGeom>
          <a:ln w="15297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59192" y="2027481"/>
            <a:ext cx="380365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latin typeface="Tahoma"/>
                <a:cs typeface="Tahoma"/>
              </a:rPr>
              <a:t>Student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104849" y="1981876"/>
            <a:ext cx="1010919" cy="210820"/>
          </a:xfrm>
          <a:custGeom>
            <a:avLst/>
            <a:gdLst/>
            <a:ahLst/>
            <a:cxnLst/>
            <a:rect l="l" t="t" r="r" b="b"/>
            <a:pathLst>
              <a:path w="1010919" h="210819">
                <a:moveTo>
                  <a:pt x="0" y="54189"/>
                </a:moveTo>
                <a:lnTo>
                  <a:pt x="4248" y="33066"/>
                </a:lnTo>
                <a:lnTo>
                  <a:pt x="15845" y="15845"/>
                </a:lnTo>
                <a:lnTo>
                  <a:pt x="33066" y="4248"/>
                </a:lnTo>
                <a:lnTo>
                  <a:pt x="54189" y="0"/>
                </a:lnTo>
                <a:lnTo>
                  <a:pt x="956535" y="0"/>
                </a:lnTo>
                <a:lnTo>
                  <a:pt x="977657" y="4248"/>
                </a:lnTo>
                <a:lnTo>
                  <a:pt x="994879" y="15845"/>
                </a:lnTo>
                <a:lnTo>
                  <a:pt x="1006476" y="33066"/>
                </a:lnTo>
                <a:lnTo>
                  <a:pt x="1010724" y="54189"/>
                </a:lnTo>
                <a:lnTo>
                  <a:pt x="1010724" y="156277"/>
                </a:lnTo>
                <a:lnTo>
                  <a:pt x="1006476" y="177399"/>
                </a:lnTo>
                <a:lnTo>
                  <a:pt x="994879" y="194621"/>
                </a:lnTo>
                <a:lnTo>
                  <a:pt x="977657" y="206218"/>
                </a:lnTo>
                <a:lnTo>
                  <a:pt x="956535" y="210466"/>
                </a:lnTo>
                <a:lnTo>
                  <a:pt x="54189" y="210466"/>
                </a:lnTo>
                <a:lnTo>
                  <a:pt x="33066" y="206218"/>
                </a:lnTo>
                <a:lnTo>
                  <a:pt x="15845" y="194621"/>
                </a:lnTo>
                <a:lnTo>
                  <a:pt x="4248" y="177399"/>
                </a:lnTo>
                <a:lnTo>
                  <a:pt x="0" y="156277"/>
                </a:lnTo>
                <a:lnTo>
                  <a:pt x="0" y="54189"/>
                </a:lnTo>
                <a:close/>
              </a:path>
            </a:pathLst>
          </a:custGeom>
          <a:ln w="15297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173433" y="2027481"/>
            <a:ext cx="872490" cy="12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latin typeface="Tahoma"/>
                <a:cs typeface="Tahoma"/>
              </a:rPr>
              <a:t>DegreeProgramme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517477" y="1998326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441" y="0"/>
                </a:lnTo>
              </a:path>
            </a:pathLst>
          </a:custGeom>
          <a:ln w="12748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51982" y="2042839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541"/>
                </a:lnTo>
              </a:path>
            </a:pathLst>
          </a:custGeom>
          <a:ln w="12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04897" y="2036549"/>
            <a:ext cx="294005" cy="101600"/>
          </a:xfrm>
          <a:custGeom>
            <a:avLst/>
            <a:gdLst/>
            <a:ahLst/>
            <a:cxnLst/>
            <a:rect l="l" t="t" r="r" b="b"/>
            <a:pathLst>
              <a:path w="294005" h="101600">
                <a:moveTo>
                  <a:pt x="0" y="0"/>
                </a:moveTo>
                <a:lnTo>
                  <a:pt x="293685" y="0"/>
                </a:lnTo>
                <a:lnTo>
                  <a:pt x="293685" y="101120"/>
                </a:lnTo>
                <a:lnTo>
                  <a:pt x="0" y="101120"/>
                </a:lnTo>
                <a:lnTo>
                  <a:pt x="0" y="0"/>
                </a:lnTo>
                <a:close/>
              </a:path>
            </a:pathLst>
          </a:custGeom>
          <a:ln w="12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02019" y="208735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296588" y="0"/>
                </a:moveTo>
                <a:lnTo>
                  <a:pt x="0" y="0"/>
                </a:lnTo>
              </a:path>
            </a:pathLst>
          </a:custGeom>
          <a:ln w="15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67667" y="205251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34352" y="0"/>
                </a:moveTo>
                <a:lnTo>
                  <a:pt x="20819" y="2721"/>
                </a:lnTo>
                <a:lnTo>
                  <a:pt x="9918" y="10160"/>
                </a:lnTo>
                <a:lnTo>
                  <a:pt x="2645" y="21228"/>
                </a:lnTo>
                <a:lnTo>
                  <a:pt x="0" y="34835"/>
                </a:lnTo>
                <a:lnTo>
                  <a:pt x="2645" y="48163"/>
                </a:lnTo>
                <a:lnTo>
                  <a:pt x="9918" y="59087"/>
                </a:lnTo>
                <a:lnTo>
                  <a:pt x="20819" y="66473"/>
                </a:lnTo>
                <a:lnTo>
                  <a:pt x="34352" y="69187"/>
                </a:lnTo>
                <a:lnTo>
                  <a:pt x="47680" y="66473"/>
                </a:lnTo>
                <a:lnTo>
                  <a:pt x="58604" y="59087"/>
                </a:lnTo>
                <a:lnTo>
                  <a:pt x="65990" y="48163"/>
                </a:lnTo>
                <a:lnTo>
                  <a:pt x="68704" y="34835"/>
                </a:lnTo>
                <a:lnTo>
                  <a:pt x="65990" y="21228"/>
                </a:lnTo>
                <a:lnTo>
                  <a:pt x="58604" y="10160"/>
                </a:lnTo>
                <a:lnTo>
                  <a:pt x="47680" y="2721"/>
                </a:lnTo>
                <a:lnTo>
                  <a:pt x="34352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67667" y="205251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18385" y="49350"/>
                </a:moveTo>
                <a:lnTo>
                  <a:pt x="3386" y="49350"/>
                </a:lnTo>
                <a:lnTo>
                  <a:pt x="3386" y="50318"/>
                </a:lnTo>
                <a:lnTo>
                  <a:pt x="3870" y="50318"/>
                </a:lnTo>
                <a:lnTo>
                  <a:pt x="3870" y="51286"/>
                </a:lnTo>
                <a:lnTo>
                  <a:pt x="4354" y="51286"/>
                </a:lnTo>
                <a:lnTo>
                  <a:pt x="4354" y="52253"/>
                </a:lnTo>
                <a:lnTo>
                  <a:pt x="4838" y="52253"/>
                </a:lnTo>
                <a:lnTo>
                  <a:pt x="5322" y="52737"/>
                </a:lnTo>
                <a:lnTo>
                  <a:pt x="5322" y="53705"/>
                </a:lnTo>
                <a:lnTo>
                  <a:pt x="5805" y="53705"/>
                </a:lnTo>
                <a:lnTo>
                  <a:pt x="6289" y="54189"/>
                </a:lnTo>
                <a:lnTo>
                  <a:pt x="6289" y="55156"/>
                </a:lnTo>
                <a:lnTo>
                  <a:pt x="6773" y="55156"/>
                </a:lnTo>
                <a:lnTo>
                  <a:pt x="8225" y="56608"/>
                </a:lnTo>
                <a:lnTo>
                  <a:pt x="8225" y="57575"/>
                </a:lnTo>
                <a:lnTo>
                  <a:pt x="8708" y="57575"/>
                </a:lnTo>
                <a:lnTo>
                  <a:pt x="11611" y="60478"/>
                </a:lnTo>
                <a:lnTo>
                  <a:pt x="12579" y="60962"/>
                </a:lnTo>
                <a:lnTo>
                  <a:pt x="13547" y="61930"/>
                </a:lnTo>
                <a:lnTo>
                  <a:pt x="14514" y="62414"/>
                </a:lnTo>
                <a:lnTo>
                  <a:pt x="14998" y="62898"/>
                </a:lnTo>
                <a:lnTo>
                  <a:pt x="15966" y="63381"/>
                </a:lnTo>
                <a:lnTo>
                  <a:pt x="21941" y="67849"/>
                </a:lnTo>
                <a:lnTo>
                  <a:pt x="29554" y="68639"/>
                </a:lnTo>
                <a:lnTo>
                  <a:pt x="36771" y="69187"/>
                </a:lnTo>
                <a:lnTo>
                  <a:pt x="36771" y="68704"/>
                </a:lnTo>
                <a:lnTo>
                  <a:pt x="50233" y="64873"/>
                </a:lnTo>
                <a:lnTo>
                  <a:pt x="60454" y="56638"/>
                </a:lnTo>
                <a:lnTo>
                  <a:pt x="60735" y="56124"/>
                </a:lnTo>
                <a:lnTo>
                  <a:pt x="38706" y="56124"/>
                </a:lnTo>
                <a:lnTo>
                  <a:pt x="29997" y="55640"/>
                </a:lnTo>
                <a:lnTo>
                  <a:pt x="28062" y="55156"/>
                </a:lnTo>
                <a:lnTo>
                  <a:pt x="25159" y="54189"/>
                </a:lnTo>
                <a:lnTo>
                  <a:pt x="23223" y="53221"/>
                </a:lnTo>
                <a:lnTo>
                  <a:pt x="22740" y="52737"/>
                </a:lnTo>
                <a:lnTo>
                  <a:pt x="21772" y="52253"/>
                </a:lnTo>
                <a:lnTo>
                  <a:pt x="20804" y="51286"/>
                </a:lnTo>
                <a:lnTo>
                  <a:pt x="19837" y="50802"/>
                </a:lnTo>
                <a:lnTo>
                  <a:pt x="18385" y="49350"/>
                </a:lnTo>
                <a:close/>
              </a:path>
              <a:path w="69215" h="69214">
                <a:moveTo>
                  <a:pt x="67736" y="25643"/>
                </a:moveTo>
                <a:lnTo>
                  <a:pt x="54189" y="25643"/>
                </a:lnTo>
                <a:lnTo>
                  <a:pt x="54189" y="26610"/>
                </a:lnTo>
                <a:lnTo>
                  <a:pt x="54673" y="26610"/>
                </a:lnTo>
                <a:lnTo>
                  <a:pt x="54673" y="28062"/>
                </a:lnTo>
                <a:lnTo>
                  <a:pt x="55156" y="28062"/>
                </a:lnTo>
                <a:lnTo>
                  <a:pt x="55156" y="29997"/>
                </a:lnTo>
                <a:lnTo>
                  <a:pt x="55640" y="29997"/>
                </a:lnTo>
                <a:lnTo>
                  <a:pt x="55640" y="32900"/>
                </a:lnTo>
                <a:lnTo>
                  <a:pt x="56124" y="32900"/>
                </a:lnTo>
                <a:lnTo>
                  <a:pt x="54707" y="40929"/>
                </a:lnTo>
                <a:lnTo>
                  <a:pt x="51467" y="47569"/>
                </a:lnTo>
                <a:lnTo>
                  <a:pt x="46202" y="52560"/>
                </a:lnTo>
                <a:lnTo>
                  <a:pt x="38706" y="55640"/>
                </a:lnTo>
                <a:lnTo>
                  <a:pt x="38706" y="56124"/>
                </a:lnTo>
                <a:lnTo>
                  <a:pt x="60735" y="56124"/>
                </a:lnTo>
                <a:lnTo>
                  <a:pt x="66817" y="45001"/>
                </a:lnTo>
                <a:lnTo>
                  <a:pt x="68704" y="30965"/>
                </a:lnTo>
                <a:lnTo>
                  <a:pt x="68220" y="30965"/>
                </a:lnTo>
                <a:lnTo>
                  <a:pt x="68220" y="27578"/>
                </a:lnTo>
                <a:lnTo>
                  <a:pt x="67736" y="27578"/>
                </a:lnTo>
                <a:lnTo>
                  <a:pt x="67736" y="25643"/>
                </a:lnTo>
                <a:close/>
              </a:path>
              <a:path w="69215" h="69214">
                <a:moveTo>
                  <a:pt x="15966" y="45964"/>
                </a:moveTo>
                <a:lnTo>
                  <a:pt x="1935" y="45964"/>
                </a:lnTo>
                <a:lnTo>
                  <a:pt x="1935" y="46931"/>
                </a:lnTo>
                <a:lnTo>
                  <a:pt x="2419" y="46931"/>
                </a:lnTo>
                <a:lnTo>
                  <a:pt x="2419" y="48383"/>
                </a:lnTo>
                <a:lnTo>
                  <a:pt x="2902" y="48383"/>
                </a:lnTo>
                <a:lnTo>
                  <a:pt x="2902" y="49350"/>
                </a:lnTo>
                <a:lnTo>
                  <a:pt x="17901" y="49350"/>
                </a:lnTo>
                <a:lnTo>
                  <a:pt x="17901" y="48383"/>
                </a:lnTo>
                <a:lnTo>
                  <a:pt x="16934" y="47415"/>
                </a:lnTo>
                <a:lnTo>
                  <a:pt x="16450" y="47415"/>
                </a:lnTo>
                <a:lnTo>
                  <a:pt x="16450" y="46447"/>
                </a:lnTo>
                <a:lnTo>
                  <a:pt x="15966" y="45964"/>
                </a:lnTo>
                <a:close/>
              </a:path>
              <a:path w="69215" h="69214">
                <a:moveTo>
                  <a:pt x="33868" y="0"/>
                </a:moveTo>
                <a:lnTo>
                  <a:pt x="19467" y="3304"/>
                </a:lnTo>
                <a:lnTo>
                  <a:pt x="8004" y="12147"/>
                </a:lnTo>
                <a:lnTo>
                  <a:pt x="1006" y="24835"/>
                </a:lnTo>
                <a:lnTo>
                  <a:pt x="0" y="39674"/>
                </a:lnTo>
                <a:lnTo>
                  <a:pt x="483" y="39674"/>
                </a:lnTo>
                <a:lnTo>
                  <a:pt x="483" y="42577"/>
                </a:lnTo>
                <a:lnTo>
                  <a:pt x="967" y="42577"/>
                </a:lnTo>
                <a:lnTo>
                  <a:pt x="967" y="44512"/>
                </a:lnTo>
                <a:lnTo>
                  <a:pt x="1451" y="44512"/>
                </a:lnTo>
                <a:lnTo>
                  <a:pt x="1451" y="45964"/>
                </a:lnTo>
                <a:lnTo>
                  <a:pt x="15482" y="45964"/>
                </a:lnTo>
                <a:lnTo>
                  <a:pt x="15482" y="44996"/>
                </a:lnTo>
                <a:lnTo>
                  <a:pt x="14998" y="44996"/>
                </a:lnTo>
                <a:lnTo>
                  <a:pt x="14998" y="44028"/>
                </a:lnTo>
                <a:lnTo>
                  <a:pt x="14514" y="44028"/>
                </a:lnTo>
                <a:lnTo>
                  <a:pt x="14514" y="43061"/>
                </a:lnTo>
                <a:lnTo>
                  <a:pt x="14031" y="43061"/>
                </a:lnTo>
                <a:lnTo>
                  <a:pt x="14031" y="41609"/>
                </a:lnTo>
                <a:lnTo>
                  <a:pt x="13547" y="41609"/>
                </a:lnTo>
                <a:lnTo>
                  <a:pt x="13547" y="40641"/>
                </a:lnTo>
                <a:lnTo>
                  <a:pt x="13063" y="40641"/>
                </a:lnTo>
                <a:lnTo>
                  <a:pt x="13063" y="37738"/>
                </a:lnTo>
                <a:lnTo>
                  <a:pt x="12579" y="37738"/>
                </a:lnTo>
                <a:lnTo>
                  <a:pt x="12970" y="29263"/>
                </a:lnTo>
                <a:lnTo>
                  <a:pt x="16559" y="21766"/>
                </a:lnTo>
                <a:lnTo>
                  <a:pt x="22633" y="16086"/>
                </a:lnTo>
                <a:lnTo>
                  <a:pt x="30481" y="13063"/>
                </a:lnTo>
                <a:lnTo>
                  <a:pt x="61446" y="13063"/>
                </a:lnTo>
                <a:lnTo>
                  <a:pt x="56124" y="7741"/>
                </a:lnTo>
                <a:lnTo>
                  <a:pt x="55156" y="7257"/>
                </a:lnTo>
                <a:lnTo>
                  <a:pt x="54189" y="6289"/>
                </a:lnTo>
                <a:lnTo>
                  <a:pt x="53221" y="5805"/>
                </a:lnTo>
                <a:lnTo>
                  <a:pt x="52737" y="5322"/>
                </a:lnTo>
                <a:lnTo>
                  <a:pt x="51770" y="4838"/>
                </a:lnTo>
                <a:lnTo>
                  <a:pt x="51286" y="4354"/>
                </a:lnTo>
                <a:lnTo>
                  <a:pt x="45665" y="1685"/>
                </a:lnTo>
                <a:lnTo>
                  <a:pt x="41359" y="64"/>
                </a:lnTo>
                <a:lnTo>
                  <a:pt x="33868" y="0"/>
                </a:lnTo>
                <a:close/>
              </a:path>
              <a:path w="69215" h="69214">
                <a:moveTo>
                  <a:pt x="61446" y="13063"/>
                </a:moveTo>
                <a:lnTo>
                  <a:pt x="38222" y="13063"/>
                </a:lnTo>
                <a:lnTo>
                  <a:pt x="40158" y="13547"/>
                </a:lnTo>
                <a:lnTo>
                  <a:pt x="43061" y="14514"/>
                </a:lnTo>
                <a:lnTo>
                  <a:pt x="44996" y="15482"/>
                </a:lnTo>
                <a:lnTo>
                  <a:pt x="45480" y="15966"/>
                </a:lnTo>
                <a:lnTo>
                  <a:pt x="46447" y="16450"/>
                </a:lnTo>
                <a:lnTo>
                  <a:pt x="46931" y="16934"/>
                </a:lnTo>
                <a:lnTo>
                  <a:pt x="47899" y="17417"/>
                </a:lnTo>
                <a:lnTo>
                  <a:pt x="51770" y="21288"/>
                </a:lnTo>
                <a:lnTo>
                  <a:pt x="51770" y="22256"/>
                </a:lnTo>
                <a:lnTo>
                  <a:pt x="52253" y="22256"/>
                </a:lnTo>
                <a:lnTo>
                  <a:pt x="52737" y="22740"/>
                </a:lnTo>
                <a:lnTo>
                  <a:pt x="52737" y="23707"/>
                </a:lnTo>
                <a:lnTo>
                  <a:pt x="53221" y="23707"/>
                </a:lnTo>
                <a:lnTo>
                  <a:pt x="53221" y="24675"/>
                </a:lnTo>
                <a:lnTo>
                  <a:pt x="53705" y="24675"/>
                </a:lnTo>
                <a:lnTo>
                  <a:pt x="53705" y="25643"/>
                </a:lnTo>
                <a:lnTo>
                  <a:pt x="67252" y="25643"/>
                </a:lnTo>
                <a:lnTo>
                  <a:pt x="67252" y="24191"/>
                </a:lnTo>
                <a:lnTo>
                  <a:pt x="66768" y="24191"/>
                </a:lnTo>
                <a:lnTo>
                  <a:pt x="66768" y="22740"/>
                </a:lnTo>
                <a:lnTo>
                  <a:pt x="66284" y="22740"/>
                </a:lnTo>
                <a:lnTo>
                  <a:pt x="66284" y="21288"/>
                </a:lnTo>
                <a:lnTo>
                  <a:pt x="65801" y="21288"/>
                </a:lnTo>
                <a:lnTo>
                  <a:pt x="65801" y="20320"/>
                </a:lnTo>
                <a:lnTo>
                  <a:pt x="65317" y="20320"/>
                </a:lnTo>
                <a:lnTo>
                  <a:pt x="65317" y="19353"/>
                </a:lnTo>
                <a:lnTo>
                  <a:pt x="64833" y="19353"/>
                </a:lnTo>
                <a:lnTo>
                  <a:pt x="64833" y="18385"/>
                </a:lnTo>
                <a:lnTo>
                  <a:pt x="64349" y="18385"/>
                </a:lnTo>
                <a:lnTo>
                  <a:pt x="64349" y="17417"/>
                </a:lnTo>
                <a:lnTo>
                  <a:pt x="63865" y="16934"/>
                </a:lnTo>
                <a:lnTo>
                  <a:pt x="63381" y="16934"/>
                </a:lnTo>
                <a:lnTo>
                  <a:pt x="63381" y="15966"/>
                </a:lnTo>
                <a:lnTo>
                  <a:pt x="62898" y="15966"/>
                </a:lnTo>
                <a:lnTo>
                  <a:pt x="62898" y="14998"/>
                </a:lnTo>
                <a:lnTo>
                  <a:pt x="61930" y="14031"/>
                </a:lnTo>
                <a:lnTo>
                  <a:pt x="61446" y="14031"/>
                </a:lnTo>
                <a:lnTo>
                  <a:pt x="61446" y="13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04873" y="208735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5">
                <a:moveTo>
                  <a:pt x="0" y="0"/>
                </a:moveTo>
                <a:lnTo>
                  <a:pt x="299975" y="0"/>
                </a:lnTo>
              </a:path>
            </a:pathLst>
          </a:custGeom>
          <a:ln w="15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93776" y="430403"/>
            <a:ext cx="3820795" cy="152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data,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model,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NL–how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formalise  </a:t>
            </a:r>
            <a:r>
              <a:rPr sz="1400" spc="1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it?</a:t>
            </a:r>
            <a:endParaRPr sz="1400">
              <a:latin typeface="Arial"/>
              <a:cs typeface="Arial"/>
            </a:endParaRPr>
          </a:p>
          <a:p>
            <a:pPr marL="345440" marR="2051050">
              <a:lnSpc>
                <a:spcPct val="101800"/>
              </a:lnSpc>
              <a:spcBef>
                <a:spcPts val="605"/>
              </a:spcBef>
            </a:pP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Student </a:t>
            </a: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is an entity type</a:t>
            </a:r>
            <a:r>
              <a:rPr sz="650" dirty="0">
                <a:latin typeface="Tahoma"/>
                <a:cs typeface="Tahoma"/>
              </a:rPr>
              <a:t>. 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DegreeProgramme </a:t>
            </a: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is an </a:t>
            </a:r>
            <a:r>
              <a:rPr sz="650" b="1" spc="-5" dirty="0">
                <a:solidFill>
                  <a:srgbClr val="0000CD"/>
                </a:solidFill>
                <a:latin typeface="Tahoma"/>
                <a:cs typeface="Tahoma"/>
              </a:rPr>
              <a:t>entity </a:t>
            </a: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type</a:t>
            </a:r>
            <a:r>
              <a:rPr sz="650" dirty="0">
                <a:latin typeface="Tahoma"/>
                <a:cs typeface="Tahoma"/>
              </a:rPr>
              <a:t>. 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Student </a:t>
            </a:r>
            <a:r>
              <a:rPr sz="650" dirty="0">
                <a:solidFill>
                  <a:srgbClr val="006400"/>
                </a:solidFill>
                <a:latin typeface="Tahoma"/>
                <a:cs typeface="Tahoma"/>
              </a:rPr>
              <a:t>attends</a:t>
            </a:r>
            <a:r>
              <a:rPr sz="650" spc="-50" dirty="0">
                <a:solidFill>
                  <a:srgbClr val="006400"/>
                </a:solidFill>
                <a:latin typeface="Tahoma"/>
                <a:cs typeface="Tahoma"/>
              </a:rPr>
              <a:t>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DegreeProgramme</a:t>
            </a:r>
            <a:r>
              <a:rPr sz="650" dirty="0">
                <a:latin typeface="Tahoma"/>
                <a:cs typeface="Tahoma"/>
              </a:rPr>
              <a:t>.</a:t>
            </a:r>
            <a:endParaRPr sz="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5"/>
              </a:spcBef>
            </a:pP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Each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Student </a:t>
            </a:r>
            <a:r>
              <a:rPr sz="650" dirty="0">
                <a:solidFill>
                  <a:srgbClr val="006400"/>
                </a:solidFill>
                <a:latin typeface="Tahoma"/>
                <a:cs typeface="Tahoma"/>
              </a:rPr>
              <a:t>attends </a:t>
            </a: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exactly one</a:t>
            </a:r>
            <a:r>
              <a:rPr sz="650" b="1" spc="-10" dirty="0">
                <a:solidFill>
                  <a:srgbClr val="0000CD"/>
                </a:solidFill>
                <a:latin typeface="Tahoma"/>
                <a:cs typeface="Tahoma"/>
              </a:rPr>
              <a:t>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DegreeProgramme</a:t>
            </a:r>
            <a:r>
              <a:rPr sz="650" dirty="0">
                <a:latin typeface="Tahoma"/>
                <a:cs typeface="Tahoma"/>
              </a:rPr>
              <a:t>.</a:t>
            </a:r>
            <a:endParaRPr sz="650">
              <a:latin typeface="Tahoma"/>
              <a:cs typeface="Tahoma"/>
            </a:endParaRPr>
          </a:p>
          <a:p>
            <a:pPr marL="344170">
              <a:lnSpc>
                <a:spcPts val="770"/>
              </a:lnSpc>
              <a:spcBef>
                <a:spcPts val="10"/>
              </a:spcBef>
            </a:pP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It is possible that more than one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Student </a:t>
            </a:r>
            <a:r>
              <a:rPr sz="650" dirty="0">
                <a:solidFill>
                  <a:srgbClr val="006400"/>
                </a:solidFill>
                <a:latin typeface="Tahoma"/>
                <a:cs typeface="Tahoma"/>
              </a:rPr>
              <a:t>attends </a:t>
            </a: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the same</a:t>
            </a:r>
            <a:r>
              <a:rPr sz="650" b="1" spc="95" dirty="0">
                <a:solidFill>
                  <a:srgbClr val="0000CD"/>
                </a:solidFill>
                <a:latin typeface="Tahoma"/>
                <a:cs typeface="Tahoma"/>
              </a:rPr>
              <a:t>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DegreeProgramme</a:t>
            </a:r>
            <a:r>
              <a:rPr sz="650" dirty="0">
                <a:latin typeface="Tahoma"/>
                <a:cs typeface="Tahoma"/>
              </a:rPr>
              <a:t>.</a:t>
            </a:r>
            <a:endParaRPr sz="650">
              <a:latin typeface="Tahoma"/>
              <a:cs typeface="Tahoma"/>
            </a:endParaRPr>
          </a:p>
          <a:p>
            <a:pPr marL="344170">
              <a:lnSpc>
                <a:spcPts val="770"/>
              </a:lnSpc>
            </a:pPr>
            <a:r>
              <a:rPr sz="650" b="1" i="1" dirty="0">
                <a:latin typeface="Arial-BoldItalicMT"/>
                <a:cs typeface="Arial-BoldItalicMT"/>
              </a:rPr>
              <a:t>OR, in the</a:t>
            </a:r>
            <a:r>
              <a:rPr sz="650" b="1" i="1" spc="-50" dirty="0">
                <a:latin typeface="Arial-BoldItalicMT"/>
                <a:cs typeface="Arial-BoldItalicMT"/>
              </a:rPr>
              <a:t> </a:t>
            </a:r>
            <a:r>
              <a:rPr sz="650" b="1" i="1" dirty="0">
                <a:latin typeface="Arial-BoldItalicMT"/>
                <a:cs typeface="Arial-BoldItalicMT"/>
              </a:rPr>
              <a:t>negative:</a:t>
            </a:r>
            <a:endParaRPr sz="650">
              <a:latin typeface="Arial-BoldItalicMT"/>
              <a:cs typeface="Arial-BoldItalicMT"/>
            </a:endParaRPr>
          </a:p>
          <a:p>
            <a:pPr marL="344170">
              <a:lnSpc>
                <a:spcPct val="100000"/>
              </a:lnSpc>
              <a:spcBef>
                <a:spcPts val="15"/>
              </a:spcBef>
            </a:pP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For each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Student</a:t>
            </a:r>
            <a:r>
              <a:rPr sz="650" dirty="0">
                <a:solidFill>
                  <a:srgbClr val="006400"/>
                </a:solidFill>
                <a:latin typeface="Tahoma"/>
                <a:cs typeface="Tahoma"/>
              </a:rPr>
              <a:t>, </a:t>
            </a: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it is impossible that that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Student </a:t>
            </a:r>
            <a:r>
              <a:rPr sz="650" dirty="0">
                <a:solidFill>
                  <a:srgbClr val="006400"/>
                </a:solidFill>
                <a:latin typeface="Tahoma"/>
                <a:cs typeface="Tahoma"/>
              </a:rPr>
              <a:t>attends </a:t>
            </a: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more than</a:t>
            </a:r>
            <a:r>
              <a:rPr sz="650" b="1" spc="55" dirty="0">
                <a:solidFill>
                  <a:srgbClr val="0000CD"/>
                </a:solidFill>
                <a:latin typeface="Tahoma"/>
                <a:cs typeface="Tahoma"/>
              </a:rPr>
              <a:t> </a:t>
            </a: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one</a:t>
            </a:r>
            <a:endParaRPr sz="650">
              <a:latin typeface="Tahoma"/>
              <a:cs typeface="Tahoma"/>
            </a:endParaRPr>
          </a:p>
          <a:p>
            <a:pPr marL="344170">
              <a:lnSpc>
                <a:spcPct val="100000"/>
              </a:lnSpc>
              <a:spcBef>
                <a:spcPts val="10"/>
              </a:spcBef>
            </a:pPr>
            <a:r>
              <a:rPr sz="650" spc="-5" dirty="0">
                <a:solidFill>
                  <a:srgbClr val="800080"/>
                </a:solidFill>
                <a:latin typeface="Tahoma"/>
                <a:cs typeface="Tahoma"/>
              </a:rPr>
              <a:t>DegreeProgramme</a:t>
            </a:r>
            <a:r>
              <a:rPr sz="650" spc="-5" dirty="0">
                <a:latin typeface="Tahoma"/>
                <a:cs typeface="Tahoma"/>
              </a:rPr>
              <a:t>.</a:t>
            </a:r>
            <a:endParaRPr sz="650">
              <a:latin typeface="Tahoma"/>
              <a:cs typeface="Tahoma"/>
            </a:endParaRPr>
          </a:p>
          <a:p>
            <a:pPr marL="344170">
              <a:lnSpc>
                <a:spcPct val="100000"/>
              </a:lnSpc>
              <a:spcBef>
                <a:spcPts val="10"/>
              </a:spcBef>
            </a:pP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It is impossible that any </a:t>
            </a:r>
            <a:r>
              <a:rPr sz="650" dirty="0">
                <a:solidFill>
                  <a:srgbClr val="800080"/>
                </a:solidFill>
                <a:latin typeface="Tahoma"/>
                <a:cs typeface="Tahoma"/>
              </a:rPr>
              <a:t>Student </a:t>
            </a:r>
            <a:r>
              <a:rPr sz="650" dirty="0">
                <a:solidFill>
                  <a:srgbClr val="006400"/>
                </a:solidFill>
                <a:latin typeface="Tahoma"/>
                <a:cs typeface="Tahoma"/>
              </a:rPr>
              <a:t>attends </a:t>
            </a:r>
            <a:r>
              <a:rPr sz="650" b="1" dirty="0">
                <a:solidFill>
                  <a:srgbClr val="0000CD"/>
                </a:solidFill>
                <a:latin typeface="Tahoma"/>
                <a:cs typeface="Tahoma"/>
              </a:rPr>
              <a:t>no</a:t>
            </a:r>
            <a:r>
              <a:rPr sz="650" b="1" spc="80" dirty="0">
                <a:solidFill>
                  <a:srgbClr val="0000CD"/>
                </a:solidFill>
                <a:latin typeface="Tahoma"/>
                <a:cs typeface="Tahoma"/>
              </a:rPr>
              <a:t> </a:t>
            </a:r>
            <a:r>
              <a:rPr sz="650" spc="-5" dirty="0">
                <a:solidFill>
                  <a:srgbClr val="800080"/>
                </a:solidFill>
                <a:latin typeface="Tahoma"/>
                <a:cs typeface="Tahoma"/>
              </a:rPr>
              <a:t>DegreeProgramme</a:t>
            </a:r>
            <a:r>
              <a:rPr sz="650" spc="-5" dirty="0">
                <a:latin typeface="Tahoma"/>
                <a:cs typeface="Tahoma"/>
              </a:rPr>
              <a:t>.</a:t>
            </a:r>
            <a:endParaRPr sz="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Times New Roman"/>
              <a:cs typeface="Times New Roman"/>
            </a:endParaRPr>
          </a:p>
          <a:p>
            <a:pPr marL="1019810">
              <a:lnSpc>
                <a:spcPct val="100000"/>
              </a:lnSpc>
            </a:pPr>
            <a:r>
              <a:rPr sz="700" dirty="0">
                <a:latin typeface="Tahoma"/>
                <a:cs typeface="Tahoma"/>
              </a:rPr>
              <a:t>attends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46912" y="2350685"/>
            <a:ext cx="36576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i="1" spc="5" dirty="0">
                <a:solidFill>
                  <a:srgbClr val="008000"/>
                </a:solidFill>
                <a:latin typeface="Arial-BoldItalicMT"/>
                <a:cs typeface="Arial-BoldItalicMT"/>
              </a:rPr>
              <a:t>Attends</a:t>
            </a:r>
            <a:endParaRPr sz="700">
              <a:latin typeface="Arial-BoldItalicMT"/>
              <a:cs typeface="Arial-BoldItalicMT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038000" y="2458934"/>
          <a:ext cx="1679621" cy="83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129"/>
                <a:gridCol w="1092492"/>
              </a:tblGrid>
              <a:tr h="10426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latin typeface="Tahoma"/>
                          <a:cs typeface="Tahoma"/>
                        </a:rPr>
                        <a:t>Student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386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  <a:lnB w="3386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latin typeface="Tahoma"/>
                          <a:cs typeface="Tahoma"/>
                        </a:rPr>
                        <a:t>DegreeProgramme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870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  <a:lnB w="3386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104749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John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386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386">
                      <a:solidFill>
                        <a:srgbClr val="000000"/>
                      </a:solidFill>
                      <a:prstDash val="solid"/>
                    </a:lnT>
                    <a:lnB w="38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Computer</a:t>
                      </a:r>
                      <a:r>
                        <a:rPr sz="6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Science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870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386">
                      <a:solidFill>
                        <a:srgbClr val="000000"/>
                      </a:solidFill>
                      <a:prstDash val="solid"/>
                    </a:lnT>
                    <a:lnB w="38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507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Mary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386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  <a:lnB w="38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Design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870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  <a:lnB w="38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26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Fabio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386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  <a:lnB w="3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Design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870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  <a:lnB w="33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749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Claudio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3386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386">
                      <a:solidFill>
                        <a:srgbClr val="000000"/>
                      </a:solidFill>
                      <a:prstDash val="solid"/>
                    </a:lnT>
                    <a:lnB w="38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Computer</a:t>
                      </a:r>
                      <a:r>
                        <a:rPr sz="65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Science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3870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386">
                      <a:solidFill>
                        <a:srgbClr val="000000"/>
                      </a:solidFill>
                      <a:prstDash val="solid"/>
                    </a:lnT>
                    <a:lnB w="38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26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Markus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386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  <a:lnB w="3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Biology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870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  <a:lnB w="338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749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Inge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386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386">
                      <a:solidFill>
                        <a:srgbClr val="000000"/>
                      </a:solidFill>
                      <a:prstDash val="solid"/>
                    </a:lnT>
                    <a:lnB w="38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latin typeface="Tahoma"/>
                          <a:cs typeface="Tahoma"/>
                        </a:rPr>
                        <a:t>Computer</a:t>
                      </a:r>
                      <a:r>
                        <a:rPr sz="65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650" dirty="0">
                          <a:latin typeface="Tahoma"/>
                          <a:cs typeface="Tahoma"/>
                        </a:rPr>
                        <a:t>Science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870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386">
                      <a:solidFill>
                        <a:srgbClr val="000000"/>
                      </a:solidFill>
                      <a:prstDash val="solid"/>
                    </a:lnT>
                    <a:lnB w="387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056">
                <a:tc>
                  <a:txBody>
                    <a:bodyPr/>
                    <a:lstStyle/>
                    <a:p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386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70">
                      <a:solidFill>
                        <a:srgbClr val="000000"/>
                      </a:solidFill>
                      <a:prstDash val="solid"/>
                    </a:lnL>
                    <a:lnR w="3870">
                      <a:solidFill>
                        <a:srgbClr val="000000"/>
                      </a:solidFill>
                      <a:prstDash val="solid"/>
                    </a:lnR>
                    <a:lnT w="387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1043322" y="2137186"/>
            <a:ext cx="449580" cy="324485"/>
          </a:xfrm>
          <a:custGeom>
            <a:avLst/>
            <a:gdLst/>
            <a:ahLst/>
            <a:cxnLst/>
            <a:rect l="l" t="t" r="r" b="b"/>
            <a:pathLst>
              <a:path w="449580" h="324485">
                <a:moveTo>
                  <a:pt x="449479" y="0"/>
                </a:moveTo>
                <a:lnTo>
                  <a:pt x="0" y="324167"/>
                </a:lnTo>
              </a:path>
            </a:pathLst>
          </a:custGeom>
          <a:ln w="758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04389" y="2136218"/>
            <a:ext cx="882015" cy="322580"/>
          </a:xfrm>
          <a:custGeom>
            <a:avLst/>
            <a:gdLst/>
            <a:ahLst/>
            <a:cxnLst/>
            <a:rect l="l" t="t" r="r" b="b"/>
            <a:pathLst>
              <a:path w="882014" h="322580">
                <a:moveTo>
                  <a:pt x="0" y="0"/>
                </a:moveTo>
                <a:lnTo>
                  <a:pt x="882025" y="322232"/>
                </a:lnTo>
              </a:path>
            </a:pathLst>
          </a:custGeom>
          <a:ln w="758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351744" y="3365099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5</a:t>
            </a:fld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6909" y="430403"/>
            <a:ext cx="31553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Essential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realising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automated </a:t>
            </a:r>
            <a:r>
              <a:rPr sz="1400" spc="4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reasoning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15905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50069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167780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867623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04473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327" y="2234552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551" y="241166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327" y="260146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24395" y="1104938"/>
            <a:ext cx="3586479" cy="159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ts val="12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60" dirty="0">
                <a:latin typeface="Arial"/>
                <a:cs typeface="Arial"/>
              </a:rPr>
              <a:t>choice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0" dirty="0">
                <a:latin typeface="Arial"/>
                <a:cs typeface="Arial"/>
              </a:rPr>
              <a:t>class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60" dirty="0">
                <a:latin typeface="Arial"/>
                <a:cs typeface="Arial"/>
              </a:rPr>
              <a:t>problems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software </a:t>
            </a:r>
            <a:r>
              <a:rPr sz="1050" spc="-50" dirty="0">
                <a:latin typeface="Arial"/>
                <a:cs typeface="Arial"/>
              </a:rPr>
              <a:t>program </a:t>
            </a:r>
            <a:r>
              <a:rPr sz="1050" spc="-90" dirty="0">
                <a:latin typeface="Arial"/>
                <a:cs typeface="Arial"/>
              </a:rPr>
              <a:t>has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0" dirty="0">
                <a:latin typeface="Arial"/>
                <a:cs typeface="Arial"/>
              </a:rPr>
              <a:t>solve:  </a:t>
            </a:r>
            <a:r>
              <a:rPr sz="1050" i="1" spc="-25" dirty="0">
                <a:latin typeface="Arial"/>
                <a:cs typeface="Arial"/>
              </a:rPr>
              <a:t>what </a:t>
            </a:r>
            <a:r>
              <a:rPr sz="1050" i="1" spc="-60" dirty="0">
                <a:latin typeface="Arial"/>
                <a:cs typeface="Arial"/>
              </a:rPr>
              <a:t>is  </a:t>
            </a:r>
            <a:r>
              <a:rPr sz="1050" i="1" spc="45" dirty="0">
                <a:latin typeface="Arial"/>
                <a:cs typeface="Arial"/>
              </a:rPr>
              <a:t>it </a:t>
            </a:r>
            <a:r>
              <a:rPr sz="1050" i="1" spc="-75" dirty="0">
                <a:latin typeface="Arial"/>
                <a:cs typeface="Arial"/>
              </a:rPr>
              <a:t>supposed  </a:t>
            </a:r>
            <a:r>
              <a:rPr sz="1050" i="1" spc="10" dirty="0">
                <a:latin typeface="Arial"/>
                <a:cs typeface="Arial"/>
              </a:rPr>
              <a:t>to</a:t>
            </a:r>
            <a:r>
              <a:rPr sz="1050" i="1" spc="55" dirty="0">
                <a:latin typeface="Arial"/>
                <a:cs typeface="Arial"/>
              </a:rPr>
              <a:t> </a:t>
            </a:r>
            <a:r>
              <a:rPr sz="1050" i="1" spc="-75" dirty="0">
                <a:latin typeface="Arial"/>
                <a:cs typeface="Arial"/>
              </a:rPr>
              <a:t>solve?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e.g., </a:t>
            </a:r>
            <a:r>
              <a:rPr sz="1000" spc="-50" dirty="0">
                <a:latin typeface="Arial"/>
                <a:cs typeface="Arial"/>
              </a:rPr>
              <a:t>checking </a:t>
            </a:r>
            <a:r>
              <a:rPr sz="1000" spc="-20" dirty="0">
                <a:latin typeface="Arial"/>
                <a:cs typeface="Arial"/>
              </a:rPr>
              <a:t>satisfiability of </a:t>
            </a: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theory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language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0" dirty="0">
                <a:latin typeface="Arial"/>
                <a:cs typeface="Arial"/>
              </a:rPr>
              <a:t>represent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problems;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e.g.:  </a:t>
            </a:r>
            <a:r>
              <a:rPr sz="1000" dirty="0">
                <a:latin typeface="Arial"/>
                <a:cs typeface="Arial"/>
              </a:rPr>
              <a:t>first </a:t>
            </a:r>
            <a:r>
              <a:rPr sz="1000" spc="-50" dirty="0">
                <a:latin typeface="Arial"/>
                <a:cs typeface="Arial"/>
              </a:rPr>
              <a:t>order </a:t>
            </a:r>
            <a:r>
              <a:rPr sz="1000" spc="-45" dirty="0">
                <a:latin typeface="Arial"/>
                <a:cs typeface="Arial"/>
              </a:rPr>
              <a:t>predicate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logic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How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program  </a:t>
            </a:r>
            <a:r>
              <a:rPr sz="1050" spc="-90" dirty="0">
                <a:latin typeface="Arial"/>
                <a:cs typeface="Arial"/>
              </a:rPr>
              <a:t>has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5" dirty="0">
                <a:latin typeface="Arial"/>
                <a:cs typeface="Arial"/>
              </a:rPr>
              <a:t>compute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solution;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e.g.,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deduction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How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do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efficiently</a:t>
            </a:r>
            <a:endParaRPr sz="105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e.g., </a:t>
            </a:r>
            <a:r>
              <a:rPr sz="1000" spc="-35" dirty="0">
                <a:latin typeface="Arial"/>
                <a:cs typeface="Arial"/>
              </a:rPr>
              <a:t>constrain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204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language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34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96657" y="430403"/>
            <a:ext cx="241490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Deduction, abduction,</a:t>
            </a:r>
            <a:r>
              <a:rPr sz="1400" spc="1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induction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02349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76250" y="951598"/>
            <a:ext cx="36576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Deduction:  </a:t>
            </a:r>
            <a:r>
              <a:rPr sz="1050" spc="-50" dirty="0">
                <a:latin typeface="Arial"/>
                <a:cs typeface="Arial"/>
              </a:rPr>
              <a:t>ascertain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i="1" spc="65" dirty="0">
                <a:latin typeface="Arial"/>
                <a:cs typeface="Arial"/>
              </a:rPr>
              <a:t>T </a:t>
            </a:r>
            <a:r>
              <a:rPr lang="en-US" sz="1050" i="1" spc="-170" dirty="0">
                <a:latin typeface="Menlo"/>
                <a:cs typeface="Menlo"/>
              </a:rPr>
              <a:t> </a:t>
            </a:r>
            <a:r>
              <a:rPr sz="1050" spc="-170" dirty="0" smtClean="0">
                <a:latin typeface="Arial"/>
                <a:cs typeface="Arial"/>
              </a:rPr>
              <a:t>  </a:t>
            </a:r>
            <a:r>
              <a:rPr sz="1050" i="1" spc="30" dirty="0">
                <a:latin typeface="Arial"/>
                <a:cs typeface="Arial"/>
              </a:rPr>
              <a:t>α</a:t>
            </a:r>
            <a:r>
              <a:rPr sz="1050" spc="30" dirty="0">
                <a:latin typeface="Arial"/>
                <a:cs typeface="Arial"/>
              </a:rPr>
              <a:t>, </a:t>
            </a:r>
            <a:r>
              <a:rPr sz="1050" spc="-70" dirty="0">
                <a:latin typeface="Arial"/>
                <a:cs typeface="Arial"/>
              </a:rPr>
              <a:t>where  </a:t>
            </a:r>
            <a:r>
              <a:rPr sz="1050" i="1" spc="65" dirty="0">
                <a:latin typeface="Arial"/>
                <a:cs typeface="Arial"/>
              </a:rPr>
              <a:t>α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10" dirty="0">
                <a:latin typeface="Arial"/>
                <a:cs typeface="Arial"/>
              </a:rPr>
              <a:t>not</a:t>
            </a:r>
            <a:r>
              <a:rPr sz="1050" spc="21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explicitly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157768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230393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76251" y="1119312"/>
            <a:ext cx="4038600" cy="1734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7815">
              <a:lnSpc>
                <a:spcPct val="102600"/>
              </a:lnSpc>
            </a:pPr>
            <a:r>
              <a:rPr lang="en-US" sz="1050" spc="-70" dirty="0">
                <a:latin typeface="Arial"/>
                <a:cs typeface="Arial"/>
              </a:rPr>
              <a:t> </a:t>
            </a:r>
            <a:r>
              <a:rPr lang="en-US" sz="1050" spc="-70" dirty="0" smtClean="0">
                <a:latin typeface="Arial"/>
                <a:cs typeface="Arial"/>
              </a:rPr>
              <a:t>    </a:t>
            </a:r>
            <a:r>
              <a:rPr sz="1050" spc="-70" dirty="0" smtClean="0">
                <a:latin typeface="Arial"/>
                <a:cs typeface="Arial"/>
              </a:rPr>
              <a:t>asserted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i="1" spc="65" dirty="0">
                <a:latin typeface="Arial"/>
                <a:cs typeface="Arial"/>
              </a:rPr>
              <a:t>T </a:t>
            </a:r>
            <a:r>
              <a:rPr sz="1050" spc="-5" dirty="0">
                <a:latin typeface="Arial"/>
                <a:cs typeface="Arial"/>
              </a:rPr>
              <a:t>, </a:t>
            </a:r>
            <a:r>
              <a:rPr sz="1050" spc="-25" dirty="0">
                <a:latin typeface="Arial"/>
                <a:cs typeface="Arial"/>
              </a:rPr>
              <a:t>i.e., </a:t>
            </a:r>
            <a:r>
              <a:rPr sz="1050" spc="-45" dirty="0">
                <a:latin typeface="Arial"/>
                <a:cs typeface="Arial"/>
              </a:rPr>
              <a:t>whether </a:t>
            </a:r>
            <a:r>
              <a:rPr sz="1050" i="1" spc="65" dirty="0">
                <a:latin typeface="Arial"/>
                <a:cs typeface="Arial"/>
              </a:rPr>
              <a:t>α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i="1" spc="-55" dirty="0">
                <a:latin typeface="Arial"/>
                <a:cs typeface="Arial"/>
              </a:rPr>
              <a:t>derived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lang="en-US" sz="1050" spc="-20" dirty="0" smtClean="0">
                <a:latin typeface="Arial"/>
                <a:cs typeface="Arial"/>
              </a:rPr>
              <a:t>  </a:t>
            </a:r>
            <a:r>
              <a:rPr sz="1050" spc="-30" dirty="0" smtClean="0">
                <a:latin typeface="Arial"/>
                <a:cs typeface="Arial"/>
              </a:rPr>
              <a:t>the  </a:t>
            </a:r>
            <a:r>
              <a:rPr lang="en-US" sz="1050" spc="-30" dirty="0" smtClean="0">
                <a:latin typeface="Arial"/>
                <a:cs typeface="Arial"/>
              </a:rPr>
              <a:t> </a:t>
            </a:r>
          </a:p>
          <a:p>
            <a:pPr marL="12700" marR="297815">
              <a:lnSpc>
                <a:spcPct val="102600"/>
              </a:lnSpc>
            </a:pPr>
            <a:r>
              <a:rPr lang="en-US" sz="1050" spc="-30" dirty="0">
                <a:latin typeface="Arial"/>
                <a:cs typeface="Arial"/>
              </a:rPr>
              <a:t> </a:t>
            </a:r>
            <a:r>
              <a:rPr lang="en-US" sz="1050" spc="-30" dirty="0" smtClean="0">
                <a:latin typeface="Arial"/>
                <a:cs typeface="Arial"/>
              </a:rPr>
              <a:t>    </a:t>
            </a:r>
            <a:r>
              <a:rPr sz="1050" spc="-75" dirty="0" smtClean="0">
                <a:latin typeface="Arial"/>
                <a:cs typeface="Arial"/>
              </a:rPr>
              <a:t>premises  </a:t>
            </a:r>
            <a:r>
              <a:rPr sz="1050" spc="-30" dirty="0">
                <a:latin typeface="Arial"/>
                <a:cs typeface="Arial"/>
              </a:rPr>
              <a:t>through </a:t>
            </a:r>
            <a:r>
              <a:rPr sz="1050" spc="-55" dirty="0">
                <a:latin typeface="Arial"/>
                <a:cs typeface="Arial"/>
              </a:rPr>
              <a:t>repeated  </a:t>
            </a:r>
            <a:r>
              <a:rPr sz="1050" spc="-30" dirty="0">
                <a:latin typeface="Arial"/>
                <a:cs typeface="Arial"/>
              </a:rPr>
              <a:t>application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i="1" spc="-40" dirty="0">
                <a:latin typeface="Arial"/>
                <a:cs typeface="Arial"/>
              </a:rPr>
              <a:t>deduction</a:t>
            </a:r>
            <a:r>
              <a:rPr sz="1050" i="1" spc="195" dirty="0">
                <a:latin typeface="Arial"/>
                <a:cs typeface="Arial"/>
              </a:rPr>
              <a:t> </a:t>
            </a:r>
            <a:r>
              <a:rPr sz="1050" i="1" spc="-50" dirty="0">
                <a:latin typeface="Arial"/>
                <a:cs typeface="Arial"/>
              </a:rPr>
              <a:t>rules</a:t>
            </a:r>
            <a:r>
              <a:rPr sz="1050" spc="-5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84150" marR="79375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Abduction: </a:t>
            </a:r>
            <a:r>
              <a:rPr sz="1050" spc="10" dirty="0">
                <a:latin typeface="Arial"/>
                <a:cs typeface="Arial"/>
              </a:rPr>
              <a:t>try to </a:t>
            </a:r>
            <a:r>
              <a:rPr sz="1050" spc="-25" dirty="0">
                <a:latin typeface="Arial"/>
                <a:cs typeface="Arial"/>
              </a:rPr>
              <a:t>infer </a:t>
            </a:r>
            <a:r>
              <a:rPr sz="1050" i="1" spc="-85" dirty="0">
                <a:latin typeface="Arial"/>
                <a:cs typeface="Arial"/>
              </a:rPr>
              <a:t>a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40" dirty="0">
                <a:latin typeface="Arial"/>
                <a:cs typeface="Arial"/>
              </a:rPr>
              <a:t>explanation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i="1" spc="-10" dirty="0">
                <a:latin typeface="Arial"/>
                <a:cs typeface="Arial"/>
              </a:rPr>
              <a:t>b</a:t>
            </a:r>
            <a:r>
              <a:rPr sz="1050" spc="-10" dirty="0">
                <a:latin typeface="Arial"/>
                <a:cs typeface="Arial"/>
              </a:rPr>
              <a:t>.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55" dirty="0">
                <a:latin typeface="Arial"/>
                <a:cs typeface="Arial"/>
              </a:rPr>
              <a:t>observations </a:t>
            </a:r>
            <a:r>
              <a:rPr sz="1050" spc="195" dirty="0">
                <a:latin typeface="Arial"/>
                <a:cs typeface="Arial"/>
              </a:rPr>
              <a:t>+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40" dirty="0">
                <a:latin typeface="Arial"/>
                <a:cs typeface="Arial"/>
              </a:rPr>
              <a:t>theory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domain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5" dirty="0">
                <a:latin typeface="Arial"/>
                <a:cs typeface="Arial"/>
              </a:rPr>
              <a:t>observations </a:t>
            </a:r>
            <a:r>
              <a:rPr sz="1050" spc="195" dirty="0">
                <a:latin typeface="Arial"/>
                <a:cs typeface="Arial"/>
              </a:rPr>
              <a:t>+ 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(possible, </a:t>
            </a:r>
            <a:r>
              <a:rPr sz="1050" spc="-50" dirty="0">
                <a:latin typeface="Arial"/>
                <a:cs typeface="Arial"/>
              </a:rPr>
              <a:t>hypothesised) explanations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80" dirty="0">
                <a:latin typeface="Arial"/>
                <a:cs typeface="Arial"/>
              </a:rPr>
              <a:t>one </a:t>
            </a:r>
            <a:r>
              <a:rPr sz="1050" spc="-45" dirty="0">
                <a:latin typeface="Arial"/>
                <a:cs typeface="Arial"/>
              </a:rPr>
              <a:t>would  </a:t>
            </a:r>
            <a:r>
              <a:rPr sz="1050" spc="-65" dirty="0">
                <a:latin typeface="Arial"/>
                <a:cs typeface="Arial"/>
              </a:rPr>
              <a:t>hope </a:t>
            </a:r>
            <a:r>
              <a:rPr sz="1050" spc="10" dirty="0">
                <a:latin typeface="Arial"/>
                <a:cs typeface="Arial"/>
              </a:rPr>
              <a:t>to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find.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25" dirty="0">
                <a:latin typeface="Arial"/>
                <a:cs typeface="Arial"/>
              </a:rPr>
              <a:t>Induction: </a:t>
            </a:r>
            <a:r>
              <a:rPr sz="1050" spc="-65" dirty="0">
                <a:latin typeface="Arial"/>
                <a:cs typeface="Arial"/>
              </a:rPr>
              <a:t>generalise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conclusion </a:t>
            </a:r>
            <a:r>
              <a:rPr sz="1050" spc="-85" dirty="0">
                <a:latin typeface="Arial"/>
                <a:cs typeface="Arial"/>
              </a:rPr>
              <a:t>based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5" dirty="0">
                <a:latin typeface="Arial"/>
                <a:cs typeface="Arial"/>
              </a:rPr>
              <a:t>set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35" dirty="0">
                <a:latin typeface="Arial"/>
                <a:cs typeface="Arial"/>
              </a:rPr>
              <a:t>individuals. The </a:t>
            </a:r>
            <a:r>
              <a:rPr sz="1050" spc="-50" dirty="0">
                <a:latin typeface="Arial"/>
                <a:cs typeface="Arial"/>
              </a:rPr>
              <a:t>conclusion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i="1" spc="-10" dirty="0">
                <a:latin typeface="Arial"/>
                <a:cs typeface="Arial"/>
              </a:rPr>
              <a:t>not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logical </a:t>
            </a:r>
            <a:r>
              <a:rPr sz="1050" spc="-80" dirty="0">
                <a:latin typeface="Arial"/>
                <a:cs typeface="Arial"/>
              </a:rPr>
              <a:t>consequence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60" dirty="0">
                <a:latin typeface="Arial"/>
                <a:cs typeface="Arial"/>
              </a:rPr>
              <a:t>premise,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75" dirty="0">
                <a:latin typeface="Arial"/>
                <a:cs typeface="Arial"/>
              </a:rPr>
              <a:t>premises </a:t>
            </a:r>
            <a:r>
              <a:rPr sz="1050" spc="-50" dirty="0">
                <a:latin typeface="Arial"/>
                <a:cs typeface="Arial"/>
              </a:rPr>
              <a:t>provide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i="1" spc="-80" dirty="0">
                <a:latin typeface="Arial"/>
                <a:cs typeface="Arial"/>
              </a:rPr>
              <a:t>degree </a:t>
            </a:r>
            <a:r>
              <a:rPr sz="1050" i="1" spc="-20" dirty="0">
                <a:latin typeface="Arial"/>
                <a:cs typeface="Arial"/>
              </a:rPr>
              <a:t>of </a:t>
            </a:r>
            <a:r>
              <a:rPr sz="1050" i="1" spc="-35" dirty="0">
                <a:latin typeface="Arial"/>
                <a:cs typeface="Arial"/>
              </a:rPr>
              <a:t>support </a:t>
            </a:r>
            <a:r>
              <a:rPr sz="1050" spc="-95" dirty="0">
                <a:latin typeface="Arial"/>
                <a:cs typeface="Arial"/>
              </a:rPr>
              <a:t>so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10" dirty="0">
                <a:latin typeface="Arial"/>
                <a:cs typeface="Arial"/>
              </a:rPr>
              <a:t>to  </a:t>
            </a:r>
            <a:r>
              <a:rPr sz="1050" spc="-25" dirty="0">
                <a:latin typeface="Arial"/>
                <a:cs typeface="Arial"/>
              </a:rPr>
              <a:t>infer </a:t>
            </a:r>
            <a:r>
              <a:rPr sz="1050" i="1" spc="-85" dirty="0">
                <a:latin typeface="Arial"/>
                <a:cs typeface="Arial"/>
              </a:rPr>
              <a:t>a  </a:t>
            </a:r>
            <a:r>
              <a:rPr sz="1050" spc="-110" dirty="0">
                <a:latin typeface="Arial"/>
                <a:cs typeface="Arial"/>
              </a:rPr>
              <a:t>as 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explanation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i="1" spc="-50" dirty="0">
                <a:latin typeface="Arial"/>
                <a:cs typeface="Arial"/>
              </a:rPr>
              <a:t>b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35/46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650" y="951987"/>
            <a:ext cx="134650" cy="1723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28648" y="430403"/>
            <a:ext cx="19513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Reasoning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over</a:t>
            </a:r>
            <a:r>
              <a:rPr sz="1400" spc="19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52049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73052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4395" y="1448587"/>
            <a:ext cx="3500754" cy="86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Most </a:t>
            </a:r>
            <a:r>
              <a:rPr sz="1050" spc="-40" dirty="0">
                <a:latin typeface="Arial"/>
                <a:cs typeface="Arial"/>
              </a:rPr>
              <a:t>popular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40" dirty="0">
                <a:latin typeface="Arial"/>
                <a:cs typeface="Arial"/>
              </a:rPr>
              <a:t>ontologies: 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deductive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50" dirty="0">
                <a:latin typeface="Arial"/>
                <a:cs typeface="Arial"/>
              </a:rPr>
              <a:t>work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30" dirty="0">
                <a:latin typeface="Arial"/>
                <a:cs typeface="Arial"/>
              </a:rPr>
              <a:t>other </a:t>
            </a:r>
            <a:r>
              <a:rPr sz="1050" spc="-65" dirty="0">
                <a:latin typeface="Arial"/>
                <a:cs typeface="Arial"/>
              </a:rPr>
              <a:t>approaches, </a:t>
            </a:r>
            <a:r>
              <a:rPr sz="1050" spc="-40" dirty="0">
                <a:latin typeface="Arial"/>
                <a:cs typeface="Arial"/>
              </a:rPr>
              <a:t>e.g., </a:t>
            </a:r>
            <a:r>
              <a:rPr sz="1050" spc="-35" dirty="0" smtClean="0">
                <a:latin typeface="Arial"/>
                <a:cs typeface="Arial"/>
              </a:rPr>
              <a:t>belief </a:t>
            </a:r>
            <a:r>
              <a:rPr sz="1050" spc="-45" dirty="0">
                <a:latin typeface="Arial"/>
                <a:cs typeface="Arial"/>
              </a:rPr>
              <a:t>revision,  </a:t>
            </a:r>
            <a:r>
              <a:rPr sz="1050" spc="-30" dirty="0">
                <a:latin typeface="Arial"/>
                <a:cs typeface="Arial"/>
              </a:rPr>
              <a:t>probabilistic </a:t>
            </a:r>
            <a:r>
              <a:rPr sz="1050" spc="-40" dirty="0">
                <a:latin typeface="Arial"/>
                <a:cs typeface="Arial"/>
              </a:rPr>
              <a:t>abductive </a:t>
            </a:r>
            <a:r>
              <a:rPr sz="1050" spc="-55" dirty="0">
                <a:latin typeface="Arial"/>
                <a:cs typeface="Arial"/>
              </a:rPr>
              <a:t>reasoning,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75" dirty="0">
                <a:latin typeface="Arial"/>
                <a:cs typeface="Arial"/>
              </a:rPr>
              <a:t>Bayesian </a:t>
            </a:r>
            <a:r>
              <a:rPr sz="1050" spc="-55" dirty="0">
                <a:latin typeface="Arial"/>
                <a:cs typeface="Arial"/>
              </a:rPr>
              <a:t>networks </a:t>
            </a:r>
            <a:r>
              <a:rPr sz="1050" spc="-25" dirty="0">
                <a:latin typeface="Arial"/>
                <a:cs typeface="Arial"/>
              </a:rPr>
              <a:t>for  </a:t>
            </a:r>
            <a:r>
              <a:rPr sz="1050" spc="-40" dirty="0">
                <a:latin typeface="Arial"/>
                <a:cs typeface="Arial"/>
              </a:rPr>
              <a:t>abductive </a:t>
            </a:r>
            <a:r>
              <a:rPr sz="1050" spc="-55" dirty="0">
                <a:latin typeface="Arial"/>
                <a:cs typeface="Arial"/>
              </a:rPr>
              <a:t>reasoning,  </a:t>
            </a:r>
            <a:r>
              <a:rPr sz="1050" spc="5" dirty="0">
                <a:latin typeface="Arial"/>
                <a:cs typeface="Arial"/>
              </a:rPr>
              <a:t>ML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30" dirty="0">
                <a:latin typeface="Arial"/>
                <a:cs typeface="Arial"/>
              </a:rPr>
              <a:t>inductive</a:t>
            </a:r>
            <a:r>
              <a:rPr sz="1050" spc="204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reasoning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36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0099" y="430403"/>
            <a:ext cx="290830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Reasoning 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over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 </a:t>
            </a:r>
            <a:r>
              <a:rPr sz="1400" dirty="0">
                <a:solidFill>
                  <a:srgbClr val="46AA78"/>
                </a:solidFill>
                <a:latin typeface="Arial"/>
                <a:cs typeface="Arial"/>
              </a:rPr>
              <a:t>-</a:t>
            </a:r>
            <a:r>
              <a:rPr sz="1400" spc="1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8991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57970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76951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921344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" y="2073173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227053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4" y="1295890"/>
            <a:ext cx="3738056" cy="1101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961390" indent="-171450">
              <a:lnSpc>
                <a:spcPct val="113199"/>
              </a:lnSpc>
              <a:buFont typeface="Arial"/>
              <a:buChar char="•"/>
            </a:pPr>
            <a:r>
              <a:rPr sz="1050" spc="-5" dirty="0">
                <a:latin typeface="Arial"/>
                <a:cs typeface="Arial"/>
              </a:rPr>
              <a:t>NOT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-25" dirty="0">
                <a:latin typeface="Arial"/>
                <a:cs typeface="Arial"/>
              </a:rPr>
              <a:t>(doesn’t </a:t>
            </a:r>
            <a:r>
              <a:rPr sz="1050" spc="-65" dirty="0">
                <a:latin typeface="Arial"/>
                <a:cs typeface="Arial"/>
              </a:rPr>
              <a:t>scale,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5" dirty="0">
                <a:latin typeface="Arial"/>
                <a:cs typeface="Arial"/>
              </a:rPr>
              <a:t>all)  </a:t>
            </a:r>
            <a:endParaRPr lang="en-US" sz="1050" spc="-5" dirty="0" smtClean="0">
              <a:latin typeface="Arial"/>
              <a:cs typeface="Arial"/>
            </a:endParaRPr>
          </a:p>
          <a:p>
            <a:pPr marL="184150" marR="961390" indent="-171450">
              <a:lnSpc>
                <a:spcPct val="113199"/>
              </a:lnSpc>
              <a:buFont typeface="Arial"/>
              <a:buChar char="•"/>
            </a:pPr>
            <a:r>
              <a:rPr sz="1050" spc="-35" dirty="0" smtClean="0">
                <a:latin typeface="Arial"/>
                <a:cs typeface="Arial"/>
              </a:rPr>
              <a:t>Many </a:t>
            </a:r>
            <a:r>
              <a:rPr sz="1050" spc="-35" dirty="0">
                <a:latin typeface="Arial"/>
                <a:cs typeface="Arial"/>
              </a:rPr>
              <a:t>options,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e.g.:</a:t>
            </a:r>
            <a:endParaRPr sz="1050" dirty="0">
              <a:latin typeface="Arial"/>
              <a:cs typeface="Arial"/>
            </a:endParaRPr>
          </a:p>
          <a:p>
            <a:pPr marL="461010" marR="151257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80" dirty="0">
                <a:latin typeface="Arial"/>
                <a:cs typeface="Arial"/>
              </a:rPr>
              <a:t>Case-based </a:t>
            </a:r>
            <a:r>
              <a:rPr sz="1000" spc="-55" dirty="0">
                <a:latin typeface="Arial"/>
                <a:cs typeface="Arial"/>
              </a:rPr>
              <a:t>reasoning  </a:t>
            </a:r>
            <a:endParaRPr lang="en-US" sz="1000" spc="-55" dirty="0" smtClean="0">
              <a:latin typeface="Arial"/>
              <a:cs typeface="Arial"/>
            </a:endParaRPr>
          </a:p>
          <a:p>
            <a:pPr marL="461010" marR="151257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40" dirty="0" smtClean="0">
                <a:latin typeface="Arial"/>
                <a:cs typeface="Arial"/>
              </a:rPr>
              <a:t>Automata</a:t>
            </a:r>
            <a:r>
              <a:rPr sz="1000" spc="-40" dirty="0">
                <a:latin typeface="Arial"/>
                <a:cs typeface="Arial"/>
              </a:rPr>
              <a:t>-based </a:t>
            </a:r>
            <a:r>
              <a:rPr sz="1000" spc="-50" dirty="0">
                <a:latin typeface="Arial"/>
                <a:cs typeface="Arial"/>
              </a:rPr>
              <a:t>techniques  </a:t>
            </a:r>
            <a:endParaRPr lang="en-US" sz="1000" spc="-50" dirty="0" smtClean="0">
              <a:latin typeface="Arial"/>
              <a:cs typeface="Arial"/>
            </a:endParaRPr>
          </a:p>
          <a:p>
            <a:pPr marL="461010" marR="151257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0" dirty="0" smtClean="0">
                <a:latin typeface="Arial"/>
                <a:cs typeface="Arial"/>
              </a:rPr>
              <a:t>Tableaux </a:t>
            </a:r>
            <a:r>
              <a:rPr sz="1000" spc="-15" dirty="0">
                <a:latin typeface="Arial"/>
                <a:cs typeface="Arial"/>
              </a:rPr>
              <a:t>(current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‘winner’)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55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Many </a:t>
            </a:r>
            <a:r>
              <a:rPr sz="1050" spc="-40" dirty="0">
                <a:latin typeface="Arial"/>
                <a:cs typeface="Arial"/>
              </a:rPr>
              <a:t>variants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60" dirty="0">
                <a:latin typeface="Arial"/>
                <a:cs typeface="Arial"/>
              </a:rPr>
              <a:t>many  </a:t>
            </a:r>
            <a:r>
              <a:rPr sz="1050" spc="-30" dirty="0">
                <a:latin typeface="Arial"/>
                <a:cs typeface="Arial"/>
              </a:rPr>
              <a:t>optimisations,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60" dirty="0">
                <a:latin typeface="Arial"/>
                <a:cs typeface="Arial"/>
              </a:rPr>
              <a:t>many  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logics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37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59546" y="430403"/>
            <a:ext cx="68897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T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ablea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ux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14597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70016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4395" y="1069718"/>
            <a:ext cx="3618229" cy="103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70" dirty="0">
                <a:latin typeface="Arial"/>
                <a:cs typeface="Arial"/>
              </a:rPr>
              <a:t>sound </a:t>
            </a:r>
            <a:r>
              <a:rPr sz="1050" spc="-65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complete </a:t>
            </a:r>
            <a:r>
              <a:rPr sz="1050" spc="-60" dirty="0">
                <a:latin typeface="Arial"/>
                <a:cs typeface="Arial"/>
              </a:rPr>
              <a:t>procedure </a:t>
            </a:r>
            <a:r>
              <a:rPr sz="1050" spc="-45" dirty="0">
                <a:latin typeface="Arial"/>
                <a:cs typeface="Arial"/>
              </a:rPr>
              <a:t>deciding </a:t>
            </a:r>
            <a:r>
              <a:rPr sz="1050" spc="-25" dirty="0">
                <a:latin typeface="Arial"/>
                <a:cs typeface="Arial"/>
              </a:rPr>
              <a:t>satisfiability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all 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70" dirty="0">
                <a:latin typeface="Arial"/>
                <a:cs typeface="Arial"/>
              </a:rPr>
              <a:t>need,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b="1" spc="-35" dirty="0">
                <a:latin typeface="Arial"/>
                <a:cs typeface="Arial"/>
              </a:rPr>
              <a:t>tableaux </a:t>
            </a:r>
            <a:r>
              <a:rPr sz="1050" b="1" spc="-30" dirty="0">
                <a:latin typeface="Arial"/>
                <a:cs typeface="Arial"/>
              </a:rPr>
              <a:t>method </a:t>
            </a:r>
            <a:r>
              <a:rPr sz="1050" b="1" spc="-90" dirty="0">
                <a:latin typeface="Arial"/>
                <a:cs typeface="Arial"/>
              </a:rPr>
              <a:t>is </a:t>
            </a:r>
            <a:r>
              <a:rPr sz="1050" b="1" spc="-40" dirty="0">
                <a:latin typeface="Arial"/>
                <a:cs typeface="Arial"/>
              </a:rPr>
              <a:t>a </a:t>
            </a:r>
            <a:r>
              <a:rPr sz="1050" b="1" spc="-65" dirty="0">
                <a:latin typeface="Arial"/>
                <a:cs typeface="Arial"/>
              </a:rPr>
              <a:t>decision </a:t>
            </a:r>
            <a:r>
              <a:rPr sz="1050" b="1" spc="-55" dirty="0">
                <a:latin typeface="Arial"/>
                <a:cs typeface="Arial"/>
              </a:rPr>
              <a:t>procedure  which  </a:t>
            </a:r>
            <a:r>
              <a:rPr sz="1050" b="1" spc="-75" dirty="0">
                <a:latin typeface="Arial"/>
                <a:cs typeface="Arial"/>
              </a:rPr>
              <a:t>checks  </a:t>
            </a:r>
            <a:r>
              <a:rPr sz="1050" b="1" spc="-15" dirty="0">
                <a:latin typeface="Arial"/>
                <a:cs typeface="Arial"/>
              </a:rPr>
              <a:t>the </a:t>
            </a:r>
            <a:r>
              <a:rPr sz="1050" b="1" spc="-55" dirty="0">
                <a:latin typeface="Arial"/>
                <a:cs typeface="Arial"/>
              </a:rPr>
              <a:t>existence  </a:t>
            </a:r>
            <a:r>
              <a:rPr sz="1050" b="1" spc="-35" dirty="0">
                <a:latin typeface="Arial"/>
                <a:cs typeface="Arial"/>
              </a:rPr>
              <a:t>of  </a:t>
            </a:r>
            <a:r>
              <a:rPr sz="1050" b="1" spc="-40" dirty="0">
                <a:latin typeface="Arial"/>
                <a:cs typeface="Arial"/>
              </a:rPr>
              <a:t>a</a:t>
            </a:r>
            <a:r>
              <a:rPr sz="1050" b="1" spc="-80" dirty="0">
                <a:latin typeface="Arial"/>
                <a:cs typeface="Arial"/>
              </a:rPr>
              <a:t> </a:t>
            </a:r>
            <a:r>
              <a:rPr sz="1050" b="1" spc="-45" dirty="0">
                <a:latin typeface="Arial"/>
                <a:cs typeface="Arial"/>
              </a:rPr>
              <a:t>model</a:t>
            </a:r>
            <a:endParaRPr sz="1050" dirty="0">
              <a:latin typeface="Arial"/>
              <a:cs typeface="Arial"/>
            </a:endParaRPr>
          </a:p>
          <a:p>
            <a:pPr marL="184150" marR="28956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40" dirty="0">
                <a:latin typeface="Arial"/>
                <a:cs typeface="Arial"/>
              </a:rPr>
              <a:t>It </a:t>
            </a:r>
            <a:r>
              <a:rPr sz="1050" spc="-50" dirty="0">
                <a:latin typeface="Arial"/>
                <a:cs typeface="Arial"/>
              </a:rPr>
              <a:t>exhaustively looks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possibilities, </a:t>
            </a:r>
            <a:r>
              <a:rPr sz="1050" spc="-95" dirty="0">
                <a:latin typeface="Arial"/>
                <a:cs typeface="Arial"/>
              </a:rPr>
              <a:t>so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40" dirty="0">
                <a:latin typeface="Arial"/>
                <a:cs typeface="Arial"/>
              </a:rPr>
              <a:t>eventually </a:t>
            </a:r>
            <a:r>
              <a:rPr sz="1050" spc="-65" dirty="0">
                <a:latin typeface="Arial"/>
                <a:cs typeface="Arial"/>
              </a:rPr>
              <a:t>prove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45" dirty="0">
                <a:latin typeface="Arial"/>
                <a:cs typeface="Arial"/>
              </a:rPr>
              <a:t>could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40" dirty="0">
                <a:latin typeface="Arial"/>
                <a:cs typeface="Arial"/>
              </a:rPr>
              <a:t>found </a:t>
            </a:r>
            <a:r>
              <a:rPr sz="1050" spc="-25" dirty="0">
                <a:latin typeface="Arial"/>
                <a:cs typeface="Arial"/>
              </a:rPr>
              <a:t>for  </a:t>
            </a:r>
            <a:r>
              <a:rPr sz="1050" spc="-45" dirty="0">
                <a:latin typeface="Arial"/>
                <a:cs typeface="Arial"/>
              </a:rPr>
              <a:t>unsatisfiable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formulas.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38/46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59546" y="430403"/>
            <a:ext cx="68897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T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ablea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ux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14597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70016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4395" y="1069718"/>
            <a:ext cx="3618229" cy="103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70" dirty="0">
                <a:latin typeface="Arial"/>
                <a:cs typeface="Arial"/>
              </a:rPr>
              <a:t>sound </a:t>
            </a:r>
            <a:r>
              <a:rPr sz="1050" spc="-65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complete </a:t>
            </a:r>
            <a:r>
              <a:rPr sz="1050" spc="-60" dirty="0">
                <a:latin typeface="Arial"/>
                <a:cs typeface="Arial"/>
              </a:rPr>
              <a:t>procedure </a:t>
            </a:r>
            <a:r>
              <a:rPr sz="1050" spc="-45" dirty="0">
                <a:latin typeface="Arial"/>
                <a:cs typeface="Arial"/>
              </a:rPr>
              <a:t>deciding </a:t>
            </a:r>
            <a:r>
              <a:rPr sz="1050" spc="-25" dirty="0">
                <a:latin typeface="Arial"/>
                <a:cs typeface="Arial"/>
              </a:rPr>
              <a:t>satisfiability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all 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70" dirty="0">
                <a:latin typeface="Arial"/>
                <a:cs typeface="Arial"/>
              </a:rPr>
              <a:t>need,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b="1" spc="-35" dirty="0">
                <a:latin typeface="Arial"/>
                <a:cs typeface="Arial"/>
              </a:rPr>
              <a:t>tableaux </a:t>
            </a:r>
            <a:r>
              <a:rPr sz="1050" b="1" spc="-30" dirty="0">
                <a:latin typeface="Arial"/>
                <a:cs typeface="Arial"/>
              </a:rPr>
              <a:t>method </a:t>
            </a:r>
            <a:r>
              <a:rPr sz="1050" b="1" spc="-90" dirty="0">
                <a:latin typeface="Arial"/>
                <a:cs typeface="Arial"/>
              </a:rPr>
              <a:t>is </a:t>
            </a:r>
            <a:r>
              <a:rPr sz="1050" b="1" spc="-40" dirty="0">
                <a:latin typeface="Arial"/>
                <a:cs typeface="Arial"/>
              </a:rPr>
              <a:t>a </a:t>
            </a:r>
            <a:r>
              <a:rPr sz="1050" b="1" spc="-65" dirty="0">
                <a:latin typeface="Arial"/>
                <a:cs typeface="Arial"/>
              </a:rPr>
              <a:t>decision </a:t>
            </a:r>
            <a:r>
              <a:rPr sz="1050" b="1" spc="-55" dirty="0">
                <a:latin typeface="Arial"/>
                <a:cs typeface="Arial"/>
              </a:rPr>
              <a:t>procedure  which  </a:t>
            </a:r>
            <a:r>
              <a:rPr sz="1050" b="1" spc="-75" dirty="0">
                <a:latin typeface="Arial"/>
                <a:cs typeface="Arial"/>
              </a:rPr>
              <a:t>checks  </a:t>
            </a:r>
            <a:r>
              <a:rPr sz="1050" b="1" spc="-15" dirty="0">
                <a:latin typeface="Arial"/>
                <a:cs typeface="Arial"/>
              </a:rPr>
              <a:t>the </a:t>
            </a:r>
            <a:r>
              <a:rPr sz="1050" b="1" spc="-55" dirty="0">
                <a:latin typeface="Arial"/>
                <a:cs typeface="Arial"/>
              </a:rPr>
              <a:t>existence  </a:t>
            </a:r>
            <a:r>
              <a:rPr sz="1050" b="1" spc="-35" dirty="0">
                <a:latin typeface="Arial"/>
                <a:cs typeface="Arial"/>
              </a:rPr>
              <a:t>of  </a:t>
            </a:r>
            <a:r>
              <a:rPr sz="1050" b="1" spc="-40" dirty="0">
                <a:latin typeface="Arial"/>
                <a:cs typeface="Arial"/>
              </a:rPr>
              <a:t>a</a:t>
            </a:r>
            <a:r>
              <a:rPr sz="1050" b="1" spc="-80" dirty="0">
                <a:latin typeface="Arial"/>
                <a:cs typeface="Arial"/>
              </a:rPr>
              <a:t> </a:t>
            </a:r>
            <a:r>
              <a:rPr sz="1050" b="1" spc="-45" dirty="0">
                <a:latin typeface="Arial"/>
                <a:cs typeface="Arial"/>
              </a:rPr>
              <a:t>model</a:t>
            </a:r>
            <a:endParaRPr sz="1050" dirty="0">
              <a:latin typeface="Arial"/>
              <a:cs typeface="Arial"/>
            </a:endParaRPr>
          </a:p>
          <a:p>
            <a:pPr marL="184150" marR="28956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40" dirty="0">
                <a:latin typeface="Arial"/>
                <a:cs typeface="Arial"/>
              </a:rPr>
              <a:t>It </a:t>
            </a:r>
            <a:r>
              <a:rPr sz="1050" spc="-50" dirty="0">
                <a:latin typeface="Arial"/>
                <a:cs typeface="Arial"/>
              </a:rPr>
              <a:t>exhaustively looks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possibilities, </a:t>
            </a:r>
            <a:r>
              <a:rPr sz="1050" spc="-95" dirty="0">
                <a:latin typeface="Arial"/>
                <a:cs typeface="Arial"/>
              </a:rPr>
              <a:t>so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40" dirty="0">
                <a:latin typeface="Arial"/>
                <a:cs typeface="Arial"/>
              </a:rPr>
              <a:t>eventually </a:t>
            </a:r>
            <a:r>
              <a:rPr sz="1050" spc="-65" dirty="0">
                <a:latin typeface="Arial"/>
                <a:cs typeface="Arial"/>
              </a:rPr>
              <a:t>prove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45" dirty="0">
                <a:latin typeface="Arial"/>
                <a:cs typeface="Arial"/>
              </a:rPr>
              <a:t>could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40" dirty="0">
                <a:latin typeface="Arial"/>
                <a:cs typeface="Arial"/>
              </a:rPr>
              <a:t>found </a:t>
            </a:r>
            <a:r>
              <a:rPr sz="1050" spc="-25" dirty="0">
                <a:latin typeface="Arial"/>
                <a:cs typeface="Arial"/>
              </a:rPr>
              <a:t>for  </a:t>
            </a:r>
            <a:r>
              <a:rPr sz="1050" spc="-45" dirty="0">
                <a:latin typeface="Arial"/>
                <a:cs typeface="Arial"/>
              </a:rPr>
              <a:t>unsatisfiable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formulas.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225433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4" y="2182431"/>
            <a:ext cx="37380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i="1" spc="-70" dirty="0" smtClean="0">
                <a:latin typeface="Arial"/>
                <a:cs typeface="Arial"/>
              </a:rPr>
              <a:t>φ </a:t>
            </a:r>
            <a:r>
              <a:rPr sz="1050" spc="-170" dirty="0" smtClean="0">
                <a:latin typeface="Arial"/>
                <a:cs typeface="Arial"/>
              </a:rPr>
              <a:t>  </a:t>
            </a:r>
            <a:r>
              <a:rPr lang="en-US" sz="1050" spc="-170" dirty="0" smtClean="0">
                <a:latin typeface="Arial"/>
                <a:cs typeface="Arial"/>
              </a:rPr>
              <a:t>  </a:t>
            </a:r>
            <a:r>
              <a:rPr sz="1050" i="1" spc="-90" dirty="0" smtClean="0">
                <a:latin typeface="Arial"/>
                <a:cs typeface="Arial"/>
              </a:rPr>
              <a:t>ψ  </a:t>
            </a:r>
            <a:r>
              <a:rPr sz="1050" spc="10" dirty="0">
                <a:latin typeface="Arial"/>
                <a:cs typeface="Arial"/>
              </a:rPr>
              <a:t>iff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i="1" spc="60" dirty="0">
                <a:latin typeface="Menlo"/>
                <a:cs typeface="Menlo"/>
              </a:rPr>
              <a:t>∧ </a:t>
            </a:r>
            <a:r>
              <a:rPr sz="1050" i="1" spc="-15" dirty="0">
                <a:latin typeface="Menlo"/>
                <a:cs typeface="Menlo"/>
              </a:rPr>
              <a:t>¬</a:t>
            </a:r>
            <a:r>
              <a:rPr sz="1050" i="1" spc="-15" dirty="0">
                <a:latin typeface="Arial"/>
                <a:cs typeface="Arial"/>
              </a:rPr>
              <a:t>ψ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5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satisfiable—if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40" dirty="0">
                <a:latin typeface="Arial"/>
                <a:cs typeface="Arial"/>
              </a:rPr>
              <a:t>satisfiable,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5" dirty="0">
                <a:latin typeface="Arial"/>
                <a:cs typeface="Arial"/>
              </a:rPr>
              <a:t>we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38/46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3450" y="2339975"/>
            <a:ext cx="243840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75" dirty="0" smtClean="0">
                <a:latin typeface="Arial"/>
                <a:cs typeface="Arial"/>
              </a:rPr>
              <a:t>  </a:t>
            </a:r>
            <a:r>
              <a:rPr sz="1050" spc="-75" dirty="0" smtClean="0">
                <a:latin typeface="Arial"/>
                <a:cs typeface="Arial"/>
              </a:rPr>
              <a:t>have  </a:t>
            </a:r>
            <a:r>
              <a:rPr sz="1050" spc="-40" dirty="0">
                <a:latin typeface="Arial"/>
                <a:cs typeface="Arial"/>
              </a:rPr>
              <a:t>found </a:t>
            </a:r>
            <a:r>
              <a:rPr sz="1050" spc="-85" dirty="0">
                <a:latin typeface="Arial"/>
                <a:cs typeface="Arial"/>
              </a:rPr>
              <a:t>a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55" dirty="0" smtClean="0">
                <a:latin typeface="Arial"/>
                <a:cs typeface="Arial"/>
              </a:rPr>
              <a:t>counterexample</a:t>
            </a:r>
            <a:r>
              <a:rPr lang="en-US" sz="1050" spc="-55" dirty="0" smtClean="0">
                <a:latin typeface="Arial"/>
                <a:cs typeface="Arial"/>
              </a:rPr>
              <a:t>  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618" y="2195769"/>
            <a:ext cx="134650" cy="1723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59546" y="430403"/>
            <a:ext cx="68897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T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ablea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ux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14597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70016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4395" y="1069718"/>
            <a:ext cx="3618229" cy="103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70" dirty="0">
                <a:latin typeface="Arial"/>
                <a:cs typeface="Arial"/>
              </a:rPr>
              <a:t>sound </a:t>
            </a:r>
            <a:r>
              <a:rPr sz="1050" spc="-65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complete </a:t>
            </a:r>
            <a:r>
              <a:rPr sz="1050" spc="-60" dirty="0">
                <a:latin typeface="Arial"/>
                <a:cs typeface="Arial"/>
              </a:rPr>
              <a:t>procedure </a:t>
            </a:r>
            <a:r>
              <a:rPr sz="1050" spc="-45" dirty="0">
                <a:latin typeface="Arial"/>
                <a:cs typeface="Arial"/>
              </a:rPr>
              <a:t>deciding </a:t>
            </a:r>
            <a:r>
              <a:rPr sz="1050" spc="-25" dirty="0">
                <a:latin typeface="Arial"/>
                <a:cs typeface="Arial"/>
              </a:rPr>
              <a:t>satisfiability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20" dirty="0">
                <a:latin typeface="Arial"/>
                <a:cs typeface="Arial"/>
              </a:rPr>
              <a:t>all 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70" dirty="0">
                <a:latin typeface="Arial"/>
                <a:cs typeface="Arial"/>
              </a:rPr>
              <a:t>need,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b="1" spc="-35" dirty="0">
                <a:latin typeface="Arial"/>
                <a:cs typeface="Arial"/>
              </a:rPr>
              <a:t>tableaux </a:t>
            </a:r>
            <a:r>
              <a:rPr sz="1050" b="1" spc="-30" dirty="0">
                <a:latin typeface="Arial"/>
                <a:cs typeface="Arial"/>
              </a:rPr>
              <a:t>method </a:t>
            </a:r>
            <a:r>
              <a:rPr sz="1050" b="1" spc="-90" dirty="0">
                <a:latin typeface="Arial"/>
                <a:cs typeface="Arial"/>
              </a:rPr>
              <a:t>is </a:t>
            </a:r>
            <a:r>
              <a:rPr sz="1050" b="1" spc="-40" dirty="0">
                <a:latin typeface="Arial"/>
                <a:cs typeface="Arial"/>
              </a:rPr>
              <a:t>a </a:t>
            </a:r>
            <a:r>
              <a:rPr sz="1050" b="1" spc="-65" dirty="0">
                <a:latin typeface="Arial"/>
                <a:cs typeface="Arial"/>
              </a:rPr>
              <a:t>decision </a:t>
            </a:r>
            <a:r>
              <a:rPr sz="1050" b="1" spc="-55" dirty="0">
                <a:latin typeface="Arial"/>
                <a:cs typeface="Arial"/>
              </a:rPr>
              <a:t>procedure  which  </a:t>
            </a:r>
            <a:r>
              <a:rPr sz="1050" b="1" spc="-75" dirty="0">
                <a:latin typeface="Arial"/>
                <a:cs typeface="Arial"/>
              </a:rPr>
              <a:t>checks  </a:t>
            </a:r>
            <a:r>
              <a:rPr sz="1050" b="1" spc="-15" dirty="0">
                <a:latin typeface="Arial"/>
                <a:cs typeface="Arial"/>
              </a:rPr>
              <a:t>the </a:t>
            </a:r>
            <a:r>
              <a:rPr sz="1050" b="1" spc="-55" dirty="0">
                <a:latin typeface="Arial"/>
                <a:cs typeface="Arial"/>
              </a:rPr>
              <a:t>existence  </a:t>
            </a:r>
            <a:r>
              <a:rPr sz="1050" b="1" spc="-35" dirty="0">
                <a:latin typeface="Arial"/>
                <a:cs typeface="Arial"/>
              </a:rPr>
              <a:t>of  </a:t>
            </a:r>
            <a:r>
              <a:rPr sz="1050" b="1" spc="-40" dirty="0">
                <a:latin typeface="Arial"/>
                <a:cs typeface="Arial"/>
              </a:rPr>
              <a:t>a</a:t>
            </a:r>
            <a:r>
              <a:rPr sz="1050" b="1" spc="-80" dirty="0">
                <a:latin typeface="Arial"/>
                <a:cs typeface="Arial"/>
              </a:rPr>
              <a:t> </a:t>
            </a:r>
            <a:r>
              <a:rPr sz="1050" b="1" spc="-45" dirty="0">
                <a:latin typeface="Arial"/>
                <a:cs typeface="Arial"/>
              </a:rPr>
              <a:t>model</a:t>
            </a:r>
            <a:endParaRPr sz="1050" dirty="0">
              <a:latin typeface="Arial"/>
              <a:cs typeface="Arial"/>
            </a:endParaRPr>
          </a:p>
          <a:p>
            <a:pPr marL="184150" marR="28956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40" dirty="0">
                <a:latin typeface="Arial"/>
                <a:cs typeface="Arial"/>
              </a:rPr>
              <a:t>It </a:t>
            </a:r>
            <a:r>
              <a:rPr sz="1050" spc="-50" dirty="0">
                <a:latin typeface="Arial"/>
                <a:cs typeface="Arial"/>
              </a:rPr>
              <a:t>exhaustively looks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possibilities, </a:t>
            </a:r>
            <a:r>
              <a:rPr sz="1050" spc="-95" dirty="0">
                <a:latin typeface="Arial"/>
                <a:cs typeface="Arial"/>
              </a:rPr>
              <a:t>so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can  </a:t>
            </a:r>
            <a:r>
              <a:rPr sz="1050" spc="-40" dirty="0">
                <a:latin typeface="Arial"/>
                <a:cs typeface="Arial"/>
              </a:rPr>
              <a:t>eventually </a:t>
            </a:r>
            <a:r>
              <a:rPr sz="1050" spc="-65" dirty="0">
                <a:latin typeface="Arial"/>
                <a:cs typeface="Arial"/>
              </a:rPr>
              <a:t>prove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55" dirty="0">
                <a:latin typeface="Arial"/>
                <a:cs typeface="Arial"/>
              </a:rPr>
              <a:t>no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45" dirty="0">
                <a:latin typeface="Arial"/>
                <a:cs typeface="Arial"/>
              </a:rPr>
              <a:t>could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40" dirty="0">
                <a:latin typeface="Arial"/>
                <a:cs typeface="Arial"/>
              </a:rPr>
              <a:t>found </a:t>
            </a:r>
            <a:r>
              <a:rPr sz="1050" spc="-25" dirty="0">
                <a:latin typeface="Arial"/>
                <a:cs typeface="Arial"/>
              </a:rPr>
              <a:t>for  </a:t>
            </a:r>
            <a:r>
              <a:rPr sz="1050" spc="-45" dirty="0">
                <a:latin typeface="Arial"/>
                <a:cs typeface="Arial"/>
              </a:rPr>
              <a:t>unsatisfiable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formulas.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225433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4" y="2182431"/>
            <a:ext cx="3738055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buFont typeface="Arial"/>
              <a:buChar char="•"/>
            </a:pPr>
            <a:r>
              <a:rPr sz="1050" i="1" spc="-70" dirty="0" smtClean="0">
                <a:latin typeface="Arial"/>
                <a:cs typeface="Arial"/>
              </a:rPr>
              <a:t>φ </a:t>
            </a:r>
            <a:r>
              <a:rPr lang="en-US" sz="1050" i="1" spc="-70" dirty="0" smtClean="0">
                <a:latin typeface="Arial"/>
                <a:cs typeface="Arial"/>
              </a:rPr>
              <a:t> </a:t>
            </a:r>
            <a:r>
              <a:rPr sz="1050" spc="-170" dirty="0" smtClean="0">
                <a:latin typeface="Arial"/>
                <a:cs typeface="Arial"/>
              </a:rPr>
              <a:t>  </a:t>
            </a:r>
            <a:r>
              <a:rPr sz="1050" i="1" spc="-90" dirty="0">
                <a:latin typeface="Arial"/>
                <a:cs typeface="Arial"/>
              </a:rPr>
              <a:t>ψ  </a:t>
            </a:r>
            <a:r>
              <a:rPr sz="1050" spc="10" dirty="0">
                <a:latin typeface="Arial"/>
                <a:cs typeface="Arial"/>
              </a:rPr>
              <a:t>iff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i="1" spc="60" dirty="0">
                <a:latin typeface="Menlo"/>
                <a:cs typeface="Menlo"/>
              </a:rPr>
              <a:t>∧ </a:t>
            </a:r>
            <a:r>
              <a:rPr sz="1050" i="1" spc="-15" dirty="0">
                <a:latin typeface="Menlo"/>
                <a:cs typeface="Menlo"/>
              </a:rPr>
              <a:t>¬</a:t>
            </a:r>
            <a:r>
              <a:rPr sz="1050" i="1" spc="-15" dirty="0">
                <a:latin typeface="Arial"/>
                <a:cs typeface="Arial"/>
              </a:rPr>
              <a:t>ψ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5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satisfiable—if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40" dirty="0">
                <a:latin typeface="Arial"/>
                <a:cs typeface="Arial"/>
              </a:rPr>
              <a:t>satisfiable,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5" dirty="0" smtClean="0">
                <a:latin typeface="Arial"/>
                <a:cs typeface="Arial"/>
              </a:rPr>
              <a:t>we</a:t>
            </a:r>
            <a:r>
              <a:rPr lang="en-US" sz="1050" spc="-105" dirty="0" smtClean="0">
                <a:latin typeface="Arial"/>
                <a:cs typeface="Arial"/>
              </a:rPr>
              <a:t> </a:t>
            </a:r>
            <a:r>
              <a:rPr lang="en-US" sz="1050" spc="-75" dirty="0" smtClean="0">
                <a:latin typeface="Arial"/>
                <a:cs typeface="Arial"/>
              </a:rPr>
              <a:t>have  </a:t>
            </a:r>
            <a:r>
              <a:rPr lang="en-US" sz="1050" spc="-40" dirty="0" smtClean="0">
                <a:latin typeface="Arial"/>
                <a:cs typeface="Arial"/>
              </a:rPr>
              <a:t>found </a:t>
            </a:r>
            <a:r>
              <a:rPr lang="en-US" sz="1050" spc="-85" dirty="0" smtClean="0">
                <a:latin typeface="Arial"/>
                <a:cs typeface="Arial"/>
              </a:rPr>
              <a:t>a</a:t>
            </a:r>
            <a:r>
              <a:rPr lang="en-US" sz="1050" spc="100" dirty="0" smtClean="0">
                <a:latin typeface="Arial"/>
                <a:cs typeface="Arial"/>
              </a:rPr>
              <a:t> </a:t>
            </a:r>
            <a:r>
              <a:rPr lang="en-US" sz="1050" spc="-55" dirty="0" smtClean="0">
                <a:latin typeface="Arial"/>
                <a:cs typeface="Arial"/>
              </a:rPr>
              <a:t>counterexample</a:t>
            </a:r>
            <a:endParaRPr lang="en-US" sz="1050" dirty="0" smtClean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02551" y="263644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4" y="2559392"/>
            <a:ext cx="34332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70" dirty="0" smtClean="0">
                <a:latin typeface="Arial"/>
                <a:cs typeface="Arial"/>
              </a:rPr>
              <a:t>Decompose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5" dirty="0">
                <a:latin typeface="Arial"/>
                <a:cs typeface="Arial"/>
              </a:rPr>
              <a:t>top-down 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fashion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38/46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674" y="2187575"/>
            <a:ext cx="134650" cy="1723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2551" y="79874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2551" y="135293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735035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24395" y="430403"/>
            <a:ext cx="3738055" cy="159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9240" algn="ctr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Tableaux</a:t>
            </a:r>
            <a:endParaRPr sz="1400" dirty="0">
              <a:latin typeface="Arial"/>
              <a:cs typeface="Arial"/>
            </a:endParaRPr>
          </a:p>
          <a:p>
            <a:pPr marL="184150" marR="558165" indent="-171450" algn="just">
              <a:lnSpc>
                <a:spcPct val="102600"/>
              </a:lnSpc>
              <a:spcBef>
                <a:spcPts val="62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Tableaux </a:t>
            </a:r>
            <a:r>
              <a:rPr sz="1050" spc="-50" dirty="0">
                <a:latin typeface="Arial"/>
                <a:cs typeface="Arial"/>
              </a:rPr>
              <a:t>calculus </a:t>
            </a:r>
            <a:r>
              <a:rPr sz="1050" spc="-65" dirty="0">
                <a:latin typeface="Arial"/>
                <a:cs typeface="Arial"/>
              </a:rPr>
              <a:t>works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-80" dirty="0">
                <a:latin typeface="Arial"/>
                <a:cs typeface="Arial"/>
              </a:rPr>
              <a:t>been  </a:t>
            </a:r>
            <a:r>
              <a:rPr sz="1050" spc="-35" dirty="0">
                <a:latin typeface="Arial"/>
                <a:cs typeface="Arial"/>
              </a:rPr>
              <a:t>translated </a:t>
            </a:r>
            <a:r>
              <a:rPr sz="1050" spc="-5" dirty="0">
                <a:latin typeface="Arial"/>
                <a:cs typeface="Arial"/>
              </a:rPr>
              <a:t>into </a:t>
            </a:r>
            <a:r>
              <a:rPr sz="1050" b="1" spc="-25" dirty="0">
                <a:latin typeface="Arial"/>
                <a:cs typeface="Arial"/>
              </a:rPr>
              <a:t>Negation </a:t>
            </a:r>
            <a:r>
              <a:rPr sz="1050" b="1" spc="-30" dirty="0">
                <a:latin typeface="Arial"/>
                <a:cs typeface="Arial"/>
              </a:rPr>
              <a:t>Normal </a:t>
            </a:r>
            <a:r>
              <a:rPr sz="1050" b="1" spc="-40" dirty="0">
                <a:latin typeface="Arial"/>
                <a:cs typeface="Arial"/>
              </a:rPr>
              <a:t>Form</a:t>
            </a:r>
            <a:r>
              <a:rPr sz="1050" spc="-40" dirty="0">
                <a:latin typeface="Arial"/>
                <a:cs typeface="Arial"/>
              </a:rPr>
              <a:t>, </a:t>
            </a:r>
            <a:r>
              <a:rPr sz="1050" i="1" spc="-25" dirty="0">
                <a:latin typeface="Arial"/>
                <a:cs typeface="Arial"/>
              </a:rPr>
              <a:t>i.e.</a:t>
            </a:r>
            <a:r>
              <a:rPr sz="1050" spc="-25" dirty="0">
                <a:latin typeface="Arial"/>
                <a:cs typeface="Arial"/>
              </a:rPr>
              <a:t>, </a:t>
            </a:r>
            <a:r>
              <a:rPr sz="1050" spc="-20" dirty="0">
                <a:latin typeface="Arial"/>
                <a:cs typeface="Arial"/>
              </a:rPr>
              <a:t>all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55" dirty="0">
                <a:latin typeface="Arial"/>
                <a:cs typeface="Arial"/>
              </a:rPr>
              <a:t>negations </a:t>
            </a:r>
            <a:r>
              <a:rPr sz="1050" spc="-75" dirty="0">
                <a:latin typeface="Arial"/>
                <a:cs typeface="Arial"/>
              </a:rPr>
              <a:t>have  </a:t>
            </a:r>
            <a:r>
              <a:rPr sz="1050" spc="-80" dirty="0">
                <a:latin typeface="Arial"/>
                <a:cs typeface="Arial"/>
              </a:rPr>
              <a:t>been  </a:t>
            </a:r>
            <a:r>
              <a:rPr sz="1050" spc="-75" dirty="0">
                <a:latin typeface="Arial"/>
                <a:cs typeface="Arial"/>
              </a:rPr>
              <a:t>pushed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inside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Recall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list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65" dirty="0">
                <a:latin typeface="Arial"/>
                <a:cs typeface="Arial"/>
              </a:rPr>
              <a:t>equivalences, </a:t>
            </a:r>
            <a:r>
              <a:rPr sz="1050" spc="-45" dirty="0">
                <a:latin typeface="Arial"/>
                <a:cs typeface="Arial"/>
              </a:rPr>
              <a:t>apply </a:t>
            </a:r>
            <a:r>
              <a:rPr sz="1050" spc="-55" dirty="0">
                <a:latin typeface="Arial"/>
                <a:cs typeface="Arial"/>
              </a:rPr>
              <a:t>those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5" dirty="0">
                <a:latin typeface="Arial"/>
                <a:cs typeface="Arial"/>
              </a:rPr>
              <a:t>arrive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25" dirty="0">
                <a:latin typeface="Arial"/>
                <a:cs typeface="Arial"/>
              </a:rPr>
              <a:t>NNF, </a:t>
            </a:r>
            <a:r>
              <a:rPr sz="1050" spc="20" dirty="0">
                <a:latin typeface="Arial"/>
                <a:cs typeface="Arial"/>
              </a:rPr>
              <a:t>if  </a:t>
            </a:r>
            <a:r>
              <a:rPr sz="1050" spc="-90" dirty="0">
                <a:latin typeface="Arial"/>
                <a:cs typeface="Arial"/>
              </a:rPr>
              <a:t>necessary.  </a:t>
            </a:r>
            <a:r>
              <a:rPr sz="1050" spc="-40" dirty="0">
                <a:latin typeface="Arial"/>
                <a:cs typeface="Arial"/>
              </a:rPr>
              <a:t>(pp32-33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book)</a:t>
            </a:r>
            <a:endParaRPr sz="1050" dirty="0">
              <a:latin typeface="Arial"/>
              <a:cs typeface="Arial"/>
            </a:endParaRPr>
          </a:p>
          <a:p>
            <a:pPr marL="184150" marR="111125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b="1" spc="-40" dirty="0">
                <a:latin typeface="Arial"/>
                <a:cs typeface="Arial"/>
              </a:rPr>
              <a:t>conjunction</a:t>
            </a:r>
            <a:r>
              <a:rPr sz="1050" spc="-40" dirty="0">
                <a:latin typeface="Arial"/>
                <a:cs typeface="Arial"/>
              </a:rPr>
              <a:t>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also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80" dirty="0">
                <a:latin typeface="Arial"/>
                <a:cs typeface="Arial"/>
              </a:rPr>
              <a:t>each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conjuncts: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4850" y="2025992"/>
            <a:ext cx="760273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u="sng" spc="-70" dirty="0">
                <a:latin typeface="Arial"/>
                <a:cs typeface="Arial"/>
              </a:rPr>
              <a:t>φ </a:t>
            </a:r>
            <a:r>
              <a:rPr sz="1050" i="1" u="sng" spc="60" dirty="0">
                <a:latin typeface="Menlo"/>
                <a:cs typeface="Menlo"/>
              </a:rPr>
              <a:t>∧</a:t>
            </a:r>
            <a:r>
              <a:rPr sz="1050" i="1" u="sng" spc="-459" dirty="0">
                <a:latin typeface="Menlo"/>
                <a:cs typeface="Menlo"/>
              </a:rPr>
              <a:t> </a:t>
            </a:r>
            <a:r>
              <a:rPr sz="1050" i="1" u="sng" spc="-90" dirty="0">
                <a:latin typeface="Arial"/>
                <a:cs typeface="Arial"/>
              </a:rPr>
              <a:t>ψ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02551" y="2633370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2174999"/>
            <a:ext cx="3661856" cy="1032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3285490" indent="-8255" algn="ctr">
              <a:lnSpc>
                <a:spcPct val="102600"/>
              </a:lnSpc>
            </a:pPr>
            <a:r>
              <a:rPr sz="1050" i="1" spc="-45" dirty="0" smtClean="0">
                <a:latin typeface="Arial"/>
                <a:cs typeface="Arial"/>
              </a:rPr>
              <a:t>φ  </a:t>
            </a:r>
            <a:endParaRPr lang="en-US" sz="1050" i="1" spc="-45" dirty="0" smtClean="0">
              <a:latin typeface="Arial"/>
              <a:cs typeface="Arial"/>
            </a:endParaRPr>
          </a:p>
          <a:p>
            <a:pPr marL="194945" marR="3285490" indent="-8255" algn="ctr">
              <a:lnSpc>
                <a:spcPct val="102600"/>
              </a:lnSpc>
            </a:pPr>
            <a:r>
              <a:rPr sz="1050" i="1" spc="-90" dirty="0" smtClean="0">
                <a:latin typeface="Arial"/>
                <a:cs typeface="Arial"/>
              </a:rPr>
              <a:t>ψ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b="1" spc="-45" dirty="0">
                <a:latin typeface="Arial"/>
                <a:cs typeface="Arial"/>
              </a:rPr>
              <a:t>disjunction</a:t>
            </a:r>
            <a:r>
              <a:rPr sz="1050" spc="-45" dirty="0">
                <a:latin typeface="Arial"/>
                <a:cs typeface="Arial"/>
              </a:rPr>
              <a:t>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also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80" dirty="0">
                <a:latin typeface="Arial"/>
                <a:cs typeface="Arial"/>
              </a:rPr>
              <a:t>one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disjuncts. 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non-deterministic</a:t>
            </a:r>
            <a:endParaRPr sz="1050" dirty="0">
              <a:latin typeface="Arial"/>
              <a:cs typeface="Arial"/>
            </a:endParaRPr>
          </a:p>
          <a:p>
            <a:pPr marL="94615" marR="3145155" indent="-4445" algn="ctr">
              <a:lnSpc>
                <a:spcPct val="102699"/>
              </a:lnSpc>
            </a:pPr>
            <a:r>
              <a:rPr sz="1050" i="1" u="sng" spc="-70" dirty="0">
                <a:latin typeface="Arial"/>
                <a:cs typeface="Arial"/>
              </a:rPr>
              <a:t>φ </a:t>
            </a:r>
            <a:r>
              <a:rPr sz="1050" i="1" u="sng" spc="60" dirty="0">
                <a:latin typeface="Menlo"/>
                <a:cs typeface="Menlo"/>
              </a:rPr>
              <a:t>∨</a:t>
            </a:r>
            <a:r>
              <a:rPr sz="1050" i="1" u="sng" spc="-450" dirty="0">
                <a:latin typeface="Menlo"/>
                <a:cs typeface="Menlo"/>
              </a:rPr>
              <a:t> </a:t>
            </a:r>
            <a:r>
              <a:rPr sz="1050" i="1" u="sng" spc="-90" dirty="0">
                <a:latin typeface="Arial"/>
                <a:cs typeface="Arial"/>
              </a:rPr>
              <a:t>ψ  </a:t>
            </a:r>
            <a:r>
              <a:rPr sz="1050" i="1" spc="-70" dirty="0">
                <a:latin typeface="Arial"/>
                <a:cs typeface="Arial"/>
              </a:rPr>
              <a:t>φ </a:t>
            </a:r>
            <a:r>
              <a:rPr sz="1050" i="1" spc="-345" dirty="0">
                <a:latin typeface="Menlo"/>
                <a:cs typeface="Menlo"/>
              </a:rPr>
              <a:t>| </a:t>
            </a:r>
            <a:r>
              <a:rPr sz="1050" i="1" spc="-90" dirty="0">
                <a:latin typeface="Arial"/>
                <a:cs typeface="Arial"/>
              </a:rPr>
              <a:t>ψ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39/46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59546" y="430403"/>
            <a:ext cx="68897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T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ablea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ux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90102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4" y="829119"/>
            <a:ext cx="37380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10" dirty="0">
                <a:latin typeface="Arial"/>
                <a:cs typeface="Arial"/>
              </a:rPr>
              <a:t>If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b="1" spc="-55" dirty="0">
                <a:latin typeface="Arial"/>
                <a:cs typeface="Arial"/>
              </a:rPr>
              <a:t>universally  </a:t>
            </a:r>
            <a:r>
              <a:rPr sz="1050" b="1" spc="-35" dirty="0">
                <a:latin typeface="Arial"/>
                <a:cs typeface="Arial"/>
              </a:rPr>
              <a:t>quantified </a:t>
            </a:r>
            <a:r>
              <a:rPr sz="1050" b="1" spc="-40" dirty="0">
                <a:latin typeface="Arial"/>
                <a:cs typeface="Arial"/>
              </a:rPr>
              <a:t>formula </a:t>
            </a:r>
            <a:r>
              <a:rPr sz="1050" b="1" spc="13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(</a:t>
            </a:r>
            <a:r>
              <a:rPr sz="1050" i="1" spc="10" dirty="0">
                <a:latin typeface="Menlo"/>
                <a:cs typeface="Menlo"/>
              </a:rPr>
              <a:t>∀</a:t>
            </a:r>
            <a:r>
              <a:rPr sz="1050" spc="10" dirty="0">
                <a:latin typeface="Arial"/>
                <a:cs typeface="Arial"/>
              </a:rPr>
              <a:t>),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4395" y="996833"/>
            <a:ext cx="3597275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also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70" dirty="0">
                <a:latin typeface="Arial"/>
                <a:cs typeface="Arial"/>
              </a:rPr>
              <a:t>where </a:t>
            </a:r>
            <a:r>
              <a:rPr sz="1050" spc="-30" dirty="0">
                <a:latin typeface="Arial"/>
                <a:cs typeface="Arial"/>
              </a:rPr>
              <a:t>the quantified </a:t>
            </a:r>
            <a:r>
              <a:rPr sz="1050" spc="-50" dirty="0">
                <a:latin typeface="Arial"/>
                <a:cs typeface="Arial"/>
              </a:rPr>
              <a:t>variable  </a:t>
            </a:r>
            <a:r>
              <a:rPr sz="1050" spc="-90" dirty="0">
                <a:latin typeface="Arial"/>
                <a:cs typeface="Arial"/>
              </a:rPr>
              <a:t>has </a:t>
            </a:r>
            <a:r>
              <a:rPr sz="1050" spc="-80" dirty="0">
                <a:latin typeface="Arial"/>
                <a:cs typeface="Arial"/>
              </a:rPr>
              <a:t>been </a:t>
            </a:r>
            <a:r>
              <a:rPr sz="1050" spc="-30" dirty="0">
                <a:latin typeface="Arial"/>
                <a:cs typeface="Arial"/>
              </a:rPr>
              <a:t>substituted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45" dirty="0">
                <a:latin typeface="Arial"/>
                <a:cs typeface="Arial"/>
              </a:rPr>
              <a:t>ground </a:t>
            </a:r>
            <a:r>
              <a:rPr sz="1050" spc="-20" dirty="0">
                <a:latin typeface="Arial"/>
                <a:cs typeface="Arial"/>
              </a:rPr>
              <a:t>term </a:t>
            </a:r>
            <a:r>
              <a:rPr sz="1050" spc="-25" dirty="0">
                <a:latin typeface="Arial"/>
                <a:cs typeface="Arial"/>
              </a:rPr>
              <a:t>(constant </a:t>
            </a:r>
            <a:r>
              <a:rPr sz="1050" spc="-45" dirty="0">
                <a:latin typeface="Arial"/>
                <a:cs typeface="Arial"/>
              </a:rPr>
              <a:t>or  </a:t>
            </a:r>
            <a:r>
              <a:rPr sz="1050" spc="-10" dirty="0">
                <a:latin typeface="Arial"/>
                <a:cs typeface="Arial"/>
              </a:rPr>
              <a:t>function)</a:t>
            </a:r>
            <a:endParaRPr sz="1050" dirty="0">
              <a:latin typeface="Arial"/>
              <a:cs typeface="Arial"/>
            </a:endParaRPr>
          </a:p>
          <a:p>
            <a:pPr marL="94615" marR="3067050">
              <a:lnSpc>
                <a:spcPct val="102600"/>
              </a:lnSpc>
            </a:pPr>
            <a:r>
              <a:rPr sz="1050" i="1" u="sng" spc="-20" dirty="0">
                <a:latin typeface="Menlo"/>
                <a:cs typeface="Menlo"/>
              </a:rPr>
              <a:t>∀</a:t>
            </a:r>
            <a:r>
              <a:rPr sz="1050" i="1" u="sng" spc="-20" dirty="0">
                <a:latin typeface="Arial"/>
                <a:cs typeface="Arial"/>
              </a:rPr>
              <a:t>x.φ  </a:t>
            </a:r>
            <a:r>
              <a:rPr sz="1050" i="1" spc="25" dirty="0">
                <a:latin typeface="Arial"/>
                <a:cs typeface="Arial"/>
              </a:rPr>
              <a:t>φ</a:t>
            </a:r>
            <a:r>
              <a:rPr sz="1050" i="1" spc="25" dirty="0">
                <a:latin typeface="Menlo"/>
                <a:cs typeface="Menlo"/>
              </a:rPr>
              <a:t>{</a:t>
            </a:r>
            <a:r>
              <a:rPr sz="1050" i="1" spc="25" dirty="0">
                <a:latin typeface="Arial"/>
                <a:cs typeface="Arial"/>
              </a:rPr>
              <a:t>x/t</a:t>
            </a:r>
            <a:r>
              <a:rPr sz="1050" i="1" spc="25" dirty="0">
                <a:latin typeface="Menlo"/>
                <a:cs typeface="Menlo"/>
              </a:rPr>
              <a:t>}</a:t>
            </a:r>
            <a:endParaRPr sz="1050" dirty="0">
              <a:latin typeface="Menlo"/>
              <a:cs typeface="Menl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2551" y="214350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577" y="2759900"/>
            <a:ext cx="46037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5" dirty="0">
                <a:latin typeface="Arial"/>
                <a:cs typeface="Arial"/>
              </a:rPr>
              <a:t>φ</a:t>
            </a:r>
            <a:r>
              <a:rPr sz="1050" i="1" spc="-15" dirty="0">
                <a:latin typeface="Menlo"/>
                <a:cs typeface="Menlo"/>
              </a:rPr>
              <a:t>{</a:t>
            </a:r>
            <a:r>
              <a:rPr sz="1050" i="1" spc="-15" dirty="0">
                <a:latin typeface="Arial"/>
                <a:cs typeface="Arial"/>
              </a:rPr>
              <a:t>x/a</a:t>
            </a:r>
            <a:r>
              <a:rPr sz="1050" i="1" spc="-15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40/46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4395" y="1806575"/>
            <a:ext cx="3738055" cy="1369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1050" i="1" spc="-20" dirty="0">
                <a:latin typeface="Menlo"/>
                <a:cs typeface="Menlo"/>
              </a:rPr>
              <a:t>∀</a:t>
            </a:r>
            <a:r>
              <a:rPr sz="1050" i="1" spc="-20" dirty="0">
                <a:latin typeface="Arial"/>
                <a:cs typeface="Arial"/>
              </a:rPr>
              <a:t>x.φ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For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b="1" spc="-35" dirty="0">
                <a:latin typeface="Arial"/>
                <a:cs typeface="Arial"/>
              </a:rPr>
              <a:t>existentially quantified formula</a:t>
            </a:r>
            <a:r>
              <a:rPr sz="1050" spc="-35" dirty="0">
                <a:latin typeface="Arial"/>
                <a:cs typeface="Arial"/>
              </a:rPr>
              <a:t>,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-55" dirty="0">
                <a:latin typeface="Arial"/>
                <a:cs typeface="Arial"/>
              </a:rPr>
              <a:t>satisfies  </a:t>
            </a:r>
            <a:r>
              <a:rPr sz="1050" spc="30" dirty="0">
                <a:latin typeface="Arial"/>
                <a:cs typeface="Arial"/>
              </a:rPr>
              <a:t>it, </a:t>
            </a:r>
            <a:r>
              <a:rPr sz="1050" spc="-35" dirty="0">
                <a:latin typeface="Arial"/>
                <a:cs typeface="Arial"/>
              </a:rPr>
              <a:t>then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65" dirty="0">
                <a:latin typeface="Arial"/>
                <a:cs typeface="Arial"/>
              </a:rPr>
              <a:t>also </a:t>
            </a:r>
            <a:r>
              <a:rPr sz="1050" spc="-55" dirty="0">
                <a:latin typeface="Arial"/>
                <a:cs typeface="Arial"/>
              </a:rPr>
              <a:t>satisfies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70" dirty="0">
                <a:latin typeface="Arial"/>
                <a:cs typeface="Arial"/>
              </a:rPr>
              <a:t>where </a:t>
            </a:r>
            <a:r>
              <a:rPr sz="1050" spc="-30" dirty="0">
                <a:latin typeface="Arial"/>
                <a:cs typeface="Arial"/>
              </a:rPr>
              <a:t>the quantified  </a:t>
            </a:r>
            <a:r>
              <a:rPr sz="1050" spc="-50" dirty="0">
                <a:latin typeface="Arial"/>
                <a:cs typeface="Arial"/>
              </a:rPr>
              <a:t>variable  </a:t>
            </a:r>
            <a:r>
              <a:rPr sz="1050" spc="-90" dirty="0">
                <a:latin typeface="Arial"/>
                <a:cs typeface="Arial"/>
              </a:rPr>
              <a:t>has  </a:t>
            </a:r>
            <a:r>
              <a:rPr sz="1050" spc="-80" dirty="0">
                <a:latin typeface="Arial"/>
                <a:cs typeface="Arial"/>
              </a:rPr>
              <a:t>been  </a:t>
            </a:r>
            <a:r>
              <a:rPr sz="1050" spc="-30" dirty="0">
                <a:latin typeface="Arial"/>
                <a:cs typeface="Arial"/>
              </a:rPr>
              <a:t>substituted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75" dirty="0">
                <a:latin typeface="Arial"/>
                <a:cs typeface="Arial"/>
              </a:rPr>
              <a:t>new  </a:t>
            </a:r>
            <a:r>
              <a:rPr sz="1050" spc="-65" dirty="0">
                <a:latin typeface="Arial"/>
                <a:cs typeface="Arial"/>
              </a:rPr>
              <a:t>Skolem</a:t>
            </a:r>
            <a:r>
              <a:rPr sz="1050" spc="-10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constant,</a:t>
            </a:r>
            <a:endParaRPr sz="1050" dirty="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35"/>
              </a:spcBef>
            </a:pPr>
            <a:r>
              <a:rPr sz="1050" i="1" u="sng" spc="-20" dirty="0">
                <a:latin typeface="Menlo"/>
                <a:cs typeface="Menlo"/>
              </a:rPr>
              <a:t>∃</a:t>
            </a:r>
            <a:r>
              <a:rPr sz="1050" i="1" u="sng" spc="-20" dirty="0" smtClean="0">
                <a:latin typeface="Arial"/>
                <a:cs typeface="Arial"/>
              </a:rPr>
              <a:t>x.φ</a:t>
            </a:r>
            <a:r>
              <a:rPr lang="en-US" sz="1050" i="1" u="sng" spc="-20" dirty="0" smtClean="0">
                <a:latin typeface="Arial"/>
                <a:cs typeface="Arial"/>
              </a:rPr>
              <a:t> 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lang="en-US" sz="1050" spc="-25" dirty="0" smtClean="0">
                <a:latin typeface="Arial"/>
                <a:cs typeface="Arial"/>
              </a:rPr>
              <a:t>  </a:t>
            </a:r>
            <a:r>
              <a:rPr sz="1050" spc="-25" dirty="0" smtClean="0">
                <a:latin typeface="Arial"/>
                <a:cs typeface="Arial"/>
              </a:rPr>
              <a:t>Note</a:t>
            </a:r>
            <a:r>
              <a:rPr sz="1050" spc="-25" dirty="0">
                <a:latin typeface="Arial"/>
                <a:cs typeface="Arial"/>
              </a:rPr>
              <a:t>: 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i="1" spc="-35" dirty="0">
                <a:latin typeface="Arial"/>
                <a:cs typeface="Arial"/>
              </a:rPr>
              <a:t>‘brand </a:t>
            </a:r>
            <a:r>
              <a:rPr sz="1050" i="1" spc="-40" dirty="0">
                <a:latin typeface="Arial"/>
                <a:cs typeface="Arial"/>
              </a:rPr>
              <a:t>new’ </a:t>
            </a:r>
            <a:r>
              <a:rPr sz="1050" spc="-35" dirty="0">
                <a:latin typeface="Arial"/>
                <a:cs typeface="Arial"/>
              </a:rPr>
              <a:t>constant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theory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59546" y="430403"/>
            <a:ext cx="68897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T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ablea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ux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53582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5" y="1463916"/>
            <a:ext cx="3513454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0" dirty="0">
                <a:latin typeface="Arial"/>
                <a:cs typeface="Arial"/>
              </a:rPr>
              <a:t>Apply the </a:t>
            </a:r>
            <a:r>
              <a:rPr sz="1050" spc="-35" dirty="0">
                <a:latin typeface="Arial"/>
                <a:cs typeface="Arial"/>
              </a:rPr>
              <a:t>completion </a:t>
            </a:r>
            <a:r>
              <a:rPr sz="1050" spc="-55" dirty="0">
                <a:latin typeface="Arial"/>
                <a:cs typeface="Arial"/>
              </a:rPr>
              <a:t>rules  </a:t>
            </a:r>
            <a:r>
              <a:rPr sz="1050" dirty="0">
                <a:latin typeface="Arial"/>
                <a:cs typeface="Arial"/>
              </a:rPr>
              <a:t>until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either</a:t>
            </a:r>
            <a:endParaRPr sz="1050">
              <a:latin typeface="Arial"/>
              <a:cs typeface="Arial"/>
            </a:endParaRPr>
          </a:p>
          <a:p>
            <a:pPr marL="289560" marR="8255" indent="-228600">
              <a:lnSpc>
                <a:spcPct val="100000"/>
              </a:lnSpc>
              <a:spcBef>
                <a:spcPts val="175"/>
              </a:spcBef>
              <a:buClr>
                <a:srgbClr val="46AA78"/>
              </a:buClr>
              <a:buAutoNum type="alphaLcParenBoth"/>
              <a:tabLst>
                <a:tab pos="290195" algn="l"/>
              </a:tabLst>
            </a:pPr>
            <a:r>
              <a:rPr sz="1000" spc="-60" dirty="0">
                <a:latin typeface="Arial"/>
                <a:cs typeface="Arial"/>
              </a:rPr>
              <a:t>an </a:t>
            </a:r>
            <a:r>
              <a:rPr sz="1000" spc="-20" dirty="0">
                <a:latin typeface="Arial"/>
                <a:cs typeface="Arial"/>
              </a:rPr>
              <a:t>explicit contradiction </a:t>
            </a:r>
            <a:r>
              <a:rPr sz="1000" spc="-70" dirty="0">
                <a:latin typeface="Arial"/>
                <a:cs typeface="Arial"/>
              </a:rPr>
              <a:t>due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80" dirty="0">
                <a:latin typeface="Arial"/>
                <a:cs typeface="Arial"/>
              </a:rPr>
              <a:t>presence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30" dirty="0">
                <a:latin typeface="Arial"/>
                <a:cs typeface="Arial"/>
              </a:rPr>
              <a:t>two </a:t>
            </a:r>
            <a:r>
              <a:rPr sz="1000" spc="-40" dirty="0">
                <a:latin typeface="Arial"/>
                <a:cs typeface="Arial"/>
              </a:rPr>
              <a:t>opposite  </a:t>
            </a:r>
            <a:r>
              <a:rPr sz="1000" spc="-25" dirty="0">
                <a:latin typeface="Arial"/>
                <a:cs typeface="Arial"/>
              </a:rPr>
              <a:t>literals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60" dirty="0">
                <a:latin typeface="Arial"/>
                <a:cs typeface="Arial"/>
              </a:rPr>
              <a:t>node  </a:t>
            </a:r>
            <a:r>
              <a:rPr sz="1000" spc="-15" dirty="0">
                <a:latin typeface="Arial"/>
                <a:cs typeface="Arial"/>
              </a:rPr>
              <a:t>(a </a:t>
            </a:r>
            <a:r>
              <a:rPr sz="1000" spc="-40" dirty="0">
                <a:solidFill>
                  <a:srgbClr val="FF0000"/>
                </a:solidFill>
                <a:latin typeface="Arial"/>
                <a:cs typeface="Arial"/>
              </a:rPr>
              <a:t>clash</a:t>
            </a:r>
            <a:r>
              <a:rPr sz="1000" spc="-40" dirty="0">
                <a:latin typeface="Arial"/>
                <a:cs typeface="Arial"/>
              </a:rPr>
              <a:t>) </a:t>
            </a:r>
            <a:r>
              <a:rPr sz="1000" spc="-55" dirty="0">
                <a:latin typeface="Arial"/>
                <a:cs typeface="Arial"/>
              </a:rPr>
              <a:t>is generated 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75" dirty="0">
                <a:latin typeface="Arial"/>
                <a:cs typeface="Arial"/>
              </a:rPr>
              <a:t>each  </a:t>
            </a:r>
            <a:r>
              <a:rPr sz="1000" spc="-45" dirty="0">
                <a:latin typeface="Arial"/>
                <a:cs typeface="Arial"/>
              </a:rPr>
              <a:t>branch, 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  <a:p>
            <a:pPr marL="289560" indent="-233045">
              <a:lnSpc>
                <a:spcPts val="1195"/>
              </a:lnSpc>
              <a:buClr>
                <a:srgbClr val="46AA78"/>
              </a:buClr>
              <a:buAutoNum type="alphaLcParenBoth"/>
              <a:tabLst>
                <a:tab pos="290195" algn="l"/>
              </a:tabLst>
            </a:pP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45" dirty="0">
                <a:latin typeface="Arial"/>
                <a:cs typeface="Arial"/>
              </a:rPr>
              <a:t>completed </a:t>
            </a:r>
            <a:r>
              <a:rPr sz="1000" spc="-50" dirty="0">
                <a:latin typeface="Arial"/>
                <a:cs typeface="Arial"/>
              </a:rPr>
              <a:t>branch </a:t>
            </a:r>
            <a:r>
              <a:rPr sz="1000" spc="-65" dirty="0">
                <a:latin typeface="Arial"/>
                <a:cs typeface="Arial"/>
              </a:rPr>
              <a:t>where  </a:t>
            </a:r>
            <a:r>
              <a:rPr sz="1000" spc="-50" dirty="0">
                <a:latin typeface="Arial"/>
                <a:cs typeface="Arial"/>
              </a:rPr>
              <a:t>no </a:t>
            </a:r>
            <a:r>
              <a:rPr sz="1000" spc="-60" dirty="0">
                <a:latin typeface="Arial"/>
                <a:cs typeface="Arial"/>
              </a:rPr>
              <a:t>more  </a:t>
            </a:r>
            <a:r>
              <a:rPr sz="1000" spc="-35" dirty="0">
                <a:latin typeface="Arial"/>
                <a:cs typeface="Arial"/>
              </a:rPr>
              <a:t>rule </a:t>
            </a:r>
            <a:r>
              <a:rPr sz="1000" spc="-55" dirty="0">
                <a:latin typeface="Arial"/>
                <a:cs typeface="Arial"/>
              </a:rPr>
              <a:t>is  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applicable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41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89823" y="430403"/>
            <a:ext cx="8293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Beginnings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19420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55606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74588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897710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327" y="204953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2551" y="2246896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4395" y="1117940"/>
            <a:ext cx="3493770" cy="15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91770" indent="-171450">
              <a:lnSpc>
                <a:spcPct val="102600"/>
              </a:lnSpc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Truth </a:t>
            </a:r>
            <a:r>
              <a:rPr sz="1050" spc="-70" dirty="0">
                <a:latin typeface="Arial"/>
                <a:cs typeface="Arial"/>
              </a:rPr>
              <a:t>values </a:t>
            </a:r>
            <a:r>
              <a:rPr sz="1050" spc="-65" dirty="0">
                <a:latin typeface="Arial"/>
                <a:cs typeface="Arial"/>
              </a:rPr>
              <a:t>1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65" dirty="0">
                <a:latin typeface="Arial"/>
                <a:cs typeface="Arial"/>
              </a:rPr>
              <a:t>0 </a:t>
            </a:r>
            <a:r>
              <a:rPr sz="1050" spc="-15" dirty="0">
                <a:latin typeface="Arial"/>
                <a:cs typeface="Arial"/>
              </a:rPr>
              <a:t>(or </a:t>
            </a:r>
            <a:r>
              <a:rPr sz="1050" spc="-50" dirty="0">
                <a:latin typeface="Arial"/>
                <a:cs typeface="Arial"/>
              </a:rPr>
              <a:t>something </a:t>
            </a:r>
            <a:r>
              <a:rPr sz="1050" spc="-90" dirty="0">
                <a:latin typeface="Arial"/>
                <a:cs typeface="Arial"/>
              </a:rPr>
              <a:t>else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55" dirty="0">
                <a:latin typeface="Arial"/>
                <a:cs typeface="Arial"/>
              </a:rPr>
              <a:t>many-valued  </a:t>
            </a:r>
            <a:r>
              <a:rPr sz="1050" spc="-35" dirty="0">
                <a:latin typeface="Arial"/>
                <a:cs typeface="Arial"/>
              </a:rPr>
              <a:t>logics)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True or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false?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190" dirty="0">
                <a:latin typeface="Arial"/>
                <a:cs typeface="Arial"/>
              </a:rPr>
              <a:t>= </a:t>
            </a:r>
            <a:r>
              <a:rPr sz="1000" spc="5" dirty="0">
                <a:latin typeface="Arial"/>
                <a:cs typeface="Arial"/>
              </a:rPr>
              <a:t>“Aristotle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alive”</a:t>
            </a:r>
            <a:endParaRPr sz="1000" dirty="0">
              <a:latin typeface="Arial"/>
              <a:cs typeface="Arial"/>
            </a:endParaRPr>
          </a:p>
          <a:p>
            <a:pPr marL="289560" marR="815975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B </a:t>
            </a:r>
            <a:r>
              <a:rPr sz="1000" spc="190" dirty="0">
                <a:latin typeface="Arial"/>
                <a:cs typeface="Arial"/>
              </a:rPr>
              <a:t>= </a:t>
            </a:r>
            <a:r>
              <a:rPr sz="1000" spc="-30" dirty="0">
                <a:latin typeface="Arial"/>
                <a:cs typeface="Arial"/>
              </a:rPr>
              <a:t>“Cape </a:t>
            </a:r>
            <a:r>
              <a:rPr sz="1000" spc="-50" dirty="0">
                <a:latin typeface="Arial"/>
                <a:cs typeface="Arial"/>
              </a:rPr>
              <a:t>Town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spc="-35" dirty="0">
                <a:latin typeface="Arial"/>
                <a:cs typeface="Arial"/>
              </a:rPr>
              <a:t>located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35" dirty="0">
                <a:latin typeface="Arial"/>
                <a:cs typeface="Arial"/>
              </a:rPr>
              <a:t>South </a:t>
            </a:r>
            <a:r>
              <a:rPr sz="1000" spc="10" dirty="0">
                <a:latin typeface="Arial"/>
                <a:cs typeface="Arial"/>
              </a:rPr>
              <a:t>Africa”  </a:t>
            </a:r>
            <a:r>
              <a:rPr sz="1000" spc="-90" dirty="0">
                <a:latin typeface="Arial"/>
                <a:cs typeface="Arial"/>
              </a:rPr>
              <a:t>C </a:t>
            </a:r>
            <a:r>
              <a:rPr sz="1000" spc="190" dirty="0">
                <a:latin typeface="Arial"/>
                <a:cs typeface="Arial"/>
              </a:rPr>
              <a:t>= </a:t>
            </a:r>
            <a:r>
              <a:rPr sz="1000" spc="-25" dirty="0">
                <a:latin typeface="Arial"/>
                <a:cs typeface="Arial"/>
              </a:rPr>
              <a:t>“Praise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Allah”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75"/>
              </a:spcBef>
              <a:buFont typeface="Arial"/>
              <a:buChar char="•"/>
            </a:pPr>
            <a:r>
              <a:rPr sz="1050" spc="-75" dirty="0">
                <a:latin typeface="Arial"/>
                <a:cs typeface="Arial"/>
              </a:rPr>
              <a:t>Realise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logic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study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10" dirty="0">
                <a:latin typeface="Arial"/>
                <a:cs typeface="Arial"/>
              </a:rPr>
              <a:t>truth, </a:t>
            </a:r>
            <a:r>
              <a:rPr sz="1050" spc="-5" dirty="0">
                <a:latin typeface="Arial"/>
                <a:cs typeface="Arial"/>
              </a:rPr>
              <a:t>but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relationship </a:t>
            </a:r>
            <a:r>
              <a:rPr sz="1050" spc="-70" dirty="0">
                <a:solidFill>
                  <a:srgbClr val="009A55"/>
                </a:solidFill>
                <a:latin typeface="Arial"/>
                <a:cs typeface="Arial"/>
              </a:rPr>
              <a:t>between </a:t>
            </a:r>
            <a:r>
              <a:rPr sz="1050" spc="-30" dirty="0">
                <a:solidFill>
                  <a:srgbClr val="009A55"/>
                </a:solidFill>
                <a:latin typeface="Arial"/>
                <a:cs typeface="Arial"/>
              </a:rPr>
              <a:t>the </a:t>
            </a:r>
            <a:r>
              <a:rPr sz="1050" spc="15" dirty="0">
                <a:solidFill>
                  <a:srgbClr val="009A55"/>
                </a:solidFill>
                <a:latin typeface="Arial"/>
                <a:cs typeface="Arial"/>
              </a:rPr>
              <a:t>truth </a:t>
            </a:r>
            <a:r>
              <a:rPr sz="1050" spc="-20" dirty="0">
                <a:solidFill>
                  <a:srgbClr val="009A55"/>
                </a:solidFill>
                <a:latin typeface="Arial"/>
                <a:cs typeface="Arial"/>
              </a:rPr>
              <a:t>of </a:t>
            </a:r>
            <a:r>
              <a:rPr sz="1050" spc="-80" dirty="0">
                <a:solidFill>
                  <a:srgbClr val="009A55"/>
                </a:solidFill>
                <a:latin typeface="Arial"/>
                <a:cs typeface="Arial"/>
              </a:rPr>
              <a:t>one </a:t>
            </a:r>
            <a:r>
              <a:rPr sz="1050" spc="-35" dirty="0">
                <a:solidFill>
                  <a:srgbClr val="009A55"/>
                </a:solidFill>
                <a:latin typeface="Arial"/>
                <a:cs typeface="Arial"/>
              </a:rPr>
              <a:t>statement </a:t>
            </a:r>
            <a:r>
              <a:rPr sz="1050" spc="-65" dirty="0">
                <a:solidFill>
                  <a:srgbClr val="009A55"/>
                </a:solidFill>
                <a:latin typeface="Arial"/>
                <a:cs typeface="Arial"/>
              </a:rPr>
              <a:t>and </a:t>
            </a:r>
            <a:r>
              <a:rPr sz="1050" spc="5" dirty="0">
                <a:solidFill>
                  <a:srgbClr val="009A55"/>
                </a:solidFill>
                <a:latin typeface="Arial"/>
                <a:cs typeface="Arial"/>
              </a:rPr>
              <a:t>that </a:t>
            </a:r>
            <a:r>
              <a:rPr sz="1050" spc="-20" dirty="0">
                <a:solidFill>
                  <a:srgbClr val="009A55"/>
                </a:solidFill>
                <a:latin typeface="Arial"/>
                <a:cs typeface="Arial"/>
              </a:rPr>
              <a:t>of  </a:t>
            </a:r>
            <a:r>
              <a:rPr sz="1050" spc="-40" dirty="0">
                <a:solidFill>
                  <a:srgbClr val="009A55"/>
                </a:solidFill>
                <a:latin typeface="Arial"/>
                <a:cs typeface="Arial"/>
              </a:rPr>
              <a:t>another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6/46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42/46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8939" y="430403"/>
            <a:ext cx="21215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15" dirty="0">
                <a:latin typeface="Arial"/>
                <a:cs typeface="Arial"/>
              </a:rPr>
              <a:t>Input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tableau: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8946" y="1007960"/>
            <a:ext cx="1002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1 </a:t>
            </a:r>
            <a:r>
              <a:rPr sz="1000" spc="-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latin typeface="Menlo"/>
                <a:cs typeface="Menlo"/>
              </a:rPr>
              <a:t>∀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5" dirty="0">
                <a:latin typeface="Menlo"/>
                <a:cs typeface="Menlo"/>
              </a:rPr>
              <a:t>¬</a:t>
            </a:r>
            <a:r>
              <a:rPr sz="1000" i="1" spc="5" dirty="0">
                <a:latin typeface="Arial"/>
                <a:cs typeface="Arial"/>
              </a:rPr>
              <a:t>P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939" y="1159802"/>
            <a:ext cx="2634311" cy="514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415">
              <a:lnSpc>
                <a:spcPts val="12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2</a:t>
            </a:r>
            <a:r>
              <a:rPr sz="1000" spc="-8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P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72415">
              <a:lnSpc>
                <a:spcPts val="12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3 </a:t>
            </a:r>
            <a:r>
              <a:rPr sz="10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latin typeface="Menlo"/>
                <a:cs typeface="Menlo"/>
              </a:rPr>
              <a:t>∀</a:t>
            </a:r>
            <a:r>
              <a:rPr sz="1000" i="1" spc="-5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Menlo"/>
                <a:cs typeface="Menlo"/>
              </a:rPr>
              <a:t>¬</a:t>
            </a:r>
            <a:r>
              <a:rPr sz="1000" i="1" spc="2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∨</a:t>
            </a:r>
            <a:r>
              <a:rPr sz="1000" i="1" spc="-385" dirty="0">
                <a:latin typeface="Menlo"/>
                <a:cs typeface="Menlo"/>
              </a:rPr>
              <a:t> </a:t>
            </a:r>
            <a:r>
              <a:rPr sz="1000" i="1" spc="-3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30" dirty="0">
                <a:latin typeface="Arial"/>
                <a:cs typeface="Arial"/>
              </a:rPr>
              <a:t>Apply </a:t>
            </a:r>
            <a:r>
              <a:rPr sz="1050" spc="-80" dirty="0">
                <a:latin typeface="Arial"/>
                <a:cs typeface="Arial"/>
              </a:rPr>
              <a:t>one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rules. 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one?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42/46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8939" y="430403"/>
            <a:ext cx="21215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15" dirty="0">
                <a:latin typeface="Arial"/>
                <a:cs typeface="Arial"/>
              </a:rPr>
              <a:t>Input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tableau: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8946" y="1007960"/>
            <a:ext cx="10789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1 </a:t>
            </a:r>
            <a:r>
              <a:rPr sz="1000" spc="-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latin typeface="Menlo"/>
                <a:cs typeface="Menlo"/>
              </a:rPr>
              <a:t>∀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5" dirty="0">
                <a:latin typeface="Menlo"/>
                <a:cs typeface="Menlo"/>
              </a:rPr>
              <a:t>¬</a:t>
            </a:r>
            <a:r>
              <a:rPr sz="1000" i="1" spc="5" dirty="0">
                <a:latin typeface="Arial"/>
                <a:cs typeface="Arial"/>
              </a:rPr>
              <a:t>P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938" y="1159802"/>
            <a:ext cx="3167711" cy="697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415">
              <a:lnSpc>
                <a:spcPts val="12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2</a:t>
            </a:r>
            <a:r>
              <a:rPr sz="1000" spc="-8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P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72415">
              <a:lnSpc>
                <a:spcPts val="12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3 </a:t>
            </a:r>
            <a:r>
              <a:rPr sz="10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latin typeface="Menlo"/>
                <a:cs typeface="Menlo"/>
              </a:rPr>
              <a:t>∀</a:t>
            </a:r>
            <a:r>
              <a:rPr sz="1000" i="1" spc="-5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Menlo"/>
                <a:cs typeface="Menlo"/>
              </a:rPr>
              <a:t>¬</a:t>
            </a:r>
            <a:r>
              <a:rPr sz="1000" i="1" spc="2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∨</a:t>
            </a:r>
            <a:r>
              <a:rPr sz="1000" i="1" spc="-385" dirty="0">
                <a:latin typeface="Menlo"/>
                <a:cs typeface="Menlo"/>
              </a:rPr>
              <a:t> </a:t>
            </a:r>
            <a:r>
              <a:rPr sz="1000" i="1" spc="-3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35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30" dirty="0">
                <a:latin typeface="Arial"/>
                <a:cs typeface="Arial"/>
              </a:rPr>
              <a:t>Apply </a:t>
            </a:r>
            <a:r>
              <a:rPr sz="1050" spc="-80" dirty="0">
                <a:latin typeface="Arial"/>
                <a:cs typeface="Arial"/>
              </a:rPr>
              <a:t>one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rules. 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one?</a:t>
            </a:r>
            <a:endParaRPr sz="1050" dirty="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17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50" dirty="0">
                <a:latin typeface="Arial"/>
                <a:cs typeface="Arial"/>
              </a:rPr>
              <a:t>axiom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-50" dirty="0">
                <a:latin typeface="Arial"/>
                <a:cs typeface="Arial"/>
              </a:rPr>
              <a:t>‘reasonable’ 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option: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8946" y="1888591"/>
            <a:ext cx="9265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4 </a:t>
            </a:r>
            <a:r>
              <a:rPr sz="1000" spc="-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latin typeface="Menlo"/>
                <a:cs typeface="Menlo"/>
              </a:rPr>
              <a:t>¬</a:t>
            </a:r>
            <a:r>
              <a:rPr sz="1000" i="1" spc="15" dirty="0">
                <a:latin typeface="Arial"/>
                <a:cs typeface="Arial"/>
              </a:rPr>
              <a:t>P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Arial"/>
                <a:cs typeface="Arial"/>
              </a:rPr>
              <a:t>b,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26842" y="1888591"/>
            <a:ext cx="138800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(substitute </a:t>
            </a:r>
            <a:r>
              <a:rPr sz="1000" i="1" spc="-45" dirty="0">
                <a:latin typeface="Arial"/>
                <a:cs typeface="Arial"/>
              </a:rPr>
              <a:t>x 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42/46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8939" y="430403"/>
            <a:ext cx="21215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15" dirty="0">
                <a:latin typeface="Arial"/>
                <a:cs typeface="Arial"/>
              </a:rPr>
              <a:t>Input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tableau: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8946" y="1007960"/>
            <a:ext cx="11551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1 </a:t>
            </a:r>
            <a:r>
              <a:rPr sz="1000" spc="-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latin typeface="Menlo"/>
                <a:cs typeface="Menlo"/>
              </a:rPr>
              <a:t>∀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5" dirty="0">
                <a:latin typeface="Menlo"/>
                <a:cs typeface="Menlo"/>
              </a:rPr>
              <a:t>¬</a:t>
            </a:r>
            <a:r>
              <a:rPr sz="1000" i="1" spc="5" dirty="0">
                <a:latin typeface="Arial"/>
                <a:cs typeface="Arial"/>
              </a:rPr>
              <a:t>P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938" y="1159802"/>
            <a:ext cx="3396311" cy="697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415">
              <a:lnSpc>
                <a:spcPts val="12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2</a:t>
            </a:r>
            <a:r>
              <a:rPr sz="1000" spc="-8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P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72415">
              <a:lnSpc>
                <a:spcPts val="12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3 </a:t>
            </a:r>
            <a:r>
              <a:rPr sz="10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latin typeface="Menlo"/>
                <a:cs typeface="Menlo"/>
              </a:rPr>
              <a:t>∀</a:t>
            </a:r>
            <a:r>
              <a:rPr sz="1000" i="1" spc="-5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Menlo"/>
                <a:cs typeface="Menlo"/>
              </a:rPr>
              <a:t>¬</a:t>
            </a:r>
            <a:r>
              <a:rPr sz="1000" i="1" spc="2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∨</a:t>
            </a:r>
            <a:r>
              <a:rPr sz="1000" i="1" spc="-385" dirty="0">
                <a:latin typeface="Menlo"/>
                <a:cs typeface="Menlo"/>
              </a:rPr>
              <a:t> </a:t>
            </a:r>
            <a:r>
              <a:rPr sz="1000" i="1" spc="-3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35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30" dirty="0">
                <a:latin typeface="Arial"/>
                <a:cs typeface="Arial"/>
              </a:rPr>
              <a:t>Apply </a:t>
            </a:r>
            <a:r>
              <a:rPr sz="1050" spc="-80" dirty="0">
                <a:latin typeface="Arial"/>
                <a:cs typeface="Arial"/>
              </a:rPr>
              <a:t>one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rules. 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one?</a:t>
            </a:r>
            <a:endParaRPr sz="1050" dirty="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17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50" dirty="0">
                <a:latin typeface="Arial"/>
                <a:cs typeface="Arial"/>
              </a:rPr>
              <a:t>axiom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-50" dirty="0">
                <a:latin typeface="Arial"/>
                <a:cs typeface="Arial"/>
              </a:rPr>
              <a:t>‘reasonable’ 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option: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8946" y="1888591"/>
            <a:ext cx="9265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4 </a:t>
            </a:r>
            <a:r>
              <a:rPr sz="1000" spc="-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latin typeface="Menlo"/>
                <a:cs typeface="Menlo"/>
              </a:rPr>
              <a:t>¬</a:t>
            </a:r>
            <a:r>
              <a:rPr sz="1000" i="1" spc="15" dirty="0">
                <a:latin typeface="Arial"/>
                <a:cs typeface="Arial"/>
              </a:rPr>
              <a:t>P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Arial"/>
                <a:cs typeface="Arial"/>
              </a:rPr>
              <a:t>b,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26842" y="1888591"/>
            <a:ext cx="138800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(substitute </a:t>
            </a:r>
            <a:r>
              <a:rPr sz="1000" i="1" spc="-45" dirty="0">
                <a:latin typeface="Arial"/>
                <a:cs typeface="Arial"/>
              </a:rPr>
              <a:t>x 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8938" y="2065667"/>
            <a:ext cx="33963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60" dirty="0">
                <a:latin typeface="Arial"/>
                <a:cs typeface="Arial"/>
              </a:rPr>
              <a:t>Now  </a:t>
            </a:r>
            <a:r>
              <a:rPr sz="1050" spc="-20" dirty="0">
                <a:latin typeface="Arial"/>
                <a:cs typeface="Arial"/>
              </a:rPr>
              <a:t>let’s </a:t>
            </a:r>
            <a:r>
              <a:rPr sz="1050" spc="-15" dirty="0">
                <a:latin typeface="Arial"/>
                <a:cs typeface="Arial"/>
              </a:rPr>
              <a:t>‘get </a:t>
            </a:r>
            <a:r>
              <a:rPr sz="1050" spc="-10" dirty="0">
                <a:latin typeface="Arial"/>
                <a:cs typeface="Arial"/>
              </a:rPr>
              <a:t>rid </a:t>
            </a:r>
            <a:r>
              <a:rPr sz="1050" spc="30" dirty="0">
                <a:latin typeface="Arial"/>
                <a:cs typeface="Arial"/>
              </a:rPr>
              <a:t>of’ </a:t>
            </a:r>
            <a:r>
              <a:rPr sz="1050" spc="-30" dirty="0">
                <a:latin typeface="Arial"/>
                <a:cs typeface="Arial"/>
              </a:rPr>
              <a:t>the other </a:t>
            </a:r>
            <a:r>
              <a:rPr sz="1050" i="1" spc="-45" dirty="0">
                <a:latin typeface="Menlo"/>
                <a:cs typeface="Menlo"/>
              </a:rPr>
              <a:t>∀</a:t>
            </a:r>
            <a:r>
              <a:rPr sz="1050" spc="-45" dirty="0">
                <a:latin typeface="Arial"/>
                <a:cs typeface="Arial"/>
              </a:rPr>
              <a:t>’s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sz="1050" spc="-35" dirty="0">
                <a:latin typeface="Arial"/>
                <a:cs typeface="Arial"/>
              </a:rPr>
              <a:t>line  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3: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8946" y="2255507"/>
            <a:ext cx="1764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5 </a:t>
            </a:r>
            <a:r>
              <a:rPr sz="10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45" dirty="0">
                <a:latin typeface="Menlo"/>
                <a:cs typeface="Menlo"/>
              </a:rPr>
              <a:t>∀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Menlo"/>
                <a:cs typeface="Menlo"/>
              </a:rPr>
              <a:t>¬</a:t>
            </a:r>
            <a:r>
              <a:rPr sz="1000" i="1" spc="2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∨</a:t>
            </a:r>
            <a:r>
              <a:rPr sz="1000" i="1" spc="-390" dirty="0">
                <a:latin typeface="Menlo"/>
                <a:cs typeface="Menlo"/>
              </a:rPr>
              <a:t> </a:t>
            </a:r>
            <a:r>
              <a:rPr sz="1000" i="1" spc="-3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68946" y="2407336"/>
            <a:ext cx="16123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6 </a:t>
            </a:r>
            <a:r>
              <a:rPr sz="10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Menlo"/>
                <a:cs typeface="Menlo"/>
              </a:rPr>
              <a:t>¬</a:t>
            </a:r>
            <a:r>
              <a:rPr sz="1000" i="1" spc="2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</a:t>
            </a:r>
            <a:r>
              <a:rPr sz="1000" i="1" spc="-125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∨</a:t>
            </a:r>
            <a:r>
              <a:rPr sz="1000" i="1" spc="-390" dirty="0">
                <a:latin typeface="Menlo"/>
                <a:cs typeface="Menlo"/>
              </a:rPr>
              <a:t> </a:t>
            </a:r>
            <a:r>
              <a:rPr sz="1000" i="1" spc="-3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Arial"/>
                <a:cs typeface="Arial"/>
              </a:rPr>
              <a:t>b,</a:t>
            </a:r>
            <a:r>
              <a:rPr sz="1000" i="1" spc="-12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33932" y="2255507"/>
            <a:ext cx="112712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(substitute </a:t>
            </a:r>
            <a:r>
              <a:rPr sz="1000" i="1" spc="-45" dirty="0">
                <a:latin typeface="Arial"/>
                <a:cs typeface="Arial"/>
              </a:rPr>
              <a:t>x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  </a:t>
            </a:r>
            <a:r>
              <a:rPr sz="1000" spc="-15" dirty="0">
                <a:latin typeface="Arial"/>
                <a:cs typeface="Arial"/>
              </a:rPr>
              <a:t>(then </a:t>
            </a:r>
            <a:r>
              <a:rPr sz="1000" i="1" spc="-45" dirty="0">
                <a:latin typeface="Arial"/>
                <a:cs typeface="Arial"/>
              </a:rPr>
              <a:t>y 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42/46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8939" y="430403"/>
            <a:ext cx="21215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15" dirty="0">
                <a:latin typeface="Arial"/>
                <a:cs typeface="Arial"/>
              </a:rPr>
              <a:t>Input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14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tableau: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8946" y="1007960"/>
            <a:ext cx="12313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1 </a:t>
            </a:r>
            <a:r>
              <a:rPr sz="1000" spc="-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latin typeface="Menlo"/>
                <a:cs typeface="Menlo"/>
              </a:rPr>
              <a:t>∀</a:t>
            </a:r>
            <a:r>
              <a:rPr sz="1000" i="1" spc="5" dirty="0">
                <a:latin typeface="Arial"/>
                <a:cs typeface="Arial"/>
              </a:rPr>
              <a:t>x</a:t>
            </a:r>
            <a:r>
              <a:rPr sz="1000" i="1" spc="5" dirty="0">
                <a:latin typeface="Menlo"/>
                <a:cs typeface="Menlo"/>
              </a:rPr>
              <a:t>¬</a:t>
            </a:r>
            <a:r>
              <a:rPr sz="1000" i="1" spc="5" dirty="0">
                <a:latin typeface="Arial"/>
                <a:cs typeface="Arial"/>
              </a:rPr>
              <a:t>P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938" y="1159802"/>
            <a:ext cx="3320111" cy="697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415">
              <a:lnSpc>
                <a:spcPts val="12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2</a:t>
            </a:r>
            <a:r>
              <a:rPr sz="1000" spc="-8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P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72415">
              <a:lnSpc>
                <a:spcPts val="12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3 </a:t>
            </a:r>
            <a:r>
              <a:rPr sz="1000" spc="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latin typeface="Menlo"/>
                <a:cs typeface="Menlo"/>
              </a:rPr>
              <a:t>∀</a:t>
            </a:r>
            <a:r>
              <a:rPr sz="1000" i="1" spc="-5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Menlo"/>
                <a:cs typeface="Menlo"/>
              </a:rPr>
              <a:t>¬</a:t>
            </a:r>
            <a:r>
              <a:rPr sz="1000" i="1" spc="2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∨</a:t>
            </a:r>
            <a:r>
              <a:rPr sz="1000" i="1" spc="-385" dirty="0">
                <a:latin typeface="Menlo"/>
                <a:cs typeface="Menlo"/>
              </a:rPr>
              <a:t> </a:t>
            </a:r>
            <a:r>
              <a:rPr sz="1000" i="1" spc="-3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35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30" dirty="0">
                <a:latin typeface="Arial"/>
                <a:cs typeface="Arial"/>
              </a:rPr>
              <a:t>Apply </a:t>
            </a:r>
            <a:r>
              <a:rPr sz="1050" spc="-80" dirty="0">
                <a:latin typeface="Arial"/>
                <a:cs typeface="Arial"/>
              </a:rPr>
              <a:t>one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rules. 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one?</a:t>
            </a:r>
            <a:endParaRPr sz="1050" dirty="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170"/>
              </a:spcBef>
              <a:buClr>
                <a:srgbClr val="46AA78"/>
              </a:buClr>
              <a:buChar char="-"/>
              <a:tabLst>
                <a:tab pos="128270" algn="l"/>
              </a:tabLst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first </a:t>
            </a:r>
            <a:r>
              <a:rPr sz="1050" spc="-50" dirty="0">
                <a:latin typeface="Arial"/>
                <a:cs typeface="Arial"/>
              </a:rPr>
              <a:t>axiom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only </a:t>
            </a:r>
            <a:r>
              <a:rPr sz="1050" spc="-50" dirty="0">
                <a:latin typeface="Arial"/>
                <a:cs typeface="Arial"/>
              </a:rPr>
              <a:t>‘reasonable’ 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option: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8946" y="1888591"/>
            <a:ext cx="1002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4 </a:t>
            </a:r>
            <a:r>
              <a:rPr sz="1000" spc="-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latin typeface="Menlo"/>
                <a:cs typeface="Menlo"/>
              </a:rPr>
              <a:t>¬</a:t>
            </a:r>
            <a:r>
              <a:rPr sz="1000" i="1" spc="15" dirty="0">
                <a:latin typeface="Arial"/>
                <a:cs typeface="Arial"/>
              </a:rPr>
              <a:t>P</a:t>
            </a:r>
            <a:r>
              <a:rPr sz="1000" i="1" spc="-204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Arial"/>
                <a:cs typeface="Arial"/>
              </a:rPr>
              <a:t>b,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26842" y="1888591"/>
            <a:ext cx="123560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(substitute </a:t>
            </a:r>
            <a:r>
              <a:rPr sz="1000" i="1" spc="-45" dirty="0">
                <a:latin typeface="Arial"/>
                <a:cs typeface="Arial"/>
              </a:rPr>
              <a:t>x 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8938" y="2065667"/>
            <a:ext cx="31677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60" dirty="0">
                <a:latin typeface="Arial"/>
                <a:cs typeface="Arial"/>
              </a:rPr>
              <a:t>Now  </a:t>
            </a:r>
            <a:r>
              <a:rPr sz="1050" spc="-20" dirty="0">
                <a:latin typeface="Arial"/>
                <a:cs typeface="Arial"/>
              </a:rPr>
              <a:t>let’s </a:t>
            </a:r>
            <a:r>
              <a:rPr sz="1050" spc="-15" dirty="0">
                <a:latin typeface="Arial"/>
                <a:cs typeface="Arial"/>
              </a:rPr>
              <a:t>‘get </a:t>
            </a:r>
            <a:r>
              <a:rPr sz="1050" spc="-10" dirty="0">
                <a:latin typeface="Arial"/>
                <a:cs typeface="Arial"/>
              </a:rPr>
              <a:t>rid </a:t>
            </a:r>
            <a:r>
              <a:rPr sz="1050" spc="30" dirty="0">
                <a:latin typeface="Arial"/>
                <a:cs typeface="Arial"/>
              </a:rPr>
              <a:t>of’ </a:t>
            </a:r>
            <a:r>
              <a:rPr sz="1050" spc="-30" dirty="0">
                <a:latin typeface="Arial"/>
                <a:cs typeface="Arial"/>
              </a:rPr>
              <a:t>the other </a:t>
            </a:r>
            <a:r>
              <a:rPr sz="1050" i="1" spc="-45" dirty="0">
                <a:latin typeface="Menlo"/>
                <a:cs typeface="Menlo"/>
              </a:rPr>
              <a:t>∀</a:t>
            </a:r>
            <a:r>
              <a:rPr sz="1050" spc="-45" dirty="0">
                <a:latin typeface="Arial"/>
                <a:cs typeface="Arial"/>
              </a:rPr>
              <a:t>’s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sz="1050" spc="-35" dirty="0">
                <a:latin typeface="Arial"/>
                <a:cs typeface="Arial"/>
              </a:rPr>
              <a:t>line  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3: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8946" y="2255507"/>
            <a:ext cx="1764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5 </a:t>
            </a:r>
            <a:r>
              <a:rPr sz="10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i="1" spc="-45" dirty="0">
                <a:latin typeface="Menlo"/>
                <a:cs typeface="Menlo"/>
              </a:rPr>
              <a:t>∀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Menlo"/>
                <a:cs typeface="Menlo"/>
              </a:rPr>
              <a:t>¬</a:t>
            </a:r>
            <a:r>
              <a:rPr sz="1000" i="1" spc="2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∨</a:t>
            </a:r>
            <a:r>
              <a:rPr sz="1000" i="1" spc="-390" dirty="0">
                <a:latin typeface="Menlo"/>
                <a:cs typeface="Menlo"/>
              </a:rPr>
              <a:t> </a:t>
            </a:r>
            <a:r>
              <a:rPr sz="1000" i="1" spc="-3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68946" y="2407336"/>
            <a:ext cx="176470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60" dirty="0">
                <a:solidFill>
                  <a:srgbClr val="46AA78"/>
                </a:solidFill>
                <a:latin typeface="Arial"/>
                <a:cs typeface="Arial"/>
              </a:rPr>
              <a:t>6 </a:t>
            </a:r>
            <a:r>
              <a:rPr sz="10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Menlo"/>
                <a:cs typeface="Menlo"/>
              </a:rPr>
              <a:t>¬</a:t>
            </a:r>
            <a:r>
              <a:rPr sz="1000" i="1" spc="2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</a:t>
            </a:r>
            <a:r>
              <a:rPr sz="1000" i="1" spc="-125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∨</a:t>
            </a:r>
            <a:r>
              <a:rPr sz="1000" i="1" spc="-390" dirty="0">
                <a:latin typeface="Menlo"/>
                <a:cs typeface="Menlo"/>
              </a:rPr>
              <a:t> </a:t>
            </a:r>
            <a:r>
              <a:rPr sz="1000" i="1" spc="-35" dirty="0">
                <a:latin typeface="Arial"/>
                <a:cs typeface="Arial"/>
              </a:rPr>
              <a:t>P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Arial"/>
                <a:cs typeface="Arial"/>
              </a:rPr>
              <a:t>b,</a:t>
            </a:r>
            <a:r>
              <a:rPr sz="1000" i="1" spc="-12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33932" y="2255507"/>
            <a:ext cx="112712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(substitute </a:t>
            </a:r>
            <a:r>
              <a:rPr sz="1000" i="1" spc="-45" dirty="0">
                <a:latin typeface="Arial"/>
                <a:cs typeface="Arial"/>
              </a:rPr>
              <a:t>x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)  </a:t>
            </a:r>
            <a:r>
              <a:rPr sz="1000" spc="-15" dirty="0">
                <a:latin typeface="Arial"/>
                <a:cs typeface="Arial"/>
              </a:rPr>
              <a:t>(then </a:t>
            </a:r>
            <a:r>
              <a:rPr sz="1000" i="1" spc="-45" dirty="0">
                <a:latin typeface="Arial"/>
                <a:cs typeface="Arial"/>
              </a:rPr>
              <a:t>y 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8938" y="2584424"/>
            <a:ext cx="347251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46AA78"/>
                </a:solidFill>
                <a:latin typeface="Arial"/>
                <a:cs typeface="Arial"/>
              </a:rPr>
              <a:t>-  </a:t>
            </a:r>
            <a:r>
              <a:rPr sz="1050" spc="-75" dirty="0">
                <a:latin typeface="Arial"/>
                <a:cs typeface="Arial"/>
              </a:rPr>
              <a:t>Process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25" dirty="0">
                <a:latin typeface="Arial"/>
                <a:cs typeface="Arial"/>
              </a:rPr>
              <a:t>disjunction, </a:t>
            </a:r>
            <a:r>
              <a:rPr sz="1050" spc="-45" dirty="0">
                <a:latin typeface="Arial"/>
                <a:cs typeface="Arial"/>
              </a:rPr>
              <a:t>generating </a:t>
            </a:r>
            <a:r>
              <a:rPr sz="1050" spc="-35" dirty="0">
                <a:latin typeface="Arial"/>
                <a:cs typeface="Arial"/>
              </a:rPr>
              <a:t>two 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branches: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8139" y="2774264"/>
            <a:ext cx="17493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70" dirty="0">
                <a:solidFill>
                  <a:srgbClr val="46AA78"/>
                </a:solidFill>
                <a:latin typeface="Arial"/>
                <a:cs typeface="Arial"/>
              </a:rPr>
              <a:t>7a  </a:t>
            </a:r>
            <a:r>
              <a:rPr sz="1000" i="1" spc="15" dirty="0">
                <a:latin typeface="Menlo"/>
                <a:cs typeface="Menlo"/>
              </a:rPr>
              <a:t>¬</a:t>
            </a:r>
            <a:r>
              <a:rPr sz="1000" i="1" spc="15" dirty="0">
                <a:latin typeface="Arial"/>
                <a:cs typeface="Arial"/>
              </a:rPr>
              <a:t>P 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a,</a:t>
            </a:r>
            <a:r>
              <a:rPr sz="1000" i="1" spc="-220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b</a:t>
            </a:r>
            <a:r>
              <a:rPr sz="1000" spc="20" dirty="0">
                <a:latin typeface="Arial"/>
                <a:cs typeface="Arial"/>
              </a:rPr>
              <a:t>) 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clash!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3580" y="2926092"/>
            <a:ext cx="16014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 smtClean="0">
                <a:solidFill>
                  <a:srgbClr val="46AA78"/>
                </a:solidFill>
                <a:latin typeface="Arial"/>
                <a:cs typeface="Arial"/>
              </a:rPr>
              <a:t>7b  </a:t>
            </a:r>
            <a:r>
              <a:rPr sz="1000" i="1" spc="-35" dirty="0">
                <a:latin typeface="Arial"/>
                <a:cs typeface="Arial"/>
              </a:rPr>
              <a:t>P 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Arial"/>
                <a:cs typeface="Arial"/>
              </a:rPr>
              <a:t>b,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spc="-10" dirty="0" smtClean="0">
                <a:latin typeface="Arial"/>
                <a:cs typeface="Arial"/>
              </a:rPr>
              <a:t>)</a:t>
            </a:r>
            <a:r>
              <a:rPr lang="en-US" sz="1000" spc="-10" dirty="0" smtClean="0">
                <a:latin typeface="Arial"/>
                <a:cs typeface="Arial"/>
              </a:rPr>
              <a:t> </a:t>
            </a:r>
            <a:r>
              <a:rPr sz="1000" spc="-45" dirty="0" smtClean="0">
                <a:solidFill>
                  <a:srgbClr val="FF0000"/>
                </a:solidFill>
                <a:latin typeface="Arial"/>
                <a:cs typeface="Arial"/>
              </a:rPr>
              <a:t>clash</a:t>
            </a:r>
            <a:r>
              <a:rPr sz="1000" spc="-4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79460" y="2774264"/>
            <a:ext cx="68135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1000" spc="10" dirty="0">
                <a:latin typeface="Arial"/>
                <a:cs typeface="Arial"/>
              </a:rPr>
              <a:t>(with </a:t>
            </a:r>
            <a:r>
              <a:rPr sz="1000" spc="-35" dirty="0">
                <a:latin typeface="Arial"/>
                <a:cs typeface="Arial"/>
              </a:rPr>
              <a:t>line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spc="10" dirty="0">
                <a:latin typeface="Arial"/>
                <a:cs typeface="Arial"/>
              </a:rPr>
              <a:t>(with </a:t>
            </a:r>
            <a:r>
              <a:rPr sz="1000" spc="-35" dirty="0">
                <a:latin typeface="Arial"/>
                <a:cs typeface="Arial"/>
              </a:rPr>
              <a:t>line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4)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77732" y="430403"/>
            <a:ext cx="6527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21982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4" y="1147915"/>
            <a:ext cx="16806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Theory </a:t>
            </a:r>
            <a:r>
              <a:rPr sz="1050" spc="65" dirty="0">
                <a:latin typeface="Arial"/>
                <a:cs typeface="Arial"/>
              </a:rPr>
              <a:t>T </a:t>
            </a:r>
            <a:r>
              <a:rPr sz="1050" spc="-60" dirty="0">
                <a:latin typeface="Arial"/>
                <a:cs typeface="Arial"/>
              </a:rPr>
              <a:t>consists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of: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92327" y="140963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01484" y="1337754"/>
            <a:ext cx="20893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80" dirty="0">
                <a:latin typeface="Arial"/>
                <a:cs typeface="Arial"/>
              </a:rPr>
              <a:t>R 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reflexive: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i="1" spc="-45" dirty="0">
                <a:latin typeface="Menlo"/>
                <a:cs typeface="Menlo"/>
              </a:rPr>
              <a:t>∀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(</a:t>
            </a:r>
            <a:r>
              <a:rPr sz="1000" i="1" spc="-15" dirty="0">
                <a:latin typeface="Arial"/>
                <a:cs typeface="Arial"/>
              </a:rPr>
              <a:t>R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92327" y="1561465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01484" y="1489583"/>
            <a:ext cx="3003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80" dirty="0">
                <a:latin typeface="Arial"/>
                <a:cs typeface="Arial"/>
              </a:rPr>
              <a:t>R 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is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asymmetric: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i="1" spc="-5" dirty="0">
                <a:latin typeface="Menlo"/>
                <a:cs typeface="Menlo"/>
              </a:rPr>
              <a:t>∀</a:t>
            </a:r>
            <a:r>
              <a:rPr sz="1000" i="1" spc="-5" dirty="0">
                <a:latin typeface="Arial"/>
                <a:cs typeface="Arial"/>
              </a:rPr>
              <a:t>x,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(</a:t>
            </a:r>
            <a:r>
              <a:rPr sz="1000" i="1" spc="-15" dirty="0">
                <a:latin typeface="Arial"/>
                <a:cs typeface="Arial"/>
              </a:rPr>
              <a:t>R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390" dirty="0">
                <a:latin typeface="Menlo"/>
                <a:cs typeface="Menlo"/>
              </a:rPr>
              <a:t>→</a:t>
            </a:r>
            <a:r>
              <a:rPr sz="1000" i="1" spc="-325" dirty="0">
                <a:latin typeface="Menlo"/>
                <a:cs typeface="Menlo"/>
              </a:rPr>
              <a:t> </a:t>
            </a:r>
            <a:r>
              <a:rPr sz="1000" i="1" spc="-10" dirty="0">
                <a:latin typeface="Menlo"/>
                <a:cs typeface="Menlo"/>
              </a:rPr>
              <a:t>¬</a:t>
            </a:r>
            <a:r>
              <a:rPr sz="1000" i="1" spc="-10" dirty="0">
                <a:latin typeface="Arial"/>
                <a:cs typeface="Arial"/>
              </a:rPr>
              <a:t>R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y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2551" y="1758823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24395" y="1686915"/>
            <a:ext cx="32808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Now </a:t>
            </a:r>
            <a:r>
              <a:rPr sz="1050" spc="-25" dirty="0">
                <a:latin typeface="Arial"/>
                <a:cs typeface="Arial"/>
              </a:rPr>
              <a:t>what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-105" dirty="0">
                <a:latin typeface="Arial"/>
                <a:cs typeface="Arial"/>
              </a:rPr>
              <a:t>we </a:t>
            </a:r>
            <a:r>
              <a:rPr sz="1050" spc="-60" dirty="0">
                <a:latin typeface="Arial"/>
                <a:cs typeface="Arial"/>
              </a:rPr>
              <a:t>add </a:t>
            </a:r>
            <a:r>
              <a:rPr sz="1050" i="1" spc="10" dirty="0">
                <a:latin typeface="Menlo"/>
                <a:cs typeface="Menlo"/>
              </a:rPr>
              <a:t>¬∀</a:t>
            </a:r>
            <a:r>
              <a:rPr sz="1050" i="1" spc="10" dirty="0">
                <a:latin typeface="Arial"/>
                <a:cs typeface="Arial"/>
              </a:rPr>
              <a:t>x, </a:t>
            </a:r>
            <a:r>
              <a:rPr sz="1050" i="1" spc="-45" dirty="0">
                <a:latin typeface="Arial"/>
                <a:cs typeface="Arial"/>
              </a:rPr>
              <a:t>y 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i="1" spc="-20" dirty="0">
                <a:latin typeface="Arial"/>
                <a:cs typeface="Arial"/>
              </a:rPr>
              <a:t>R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 </a:t>
            </a:r>
            <a:r>
              <a:rPr sz="1050" i="1" spc="-45" dirty="0">
                <a:latin typeface="Arial"/>
                <a:cs typeface="Arial"/>
              </a:rPr>
              <a:t>y </a:t>
            </a:r>
            <a:r>
              <a:rPr sz="1050" spc="50" dirty="0">
                <a:latin typeface="Arial"/>
                <a:cs typeface="Arial"/>
              </a:rPr>
              <a:t>)) </a:t>
            </a:r>
            <a:r>
              <a:rPr sz="1050" spc="10" dirty="0">
                <a:latin typeface="Arial"/>
                <a:cs typeface="Arial"/>
              </a:rPr>
              <a:t>to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T?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2551" y="194861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4395" y="1876704"/>
            <a:ext cx="26712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Any </a:t>
            </a:r>
            <a:r>
              <a:rPr sz="1050" spc="-70" dirty="0">
                <a:latin typeface="Arial"/>
                <a:cs typeface="Arial"/>
              </a:rPr>
              <a:t>equivalences 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NNF?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2327" y="213842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1484" y="2066544"/>
            <a:ext cx="25465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spc="-5" dirty="0">
                <a:latin typeface="Menlo"/>
                <a:cs typeface="Menlo"/>
              </a:rPr>
              <a:t>∀</a:t>
            </a:r>
            <a:r>
              <a:rPr sz="1000" i="1" spc="-5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(</a:t>
            </a:r>
            <a:r>
              <a:rPr sz="1000" i="1" spc="-15" dirty="0">
                <a:latin typeface="Arial"/>
                <a:cs typeface="Arial"/>
              </a:rPr>
              <a:t>R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390" dirty="0">
                <a:latin typeface="Menlo"/>
                <a:cs typeface="Menlo"/>
              </a:rPr>
              <a:t>→</a:t>
            </a:r>
            <a:r>
              <a:rPr sz="1000" i="1" spc="-330" dirty="0">
                <a:latin typeface="Menlo"/>
                <a:cs typeface="Menlo"/>
              </a:rPr>
              <a:t> </a:t>
            </a:r>
            <a:r>
              <a:rPr sz="1000" i="1" spc="-10" dirty="0">
                <a:latin typeface="Menlo"/>
                <a:cs typeface="Menlo"/>
              </a:rPr>
              <a:t>¬</a:t>
            </a:r>
            <a:r>
              <a:rPr sz="1000" i="1" spc="-10" dirty="0">
                <a:latin typeface="Arial"/>
                <a:cs typeface="Arial"/>
              </a:rPr>
              <a:t>R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rewritten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0" dirty="0">
                <a:latin typeface="Arial"/>
                <a:cs typeface="Arial"/>
              </a:rPr>
              <a:t>as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2551" y="248761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24394" y="2218372"/>
            <a:ext cx="3890455" cy="36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1000" i="1" spc="-5" dirty="0">
                <a:latin typeface="Menlo"/>
                <a:cs typeface="Menlo"/>
              </a:rPr>
              <a:t>∀</a:t>
            </a:r>
            <a:r>
              <a:rPr sz="1000" i="1" spc="-5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(</a:t>
            </a:r>
            <a:r>
              <a:rPr sz="1000" i="1" spc="10" dirty="0">
                <a:latin typeface="Menlo"/>
                <a:cs typeface="Menlo"/>
              </a:rPr>
              <a:t>¬</a:t>
            </a:r>
            <a:r>
              <a:rPr sz="1000" i="1" spc="10" dirty="0">
                <a:latin typeface="Arial"/>
                <a:cs typeface="Arial"/>
              </a:rPr>
              <a:t>R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(</a:t>
            </a:r>
            <a:r>
              <a:rPr sz="1000" i="1" spc="30" dirty="0">
                <a:latin typeface="Arial"/>
                <a:cs typeface="Arial"/>
              </a:rPr>
              <a:t>x,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i="1" spc="60" dirty="0">
                <a:latin typeface="Menlo"/>
                <a:cs typeface="Menlo"/>
              </a:rPr>
              <a:t>∨</a:t>
            </a:r>
            <a:r>
              <a:rPr sz="1000" i="1" spc="-395" dirty="0">
                <a:latin typeface="Menlo"/>
                <a:cs typeface="Menlo"/>
              </a:rPr>
              <a:t> </a:t>
            </a:r>
            <a:r>
              <a:rPr sz="1000" i="1" spc="-10" dirty="0">
                <a:latin typeface="Menlo"/>
                <a:cs typeface="Menlo"/>
              </a:rPr>
              <a:t>¬</a:t>
            </a:r>
            <a:r>
              <a:rPr sz="1000" i="1" spc="-10" dirty="0">
                <a:latin typeface="Arial"/>
                <a:cs typeface="Arial"/>
              </a:rPr>
              <a:t>R</a:t>
            </a:r>
            <a:r>
              <a:rPr sz="1000" i="1" spc="-2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(</a:t>
            </a:r>
            <a:r>
              <a:rPr sz="1000" i="1" spc="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5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add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negation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of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i="1" spc="10" dirty="0">
                <a:latin typeface="Menlo"/>
                <a:cs typeface="Menlo"/>
              </a:rPr>
              <a:t>¬∀</a:t>
            </a:r>
            <a:r>
              <a:rPr sz="1050" i="1" spc="10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i="1" spc="-20" dirty="0">
                <a:latin typeface="Arial"/>
                <a:cs typeface="Arial"/>
              </a:rPr>
              <a:t>R</a:t>
            </a:r>
            <a:r>
              <a:rPr sz="1050" i="1" spc="-204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to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30" dirty="0">
                <a:latin typeface="Arial"/>
                <a:cs typeface="Arial"/>
              </a:rPr>
              <a:t>T,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i.e.,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i="1" spc="-5" dirty="0">
                <a:latin typeface="Menlo"/>
                <a:cs typeface="Menlo"/>
              </a:rPr>
              <a:t>∀</a:t>
            </a:r>
            <a:r>
              <a:rPr sz="1050" i="1" spc="-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(</a:t>
            </a:r>
            <a:r>
              <a:rPr sz="1050" i="1" spc="-20" dirty="0">
                <a:latin typeface="Arial"/>
                <a:cs typeface="Arial"/>
              </a:rPr>
              <a:t>R</a:t>
            </a:r>
            <a:r>
              <a:rPr sz="1050" i="1" spc="-204" dirty="0">
                <a:latin typeface="Arial"/>
                <a:cs typeface="Arial"/>
              </a:rPr>
              <a:t> </a:t>
            </a:r>
            <a:r>
              <a:rPr sz="1050" spc="35" dirty="0">
                <a:latin typeface="Arial"/>
                <a:cs typeface="Arial"/>
              </a:rPr>
              <a:t>(</a:t>
            </a:r>
            <a:r>
              <a:rPr sz="1050" i="1" spc="35" dirty="0">
                <a:latin typeface="Arial"/>
                <a:cs typeface="Arial"/>
              </a:rPr>
              <a:t>x,</a:t>
            </a:r>
            <a:r>
              <a:rPr sz="1050" i="1" spc="-11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y</a:t>
            </a:r>
            <a:r>
              <a:rPr sz="1050" i="1" spc="-175" dirty="0">
                <a:latin typeface="Arial"/>
                <a:cs typeface="Arial"/>
              </a:rPr>
              <a:t> </a:t>
            </a:r>
            <a:r>
              <a:rPr sz="1050" spc="50" dirty="0">
                <a:latin typeface="Arial"/>
                <a:cs typeface="Arial"/>
              </a:rPr>
              <a:t>))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43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93774" y="430403"/>
            <a:ext cx="18205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Tableau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</a:t>
            </a:r>
            <a:r>
              <a:rPr sz="1400" spc="2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9994" y="693478"/>
            <a:ext cx="3887932" cy="2616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44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82940" y="430403"/>
            <a:ext cx="8420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0" dirty="0">
                <a:solidFill>
                  <a:srgbClr val="46AA78"/>
                </a:solidFill>
                <a:latin typeface="Arial"/>
                <a:cs typeface="Arial"/>
              </a:rPr>
              <a:t>Relevance?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283639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2551" y="1493672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551" y="187577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242995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1211732"/>
            <a:ext cx="3521075" cy="1271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DLs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45" dirty="0">
                <a:latin typeface="Arial"/>
                <a:cs typeface="Arial"/>
              </a:rPr>
              <a:t>fragments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0" dirty="0">
                <a:latin typeface="Arial"/>
                <a:cs typeface="Arial"/>
              </a:rPr>
              <a:t>FOL </a:t>
            </a:r>
            <a:r>
              <a:rPr sz="1050" spc="-15" dirty="0">
                <a:latin typeface="Arial"/>
                <a:cs typeface="Arial"/>
              </a:rPr>
              <a:t>(next 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lecture)</a:t>
            </a:r>
            <a:endParaRPr sz="1050" dirty="0">
              <a:latin typeface="Arial"/>
              <a:cs typeface="Arial"/>
            </a:endParaRPr>
          </a:p>
          <a:p>
            <a:pPr marL="184150" marR="174625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Most </a:t>
            </a:r>
            <a:r>
              <a:rPr sz="1050" spc="-60" dirty="0">
                <a:latin typeface="Arial"/>
                <a:cs typeface="Arial"/>
              </a:rPr>
              <a:t>reasoning </a:t>
            </a:r>
            <a:r>
              <a:rPr sz="1050" spc="-35" dirty="0">
                <a:latin typeface="Arial"/>
                <a:cs typeface="Arial"/>
              </a:rPr>
              <a:t>algorithms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15" dirty="0">
                <a:latin typeface="Arial"/>
                <a:cs typeface="Arial"/>
              </a:rPr>
              <a:t>DL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-35" dirty="0">
                <a:latin typeface="Arial"/>
                <a:cs typeface="Arial"/>
              </a:rPr>
              <a:t>sort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5" dirty="0">
                <a:latin typeface="Arial"/>
                <a:cs typeface="Arial"/>
              </a:rPr>
              <a:t>tableau  </a:t>
            </a:r>
            <a:r>
              <a:rPr sz="1050" spc="-60" dirty="0">
                <a:latin typeface="Arial"/>
                <a:cs typeface="Arial"/>
              </a:rPr>
              <a:t>reasoning  </a:t>
            </a:r>
            <a:r>
              <a:rPr sz="1050" spc="-110" dirty="0">
                <a:latin typeface="Arial"/>
                <a:cs typeface="Arial"/>
              </a:rPr>
              <a:t>as  </a:t>
            </a:r>
            <a:r>
              <a:rPr sz="1050" spc="-45" dirty="0">
                <a:latin typeface="Arial"/>
                <a:cs typeface="Arial"/>
              </a:rPr>
              <a:t>well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(optimised)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OWL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70" dirty="0">
                <a:latin typeface="Arial"/>
                <a:cs typeface="Arial"/>
              </a:rPr>
              <a:t>languages </a:t>
            </a:r>
            <a:r>
              <a:rPr sz="1050" spc="-85" dirty="0">
                <a:latin typeface="Arial"/>
                <a:cs typeface="Arial"/>
              </a:rPr>
              <a:t>based </a:t>
            </a:r>
            <a:r>
              <a:rPr sz="1050" spc="-55" dirty="0">
                <a:latin typeface="Arial"/>
                <a:cs typeface="Arial"/>
              </a:rPr>
              <a:t>on </a:t>
            </a:r>
            <a:r>
              <a:rPr sz="1050" spc="-40" dirty="0">
                <a:latin typeface="Arial"/>
                <a:cs typeface="Arial"/>
              </a:rPr>
              <a:t>DLs: </a:t>
            </a:r>
            <a:r>
              <a:rPr sz="1050" spc="-20" dirty="0">
                <a:latin typeface="Arial"/>
                <a:cs typeface="Arial"/>
              </a:rPr>
              <a:t>this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45" dirty="0">
                <a:latin typeface="Arial"/>
                <a:cs typeface="Arial"/>
              </a:rPr>
              <a:t>roughy </a:t>
            </a:r>
            <a:r>
              <a:rPr sz="1050" spc="-25" dirty="0">
                <a:latin typeface="Arial"/>
                <a:cs typeface="Arial"/>
              </a:rPr>
              <a:t>what  </a:t>
            </a:r>
            <a:r>
              <a:rPr sz="1050" spc="-70" dirty="0">
                <a:latin typeface="Arial"/>
                <a:cs typeface="Arial"/>
              </a:rPr>
              <a:t>happens when </a:t>
            </a:r>
            <a:r>
              <a:rPr sz="1050" spc="-65" dirty="0">
                <a:latin typeface="Arial"/>
                <a:cs typeface="Arial"/>
              </a:rPr>
              <a:t>you </a:t>
            </a:r>
            <a:r>
              <a:rPr sz="1050" spc="-90" dirty="0">
                <a:latin typeface="Arial"/>
                <a:cs typeface="Arial"/>
              </a:rPr>
              <a:t>press </a:t>
            </a:r>
            <a:r>
              <a:rPr sz="1050" spc="-30" dirty="0">
                <a:latin typeface="Arial"/>
                <a:cs typeface="Arial"/>
              </a:rPr>
              <a:t>the start/synchronise </a:t>
            </a:r>
            <a:r>
              <a:rPr sz="1050" spc="-70" dirty="0">
                <a:latin typeface="Arial"/>
                <a:cs typeface="Arial"/>
              </a:rPr>
              <a:t>reasoner </a:t>
            </a:r>
            <a:r>
              <a:rPr sz="1050" spc="-20" dirty="0">
                <a:latin typeface="Arial"/>
                <a:cs typeface="Arial"/>
              </a:rPr>
              <a:t>in  </a:t>
            </a:r>
            <a:r>
              <a:rPr sz="1050" spc="-120" dirty="0" smtClean="0">
                <a:latin typeface="Arial"/>
                <a:cs typeface="Arial"/>
              </a:rPr>
              <a:t>Prot</a:t>
            </a:r>
            <a:r>
              <a:rPr lang="en-US" sz="1050" spc="-120" dirty="0" smtClean="0">
                <a:latin typeface="Arial"/>
                <a:cs typeface="Arial"/>
              </a:rPr>
              <a:t>égé </a:t>
            </a:r>
            <a:r>
              <a:rPr sz="1050" spc="-120" dirty="0" smtClean="0">
                <a:latin typeface="Arial"/>
                <a:cs typeface="Arial"/>
              </a:rPr>
              <a:t>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110" dirty="0">
                <a:latin typeface="Arial"/>
                <a:cs typeface="Arial"/>
              </a:rPr>
              <a:t>uses  </a:t>
            </a:r>
            <a:r>
              <a:rPr sz="1050" spc="-5" dirty="0">
                <a:latin typeface="Arial"/>
                <a:cs typeface="Arial"/>
              </a:rPr>
              <a:t>HerMiT </a:t>
            </a:r>
            <a:r>
              <a:rPr sz="1050" spc="-25" dirty="0">
                <a:latin typeface="Arial"/>
                <a:cs typeface="Arial"/>
              </a:rPr>
              <a:t>for</a:t>
            </a:r>
            <a:r>
              <a:rPr sz="1050" spc="200" dirty="0"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reasoner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We’ll </a:t>
            </a:r>
            <a:r>
              <a:rPr sz="1050" spc="-125" dirty="0">
                <a:latin typeface="Arial"/>
                <a:cs typeface="Arial"/>
              </a:rPr>
              <a:t>see  </a:t>
            </a:r>
            <a:r>
              <a:rPr sz="1050" spc="-70" dirty="0">
                <a:latin typeface="Arial"/>
                <a:cs typeface="Arial"/>
              </a:rPr>
              <a:t>more  </a:t>
            </a:r>
            <a:r>
              <a:rPr sz="1050" spc="-75" dirty="0">
                <a:latin typeface="Arial"/>
                <a:cs typeface="Arial"/>
              </a:rPr>
              <a:t>examples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80" dirty="0">
                <a:latin typeface="Arial"/>
                <a:cs typeface="Arial"/>
              </a:rPr>
              <a:t>exercises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later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45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22553B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22553B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10743" y="98102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0743" y="133869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0743" y="1696364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032" y="19201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1032" y="2092236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0743" y="2398179"/>
            <a:ext cx="160096" cy="1600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32" y="2621991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032" y="2794063"/>
            <a:ext cx="65265" cy="652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50253" y="430403"/>
            <a:ext cx="2314575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Summ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spcBef>
                <a:spcPts val="915"/>
              </a:spcBef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1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CF6F1"/>
              </a:buClr>
              <a:buFont typeface="Arial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/>
              <a:tabLst>
                <a:tab pos="179705" algn="l"/>
              </a:tabLst>
            </a:pPr>
            <a:r>
              <a:rPr sz="1050" spc="-6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90" dirty="0">
                <a:latin typeface="Arial"/>
                <a:cs typeface="Arial"/>
                <a:hlinkClick r:id="rId10" action="ppaction://hlinksldjump"/>
              </a:rPr>
              <a:t>Some</a:t>
            </a:r>
            <a:r>
              <a:rPr sz="1050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10" action="ppaction://hlinksldjump"/>
              </a:rPr>
              <a:t>definitions</a:t>
            </a:r>
            <a:endParaRPr sz="10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050" spc="-15" dirty="0">
                <a:latin typeface="Arial"/>
                <a:cs typeface="Arial"/>
                <a:hlinkClick r:id="rId11" action="ppaction://hlinksldjump"/>
              </a:rPr>
              <a:t>First </a:t>
            </a:r>
            <a:r>
              <a:rPr sz="1050" spc="-45" dirty="0">
                <a:latin typeface="Arial"/>
                <a:cs typeface="Arial"/>
                <a:hlinkClick r:id="rId11" action="ppaction://hlinksldjump"/>
              </a:rPr>
              <a:t>Order</a:t>
            </a:r>
            <a:r>
              <a:rPr sz="1050" spc="8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5" dirty="0">
                <a:latin typeface="Arial"/>
                <a:cs typeface="Arial"/>
                <a:hlinkClick r:id="rId11" action="ppaction://hlinksldjump"/>
              </a:rPr>
              <a:t>Structures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79070" indent="-166370">
              <a:lnSpc>
                <a:spcPct val="100000"/>
              </a:lnSpc>
              <a:buClr>
                <a:srgbClr val="ECF6F1"/>
              </a:buClr>
              <a:buSzPct val="76190"/>
              <a:buFont typeface="Arial"/>
              <a:buAutoNum type="arabicPlain" startAt="4"/>
              <a:tabLst>
                <a:tab pos="179705" algn="l"/>
              </a:tabLst>
            </a:pPr>
            <a:r>
              <a:rPr sz="1050" spc="-70" dirty="0">
                <a:solidFill>
                  <a:srgbClr val="46AA78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1050">
              <a:latin typeface="Arial"/>
              <a:cs typeface="Arial"/>
            </a:endParaRPr>
          </a:p>
          <a:p>
            <a:pPr marL="317500" marR="1275715">
              <a:lnSpc>
                <a:spcPct val="102600"/>
              </a:lnSpc>
            </a:pPr>
            <a:r>
              <a:rPr sz="1050" spc="-75" dirty="0">
                <a:latin typeface="Arial"/>
                <a:cs typeface="Arial"/>
                <a:hlinkClick r:id="rId12" action="ppaction://hlinksldjump"/>
              </a:rPr>
              <a:t>General </a:t>
            </a:r>
            <a:r>
              <a:rPr sz="1050" spc="-60" dirty="0">
                <a:latin typeface="Arial"/>
                <a:cs typeface="Arial"/>
                <a:hlinkClick r:id="rId12" action="ppaction://hlinksldjump"/>
              </a:rPr>
              <a:t>idea 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  <a:hlinkClick r:id="rId12" action="ppaction://hlinksldjump"/>
              </a:rPr>
              <a:t>Tableaux</a:t>
            </a:r>
            <a:endParaRPr sz="105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46</a:t>
            </a:r>
            <a:r>
              <a:rPr spc="50" dirty="0"/>
              <a:t>/46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79689" y="430403"/>
            <a:ext cx="12490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Some</a:t>
            </a:r>
            <a:r>
              <a:rPr sz="1400" spc="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definitions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44725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4395" y="1375346"/>
            <a:ext cx="3738055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30" dirty="0">
                <a:solidFill>
                  <a:srgbClr val="009A55"/>
                </a:solidFill>
                <a:latin typeface="Arial"/>
                <a:cs typeface="Arial"/>
              </a:rPr>
              <a:t>valid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55" dirty="0">
                <a:latin typeface="Arial"/>
                <a:cs typeface="Arial"/>
              </a:rPr>
              <a:t>holds  under  </a:t>
            </a:r>
            <a:r>
              <a:rPr sz="1050" i="1" spc="-70" dirty="0">
                <a:latin typeface="Arial"/>
                <a:cs typeface="Arial"/>
              </a:rPr>
              <a:t>every  </a:t>
            </a:r>
            <a:r>
              <a:rPr sz="1050" spc="-55" dirty="0">
                <a:latin typeface="Arial"/>
                <a:cs typeface="Arial"/>
              </a:rPr>
              <a:t>assignment</a:t>
            </a:r>
            <a:r>
              <a:rPr sz="1050" spc="-55" dirty="0" smtClean="0">
                <a:latin typeface="Arial"/>
                <a:cs typeface="Arial"/>
              </a:rPr>
              <a:t>.</a:t>
            </a:r>
            <a:r>
              <a:rPr sz="1050" spc="-170" dirty="0" smtClean="0">
                <a:latin typeface="Arial"/>
                <a:cs typeface="Arial"/>
              </a:rPr>
              <a:t> </a:t>
            </a:r>
            <a:r>
              <a:rPr lang="en-US" sz="1050" spc="-170" dirty="0" smtClean="0">
                <a:latin typeface="Arial"/>
                <a:cs typeface="Arial"/>
              </a:rPr>
              <a:t>   </a:t>
            </a:r>
            <a:r>
              <a:rPr sz="1050" i="1" spc="-50" dirty="0" smtClean="0">
                <a:latin typeface="Arial"/>
                <a:cs typeface="Arial"/>
              </a:rPr>
              <a:t>F </a:t>
            </a:r>
            <a:r>
              <a:rPr sz="1050" i="1" spc="25" dirty="0" smtClean="0">
                <a:latin typeface="Arial"/>
                <a:cs typeface="Arial"/>
              </a:rPr>
              <a:t> </a:t>
            </a:r>
            <a:r>
              <a:rPr sz="1050" spc="10" dirty="0" smtClean="0">
                <a:latin typeface="Arial"/>
                <a:cs typeface="Arial"/>
              </a:rPr>
              <a:t>to</a:t>
            </a:r>
            <a:r>
              <a:rPr lang="en-US" sz="1050" spc="10" dirty="0" smtClean="0">
                <a:latin typeface="Arial"/>
                <a:cs typeface="Arial"/>
              </a:rPr>
              <a:t> </a:t>
            </a:r>
            <a:r>
              <a:rPr lang="en-US" sz="1050" spc="-55" dirty="0" smtClean="0">
                <a:latin typeface="Arial"/>
                <a:cs typeface="Arial"/>
              </a:rPr>
              <a:t>denote  </a:t>
            </a:r>
            <a:r>
              <a:rPr lang="en-US" sz="1050" spc="-20" dirty="0" smtClean="0">
                <a:latin typeface="Arial"/>
                <a:cs typeface="Arial"/>
              </a:rPr>
              <a:t>this.  </a:t>
            </a:r>
            <a:r>
              <a:rPr lang="en-US" sz="1050" spc="-10" dirty="0" smtClean="0">
                <a:latin typeface="Arial"/>
                <a:cs typeface="Arial"/>
              </a:rPr>
              <a:t>A </a:t>
            </a:r>
            <a:r>
              <a:rPr lang="en-US" sz="1050" spc="-30" dirty="0" smtClean="0">
                <a:latin typeface="Arial"/>
                <a:cs typeface="Arial"/>
              </a:rPr>
              <a:t>valid </a:t>
            </a:r>
            <a:r>
              <a:rPr lang="en-US" sz="1050" spc="-35" dirty="0" smtClean="0">
                <a:latin typeface="Arial"/>
                <a:cs typeface="Arial"/>
              </a:rPr>
              <a:t>formula </a:t>
            </a:r>
            <a:r>
              <a:rPr lang="en-US" sz="1050" spc="-60" dirty="0" smtClean="0">
                <a:latin typeface="Arial"/>
                <a:cs typeface="Arial"/>
              </a:rPr>
              <a:t>is  </a:t>
            </a:r>
            <a:r>
              <a:rPr lang="en-US" sz="1050" spc="-50" dirty="0" smtClean="0">
                <a:latin typeface="Arial"/>
                <a:cs typeface="Arial"/>
              </a:rPr>
              <a:t>called </a:t>
            </a:r>
            <a:r>
              <a:rPr lang="en-US" sz="1050" spc="-85" dirty="0" smtClean="0">
                <a:latin typeface="Arial"/>
                <a:cs typeface="Arial"/>
              </a:rPr>
              <a:t>a </a:t>
            </a:r>
            <a:r>
              <a:rPr lang="en-US" sz="1050" spc="-15" dirty="0" smtClean="0">
                <a:latin typeface="Arial"/>
                <a:cs typeface="Arial"/>
              </a:rPr>
              <a:t> </a:t>
            </a:r>
            <a:r>
              <a:rPr lang="en-US" sz="1050" spc="-20" dirty="0" smtClean="0">
                <a:solidFill>
                  <a:srgbClr val="009A55"/>
                </a:solidFill>
                <a:latin typeface="Arial"/>
                <a:cs typeface="Arial"/>
              </a:rPr>
              <a:t>tautology</a:t>
            </a:r>
            <a:r>
              <a:rPr lang="en-US" sz="1050" spc="-20" dirty="0" smtClean="0">
                <a:latin typeface="Arial"/>
                <a:cs typeface="Arial"/>
              </a:rPr>
              <a:t>.</a:t>
            </a:r>
            <a:endParaRPr lang="en-US" sz="1050" dirty="0" smtClean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endParaRPr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2551" y="1829358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2551" y="2039391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24395" y="1724018"/>
            <a:ext cx="3588385" cy="692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10" dirty="0" smtClean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45" dirty="0">
                <a:solidFill>
                  <a:srgbClr val="009A55"/>
                </a:solidFill>
                <a:latin typeface="Arial"/>
                <a:cs typeface="Arial"/>
              </a:rPr>
              <a:t>satisfiable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55" dirty="0">
                <a:latin typeface="Arial"/>
                <a:cs typeface="Arial"/>
              </a:rPr>
              <a:t>holds  under  </a:t>
            </a:r>
            <a:r>
              <a:rPr sz="1050" i="1" spc="-90" dirty="0">
                <a:latin typeface="Arial"/>
                <a:cs typeface="Arial"/>
              </a:rPr>
              <a:t>some </a:t>
            </a:r>
            <a:r>
              <a:rPr sz="1050" i="1" spc="-35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assignment.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45" dirty="0">
                <a:solidFill>
                  <a:srgbClr val="009A55"/>
                </a:solidFill>
                <a:latin typeface="Arial"/>
                <a:cs typeface="Arial"/>
              </a:rPr>
              <a:t>unsatisfiable </a:t>
            </a:r>
            <a:r>
              <a:rPr sz="1050" spc="20" dirty="0">
                <a:latin typeface="Arial"/>
                <a:cs typeface="Arial"/>
              </a:rPr>
              <a:t>if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55" dirty="0">
                <a:latin typeface="Arial"/>
                <a:cs typeface="Arial"/>
              </a:rPr>
              <a:t>holds under </a:t>
            </a:r>
            <a:r>
              <a:rPr sz="1050" i="1" spc="-55" dirty="0">
                <a:latin typeface="Arial"/>
                <a:cs typeface="Arial"/>
              </a:rPr>
              <a:t>no </a:t>
            </a:r>
            <a:r>
              <a:rPr sz="1050" spc="-55" dirty="0">
                <a:latin typeface="Arial"/>
                <a:cs typeface="Arial"/>
              </a:rPr>
              <a:t>assignment. </a:t>
            </a:r>
            <a:r>
              <a:rPr sz="1050" spc="-30" dirty="0">
                <a:latin typeface="Arial"/>
                <a:cs typeface="Arial"/>
              </a:rPr>
              <a:t>An  </a:t>
            </a:r>
            <a:r>
              <a:rPr sz="1050" spc="-45" dirty="0">
                <a:latin typeface="Arial"/>
                <a:cs typeface="Arial"/>
              </a:rPr>
              <a:t>unsatisafiable </a:t>
            </a:r>
            <a:r>
              <a:rPr sz="1050" spc="-35" dirty="0">
                <a:latin typeface="Arial"/>
                <a:cs typeface="Arial"/>
              </a:rPr>
              <a:t>formula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50" dirty="0">
                <a:latin typeface="Arial"/>
                <a:cs typeface="Arial"/>
              </a:rPr>
              <a:t>called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009A55"/>
                </a:solidFill>
                <a:latin typeface="Arial"/>
                <a:cs typeface="Arial"/>
              </a:rPr>
              <a:t>contradiction</a:t>
            </a:r>
            <a:r>
              <a:rPr sz="1050" spc="-20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7</a:t>
            </a:r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2420" y="1382151"/>
            <a:ext cx="134650" cy="1723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148" y="430403"/>
            <a:ext cx="562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Tibbles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3489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52471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82836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98019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17755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262989"/>
            <a:ext cx="3636645" cy="120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45" dirty="0">
                <a:latin typeface="Arial"/>
                <a:cs typeface="Arial"/>
              </a:rPr>
              <a:t>argument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valid?</a:t>
            </a:r>
            <a:endParaRPr sz="1050" dirty="0">
              <a:latin typeface="Arial"/>
              <a:cs typeface="Arial"/>
            </a:endParaRPr>
          </a:p>
          <a:p>
            <a:pPr marL="461010" marR="61595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35" dirty="0">
                <a:latin typeface="Arial"/>
                <a:cs typeface="Arial"/>
              </a:rPr>
              <a:t>Tibbles </a:t>
            </a:r>
            <a:r>
              <a:rPr sz="1000" spc="-65" dirty="0">
                <a:latin typeface="Arial"/>
                <a:cs typeface="Arial"/>
              </a:rPr>
              <a:t>roves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Upper </a:t>
            </a:r>
            <a:r>
              <a:rPr sz="1000" spc="-60" dirty="0">
                <a:latin typeface="Arial"/>
                <a:cs typeface="Arial"/>
              </a:rPr>
              <a:t>Campus, </a:t>
            </a:r>
            <a:r>
              <a:rPr sz="1000" spc="-30" dirty="0">
                <a:latin typeface="Arial"/>
                <a:cs typeface="Arial"/>
              </a:rPr>
              <a:t>then </a:t>
            </a:r>
            <a:r>
              <a:rPr sz="1000" spc="-80" dirty="0">
                <a:latin typeface="Arial"/>
                <a:cs typeface="Arial"/>
              </a:rPr>
              <a:t>he </a:t>
            </a:r>
            <a:r>
              <a:rPr sz="1000" spc="-50" dirty="0">
                <a:latin typeface="Arial"/>
                <a:cs typeface="Arial"/>
              </a:rPr>
              <a:t>lives </a:t>
            </a:r>
            <a:r>
              <a:rPr sz="1000" spc="-15" dirty="0">
                <a:latin typeface="Arial"/>
                <a:cs typeface="Arial"/>
              </a:rPr>
              <a:t>in  </a:t>
            </a:r>
            <a:r>
              <a:rPr sz="1000" spc="-60" dirty="0">
                <a:latin typeface="Arial"/>
                <a:cs typeface="Arial"/>
              </a:rPr>
              <a:t>Rondebosch.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Tibbles </a:t>
            </a:r>
            <a:r>
              <a:rPr sz="1000" spc="-50" dirty="0">
                <a:latin typeface="Arial"/>
                <a:cs typeface="Arial"/>
              </a:rPr>
              <a:t>lives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19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Rondebosch.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spc="-45" dirty="0">
                <a:latin typeface="Arial"/>
                <a:cs typeface="Arial"/>
              </a:rPr>
              <a:t>Therefore </a:t>
            </a:r>
            <a:r>
              <a:rPr sz="1000" spc="-35" dirty="0">
                <a:latin typeface="Arial"/>
                <a:cs typeface="Arial"/>
              </a:rPr>
              <a:t>Tibbles </a:t>
            </a:r>
            <a:r>
              <a:rPr sz="1000" spc="-65" dirty="0">
                <a:latin typeface="Arial"/>
                <a:cs typeface="Arial"/>
              </a:rPr>
              <a:t>roves 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Upper 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Campus.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argument </a:t>
            </a:r>
            <a:r>
              <a:rPr sz="1050" spc="-30" dirty="0">
                <a:latin typeface="Arial"/>
                <a:cs typeface="Arial"/>
              </a:rPr>
              <a:t>formally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prove 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8</a:t>
            </a:r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0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8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2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65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0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4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2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6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0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44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855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37668"/>
            <a:ext cx="4533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15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000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04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008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126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01673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74724" y="37668"/>
            <a:ext cx="2609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Syntax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47087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470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974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7887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82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868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9908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087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748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1738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Semantics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1130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113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17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210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2502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1289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130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120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625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128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3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1369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4102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5947" y="37668"/>
            <a:ext cx="37846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3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Reasoning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18832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62971" y="37668"/>
            <a:ext cx="3498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Summ</a:t>
            </a:r>
            <a:r>
              <a:rPr sz="600" b="1" spc="-4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a</a:t>
            </a:r>
            <a:r>
              <a:rPr sz="600" b="1" spc="-2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ry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3148" y="430403"/>
            <a:ext cx="562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Tibbles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2551" y="1334897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2327" y="1524711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2327" y="1828368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2327" y="1980196"/>
            <a:ext cx="52590" cy="52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2551" y="2177554"/>
            <a:ext cx="65265" cy="652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4395" y="1262989"/>
            <a:ext cx="3636645" cy="120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Is  </a:t>
            </a:r>
            <a:r>
              <a:rPr sz="1050" spc="-30" dirty="0">
                <a:latin typeface="Arial"/>
                <a:cs typeface="Arial"/>
              </a:rPr>
              <a:t>the following </a:t>
            </a:r>
            <a:r>
              <a:rPr sz="1050" spc="-45" dirty="0">
                <a:latin typeface="Arial"/>
                <a:cs typeface="Arial"/>
              </a:rPr>
              <a:t>argument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valid?</a:t>
            </a:r>
            <a:endParaRPr sz="1050" dirty="0">
              <a:latin typeface="Arial"/>
              <a:cs typeface="Arial"/>
            </a:endParaRPr>
          </a:p>
          <a:p>
            <a:pPr marL="461010" marR="58039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b="1" spc="25" dirty="0">
                <a:latin typeface="Arial"/>
                <a:cs typeface="Arial"/>
              </a:rPr>
              <a:t>If </a:t>
            </a:r>
            <a:r>
              <a:rPr sz="1000" spc="-35" dirty="0">
                <a:latin typeface="Arial"/>
                <a:cs typeface="Arial"/>
              </a:rPr>
              <a:t>Tibbles </a:t>
            </a:r>
            <a:r>
              <a:rPr sz="1000" spc="-65" dirty="0">
                <a:latin typeface="Arial"/>
                <a:cs typeface="Arial"/>
              </a:rPr>
              <a:t>roves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Upper </a:t>
            </a:r>
            <a:r>
              <a:rPr sz="1000" spc="-60" dirty="0">
                <a:latin typeface="Arial"/>
                <a:cs typeface="Arial"/>
              </a:rPr>
              <a:t>Campus, </a:t>
            </a:r>
            <a:r>
              <a:rPr sz="1000" b="1" spc="-25" dirty="0">
                <a:latin typeface="Arial"/>
                <a:cs typeface="Arial"/>
              </a:rPr>
              <a:t>then </a:t>
            </a:r>
            <a:r>
              <a:rPr sz="1000" spc="-80" dirty="0">
                <a:latin typeface="Arial"/>
                <a:cs typeface="Arial"/>
              </a:rPr>
              <a:t>he </a:t>
            </a:r>
            <a:r>
              <a:rPr sz="1000" spc="-50" dirty="0">
                <a:latin typeface="Arial"/>
                <a:cs typeface="Arial"/>
              </a:rPr>
              <a:t>lives </a:t>
            </a:r>
            <a:r>
              <a:rPr sz="1000" spc="-15" dirty="0">
                <a:latin typeface="Arial"/>
                <a:cs typeface="Arial"/>
              </a:rPr>
              <a:t>in  </a:t>
            </a:r>
            <a:r>
              <a:rPr sz="1000" spc="-60" dirty="0">
                <a:latin typeface="Arial"/>
                <a:cs typeface="Arial"/>
              </a:rPr>
              <a:t>Rondebosch.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Tibbles </a:t>
            </a:r>
            <a:r>
              <a:rPr sz="1000" spc="-50" dirty="0">
                <a:latin typeface="Arial"/>
                <a:cs typeface="Arial"/>
              </a:rPr>
              <a:t>lives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19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Rondebosch.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200"/>
              </a:lnSpc>
              <a:buFont typeface="Arial"/>
              <a:buChar char="•"/>
            </a:pPr>
            <a:r>
              <a:rPr sz="1000" b="1" spc="-25" dirty="0">
                <a:latin typeface="Arial"/>
                <a:cs typeface="Arial"/>
              </a:rPr>
              <a:t>Therefore </a:t>
            </a:r>
            <a:r>
              <a:rPr sz="1000" spc="-35" dirty="0">
                <a:latin typeface="Arial"/>
                <a:cs typeface="Arial"/>
              </a:rPr>
              <a:t>Tibbles </a:t>
            </a:r>
            <a:r>
              <a:rPr sz="1000" spc="-65" dirty="0">
                <a:latin typeface="Arial"/>
                <a:cs typeface="Arial"/>
              </a:rPr>
              <a:t>roves 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Upper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Campus.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Represent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argument </a:t>
            </a:r>
            <a:r>
              <a:rPr sz="1050" spc="-30" dirty="0">
                <a:latin typeface="Arial"/>
                <a:cs typeface="Arial"/>
              </a:rPr>
              <a:t>formally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15" dirty="0">
                <a:latin typeface="Arial"/>
                <a:cs typeface="Arial"/>
              </a:rPr>
              <a:t>truth </a:t>
            </a:r>
            <a:r>
              <a:rPr sz="1050" spc="-50" dirty="0">
                <a:latin typeface="Arial"/>
                <a:cs typeface="Arial"/>
              </a:rPr>
              <a:t>tables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prove  </a:t>
            </a:r>
            <a:r>
              <a:rPr sz="1050" spc="30" dirty="0">
                <a:latin typeface="Arial"/>
                <a:cs typeface="Arial"/>
              </a:rPr>
              <a:t>it.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latin typeface="Arial"/>
                <a:cs typeface="Arial"/>
              </a:rPr>
              <a:t>9</a:t>
            </a:r>
            <a:r>
              <a:rPr sz="600" b="1" spc="50" dirty="0">
                <a:latin typeface="Arial"/>
                <a:cs typeface="Arial"/>
              </a:rPr>
              <a:t>/46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5082</Words>
  <Application>Microsoft Macintosh PowerPoint</Application>
  <PresentationFormat>Custom</PresentationFormat>
  <Paragraphs>958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Engineering</dc:title>
  <dc:creator>Maria Keet  email: ` `%%%`#`&amp;12_`__~~~ alse home: ` `%%%`#`&amp;12_`__~~~ alse</dc:creator>
  <cp:lastModifiedBy>Maria Keet</cp:lastModifiedBy>
  <cp:revision>15</cp:revision>
  <dcterms:created xsi:type="dcterms:W3CDTF">2019-08-15T17:07:09Z</dcterms:created>
  <dcterms:modified xsi:type="dcterms:W3CDTF">2019-09-26T20:24:25Z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2019-08-15T00:00:00Z</vt:filetime>
  </property>
</Properties>
</file>