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5" r:id="rId23"/>
    <p:sldId id="288" r:id="rId24"/>
    <p:sldId id="289" r:id="rId25"/>
    <p:sldId id="290" r:id="rId26"/>
    <p:sldId id="292" r:id="rId27"/>
    <p:sldId id="293" r:id="rId28"/>
    <p:sldId id="294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191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29530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89465" y="32913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67268" y="32913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23614" y="330542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4106" y="329515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4266" y="32849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6044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9998" y="3365099"/>
            <a:ext cx="24701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24.xml"/><Relationship Id="rId7" Type="http://schemas.openxmlformats.org/officeDocument/2006/relationships/slide" Target="slide43.xml"/><Relationship Id="rId8" Type="http://schemas.openxmlformats.org/officeDocument/2006/relationships/hyperlink" Target="mailto:mkeet@cs.uct.ac.za" TargetMode="External"/><Relationship Id="rId9" Type="http://schemas.openxmlformats.org/officeDocument/2006/relationships/hyperlink" Target="http://www.meteck.org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slide" Target="slide24.xml"/><Relationship Id="rId12" Type="http://schemas.openxmlformats.org/officeDocument/2006/relationships/slide" Target="slide36.xml"/><Relationship Id="rId13" Type="http://schemas.openxmlformats.org/officeDocument/2006/relationships/slide" Target="slide3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1.xml"/><Relationship Id="rId10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slide" Target="slide24.xml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1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9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slide" Target="slide24.xml"/><Relationship Id="rId12" Type="http://schemas.openxmlformats.org/officeDocument/2006/relationships/slide" Target="slide36.xml"/><Relationship Id="rId13" Type="http://schemas.openxmlformats.org/officeDocument/2006/relationships/slide" Target="slide3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1.xml"/><Relationship Id="rId10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" Target="slide24.xml"/><Relationship Id="rId12" Type="http://schemas.openxmlformats.org/officeDocument/2006/relationships/slide" Target="slide36.xml"/><Relationship Id="rId13" Type="http://schemas.openxmlformats.org/officeDocument/2006/relationships/slide" Target="slide3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1.xml"/><Relationship Id="rId10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slide" Target="slide24.xml"/><Relationship Id="rId12" Type="http://schemas.openxmlformats.org/officeDocument/2006/relationships/slide" Target="slide36.xml"/><Relationship Id="rId13" Type="http://schemas.openxmlformats.org/officeDocument/2006/relationships/slide" Target="slide3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1.xml"/><Relationship Id="rId10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9" Type="http://schemas.openxmlformats.org/officeDocument/2006/relationships/image" Target="../media/image6.png"/><Relationship Id="rId10" Type="http://schemas.openxmlformats.org/officeDocument/2006/relationships/image" Target="../media/image25.png"/><Relationship Id="rId11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9" Type="http://schemas.openxmlformats.org/officeDocument/2006/relationships/image" Target="../media/image6.png"/><Relationship Id="rId10" Type="http://schemas.openxmlformats.org/officeDocument/2006/relationships/image" Target="../media/image25.png"/><Relationship Id="rId11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9" Type="http://schemas.openxmlformats.org/officeDocument/2006/relationships/image" Target="../media/image6.png"/><Relationship Id="rId10" Type="http://schemas.openxmlformats.org/officeDocument/2006/relationships/image" Target="../media/image25.png"/><Relationship Id="rId11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26.png"/><Relationship Id="rId1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slide" Target="slide24.xml"/><Relationship Id="rId12" Type="http://schemas.openxmlformats.org/officeDocument/2006/relationships/slide" Target="slide36.xml"/><Relationship Id="rId13" Type="http://schemas.openxmlformats.org/officeDocument/2006/relationships/slide" Target="slide3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1.xml"/><Relationship Id="rId10" Type="http://schemas.openxmlformats.org/officeDocument/2006/relationships/slide" Target="slide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25.png"/><Relationship Id="rId9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27.png"/><Relationship Id="rId8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28.png"/><Relationship Id="rId10" Type="http://schemas.openxmlformats.org/officeDocument/2006/relationships/image" Target="../media/image25.png"/><Relationship Id="rId11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6.png"/><Relationship Id="rId10" Type="http://schemas.openxmlformats.org/officeDocument/2006/relationships/image" Target="../media/image5.png"/><Relationship Id="rId11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28.png"/><Relationship Id="rId8" Type="http://schemas.openxmlformats.org/officeDocument/2006/relationships/image" Target="../media/image8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28.png"/><Relationship Id="rId8" Type="http://schemas.openxmlformats.org/officeDocument/2006/relationships/image" Target="../media/image8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28.png"/><Relationship Id="rId8" Type="http://schemas.openxmlformats.org/officeDocument/2006/relationships/image" Target="../media/image8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28.png"/><Relationship Id="rId8" Type="http://schemas.openxmlformats.org/officeDocument/2006/relationships/image" Target="../media/image8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slide" Target="slide24.xml"/><Relationship Id="rId12" Type="http://schemas.openxmlformats.org/officeDocument/2006/relationships/slide" Target="slide36.xml"/><Relationship Id="rId13" Type="http://schemas.openxmlformats.org/officeDocument/2006/relationships/slide" Target="slide3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slide" Target="slide11.xml"/><Relationship Id="rId10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image" Target="../media/image3.png"/><Relationship Id="rId8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9.xml"/><Relationship Id="rId6" Type="http://schemas.openxmlformats.org/officeDocument/2006/relationships/slide" Target="slide43.xml"/><Relationship Id="rId7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1</a:t>
            </a:fld>
            <a:r>
              <a:rPr sz="600" b="1" spc="50" dirty="0">
                <a:latin typeface="Arial"/>
                <a:cs typeface="Arial"/>
              </a:rPr>
              <a:t>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22336" y="841565"/>
            <a:ext cx="1763395" cy="201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Engineering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</a:rPr>
              <a:t>Lecture </a:t>
            </a:r>
            <a:r>
              <a:rPr sz="1050" spc="-35" dirty="0">
                <a:solidFill>
                  <a:srgbClr val="46AA78"/>
                </a:solidFill>
                <a:latin typeface="Arial"/>
                <a:cs typeface="Arial"/>
              </a:rPr>
              <a:t>3:  Description</a:t>
            </a:r>
            <a:r>
              <a:rPr sz="1050" spc="1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46AA78"/>
                </a:solidFill>
                <a:latin typeface="Arial"/>
                <a:cs typeface="Arial"/>
              </a:rPr>
              <a:t>Logics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30" dirty="0">
                <a:latin typeface="Arial"/>
                <a:cs typeface="Arial"/>
              </a:rPr>
              <a:t>Maria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Keet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900" spc="-25" dirty="0">
                <a:latin typeface="Arial"/>
                <a:cs typeface="Arial"/>
              </a:rPr>
              <a:t>email: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  <a:hlinkClick r:id="rId8"/>
              </a:rPr>
              <a:t>mkeet@cs.uct.ac.za</a:t>
            </a:r>
            <a:endParaRPr sz="9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900" spc="-35" dirty="0">
                <a:latin typeface="Arial"/>
                <a:cs typeface="Arial"/>
              </a:rPr>
              <a:t>home: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  <a:hlinkClick r:id="rId9"/>
              </a:rPr>
              <a:t>http://www.meteck.org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ctr">
              <a:lnSpc>
                <a:spcPts val="950"/>
              </a:lnSpc>
            </a:pPr>
            <a:r>
              <a:rPr sz="800" dirty="0">
                <a:latin typeface="Arial"/>
                <a:cs typeface="Arial"/>
              </a:rPr>
              <a:t>Department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10" dirty="0">
                <a:latin typeface="Arial"/>
                <a:cs typeface="Arial"/>
              </a:rPr>
              <a:t>Computer </a:t>
            </a:r>
            <a:r>
              <a:rPr sz="800" spc="-35" dirty="0">
                <a:latin typeface="Arial"/>
                <a:cs typeface="Arial"/>
              </a:rPr>
              <a:t>Science  </a:t>
            </a:r>
            <a:r>
              <a:rPr sz="800" spc="-5" dirty="0">
                <a:latin typeface="Arial"/>
                <a:cs typeface="Arial"/>
              </a:rPr>
              <a:t>University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40" dirty="0">
                <a:latin typeface="Arial"/>
                <a:cs typeface="Arial"/>
              </a:rPr>
              <a:t>Cape  </a:t>
            </a:r>
            <a:r>
              <a:rPr sz="800" spc="-5" dirty="0">
                <a:latin typeface="Arial"/>
                <a:cs typeface="Arial"/>
              </a:rPr>
              <a:t>Town, South</a:t>
            </a:r>
            <a:r>
              <a:rPr sz="800" spc="12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Africa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i="1" spc="-70" dirty="0">
                <a:latin typeface="Arial"/>
                <a:cs typeface="Arial"/>
              </a:rPr>
              <a:t>Semester  </a:t>
            </a:r>
            <a:r>
              <a:rPr sz="1000" i="1" spc="-30" dirty="0">
                <a:latin typeface="Arial"/>
                <a:cs typeface="Arial"/>
              </a:rPr>
              <a:t>2, </a:t>
            </a:r>
            <a:r>
              <a:rPr sz="1000" i="1" spc="-20" dirty="0">
                <a:latin typeface="Arial"/>
                <a:cs typeface="Arial"/>
              </a:rPr>
              <a:t>Block </a:t>
            </a:r>
            <a:r>
              <a:rPr sz="1000" i="1" spc="-5" dirty="0">
                <a:latin typeface="Arial"/>
                <a:cs typeface="Arial"/>
              </a:rPr>
              <a:t>I,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2019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0743" y="973836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0253" y="430403"/>
            <a:ext cx="223774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FBFDFC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10743" y="132792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50253" y="1311376"/>
            <a:ext cx="108394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2    </a:t>
            </a:r>
            <a:r>
              <a:rPr sz="1050" spc="-5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1050" spc="150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050" spc="15" dirty="0">
                <a:solidFill>
                  <a:srgbClr val="46AA78"/>
                </a:solidFill>
                <a:latin typeface="Arial Unicode MS"/>
                <a:cs typeface="Arial Unicode MS"/>
                <a:hlinkClick r:id="rId4" action="ppaction://hlinksldjump"/>
              </a:rPr>
              <a:t>ALC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41032" y="155172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1032" y="172379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55180" y="1479090"/>
            <a:ext cx="887870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45" dirty="0">
                <a:latin typeface="Arial"/>
                <a:cs typeface="Arial"/>
                <a:hlinkClick r:id="rId9" action="ppaction://hlinksldjump"/>
              </a:rPr>
              <a:t>Syntax 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  <a:hlinkClick r:id="rId10" action="ppaction://hlinksldjump"/>
              </a:rPr>
              <a:t>Semantics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0743" y="202614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50253" y="2039747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6636" y="2009597"/>
            <a:ext cx="75501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1050" spc="-6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050" spc="7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5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10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10743" y="2380221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1032" y="260403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1032" y="277610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50253" y="2359314"/>
            <a:ext cx="133032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5435">
              <a:lnSpc>
                <a:spcPct val="102600"/>
              </a:lnSpc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4 </a:t>
            </a:r>
            <a:r>
              <a:rPr sz="1050" spc="-70" dirty="0">
                <a:solidFill>
                  <a:srgbClr val="D9EDE4"/>
                </a:solidFill>
                <a:latin typeface="Arial"/>
                <a:cs typeface="Arial"/>
                <a:hlinkClick r:id="rId11" action="ppaction://hlinksldjump"/>
              </a:rPr>
              <a:t>Reasoning </a:t>
            </a:r>
            <a:r>
              <a:rPr sz="1050" spc="-75" dirty="0">
                <a:solidFill>
                  <a:srgbClr val="D9EDE4"/>
                </a:solidFill>
                <a:latin typeface="Arial"/>
                <a:cs typeface="Arial"/>
                <a:hlinkClick r:id="rId11" action="ppaction://hlinksldjump"/>
              </a:rPr>
              <a:t>services </a:t>
            </a:r>
            <a:r>
              <a:rPr sz="1050" spc="-75" dirty="0">
                <a:solidFill>
                  <a:srgbClr val="D9EDE4"/>
                </a:solidFill>
                <a:latin typeface="Arial"/>
                <a:cs typeface="Arial"/>
              </a:rPr>
              <a:t>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Standard </a:t>
            </a:r>
            <a:r>
              <a:rPr sz="1050" spc="-75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services </a:t>
            </a:r>
            <a:r>
              <a:rPr sz="1050" spc="-7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65" dirty="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Techniques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7</a:t>
            </a:r>
            <a:r>
              <a:rPr sz="600" b="1" spc="50" dirty="0">
                <a:latin typeface="Arial"/>
                <a:cs typeface="Arial"/>
              </a:rPr>
              <a:t>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96596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4" y="430403"/>
            <a:ext cx="305225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4280">
              <a:lnSpc>
                <a:spcPct val="100000"/>
              </a:lnSpc>
            </a:pPr>
            <a:r>
              <a:rPr sz="1400" spc="50" dirty="0">
                <a:solidFill>
                  <a:srgbClr val="46AA78"/>
                </a:solidFill>
                <a:latin typeface="Lucida Calligraphy"/>
                <a:cs typeface="Lucida Calligraphy"/>
              </a:rPr>
              <a:t>ALC</a:t>
            </a:r>
            <a:r>
              <a:rPr sz="1400" spc="75" dirty="0">
                <a:solidFill>
                  <a:srgbClr val="46AA78"/>
                </a:solidFill>
                <a:latin typeface="Arial Unicode MS"/>
                <a:cs typeface="Arial Unicode MS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syntax</a:t>
            </a:r>
            <a:endParaRPr sz="1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70"/>
              </a:spcBef>
              <a:buFont typeface="Arial"/>
              <a:buChar char="•"/>
            </a:pPr>
            <a:r>
              <a:rPr sz="1050" spc="-65" dirty="0">
                <a:solidFill>
                  <a:srgbClr val="B6321C"/>
                </a:solidFill>
                <a:latin typeface="Arial"/>
                <a:cs typeface="Arial"/>
              </a:rPr>
              <a:t>Concepts  </a:t>
            </a:r>
            <a:r>
              <a:rPr sz="1050" spc="-40" dirty="0">
                <a:latin typeface="Arial"/>
                <a:cs typeface="Arial"/>
              </a:rPr>
              <a:t>denoting </a:t>
            </a:r>
            <a:r>
              <a:rPr sz="1050" spc="-10" dirty="0">
                <a:latin typeface="Arial"/>
                <a:cs typeface="Arial"/>
              </a:rPr>
              <a:t>entity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types/classes/unary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4395" y="1066126"/>
            <a:ext cx="35856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spc="-40" dirty="0" smtClean="0">
                <a:latin typeface="Arial"/>
                <a:cs typeface="Arial"/>
              </a:rPr>
              <a:t>     </a:t>
            </a:r>
            <a:r>
              <a:rPr sz="1050" spc="-40" dirty="0" smtClean="0">
                <a:latin typeface="Arial"/>
                <a:cs typeface="Arial"/>
              </a:rPr>
              <a:t>predicates</a:t>
            </a:r>
            <a:r>
              <a:rPr sz="1050" spc="-40" dirty="0">
                <a:latin typeface="Arial"/>
                <a:cs typeface="Arial"/>
              </a:rPr>
              <a:t>/universals, </a:t>
            </a:r>
            <a:r>
              <a:rPr sz="1050" spc="-30" dirty="0">
                <a:latin typeface="Arial"/>
                <a:cs typeface="Arial"/>
              </a:rPr>
              <a:t>including </a:t>
            </a:r>
            <a:r>
              <a:rPr sz="1050" spc="-10" dirty="0">
                <a:latin typeface="Arial"/>
                <a:cs typeface="Arial"/>
              </a:rPr>
              <a:t>top </a:t>
            </a:r>
            <a:r>
              <a:rPr sz="1050" spc="165" dirty="0">
                <a:latin typeface="Arial Unicode MS"/>
                <a:cs typeface="Arial Unicode MS"/>
              </a:rPr>
              <a:t>T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5" dirty="0">
                <a:latin typeface="Arial"/>
                <a:cs typeface="Arial"/>
              </a:rPr>
              <a:t>bottom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spc="110" dirty="0" smtClean="0">
                <a:latin typeface="Arial Unicode MS"/>
                <a:cs typeface="Arial Unicode MS"/>
              </a:rPr>
              <a:t>⊥</a:t>
            </a:r>
            <a:r>
              <a:rPr sz="1050" spc="110" dirty="0">
                <a:latin typeface="Arial"/>
                <a:cs typeface="Arial"/>
              </a:rPr>
              <a:t>;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52013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207432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245643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4395" y="1238199"/>
            <a:ext cx="3582670" cy="1600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spc="-55" dirty="0" smtClean="0">
                <a:latin typeface="Arial"/>
                <a:cs typeface="Arial"/>
              </a:rPr>
              <a:t>     </a:t>
            </a:r>
            <a:r>
              <a:rPr sz="1050" spc="-55" dirty="0" smtClean="0">
                <a:latin typeface="Arial"/>
                <a:cs typeface="Arial"/>
              </a:rPr>
              <a:t>Example</a:t>
            </a:r>
            <a:r>
              <a:rPr sz="1050" spc="-55" dirty="0">
                <a:latin typeface="Arial"/>
                <a:cs typeface="Arial"/>
              </a:rPr>
              <a:t>:  </a:t>
            </a:r>
            <a:r>
              <a:rPr sz="1050" spc="-10" dirty="0">
                <a:latin typeface="Arial"/>
                <a:cs typeface="Arial"/>
              </a:rPr>
              <a:t>(primitive, </a:t>
            </a:r>
            <a:r>
              <a:rPr sz="1050" spc="-15" dirty="0">
                <a:latin typeface="Arial"/>
                <a:cs typeface="Arial"/>
              </a:rPr>
              <a:t>atomic):  </a:t>
            </a:r>
            <a:r>
              <a:rPr sz="1050" spc="-70" dirty="0">
                <a:latin typeface="Courier New"/>
                <a:cs typeface="Courier New"/>
              </a:rPr>
              <a:t>Book</a:t>
            </a:r>
            <a:r>
              <a:rPr sz="1050" spc="-70" dirty="0">
                <a:latin typeface="Arial"/>
                <a:cs typeface="Arial"/>
              </a:rPr>
              <a:t>,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Course</a:t>
            </a:r>
            <a:endParaRPr sz="1050" dirty="0">
              <a:latin typeface="Courier New"/>
              <a:cs typeface="Courier New"/>
            </a:endParaRPr>
          </a:p>
          <a:p>
            <a:pPr marL="184150" marR="835025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80" dirty="0">
                <a:solidFill>
                  <a:srgbClr val="B6321C"/>
                </a:solidFill>
                <a:latin typeface="Arial"/>
                <a:cs typeface="Arial"/>
              </a:rPr>
              <a:t>Roles </a:t>
            </a:r>
            <a:r>
              <a:rPr sz="1050" spc="-40" dirty="0">
                <a:latin typeface="Arial"/>
                <a:cs typeface="Arial"/>
              </a:rPr>
              <a:t>denoting </a:t>
            </a:r>
            <a:r>
              <a:rPr sz="1050" spc="-30" dirty="0">
                <a:latin typeface="Arial"/>
                <a:cs typeface="Arial"/>
              </a:rPr>
              <a:t>relationships/associations/n-ary  </a:t>
            </a:r>
            <a:r>
              <a:rPr sz="1050" spc="-35" dirty="0">
                <a:latin typeface="Arial"/>
                <a:cs typeface="Arial"/>
              </a:rPr>
              <a:t>predicates/properties;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050" spc="-45" dirty="0" smtClean="0">
                <a:latin typeface="Arial"/>
                <a:cs typeface="Arial"/>
              </a:rPr>
              <a:t>     </a:t>
            </a:r>
            <a:r>
              <a:rPr sz="1050" spc="-45" dirty="0" smtClean="0">
                <a:latin typeface="Arial"/>
                <a:cs typeface="Arial"/>
              </a:rPr>
              <a:t>Example</a:t>
            </a:r>
            <a:r>
              <a:rPr sz="1200" spc="-67" baseline="27777" dirty="0" smtClean="0">
                <a:latin typeface="Arial"/>
                <a:cs typeface="Arial"/>
              </a:rPr>
              <a:t>1</a:t>
            </a:r>
            <a:r>
              <a:rPr sz="1050" spc="-45" dirty="0">
                <a:latin typeface="Arial"/>
                <a:cs typeface="Arial"/>
              </a:rPr>
              <a:t>:  </a:t>
            </a:r>
            <a:r>
              <a:rPr sz="1050" spc="-75" dirty="0">
                <a:latin typeface="Courier New"/>
                <a:cs typeface="Courier New"/>
              </a:rPr>
              <a:t>ENROLLED</a:t>
            </a:r>
            <a:r>
              <a:rPr sz="1050" spc="-75" dirty="0">
                <a:latin typeface="Arial"/>
                <a:cs typeface="Arial"/>
              </a:rPr>
              <a:t>,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READS</a:t>
            </a:r>
            <a:endParaRPr sz="1050" dirty="0">
              <a:latin typeface="Courier New"/>
              <a:cs typeface="Courier New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45" dirty="0">
                <a:solidFill>
                  <a:srgbClr val="B6321C"/>
                </a:solidFill>
                <a:latin typeface="Arial"/>
                <a:cs typeface="Arial"/>
              </a:rPr>
              <a:t>Constructors</a:t>
            </a:r>
            <a:r>
              <a:rPr sz="1050" spc="-45" dirty="0">
                <a:latin typeface="Arial"/>
                <a:cs typeface="Arial"/>
              </a:rPr>
              <a:t>: </a:t>
            </a:r>
            <a:r>
              <a:rPr sz="1050" spc="-15" dirty="0">
                <a:latin typeface="Arial"/>
                <a:cs typeface="Arial"/>
              </a:rPr>
              <a:t>‘and’ </a:t>
            </a:r>
            <a:r>
              <a:rPr lang="en-US" sz="1050" spc="-15" dirty="0" smtClean="0">
                <a:latin typeface="Arial"/>
                <a:cs typeface="Arial"/>
              </a:rPr>
              <a:t>   </a:t>
            </a:r>
            <a:r>
              <a:rPr sz="1050" spc="50" dirty="0" smtClean="0">
                <a:latin typeface="Arial"/>
                <a:cs typeface="Arial"/>
              </a:rPr>
              <a:t>, </a:t>
            </a:r>
            <a:r>
              <a:rPr sz="1050" spc="5" dirty="0">
                <a:latin typeface="Arial"/>
                <a:cs typeface="Arial"/>
              </a:rPr>
              <a:t>‘or’ </a:t>
            </a:r>
            <a:r>
              <a:rPr lang="en-US" sz="1050" spc="-140" dirty="0">
                <a:latin typeface="Arial Unicode MS"/>
                <a:cs typeface="Arial Unicode MS"/>
              </a:rPr>
              <a:t> </a:t>
            </a:r>
            <a:r>
              <a:rPr lang="en-US" sz="1050" spc="-140" dirty="0" smtClean="0">
                <a:latin typeface="Arial Unicode MS"/>
                <a:cs typeface="Arial Unicode MS"/>
              </a:rPr>
              <a:t>  </a:t>
            </a:r>
            <a:r>
              <a:rPr sz="1050" spc="-140" dirty="0" smtClean="0">
                <a:latin typeface="Arial"/>
                <a:cs typeface="Arial"/>
              </a:rPr>
              <a:t>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15" dirty="0">
                <a:latin typeface="Arial"/>
                <a:cs typeface="Arial"/>
              </a:rPr>
              <a:t>‘not’ </a:t>
            </a:r>
            <a:r>
              <a:rPr sz="1050" spc="35" dirty="0">
                <a:latin typeface="Arial Unicode MS"/>
                <a:cs typeface="Arial Unicode MS"/>
              </a:rPr>
              <a:t>¬</a:t>
            </a:r>
            <a:r>
              <a:rPr sz="1050" spc="35" dirty="0">
                <a:latin typeface="Arial"/>
                <a:cs typeface="Arial"/>
              </a:rPr>
              <a:t>; </a:t>
            </a:r>
            <a:r>
              <a:rPr sz="1050" spc="-35" dirty="0">
                <a:latin typeface="Arial"/>
                <a:cs typeface="Arial"/>
              </a:rPr>
              <a:t>quantifiers </a:t>
            </a:r>
            <a:r>
              <a:rPr sz="1050" spc="-5" dirty="0">
                <a:latin typeface="Arial"/>
                <a:cs typeface="Arial"/>
              </a:rPr>
              <a:t>‘for </a:t>
            </a:r>
            <a:r>
              <a:rPr sz="1050" dirty="0">
                <a:latin typeface="Arial"/>
                <a:cs typeface="Arial"/>
              </a:rPr>
              <a:t>all’  </a:t>
            </a:r>
            <a:r>
              <a:rPr sz="1050" spc="-35" dirty="0">
                <a:latin typeface="Arial"/>
                <a:cs typeface="Arial"/>
              </a:rPr>
              <a:t>(each) </a:t>
            </a:r>
            <a:r>
              <a:rPr sz="1050" spc="-55" dirty="0">
                <a:latin typeface="Arial Unicode MS"/>
                <a:cs typeface="Arial Unicode MS"/>
              </a:rPr>
              <a:t>∀ 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30" dirty="0">
                <a:latin typeface="Arial"/>
                <a:cs typeface="Arial"/>
              </a:rPr>
              <a:t>‘exists’ </a:t>
            </a:r>
            <a:r>
              <a:rPr sz="1050" spc="15" dirty="0">
                <a:latin typeface="Arial"/>
                <a:cs typeface="Arial"/>
              </a:rPr>
              <a:t>(at </a:t>
            </a:r>
            <a:r>
              <a:rPr sz="1050" spc="-50" dirty="0">
                <a:latin typeface="Arial"/>
                <a:cs typeface="Arial"/>
              </a:rPr>
              <a:t>least </a:t>
            </a:r>
            <a:r>
              <a:rPr sz="1050" spc="-35" dirty="0">
                <a:latin typeface="Arial"/>
                <a:cs typeface="Arial"/>
              </a:rPr>
              <a:t>one/some)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spc="-55" dirty="0">
                <a:latin typeface="Arial Unicode MS"/>
                <a:cs typeface="Arial Unicode MS"/>
              </a:rPr>
              <a:t>∃</a:t>
            </a:r>
            <a:endParaRPr sz="1050" dirty="0">
              <a:latin typeface="Arial Unicode MS"/>
              <a:cs typeface="Arial Unicode MS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40" dirty="0">
                <a:solidFill>
                  <a:srgbClr val="B6321C"/>
                </a:solidFill>
                <a:latin typeface="Arial"/>
                <a:cs typeface="Arial"/>
              </a:rPr>
              <a:t>Individuals</a:t>
            </a:r>
            <a:r>
              <a:rPr sz="1050" spc="45" dirty="0">
                <a:solidFill>
                  <a:srgbClr val="B6321C"/>
                </a:solidFill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(objects)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050" spc="-55" dirty="0" smtClean="0">
                <a:latin typeface="Arial"/>
                <a:cs typeface="Arial"/>
              </a:rPr>
              <a:t>     </a:t>
            </a:r>
            <a:r>
              <a:rPr sz="1050" spc="-55" dirty="0" smtClean="0">
                <a:latin typeface="Arial"/>
                <a:cs typeface="Arial"/>
              </a:rPr>
              <a:t>Example</a:t>
            </a:r>
            <a:r>
              <a:rPr sz="1050" spc="-55" dirty="0">
                <a:latin typeface="Arial"/>
                <a:cs typeface="Arial"/>
              </a:rPr>
              <a:t>:  </a:t>
            </a:r>
            <a:r>
              <a:rPr sz="1050" spc="-65" dirty="0">
                <a:latin typeface="Courier New"/>
                <a:cs typeface="Courier New"/>
              </a:rPr>
              <a:t>Student</a:t>
            </a:r>
            <a:r>
              <a:rPr sz="1050" spc="-65" dirty="0">
                <a:latin typeface="Arial"/>
                <a:cs typeface="Arial"/>
              </a:rPr>
              <a:t>(</a:t>
            </a:r>
            <a:r>
              <a:rPr sz="1050" spc="-65" dirty="0">
                <a:latin typeface="Courier New"/>
                <a:cs typeface="Courier New"/>
              </a:rPr>
              <a:t>Mandla</a:t>
            </a:r>
            <a:r>
              <a:rPr sz="1050" spc="-65" dirty="0">
                <a:latin typeface="Arial"/>
                <a:cs typeface="Arial"/>
              </a:rPr>
              <a:t>),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60" dirty="0">
                <a:latin typeface="Courier New"/>
                <a:cs typeface="Courier New"/>
              </a:rPr>
              <a:t>Mother</a:t>
            </a:r>
            <a:r>
              <a:rPr sz="1050" spc="-60" dirty="0">
                <a:latin typeface="Arial"/>
                <a:cs typeface="Arial"/>
              </a:rPr>
              <a:t>(</a:t>
            </a:r>
            <a:r>
              <a:rPr sz="1050" spc="-60" dirty="0">
                <a:latin typeface="Courier New"/>
                <a:cs typeface="Courier New"/>
              </a:rPr>
              <a:t>Sally</a:t>
            </a:r>
            <a:r>
              <a:rPr sz="1050" spc="-60" dirty="0">
                <a:latin typeface="Arial"/>
                <a:cs typeface="Arial"/>
              </a:rPr>
              <a:t>),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050" spc="-55" dirty="0" smtClean="0">
                <a:latin typeface="Arial Unicode MS"/>
                <a:cs typeface="Arial Unicode MS"/>
              </a:rPr>
              <a:t>     </a:t>
            </a:r>
            <a:r>
              <a:rPr sz="1050" spc="-55" dirty="0" smtClean="0">
                <a:latin typeface="Arial Unicode MS"/>
                <a:cs typeface="Arial Unicode MS"/>
              </a:rPr>
              <a:t>¬</a:t>
            </a:r>
            <a:r>
              <a:rPr sz="1050" spc="-55" dirty="0">
                <a:latin typeface="Courier New"/>
                <a:cs typeface="Courier New"/>
              </a:rPr>
              <a:t>Student</a:t>
            </a:r>
            <a:r>
              <a:rPr sz="1050" spc="-55" dirty="0">
                <a:latin typeface="Arial"/>
                <a:cs typeface="Arial"/>
              </a:rPr>
              <a:t>(</a:t>
            </a:r>
            <a:r>
              <a:rPr sz="1050" spc="-55" dirty="0">
                <a:latin typeface="Courier New"/>
                <a:cs typeface="Courier New"/>
              </a:rPr>
              <a:t>Sally</a:t>
            </a:r>
            <a:r>
              <a:rPr sz="1050" spc="-55" dirty="0">
                <a:latin typeface="Arial"/>
                <a:cs typeface="Arial"/>
              </a:rPr>
              <a:t>), </a:t>
            </a:r>
            <a:r>
              <a:rPr sz="1050" spc="-70" dirty="0">
                <a:latin typeface="Courier New"/>
                <a:cs typeface="Courier New"/>
              </a:rPr>
              <a:t>ENROLLED</a:t>
            </a:r>
            <a:r>
              <a:rPr sz="1050" spc="-70" dirty="0">
                <a:latin typeface="Arial"/>
                <a:cs typeface="Arial"/>
              </a:rPr>
              <a:t>(</a:t>
            </a:r>
            <a:r>
              <a:rPr sz="1050" spc="-70" dirty="0">
                <a:latin typeface="Courier New"/>
                <a:cs typeface="Courier New"/>
              </a:rPr>
              <a:t>Mandla</a:t>
            </a:r>
            <a:r>
              <a:rPr sz="1050" i="1" spc="-70" dirty="0">
                <a:latin typeface="Arial"/>
                <a:cs typeface="Arial"/>
              </a:rPr>
              <a:t>,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spc="-15" dirty="0">
                <a:latin typeface="Courier New"/>
                <a:cs typeface="Courier New"/>
              </a:rPr>
              <a:t>CS101</a:t>
            </a:r>
            <a:r>
              <a:rPr sz="1050" i="1" spc="-15" dirty="0">
                <a:latin typeface="Arial"/>
                <a:cs typeface="Arial"/>
              </a:rPr>
              <a:t>/</a:t>
            </a:r>
            <a:r>
              <a:rPr sz="1050" spc="-15" dirty="0">
                <a:latin typeface="Courier New"/>
                <a:cs typeface="Courier New"/>
              </a:rPr>
              <a:t>19</a:t>
            </a:r>
            <a:r>
              <a:rPr sz="1050" i="1" spc="-15" dirty="0">
                <a:latin typeface="Arial"/>
                <a:cs typeface="Arial"/>
              </a:rPr>
              <a:t>/</a:t>
            </a:r>
            <a:r>
              <a:rPr sz="1050" spc="-15" dirty="0">
                <a:latin typeface="Courier New"/>
                <a:cs typeface="Courier New"/>
              </a:rPr>
              <a:t>2</a:t>
            </a:r>
            <a:r>
              <a:rPr sz="1050" spc="-15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59994" y="319585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11300" y="3215170"/>
            <a:ext cx="339394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22" baseline="37037" dirty="0">
                <a:latin typeface="Arial"/>
                <a:cs typeface="Arial"/>
              </a:rPr>
              <a:t>1</a:t>
            </a:r>
            <a:r>
              <a:rPr sz="900" spc="-15" dirty="0">
                <a:latin typeface="Arial"/>
                <a:cs typeface="Arial"/>
              </a:rPr>
              <a:t>Capitalisation </a:t>
            </a: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-40" dirty="0">
                <a:latin typeface="Arial"/>
                <a:cs typeface="Arial"/>
              </a:rPr>
              <a:t>roles </a:t>
            </a: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-5" dirty="0">
                <a:latin typeface="Arial"/>
                <a:cs typeface="Arial"/>
              </a:rPr>
              <a:t>notational </a:t>
            </a:r>
            <a:r>
              <a:rPr sz="900" spc="-20" dirty="0">
                <a:latin typeface="Arial"/>
                <a:cs typeface="Arial"/>
              </a:rPr>
              <a:t>clarity, </a:t>
            </a:r>
            <a:r>
              <a:rPr sz="900" spc="10" dirty="0">
                <a:latin typeface="Arial"/>
                <a:cs typeface="Arial"/>
              </a:rPr>
              <a:t>but </a:t>
            </a:r>
            <a:r>
              <a:rPr sz="900" spc="5" dirty="0">
                <a:latin typeface="Arial"/>
                <a:cs typeface="Arial"/>
              </a:rPr>
              <a:t>not </a:t>
            </a:r>
            <a:r>
              <a:rPr sz="900" spc="40" dirty="0" smtClean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required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8</a:t>
            </a:r>
            <a:r>
              <a:rPr sz="600" b="1" spc="50" dirty="0">
                <a:latin typeface="Arial"/>
                <a:cs typeface="Arial"/>
              </a:rPr>
              <a:t>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136873" y="3215170"/>
            <a:ext cx="10160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u="heavy" spc="-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900" u="heavy" spc="-7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1958975"/>
            <a:ext cx="137026" cy="13017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5833" y="1958976"/>
            <a:ext cx="131618" cy="152400"/>
          </a:xfrm>
          <a:prstGeom prst="rect">
            <a:avLst/>
          </a:prstGeom>
        </p:spPr>
      </p:pic>
      <p:sp>
        <p:nvSpPr>
          <p:cNvPr id="74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36242" y="430403"/>
            <a:ext cx="123080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0" dirty="0">
                <a:solidFill>
                  <a:srgbClr val="46AA78"/>
                </a:solidFill>
                <a:latin typeface="Lucida Calligraphy"/>
                <a:cs typeface="Lucida Calligraphy"/>
              </a:rPr>
              <a:t>ALC</a:t>
            </a:r>
            <a:r>
              <a:rPr sz="1400" spc="75" dirty="0">
                <a:solidFill>
                  <a:srgbClr val="46AA78"/>
                </a:solidFill>
                <a:latin typeface="Arial Unicode MS"/>
                <a:cs typeface="Arial Unicode MS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syntax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08819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2327" y="127801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016304"/>
            <a:ext cx="3814255" cy="33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solidFill>
                  <a:srgbClr val="B6321C"/>
                </a:solidFill>
                <a:latin typeface="Arial"/>
                <a:cs typeface="Arial"/>
              </a:rPr>
              <a:t>Complex  </a:t>
            </a:r>
            <a:r>
              <a:rPr sz="1050" spc="-60" dirty="0">
                <a:solidFill>
                  <a:srgbClr val="B6321C"/>
                </a:solidFill>
                <a:latin typeface="Arial"/>
                <a:cs typeface="Arial"/>
              </a:rPr>
              <a:t>concepts  </a:t>
            </a:r>
            <a:r>
              <a:rPr sz="1050" spc="-55" dirty="0">
                <a:latin typeface="Arial"/>
                <a:cs typeface="Arial"/>
              </a:rPr>
              <a:t>using</a:t>
            </a:r>
            <a:r>
              <a:rPr sz="1050" spc="-13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constructors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20" dirty="0">
                <a:latin typeface="Arial"/>
                <a:cs typeface="Arial"/>
              </a:rPr>
              <a:t>Let </a:t>
            </a:r>
            <a:r>
              <a:rPr sz="1000" i="1" spc="-90" dirty="0">
                <a:latin typeface="Arial"/>
                <a:cs typeface="Arial"/>
              </a:rPr>
              <a:t>C  </a:t>
            </a:r>
            <a:r>
              <a:rPr sz="1000" spc="-55" dirty="0">
                <a:latin typeface="Arial"/>
                <a:cs typeface="Arial"/>
              </a:rPr>
              <a:t>and  </a:t>
            </a:r>
            <a:r>
              <a:rPr sz="1000" i="1" spc="-5" dirty="0">
                <a:latin typeface="Arial"/>
                <a:cs typeface="Arial"/>
              </a:rPr>
              <a:t>D </a:t>
            </a:r>
            <a:r>
              <a:rPr sz="1000" spc="-70" dirty="0">
                <a:latin typeface="Arial"/>
                <a:cs typeface="Arial"/>
              </a:rPr>
              <a:t>be  </a:t>
            </a:r>
            <a:r>
              <a:rPr sz="1000" spc="-45" dirty="0">
                <a:latin typeface="Arial"/>
                <a:cs typeface="Arial"/>
              </a:rPr>
              <a:t>concept </a:t>
            </a:r>
            <a:r>
              <a:rPr sz="1000" spc="-70" dirty="0">
                <a:latin typeface="Arial"/>
                <a:cs typeface="Arial"/>
              </a:rPr>
              <a:t>names,  </a:t>
            </a:r>
            <a:r>
              <a:rPr sz="1000" i="1" spc="-80" dirty="0">
                <a:latin typeface="Arial"/>
                <a:cs typeface="Arial"/>
              </a:rPr>
              <a:t>R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40" dirty="0">
                <a:latin typeface="Arial"/>
                <a:cs typeface="Arial"/>
              </a:rPr>
              <a:t>role </a:t>
            </a:r>
            <a:r>
              <a:rPr sz="1000" spc="-60" dirty="0">
                <a:latin typeface="Arial"/>
                <a:cs typeface="Arial"/>
              </a:rPr>
              <a:t>name, 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then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92327" y="142984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01484" y="1357960"/>
            <a:ext cx="29275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5" dirty="0">
                <a:latin typeface="Arial Unicode MS"/>
                <a:cs typeface="Arial Unicode MS"/>
              </a:rPr>
              <a:t>¬</a:t>
            </a:r>
            <a:r>
              <a:rPr sz="1000" i="1" spc="-5" dirty="0">
                <a:latin typeface="Arial"/>
                <a:cs typeface="Arial"/>
              </a:rPr>
              <a:t>C 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i="1" spc="-90" dirty="0">
                <a:latin typeface="Arial"/>
                <a:cs typeface="Arial"/>
              </a:rPr>
              <a:t>C 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sz="1000" spc="105" dirty="0" smtClean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</a:t>
            </a:r>
            <a:r>
              <a:rPr sz="1000" i="1" spc="35" dirty="0" smtClean="0">
                <a:latin typeface="Arial"/>
                <a:cs typeface="Arial"/>
              </a:rPr>
              <a:t>D</a:t>
            </a:r>
            <a:r>
              <a:rPr sz="1000" spc="35" dirty="0">
                <a:latin typeface="Arial"/>
                <a:cs typeface="Arial"/>
              </a:rPr>
              <a:t>,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i="1" spc="-90" dirty="0">
                <a:latin typeface="Arial"/>
                <a:cs typeface="Arial"/>
              </a:rPr>
              <a:t>C  </a:t>
            </a:r>
            <a:r>
              <a:rPr sz="1000" spc="-200" dirty="0" smtClean="0">
                <a:latin typeface="Arial Unicode MS"/>
                <a:cs typeface="Arial Unicode MS"/>
              </a:rPr>
              <a:t>   </a:t>
            </a:r>
            <a:r>
              <a:rPr sz="1000" i="1" spc="-5" dirty="0">
                <a:latin typeface="Arial"/>
                <a:cs typeface="Arial"/>
              </a:rPr>
              <a:t>D </a:t>
            </a:r>
            <a:r>
              <a:rPr sz="1000" spc="-75" dirty="0">
                <a:latin typeface="Arial"/>
                <a:cs typeface="Arial"/>
              </a:rPr>
              <a:t>are  </a:t>
            </a:r>
            <a:r>
              <a:rPr sz="1000" spc="-50" dirty="0">
                <a:latin typeface="Arial"/>
                <a:cs typeface="Arial"/>
              </a:rPr>
              <a:t>concepts,</a:t>
            </a:r>
            <a:r>
              <a:rPr sz="1000" spc="-14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and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92327" y="158167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01484" y="1509801"/>
            <a:ext cx="22417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35" dirty="0">
                <a:latin typeface="Arial Unicode MS"/>
                <a:cs typeface="Arial Unicode MS"/>
              </a:rPr>
              <a:t>∀</a:t>
            </a:r>
            <a:r>
              <a:rPr sz="1000" i="1" spc="-35" dirty="0">
                <a:latin typeface="Arial"/>
                <a:cs typeface="Arial"/>
              </a:rPr>
              <a:t>R.C 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35" dirty="0">
                <a:latin typeface="Arial Unicode MS"/>
                <a:cs typeface="Arial Unicode MS"/>
              </a:rPr>
              <a:t>∃</a:t>
            </a:r>
            <a:r>
              <a:rPr sz="1000" i="1" spc="-35" dirty="0">
                <a:latin typeface="Arial"/>
                <a:cs typeface="Arial"/>
              </a:rPr>
              <a:t>R.C  </a:t>
            </a:r>
            <a:r>
              <a:rPr sz="1000" spc="-75" dirty="0">
                <a:latin typeface="Arial"/>
                <a:cs typeface="Arial"/>
              </a:rPr>
              <a:t>are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concepts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9/33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4030" y="1373957"/>
            <a:ext cx="137026" cy="13017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2650" y="1365763"/>
            <a:ext cx="131618" cy="152400"/>
          </a:xfrm>
          <a:prstGeom prst="rect">
            <a:avLst/>
          </a:prstGeom>
        </p:spPr>
      </p:pic>
      <p:sp>
        <p:nvSpPr>
          <p:cNvPr id="74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36242" y="430403"/>
            <a:ext cx="100220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0" dirty="0">
                <a:solidFill>
                  <a:srgbClr val="46AA78"/>
                </a:solidFill>
                <a:latin typeface="Lucida Calligraphy"/>
                <a:cs typeface="Lucida Calligraphy"/>
              </a:rPr>
              <a:t>ALC</a:t>
            </a:r>
            <a:r>
              <a:rPr sz="1400" spc="75" dirty="0">
                <a:solidFill>
                  <a:srgbClr val="46AA78"/>
                </a:solidFill>
                <a:latin typeface="Arial Unicode MS"/>
                <a:cs typeface="Arial Unicode MS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syntax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08819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2327" y="127801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016304"/>
            <a:ext cx="3738055" cy="33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solidFill>
                  <a:srgbClr val="B6321C"/>
                </a:solidFill>
                <a:latin typeface="Arial"/>
                <a:cs typeface="Arial"/>
              </a:rPr>
              <a:t>Complex  </a:t>
            </a:r>
            <a:r>
              <a:rPr sz="1050" spc="-60" dirty="0">
                <a:solidFill>
                  <a:srgbClr val="B6321C"/>
                </a:solidFill>
                <a:latin typeface="Arial"/>
                <a:cs typeface="Arial"/>
              </a:rPr>
              <a:t>concepts  </a:t>
            </a:r>
            <a:r>
              <a:rPr sz="1050" spc="-55" dirty="0">
                <a:latin typeface="Arial"/>
                <a:cs typeface="Arial"/>
              </a:rPr>
              <a:t>using</a:t>
            </a:r>
            <a:r>
              <a:rPr sz="1050" spc="-13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constructors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20" dirty="0">
                <a:latin typeface="Arial"/>
                <a:cs typeface="Arial"/>
              </a:rPr>
              <a:t>Let </a:t>
            </a:r>
            <a:r>
              <a:rPr sz="1000" i="1" spc="-90" dirty="0">
                <a:latin typeface="Arial"/>
                <a:cs typeface="Arial"/>
              </a:rPr>
              <a:t>C  </a:t>
            </a:r>
            <a:r>
              <a:rPr sz="1000" spc="-55" dirty="0">
                <a:latin typeface="Arial"/>
                <a:cs typeface="Arial"/>
              </a:rPr>
              <a:t>and  </a:t>
            </a:r>
            <a:r>
              <a:rPr sz="1000" i="1" spc="-5" dirty="0">
                <a:latin typeface="Arial"/>
                <a:cs typeface="Arial"/>
              </a:rPr>
              <a:t>D </a:t>
            </a:r>
            <a:r>
              <a:rPr sz="1000" spc="-70" dirty="0">
                <a:latin typeface="Arial"/>
                <a:cs typeface="Arial"/>
              </a:rPr>
              <a:t>be  </a:t>
            </a:r>
            <a:r>
              <a:rPr sz="1000" spc="-45" dirty="0">
                <a:latin typeface="Arial"/>
                <a:cs typeface="Arial"/>
              </a:rPr>
              <a:t>concept </a:t>
            </a:r>
            <a:r>
              <a:rPr sz="1000" spc="-70" dirty="0">
                <a:latin typeface="Arial"/>
                <a:cs typeface="Arial"/>
              </a:rPr>
              <a:t>names,  </a:t>
            </a:r>
            <a:r>
              <a:rPr sz="1000" i="1" spc="-80" dirty="0">
                <a:latin typeface="Arial"/>
                <a:cs typeface="Arial"/>
              </a:rPr>
              <a:t>R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40" dirty="0">
                <a:latin typeface="Arial"/>
                <a:cs typeface="Arial"/>
              </a:rPr>
              <a:t>role </a:t>
            </a:r>
            <a:r>
              <a:rPr sz="1000" spc="-60" dirty="0">
                <a:latin typeface="Arial"/>
                <a:cs typeface="Arial"/>
              </a:rPr>
              <a:t>name, 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then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92327" y="142984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01484" y="1357960"/>
            <a:ext cx="34609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5" dirty="0">
                <a:latin typeface="Arial Unicode MS"/>
                <a:cs typeface="Arial Unicode MS"/>
              </a:rPr>
              <a:t>¬</a:t>
            </a:r>
            <a:r>
              <a:rPr sz="1000" i="1" spc="-5" dirty="0">
                <a:latin typeface="Arial"/>
                <a:cs typeface="Arial"/>
              </a:rPr>
              <a:t>C 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i="1" spc="-90" dirty="0">
                <a:latin typeface="Arial"/>
                <a:cs typeface="Arial"/>
              </a:rPr>
              <a:t>C 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 </a:t>
            </a:r>
            <a:r>
              <a:rPr sz="1000" i="1" spc="35" dirty="0" smtClean="0">
                <a:latin typeface="Arial"/>
                <a:cs typeface="Arial"/>
              </a:rPr>
              <a:t>D</a:t>
            </a:r>
            <a:r>
              <a:rPr sz="1000" spc="35" dirty="0">
                <a:latin typeface="Arial"/>
                <a:cs typeface="Arial"/>
              </a:rPr>
              <a:t>,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i="1" spc="-90" dirty="0">
                <a:latin typeface="Arial"/>
                <a:cs typeface="Arial"/>
              </a:rPr>
              <a:t>C  </a:t>
            </a:r>
            <a:r>
              <a:rPr sz="1000" spc="-200" dirty="0" smtClean="0">
                <a:latin typeface="Arial Unicode MS"/>
                <a:cs typeface="Arial Unicode MS"/>
              </a:rPr>
              <a:t>  </a:t>
            </a:r>
            <a:r>
              <a:rPr lang="en-US" sz="1000" spc="-200" dirty="0" smtClean="0">
                <a:latin typeface="Arial Unicode MS"/>
                <a:cs typeface="Arial Unicode MS"/>
              </a:rPr>
              <a:t> </a:t>
            </a:r>
            <a:r>
              <a:rPr sz="1000" i="1" spc="-5" dirty="0" smtClean="0">
                <a:latin typeface="Arial"/>
                <a:cs typeface="Arial"/>
              </a:rPr>
              <a:t>D </a:t>
            </a:r>
            <a:r>
              <a:rPr sz="1000" spc="-75" dirty="0">
                <a:latin typeface="Arial"/>
                <a:cs typeface="Arial"/>
              </a:rPr>
              <a:t>are  </a:t>
            </a:r>
            <a:r>
              <a:rPr sz="1000" spc="-50" dirty="0">
                <a:latin typeface="Arial"/>
                <a:cs typeface="Arial"/>
              </a:rPr>
              <a:t>concepts,</a:t>
            </a:r>
            <a:r>
              <a:rPr sz="1000" spc="-14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and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92327" y="158167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2551" y="175878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24394" y="1509801"/>
            <a:ext cx="2823655" cy="34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010" indent="-171450">
              <a:lnSpc>
                <a:spcPct val="100000"/>
              </a:lnSpc>
              <a:buFont typeface="Arial"/>
              <a:buChar char="•"/>
            </a:pPr>
            <a:r>
              <a:rPr sz="1000" spc="-35" dirty="0">
                <a:latin typeface="Arial Unicode MS"/>
                <a:cs typeface="Arial Unicode MS"/>
              </a:rPr>
              <a:t>∀</a:t>
            </a:r>
            <a:r>
              <a:rPr sz="1000" i="1" spc="-35" dirty="0">
                <a:latin typeface="Arial"/>
                <a:cs typeface="Arial"/>
              </a:rPr>
              <a:t>R.C 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35" dirty="0">
                <a:latin typeface="Arial Unicode MS"/>
                <a:cs typeface="Arial Unicode MS"/>
              </a:rPr>
              <a:t>∃</a:t>
            </a:r>
            <a:r>
              <a:rPr sz="1000" i="1" spc="-35" dirty="0">
                <a:latin typeface="Arial"/>
                <a:cs typeface="Arial"/>
              </a:rPr>
              <a:t>R.C  </a:t>
            </a:r>
            <a:r>
              <a:rPr sz="1000" spc="-75" dirty="0">
                <a:latin typeface="Arial"/>
                <a:cs typeface="Arial"/>
              </a:rPr>
              <a:t>are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concepts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50" spc="-60" dirty="0">
                <a:latin typeface="Arial"/>
                <a:cs typeface="Arial"/>
              </a:rPr>
              <a:t>Examples: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92327" y="194859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901484" y="1876717"/>
            <a:ext cx="35371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80" dirty="0">
                <a:latin typeface="Courier New"/>
                <a:cs typeface="Courier New"/>
              </a:rPr>
              <a:t>Student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-229" dirty="0" smtClean="0">
                <a:latin typeface="Arial Unicode MS"/>
                <a:cs typeface="Arial Unicode MS"/>
              </a:rPr>
              <a:t>  </a:t>
            </a:r>
            <a:r>
              <a:rPr sz="1000" spc="-200" dirty="0" smtClean="0">
                <a:latin typeface="Arial Unicode MS"/>
                <a:cs typeface="Arial Unicode MS"/>
              </a:rPr>
              <a:t> </a:t>
            </a:r>
            <a:r>
              <a:rPr sz="1000" spc="-65" dirty="0">
                <a:latin typeface="Arial Unicode MS"/>
                <a:cs typeface="Arial Unicode MS"/>
              </a:rPr>
              <a:t>∃</a:t>
            </a:r>
            <a:r>
              <a:rPr sz="1000" spc="-65" dirty="0">
                <a:latin typeface="Courier New"/>
                <a:cs typeface="Courier New"/>
              </a:rPr>
              <a:t>ENROLLED</a:t>
            </a:r>
            <a:r>
              <a:rPr sz="1000" i="1" spc="-65" dirty="0">
                <a:latin typeface="Arial"/>
                <a:cs typeface="Arial"/>
              </a:rPr>
              <a:t>.</a:t>
            </a:r>
            <a:r>
              <a:rPr sz="1000" spc="-65" dirty="0">
                <a:latin typeface="Arial"/>
                <a:cs typeface="Arial"/>
              </a:rPr>
              <a:t>(</a:t>
            </a:r>
            <a:r>
              <a:rPr sz="1000" spc="-65" dirty="0">
                <a:latin typeface="Courier New"/>
                <a:cs typeface="Courier New"/>
              </a:rPr>
              <a:t>Course</a:t>
            </a:r>
            <a:r>
              <a:rPr sz="1000" spc="-385" dirty="0">
                <a:latin typeface="Courier New"/>
                <a:cs typeface="Courier New"/>
              </a:rPr>
              <a:t> </a:t>
            </a:r>
            <a:r>
              <a:rPr lang="en-US" sz="1000" spc="-200" dirty="0">
                <a:latin typeface="Arial Unicode MS"/>
                <a:cs typeface="Arial Unicode MS"/>
              </a:rPr>
              <a:t> </a:t>
            </a:r>
            <a:r>
              <a:rPr sz="1000" spc="-200" dirty="0" smtClean="0">
                <a:latin typeface="Arial Unicode MS"/>
                <a:cs typeface="Arial Unicode MS"/>
              </a:rPr>
              <a:t> </a:t>
            </a:r>
            <a:r>
              <a:rPr sz="1000" spc="-145" dirty="0" smtClean="0">
                <a:latin typeface="Arial Unicode MS"/>
                <a:cs typeface="Arial Unicode MS"/>
              </a:rPr>
              <a:t> </a:t>
            </a:r>
            <a:r>
              <a:rPr lang="en-US" sz="1000" spc="-145" dirty="0" smtClean="0">
                <a:latin typeface="Arial Unicode MS"/>
                <a:cs typeface="Arial Unicode MS"/>
              </a:rPr>
              <a:t> </a:t>
            </a:r>
            <a:r>
              <a:rPr sz="1000" spc="-70" dirty="0" smtClean="0">
                <a:latin typeface="Courier New"/>
                <a:cs typeface="Courier New"/>
              </a:rPr>
              <a:t>DegreeProgramme</a:t>
            </a:r>
            <a:r>
              <a:rPr sz="1000" spc="-7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01484" y="2028545"/>
            <a:ext cx="19369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this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i="1" spc="-15" dirty="0">
                <a:latin typeface="Arial"/>
                <a:cs typeface="Arial"/>
              </a:rPr>
              <a:t>primitive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concept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92327" y="225225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01484" y="2180386"/>
            <a:ext cx="31561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80" dirty="0">
                <a:latin typeface="Courier New"/>
                <a:cs typeface="Courier New"/>
              </a:rPr>
              <a:t>Mother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spc="-229" dirty="0" smtClean="0">
                <a:latin typeface="Arial Unicode MS"/>
                <a:cs typeface="Arial Unicode MS"/>
              </a:rPr>
              <a:t>    </a:t>
            </a:r>
            <a:r>
              <a:rPr sz="1000" spc="-80" dirty="0" smtClean="0">
                <a:latin typeface="Courier New"/>
                <a:cs typeface="Courier New"/>
              </a:rPr>
              <a:t>Woman</a:t>
            </a:r>
            <a:r>
              <a:rPr sz="1000" spc="-380" dirty="0" smtClean="0">
                <a:latin typeface="Courier New"/>
                <a:cs typeface="Courier New"/>
              </a:rPr>
              <a:t> </a:t>
            </a:r>
            <a:r>
              <a:rPr sz="1000" spc="-60" dirty="0" smtClean="0">
                <a:latin typeface="Arial Unicode MS"/>
                <a:cs typeface="Arial Unicode MS"/>
              </a:rPr>
              <a:t> </a:t>
            </a:r>
            <a:r>
              <a:rPr lang="en-US" sz="1000" spc="-60" dirty="0" smtClean="0">
                <a:latin typeface="Arial Unicode MS"/>
                <a:cs typeface="Arial Unicode MS"/>
              </a:rPr>
              <a:t> </a:t>
            </a:r>
            <a:r>
              <a:rPr sz="1000" spc="-75" dirty="0" smtClean="0">
                <a:latin typeface="Arial Unicode MS"/>
                <a:cs typeface="Arial Unicode MS"/>
              </a:rPr>
              <a:t>∃</a:t>
            </a:r>
            <a:r>
              <a:rPr sz="1000" spc="-75" dirty="0">
                <a:latin typeface="Courier New"/>
                <a:cs typeface="Courier New"/>
              </a:rPr>
              <a:t>PARENTOF</a:t>
            </a:r>
            <a:r>
              <a:rPr sz="1000" i="1" spc="-75" dirty="0">
                <a:latin typeface="Arial"/>
                <a:cs typeface="Arial"/>
              </a:rPr>
              <a:t>.</a:t>
            </a:r>
            <a:r>
              <a:rPr sz="1000" spc="-75" dirty="0">
                <a:latin typeface="Courier New"/>
                <a:cs typeface="Courier New"/>
              </a:rPr>
              <a:t>Person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92327" y="240408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901484" y="2332215"/>
            <a:ext cx="34609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80" dirty="0">
                <a:latin typeface="Courier New"/>
                <a:cs typeface="Courier New"/>
              </a:rPr>
              <a:t>Parent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190" dirty="0">
                <a:latin typeface="Arial Unicode MS"/>
                <a:cs typeface="Arial Unicode MS"/>
              </a:rPr>
              <a:t>≡</a:t>
            </a:r>
            <a:r>
              <a:rPr sz="1000" spc="-15" dirty="0">
                <a:latin typeface="Arial Unicode MS"/>
                <a:cs typeface="Arial Unicode MS"/>
              </a:rPr>
              <a:t> </a:t>
            </a:r>
            <a:r>
              <a:rPr sz="1000" spc="-55" dirty="0">
                <a:latin typeface="Arial"/>
                <a:cs typeface="Arial"/>
              </a:rPr>
              <a:t>(</a:t>
            </a:r>
            <a:r>
              <a:rPr sz="1000" spc="-55" dirty="0">
                <a:latin typeface="Courier New"/>
                <a:cs typeface="Courier New"/>
              </a:rPr>
              <a:t>Male</a:t>
            </a:r>
            <a:r>
              <a:rPr sz="1000" spc="-390" dirty="0">
                <a:latin typeface="Courier New"/>
                <a:cs typeface="Courier New"/>
              </a:rPr>
              <a:t> </a:t>
            </a:r>
            <a:r>
              <a:rPr sz="1000" spc="-200" dirty="0" smtClean="0">
                <a:latin typeface="Arial Unicode MS"/>
                <a:cs typeface="Arial Unicode MS"/>
              </a:rPr>
              <a:t> </a:t>
            </a:r>
            <a:r>
              <a:rPr sz="1000" spc="-145" dirty="0" smtClean="0">
                <a:latin typeface="Arial Unicode MS"/>
                <a:cs typeface="Arial Unicode MS"/>
              </a:rPr>
              <a:t> </a:t>
            </a:r>
            <a:r>
              <a:rPr lang="en-US" sz="1000" spc="-145" dirty="0" smtClean="0">
                <a:latin typeface="Arial Unicode MS"/>
                <a:cs typeface="Arial Unicode MS"/>
              </a:rPr>
              <a:t> </a:t>
            </a:r>
            <a:r>
              <a:rPr sz="1000" spc="-60" dirty="0" smtClean="0">
                <a:latin typeface="Courier New"/>
                <a:cs typeface="Courier New"/>
              </a:rPr>
              <a:t>Female</a:t>
            </a:r>
            <a:r>
              <a:rPr sz="1000" spc="-60" dirty="0">
                <a:latin typeface="Arial"/>
                <a:cs typeface="Arial"/>
              </a:rPr>
              <a:t>)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05" dirty="0">
                <a:latin typeface="Arial Unicode MS"/>
                <a:cs typeface="Arial Unicode MS"/>
              </a:rPr>
              <a:t>n</a:t>
            </a:r>
            <a:r>
              <a:rPr sz="1000" spc="-70" dirty="0">
                <a:latin typeface="Arial Unicode MS"/>
                <a:cs typeface="Arial Unicode MS"/>
              </a:rPr>
              <a:t> </a:t>
            </a:r>
            <a:r>
              <a:rPr lang="en-US" sz="1000" spc="-70" dirty="0" smtClean="0">
                <a:latin typeface="Arial Unicode MS"/>
                <a:cs typeface="Arial Unicode MS"/>
              </a:rPr>
              <a:t> </a:t>
            </a:r>
            <a:r>
              <a:rPr sz="1000" spc="-60" dirty="0" smtClean="0">
                <a:latin typeface="Arial Unicode MS"/>
                <a:cs typeface="Arial Unicode MS"/>
              </a:rPr>
              <a:t>∃</a:t>
            </a:r>
            <a:r>
              <a:rPr sz="1000" spc="-60" dirty="0" smtClean="0">
                <a:latin typeface="Courier New"/>
                <a:cs typeface="Courier New"/>
              </a:rPr>
              <a:t>PARENTOF</a:t>
            </a:r>
            <a:r>
              <a:rPr sz="1000" i="1" spc="-60" dirty="0" smtClean="0">
                <a:latin typeface="Arial"/>
                <a:cs typeface="Arial"/>
              </a:rPr>
              <a:t>.</a:t>
            </a:r>
            <a:r>
              <a:rPr sz="1000" spc="-60" dirty="0" smtClean="0">
                <a:latin typeface="Courier New"/>
                <a:cs typeface="Courier New"/>
              </a:rPr>
              <a:t>Mammal</a:t>
            </a:r>
            <a:endParaRPr sz="1000" dirty="0">
              <a:latin typeface="Arial Unicode MS"/>
              <a:cs typeface="Arial Unicode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9/33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87653" y="2484043"/>
            <a:ext cx="167459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75" dirty="0">
                <a:latin typeface="Arial Unicode MS"/>
                <a:cs typeface="Arial Unicode MS"/>
              </a:rPr>
              <a:t>∃</a:t>
            </a:r>
            <a:r>
              <a:rPr sz="1000" spc="-75" dirty="0">
                <a:latin typeface="Courier New"/>
                <a:cs typeface="Courier New"/>
              </a:rPr>
              <a:t>CARESFOR</a:t>
            </a:r>
            <a:r>
              <a:rPr sz="1000" i="1" spc="-75" dirty="0">
                <a:latin typeface="Arial"/>
                <a:cs typeface="Arial"/>
              </a:rPr>
              <a:t>.</a:t>
            </a:r>
            <a:r>
              <a:rPr sz="1000" spc="-75" dirty="0">
                <a:latin typeface="Courier New"/>
                <a:cs typeface="Courier New"/>
              </a:rPr>
              <a:t>Mammal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01484" y="2635871"/>
            <a:ext cx="20131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this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i="1" spc="-50" dirty="0">
                <a:latin typeface="Arial"/>
                <a:cs typeface="Arial"/>
              </a:rPr>
              <a:t>defined</a:t>
            </a:r>
            <a:r>
              <a:rPr sz="1000" i="1" spc="145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concept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4030" y="1373957"/>
            <a:ext cx="137026" cy="13017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2650" y="1365763"/>
            <a:ext cx="131618" cy="1524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3832" y="1899163"/>
            <a:ext cx="133350" cy="14605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2100" y="2193925"/>
            <a:ext cx="133350" cy="14605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8068" y="2201606"/>
            <a:ext cx="137026" cy="13017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832" y="1882775"/>
            <a:ext cx="131618" cy="1524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1032" y="2339975"/>
            <a:ext cx="131618" cy="1524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7624" y="2362200"/>
            <a:ext cx="137026" cy="13017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9224" y="2362200"/>
            <a:ext cx="137026" cy="130175"/>
          </a:xfrm>
          <a:prstGeom prst="rect">
            <a:avLst/>
          </a:prstGeom>
        </p:spPr>
      </p:pic>
      <p:sp>
        <p:nvSpPr>
          <p:cNvPr id="91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107628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128631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64818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4" y="430403"/>
            <a:ext cx="3814255" cy="1474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7804" algn="ctr">
              <a:lnSpc>
                <a:spcPct val="100000"/>
              </a:lnSpc>
            </a:pPr>
            <a:r>
              <a:rPr sz="1400" spc="50" dirty="0">
                <a:solidFill>
                  <a:srgbClr val="46AA78"/>
                </a:solidFill>
                <a:latin typeface="Lucida Calligraphy"/>
                <a:cs typeface="Lucida Calligraphy"/>
              </a:rPr>
              <a:t>ALC</a:t>
            </a:r>
            <a:r>
              <a:rPr sz="1400" spc="75" dirty="0">
                <a:solidFill>
                  <a:srgbClr val="46AA78"/>
                </a:solidFill>
                <a:latin typeface="Arial Unicode MS"/>
                <a:cs typeface="Arial Unicode MS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syntax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Domain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65" dirty="0">
                <a:latin typeface="Arial"/>
                <a:cs typeface="Arial"/>
              </a:rPr>
              <a:t>range  </a:t>
            </a:r>
            <a:r>
              <a:rPr sz="1050" spc="-30" dirty="0">
                <a:latin typeface="Arial"/>
                <a:cs typeface="Arial"/>
              </a:rPr>
              <a:t>restrictions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roles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Or: </a:t>
            </a:r>
            <a:r>
              <a:rPr sz="1050" spc="-45" dirty="0">
                <a:latin typeface="Arial"/>
                <a:cs typeface="Arial"/>
              </a:rPr>
              <a:t>specifying </a:t>
            </a:r>
            <a:r>
              <a:rPr sz="1050" spc="-25" dirty="0">
                <a:latin typeface="Arial"/>
                <a:cs typeface="Arial"/>
              </a:rPr>
              <a:t>what kind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object the </a:t>
            </a:r>
            <a:r>
              <a:rPr sz="1050" spc="-5" dirty="0">
                <a:latin typeface="Arial"/>
                <a:cs typeface="Arial"/>
              </a:rPr>
              <a:t>first </a:t>
            </a:r>
            <a:r>
              <a:rPr sz="1050" spc="-25" dirty="0">
                <a:latin typeface="Arial"/>
                <a:cs typeface="Arial"/>
              </a:rPr>
              <a:t>(domain)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the  </a:t>
            </a:r>
            <a:r>
              <a:rPr sz="1050" spc="-80" dirty="0">
                <a:latin typeface="Arial"/>
                <a:cs typeface="Arial"/>
              </a:rPr>
              <a:t>second  </a:t>
            </a:r>
            <a:r>
              <a:rPr sz="1050" spc="-30" dirty="0">
                <a:latin typeface="Arial"/>
                <a:cs typeface="Arial"/>
              </a:rPr>
              <a:t>(range) object </a:t>
            </a:r>
            <a:r>
              <a:rPr sz="1050" spc="-20" dirty="0">
                <a:latin typeface="Arial"/>
                <a:cs typeface="Arial"/>
              </a:rPr>
              <a:t>participating 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role </a:t>
            </a:r>
            <a:r>
              <a:rPr sz="1050" spc="-90" dirty="0">
                <a:latin typeface="Arial"/>
                <a:cs typeface="Arial"/>
              </a:rPr>
              <a:t>has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be.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ts val="1200"/>
              </a:lnSpc>
              <a:spcBef>
                <a:spcPts val="310"/>
              </a:spcBef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e.g., </a:t>
            </a:r>
            <a:r>
              <a:rPr sz="1050" spc="-70" dirty="0">
                <a:latin typeface="Courier New"/>
                <a:cs typeface="Courier New"/>
              </a:rPr>
              <a:t>SONOF</a:t>
            </a:r>
            <a:r>
              <a:rPr sz="1050" spc="-70" dirty="0">
                <a:latin typeface="Arial"/>
                <a:cs typeface="Arial"/>
              </a:rPr>
              <a:t>: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domain </a:t>
            </a:r>
            <a:r>
              <a:rPr sz="1050" spc="-55" dirty="0">
                <a:latin typeface="Arial"/>
                <a:cs typeface="Arial"/>
              </a:rPr>
              <a:t>surely </a:t>
            </a:r>
            <a:r>
              <a:rPr sz="1050" spc="-90" dirty="0">
                <a:latin typeface="Arial"/>
                <a:cs typeface="Arial"/>
              </a:rPr>
              <a:t>has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50" dirty="0">
                <a:latin typeface="Arial"/>
                <a:cs typeface="Arial"/>
              </a:rPr>
              <a:t>male,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5" dirty="0">
                <a:latin typeface="Arial"/>
                <a:cs typeface="Arial"/>
              </a:rPr>
              <a:t>range 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parent: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92327" y="198982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81050" y="1917941"/>
            <a:ext cx="3657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35" dirty="0">
                <a:latin typeface="Arial Unicode MS"/>
                <a:cs typeface="Arial Unicode MS"/>
              </a:rPr>
              <a:t>∃</a:t>
            </a:r>
            <a:r>
              <a:rPr sz="1000" spc="-35" dirty="0">
                <a:latin typeface="Courier New"/>
                <a:cs typeface="Courier New"/>
              </a:rPr>
              <a:t>SONOF</a:t>
            </a:r>
            <a:r>
              <a:rPr sz="1000" i="1" spc="-35" dirty="0">
                <a:latin typeface="Arial"/>
                <a:cs typeface="Arial"/>
              </a:rPr>
              <a:t>.</a:t>
            </a:r>
            <a:r>
              <a:rPr sz="1000" spc="-35" dirty="0">
                <a:latin typeface="Arial Unicode MS"/>
                <a:cs typeface="Arial Unicode MS"/>
              </a:rPr>
              <a:t>T </a:t>
            </a:r>
            <a:r>
              <a:rPr sz="1000" spc="-229" dirty="0" smtClean="0">
                <a:latin typeface="Arial Unicode MS"/>
                <a:cs typeface="Arial Unicode MS"/>
              </a:rPr>
              <a:t>   </a:t>
            </a:r>
            <a:r>
              <a:rPr sz="1000" spc="-65" dirty="0">
                <a:latin typeface="Courier New"/>
                <a:cs typeface="Courier New"/>
              </a:rPr>
              <a:t>Male</a:t>
            </a:r>
            <a:r>
              <a:rPr sz="1000" spc="-65" dirty="0">
                <a:latin typeface="Arial"/>
                <a:cs typeface="Arial"/>
              </a:rPr>
              <a:t>:  </a:t>
            </a:r>
            <a:r>
              <a:rPr sz="1000" dirty="0">
                <a:latin typeface="Arial"/>
                <a:cs typeface="Arial"/>
              </a:rPr>
              <a:t>“any </a:t>
            </a:r>
            <a:r>
              <a:rPr sz="1000" spc="-25" dirty="0">
                <a:latin typeface="Arial"/>
                <a:cs typeface="Arial"/>
              </a:rPr>
              <a:t>object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80" dirty="0">
                <a:latin typeface="Arial"/>
                <a:cs typeface="Arial"/>
              </a:rPr>
              <a:t>has  </a:t>
            </a:r>
            <a:r>
              <a:rPr sz="1000" spc="-60" dirty="0">
                <a:latin typeface="Arial"/>
                <a:cs typeface="Arial"/>
              </a:rPr>
              <a:t>an </a:t>
            </a:r>
            <a:r>
              <a:rPr sz="1000" spc="-30" dirty="0">
                <a:latin typeface="Arial"/>
                <a:cs typeface="Arial"/>
              </a:rPr>
              <a:t>outgoing 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relation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01484" y="2069769"/>
            <a:ext cx="13273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Arial"/>
                <a:cs typeface="Arial"/>
              </a:rPr>
              <a:t>SONOF is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male”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92327" y="229348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81050" y="2221598"/>
            <a:ext cx="3505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160" dirty="0">
                <a:latin typeface="Arial Unicode MS"/>
                <a:cs typeface="Arial Unicode MS"/>
              </a:rPr>
              <a:t>T </a:t>
            </a:r>
            <a:r>
              <a:rPr sz="1000" spc="-229" dirty="0" smtClean="0">
                <a:latin typeface="Arial Unicode MS"/>
                <a:cs typeface="Arial Unicode MS"/>
              </a:rPr>
              <a:t>  </a:t>
            </a:r>
            <a:r>
              <a:rPr lang="en-US" sz="1000" spc="-229" dirty="0" smtClean="0">
                <a:latin typeface="Arial Unicode MS"/>
                <a:cs typeface="Arial Unicode MS"/>
              </a:rPr>
              <a:t>  </a:t>
            </a:r>
            <a:r>
              <a:rPr sz="1000" spc="-65" dirty="0" smtClean="0">
                <a:latin typeface="Arial Unicode MS"/>
                <a:cs typeface="Arial Unicode MS"/>
              </a:rPr>
              <a:t>∀</a:t>
            </a:r>
            <a:r>
              <a:rPr sz="1000" spc="-65" dirty="0">
                <a:latin typeface="Courier New"/>
                <a:cs typeface="Courier New"/>
              </a:rPr>
              <a:t>SONOF</a:t>
            </a:r>
            <a:r>
              <a:rPr sz="1000" i="1" spc="-65" dirty="0">
                <a:latin typeface="Arial"/>
                <a:cs typeface="Arial"/>
              </a:rPr>
              <a:t>.</a:t>
            </a:r>
            <a:r>
              <a:rPr sz="1000" spc="-65" dirty="0">
                <a:latin typeface="Courier New"/>
                <a:cs typeface="Courier New"/>
              </a:rPr>
              <a:t>Parent</a:t>
            </a:r>
            <a:r>
              <a:rPr sz="1000" spc="-65" dirty="0">
                <a:latin typeface="Arial"/>
                <a:cs typeface="Arial"/>
              </a:rPr>
              <a:t>:  </a:t>
            </a:r>
            <a:r>
              <a:rPr sz="1000" spc="25" dirty="0">
                <a:latin typeface="Arial"/>
                <a:cs typeface="Arial"/>
              </a:rPr>
              <a:t>“all </a:t>
            </a:r>
            <a:r>
              <a:rPr sz="1000" spc="-40" dirty="0">
                <a:latin typeface="Arial"/>
                <a:cs typeface="Arial"/>
              </a:rPr>
              <a:t>objects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70" dirty="0">
                <a:latin typeface="Arial"/>
                <a:cs typeface="Arial"/>
              </a:rPr>
              <a:t>have  </a:t>
            </a:r>
            <a:r>
              <a:rPr sz="1000" spc="-60" dirty="0">
                <a:latin typeface="Arial"/>
                <a:cs typeface="Arial"/>
              </a:rPr>
              <a:t>an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incoming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10/33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01484" y="2373425"/>
            <a:ext cx="22417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5" dirty="0">
                <a:latin typeface="Arial"/>
                <a:cs typeface="Arial"/>
              </a:rPr>
              <a:t>relation </a:t>
            </a:r>
            <a:r>
              <a:rPr sz="1000" spc="-55" dirty="0">
                <a:latin typeface="Arial"/>
                <a:cs typeface="Arial"/>
              </a:rPr>
              <a:t>SONOF </a:t>
            </a:r>
            <a:r>
              <a:rPr sz="1000" spc="-75" dirty="0">
                <a:latin typeface="Arial"/>
                <a:cs typeface="Arial"/>
              </a:rPr>
              <a:t>are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10" dirty="0">
                <a:latin typeface="Arial"/>
                <a:cs typeface="Arial"/>
              </a:rPr>
              <a:t>parent”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01484" y="2525268"/>
            <a:ext cx="35371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Unicode MS"/>
                <a:cs typeface="Arial Unicode MS"/>
              </a:rPr>
              <a:t>∃</a:t>
            </a:r>
            <a:r>
              <a:rPr sz="1000" spc="-5" dirty="0">
                <a:latin typeface="Courier New"/>
                <a:cs typeface="Courier New"/>
              </a:rPr>
              <a:t>SONOF</a:t>
            </a:r>
            <a:r>
              <a:rPr sz="1050" i="1" spc="-7" baseline="27777" dirty="0">
                <a:latin typeface="Arial"/>
                <a:cs typeface="Arial"/>
              </a:rPr>
              <a:t>−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spc="-5" dirty="0">
                <a:latin typeface="Arial Unicode MS"/>
                <a:cs typeface="Arial Unicode MS"/>
              </a:rPr>
              <a:t>T </a:t>
            </a:r>
            <a:r>
              <a:rPr sz="1000" spc="-229" dirty="0" smtClean="0">
                <a:latin typeface="Arial Unicode MS"/>
                <a:cs typeface="Arial Unicode MS"/>
              </a:rPr>
              <a:t>    </a:t>
            </a:r>
            <a:r>
              <a:rPr sz="1000" spc="-70" dirty="0">
                <a:latin typeface="Courier New"/>
                <a:cs typeface="Courier New"/>
              </a:rPr>
              <a:t>Parent</a:t>
            </a:r>
            <a:r>
              <a:rPr sz="1000" spc="-70" dirty="0">
                <a:latin typeface="Arial"/>
                <a:cs typeface="Arial"/>
              </a:rPr>
              <a:t>:  </a:t>
            </a:r>
            <a:r>
              <a:rPr sz="1000" spc="20" dirty="0">
                <a:latin typeface="Arial"/>
                <a:cs typeface="Arial"/>
              </a:rPr>
              <a:t>“the </a:t>
            </a:r>
            <a:r>
              <a:rPr sz="1000" spc="-45" dirty="0">
                <a:latin typeface="Arial"/>
                <a:cs typeface="Arial"/>
              </a:rPr>
              <a:t>domain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inverse 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SONOF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3450" y="2644775"/>
            <a:ext cx="25465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(i.e., </a:t>
            </a:r>
            <a:r>
              <a:rPr sz="1000" spc="-60" dirty="0">
                <a:latin typeface="Arial"/>
                <a:cs typeface="Arial"/>
              </a:rPr>
              <a:t>range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5" dirty="0">
                <a:latin typeface="Arial"/>
                <a:cs typeface="Arial"/>
              </a:rPr>
              <a:t>SONOF)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parent”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3050" y="1940743"/>
            <a:ext cx="133350" cy="1460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124" y="2243089"/>
            <a:ext cx="133350" cy="14605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2100" y="2542149"/>
            <a:ext cx="133350" cy="146050"/>
          </a:xfrm>
          <a:prstGeom prst="rect">
            <a:avLst/>
          </a:prstGeom>
        </p:spPr>
      </p:pic>
      <p:sp>
        <p:nvSpPr>
          <p:cNvPr id="79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95894" y="430403"/>
            <a:ext cx="16997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Semantics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400" spc="18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6AA78"/>
                </a:solidFill>
                <a:latin typeface="Lucida Calligraphy"/>
                <a:cs typeface="Lucida Calligraphy"/>
              </a:rPr>
              <a:t>ALC</a:t>
            </a:r>
            <a:endParaRPr sz="1400" dirty="0">
              <a:latin typeface="Lucida Calligraphy"/>
              <a:cs typeface="Lucida Calligraphy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31359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52363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4" y="1241691"/>
            <a:ext cx="3128455" cy="365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Model-theoretic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semantics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Domain </a:t>
            </a:r>
            <a:r>
              <a:rPr sz="1050" spc="225" dirty="0">
                <a:latin typeface="Arial"/>
                <a:cs typeface="Arial"/>
              </a:rPr>
              <a:t>∆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45" dirty="0">
                <a:latin typeface="Arial"/>
                <a:cs typeface="Arial"/>
              </a:rPr>
              <a:t>non-empty </a:t>
            </a:r>
            <a:r>
              <a:rPr sz="1050" spc="-55" dirty="0">
                <a:latin typeface="Arial"/>
                <a:cs typeface="Arial"/>
              </a:rPr>
              <a:t>set 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-15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objects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2551" y="171342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24394" y="1641513"/>
            <a:ext cx="37380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Interpretation:  </a:t>
            </a:r>
            <a:r>
              <a:rPr sz="1050" spc="120" dirty="0">
                <a:latin typeface="Arial Unicode MS"/>
                <a:cs typeface="Arial Unicode MS"/>
              </a:rPr>
              <a:t>·</a:t>
            </a:r>
            <a:r>
              <a:rPr sz="1200" i="1" spc="179" baseline="27777" dirty="0">
                <a:latin typeface="Arial"/>
                <a:cs typeface="Arial"/>
              </a:rPr>
              <a:t>I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i="1" spc="-20" dirty="0">
                <a:latin typeface="Arial"/>
                <a:cs typeface="Arial"/>
              </a:rPr>
              <a:t>interpretation function</a:t>
            </a:r>
            <a:r>
              <a:rPr sz="1050" spc="-20" dirty="0">
                <a:latin typeface="Arial"/>
                <a:cs typeface="Arial"/>
              </a:rPr>
              <a:t>, </a:t>
            </a:r>
            <a:r>
              <a:rPr sz="1050" spc="-50" dirty="0">
                <a:latin typeface="Arial"/>
                <a:cs typeface="Arial"/>
              </a:rPr>
              <a:t>domain 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229" dirty="0">
                <a:latin typeface="Arial"/>
                <a:cs typeface="Arial"/>
              </a:rPr>
              <a:t>∆</a:t>
            </a:r>
            <a:r>
              <a:rPr sz="1200" i="1" spc="345" baseline="27777" dirty="0">
                <a:latin typeface="Arial"/>
                <a:cs typeface="Arial"/>
              </a:rPr>
              <a:t>I</a:t>
            </a:r>
            <a:endParaRPr sz="1200" baseline="27777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92327" y="190323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01484" y="1831352"/>
            <a:ext cx="33085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125" dirty="0">
                <a:latin typeface="Arial Unicode MS"/>
                <a:cs typeface="Arial Unicode MS"/>
              </a:rPr>
              <a:t>·</a:t>
            </a:r>
            <a:r>
              <a:rPr sz="1050" i="1" spc="187" baseline="27777" dirty="0">
                <a:latin typeface="Arial"/>
                <a:cs typeface="Arial"/>
              </a:rPr>
              <a:t>I </a:t>
            </a:r>
            <a:r>
              <a:rPr sz="1000" spc="-75" dirty="0">
                <a:latin typeface="Arial"/>
                <a:cs typeface="Arial"/>
              </a:rPr>
              <a:t>maps  </a:t>
            </a:r>
            <a:r>
              <a:rPr sz="1000" spc="-65" dirty="0">
                <a:latin typeface="Arial"/>
                <a:cs typeface="Arial"/>
              </a:rPr>
              <a:t>every  </a:t>
            </a:r>
            <a:r>
              <a:rPr sz="1000" spc="-45" dirty="0">
                <a:latin typeface="Arial"/>
                <a:cs typeface="Arial"/>
              </a:rPr>
              <a:t>concept </a:t>
            </a:r>
            <a:r>
              <a:rPr sz="1000" spc="-70" dirty="0">
                <a:latin typeface="Arial"/>
                <a:cs typeface="Arial"/>
              </a:rPr>
              <a:t>name  </a:t>
            </a:r>
            <a:r>
              <a:rPr sz="1000" i="1" spc="-5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60" dirty="0">
                <a:latin typeface="Arial"/>
                <a:cs typeface="Arial"/>
              </a:rPr>
              <a:t>subset  </a:t>
            </a:r>
            <a:r>
              <a:rPr sz="1000" i="1" spc="125" dirty="0">
                <a:latin typeface="Arial"/>
                <a:cs typeface="Arial"/>
              </a:rPr>
              <a:t>A</a:t>
            </a:r>
            <a:r>
              <a:rPr sz="1050" i="1" spc="187" baseline="27777" dirty="0">
                <a:latin typeface="Arial"/>
                <a:cs typeface="Arial"/>
              </a:rPr>
              <a:t>I </a:t>
            </a:r>
            <a:r>
              <a:rPr sz="1000" spc="95" dirty="0">
                <a:latin typeface="Arial Unicode MS"/>
                <a:cs typeface="Arial Unicode MS"/>
              </a:rPr>
              <a:t>⊆</a:t>
            </a:r>
            <a:r>
              <a:rPr sz="1000" spc="-85" dirty="0">
                <a:latin typeface="Arial Unicode MS"/>
                <a:cs typeface="Arial Unicode MS"/>
              </a:rPr>
              <a:t> </a:t>
            </a:r>
            <a:r>
              <a:rPr sz="1000" spc="235" dirty="0">
                <a:latin typeface="Arial"/>
                <a:cs typeface="Arial"/>
              </a:rPr>
              <a:t>∆</a:t>
            </a:r>
            <a:r>
              <a:rPr sz="1050" i="1" spc="352" baseline="27777" dirty="0">
                <a:latin typeface="Arial"/>
                <a:cs typeface="Arial"/>
              </a:rPr>
              <a:t>I</a:t>
            </a:r>
            <a:endParaRPr sz="1050" baseline="27777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92327" y="205506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1484" y="1983181"/>
            <a:ext cx="33085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125" dirty="0">
                <a:latin typeface="Arial Unicode MS"/>
                <a:cs typeface="Arial Unicode MS"/>
              </a:rPr>
              <a:t>·</a:t>
            </a:r>
            <a:r>
              <a:rPr sz="1050" i="1" spc="187" baseline="27777" dirty="0">
                <a:latin typeface="Arial"/>
                <a:cs typeface="Arial"/>
              </a:rPr>
              <a:t>I </a:t>
            </a:r>
            <a:r>
              <a:rPr sz="1000" spc="-75" dirty="0">
                <a:latin typeface="Arial"/>
                <a:cs typeface="Arial"/>
              </a:rPr>
              <a:t>maps  </a:t>
            </a:r>
            <a:r>
              <a:rPr sz="1000" spc="-65" dirty="0">
                <a:latin typeface="Arial"/>
                <a:cs typeface="Arial"/>
              </a:rPr>
              <a:t>every </a:t>
            </a:r>
            <a:r>
              <a:rPr sz="1000" spc="-40" dirty="0">
                <a:latin typeface="Arial"/>
                <a:cs typeface="Arial"/>
              </a:rPr>
              <a:t>role </a:t>
            </a:r>
            <a:r>
              <a:rPr sz="1000" spc="-70" dirty="0">
                <a:latin typeface="Arial"/>
                <a:cs typeface="Arial"/>
              </a:rPr>
              <a:t>name </a:t>
            </a:r>
            <a:r>
              <a:rPr sz="1000" i="1" spc="-80" dirty="0">
                <a:latin typeface="Arial"/>
                <a:cs typeface="Arial"/>
              </a:rPr>
              <a:t>R 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60" dirty="0">
                <a:latin typeface="Arial"/>
                <a:cs typeface="Arial"/>
              </a:rPr>
              <a:t>subset </a:t>
            </a:r>
            <a:r>
              <a:rPr sz="1000" i="1" spc="125" dirty="0">
                <a:latin typeface="Arial"/>
                <a:cs typeface="Arial"/>
              </a:rPr>
              <a:t>R</a:t>
            </a:r>
            <a:r>
              <a:rPr sz="1050" i="1" spc="187" baseline="27777" dirty="0">
                <a:latin typeface="Arial"/>
                <a:cs typeface="Arial"/>
              </a:rPr>
              <a:t>I </a:t>
            </a:r>
            <a:r>
              <a:rPr sz="1000" spc="95" dirty="0">
                <a:latin typeface="Arial Unicode MS"/>
                <a:cs typeface="Arial Unicode MS"/>
              </a:rPr>
              <a:t>⊆ </a:t>
            </a:r>
            <a:r>
              <a:rPr sz="1000" spc="235" dirty="0">
                <a:latin typeface="Arial"/>
                <a:cs typeface="Arial"/>
              </a:rPr>
              <a:t>∆</a:t>
            </a:r>
            <a:r>
              <a:rPr sz="1050" i="1" spc="352" baseline="27777" dirty="0">
                <a:latin typeface="Arial"/>
                <a:cs typeface="Arial"/>
              </a:rPr>
              <a:t>I </a:t>
            </a:r>
            <a:r>
              <a:rPr sz="1000" spc="190" dirty="0">
                <a:latin typeface="Arial Unicode MS"/>
                <a:cs typeface="Arial Unicode MS"/>
              </a:rPr>
              <a:t>×</a:t>
            </a:r>
            <a:r>
              <a:rPr sz="1000" spc="225" dirty="0">
                <a:latin typeface="Arial Unicode MS"/>
                <a:cs typeface="Arial Unicode MS"/>
              </a:rPr>
              <a:t> </a:t>
            </a:r>
            <a:r>
              <a:rPr sz="1000" spc="235" dirty="0">
                <a:latin typeface="Arial"/>
                <a:cs typeface="Arial"/>
              </a:rPr>
              <a:t>∆</a:t>
            </a:r>
            <a:r>
              <a:rPr sz="1050" i="1" spc="352" baseline="27777" dirty="0">
                <a:latin typeface="Arial"/>
                <a:cs typeface="Arial"/>
              </a:rPr>
              <a:t>I</a:t>
            </a:r>
            <a:endParaRPr sz="1050" baseline="27777" dirty="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92327" y="220689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901484" y="2135009"/>
            <a:ext cx="35371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125" dirty="0">
                <a:latin typeface="Arial Unicode MS"/>
                <a:cs typeface="Arial Unicode MS"/>
              </a:rPr>
              <a:t>·</a:t>
            </a:r>
            <a:r>
              <a:rPr sz="1050" i="1" spc="187" baseline="27777" dirty="0">
                <a:latin typeface="Arial"/>
                <a:cs typeface="Arial"/>
              </a:rPr>
              <a:t>I </a:t>
            </a:r>
            <a:r>
              <a:rPr sz="1000" spc="-75" dirty="0">
                <a:latin typeface="Arial"/>
                <a:cs typeface="Arial"/>
              </a:rPr>
              <a:t>maps  </a:t>
            </a:r>
            <a:r>
              <a:rPr sz="1000" spc="-65" dirty="0">
                <a:latin typeface="Arial"/>
                <a:cs typeface="Arial"/>
              </a:rPr>
              <a:t>every </a:t>
            </a:r>
            <a:r>
              <a:rPr sz="1000" spc="-25" dirty="0">
                <a:latin typeface="Arial"/>
                <a:cs typeface="Arial"/>
              </a:rPr>
              <a:t>individual </a:t>
            </a:r>
            <a:r>
              <a:rPr sz="1000" spc="-70" dirty="0">
                <a:latin typeface="Arial"/>
                <a:cs typeface="Arial"/>
              </a:rPr>
              <a:t>name </a:t>
            </a:r>
            <a:r>
              <a:rPr sz="1000" i="1" spc="-80" dirty="0">
                <a:latin typeface="Arial"/>
                <a:cs typeface="Arial"/>
              </a:rPr>
              <a:t>a 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60" dirty="0">
                <a:latin typeface="Arial"/>
                <a:cs typeface="Arial"/>
              </a:rPr>
              <a:t>elements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235" dirty="0">
                <a:latin typeface="Arial"/>
                <a:cs typeface="Arial"/>
              </a:rPr>
              <a:t>∆</a:t>
            </a:r>
            <a:r>
              <a:rPr sz="1050" i="1" spc="352" baseline="27777" dirty="0">
                <a:latin typeface="Arial"/>
                <a:cs typeface="Arial"/>
              </a:rPr>
              <a:t>I </a:t>
            </a:r>
            <a:r>
              <a:rPr sz="1000" spc="-5" dirty="0">
                <a:latin typeface="Arial"/>
                <a:cs typeface="Arial"/>
              </a:rPr>
              <a:t>:  </a:t>
            </a:r>
            <a:r>
              <a:rPr sz="1000" i="1" spc="90" dirty="0">
                <a:latin typeface="Arial"/>
                <a:cs typeface="Arial"/>
              </a:rPr>
              <a:t>a</a:t>
            </a:r>
            <a:r>
              <a:rPr sz="1050" i="1" spc="135" baseline="27777" dirty="0">
                <a:latin typeface="Arial"/>
                <a:cs typeface="Arial"/>
              </a:rPr>
              <a:t>I </a:t>
            </a:r>
            <a:r>
              <a:rPr sz="1000" spc="110" dirty="0">
                <a:latin typeface="Arial Unicode MS"/>
                <a:cs typeface="Arial Unicode MS"/>
              </a:rPr>
              <a:t>∈</a:t>
            </a:r>
            <a:r>
              <a:rPr sz="1000" spc="180" dirty="0">
                <a:latin typeface="Arial Unicode MS"/>
                <a:cs typeface="Arial Unicode MS"/>
              </a:rPr>
              <a:t> </a:t>
            </a:r>
            <a:r>
              <a:rPr sz="1000" spc="235" dirty="0">
                <a:latin typeface="Arial"/>
                <a:cs typeface="Arial"/>
              </a:rPr>
              <a:t>∆</a:t>
            </a:r>
            <a:r>
              <a:rPr sz="1050" i="1" spc="352" baseline="27777" dirty="0">
                <a:latin typeface="Arial"/>
                <a:cs typeface="Arial"/>
              </a:rPr>
              <a:t>I</a:t>
            </a:r>
            <a:endParaRPr sz="1050" baseline="27777" dirty="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02551" y="240424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395" y="2332342"/>
            <a:ext cx="169418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5" dirty="0">
                <a:latin typeface="Arial"/>
                <a:cs typeface="Arial"/>
              </a:rPr>
              <a:t>Note: </a:t>
            </a:r>
            <a:r>
              <a:rPr sz="1050" spc="204" dirty="0">
                <a:latin typeface="Arial Unicode MS"/>
                <a:cs typeface="Arial Unicode MS"/>
              </a:rPr>
              <a:t>T</a:t>
            </a:r>
            <a:r>
              <a:rPr sz="1200" i="1" spc="307" baseline="27777" dirty="0">
                <a:latin typeface="Arial"/>
                <a:cs typeface="Arial"/>
              </a:rPr>
              <a:t>I </a:t>
            </a:r>
            <a:r>
              <a:rPr sz="1050" spc="195" dirty="0">
                <a:latin typeface="Arial"/>
                <a:cs typeface="Arial"/>
              </a:rPr>
              <a:t>= </a:t>
            </a:r>
            <a:r>
              <a:rPr sz="1050" spc="229" dirty="0">
                <a:latin typeface="Arial"/>
                <a:cs typeface="Arial"/>
              </a:rPr>
              <a:t>∆</a:t>
            </a:r>
            <a:r>
              <a:rPr sz="1200" i="1" spc="345" baseline="27777" dirty="0">
                <a:latin typeface="Arial"/>
                <a:cs typeface="Arial"/>
              </a:rPr>
              <a:t>I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235" dirty="0">
                <a:latin typeface="Arial Unicode MS"/>
                <a:cs typeface="Arial Unicode MS"/>
              </a:rPr>
              <a:t>⊥</a:t>
            </a:r>
            <a:r>
              <a:rPr sz="1200" i="1" spc="352" baseline="27777" dirty="0">
                <a:latin typeface="Arial"/>
                <a:cs typeface="Arial"/>
              </a:rPr>
              <a:t>I </a:t>
            </a:r>
            <a:r>
              <a:rPr sz="1050" spc="195" dirty="0">
                <a:latin typeface="Arial"/>
                <a:cs typeface="Arial"/>
              </a:rPr>
              <a:t>=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320" dirty="0">
                <a:latin typeface="Arial Unicode MS"/>
                <a:cs typeface="Arial Unicode MS"/>
              </a:rPr>
              <a:t>∅</a:t>
            </a:r>
            <a:endParaRPr sz="1050" dirty="0">
              <a:latin typeface="Arial Unicode MS"/>
              <a:cs typeface="Arial Unicode MS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11</a:t>
            </a:r>
            <a:r>
              <a:rPr spc="50" dirty="0"/>
              <a:t>/33</a:t>
            </a:r>
          </a:p>
        </p:txBody>
      </p:sp>
      <p:sp>
        <p:nvSpPr>
          <p:cNvPr id="78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80373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101376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4" y="430403"/>
            <a:ext cx="3280855" cy="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1205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Semantics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50" dirty="0">
                <a:solidFill>
                  <a:srgbClr val="46AA78"/>
                </a:solidFill>
                <a:latin typeface="Lucida Calligraphy"/>
                <a:cs typeface="Lucida Calligraphy"/>
              </a:rPr>
              <a:t>ALC</a:t>
            </a:r>
            <a:r>
              <a:rPr sz="1400" spc="380" dirty="0">
                <a:solidFill>
                  <a:srgbClr val="46AA78"/>
                </a:solidFill>
                <a:latin typeface="Arial Unicode MS"/>
                <a:cs typeface="Arial Unicode MS"/>
              </a:rPr>
              <a:t> </a:t>
            </a:r>
            <a:r>
              <a:rPr sz="1400" spc="60" dirty="0">
                <a:solidFill>
                  <a:srgbClr val="46AA78"/>
                </a:solidFill>
                <a:latin typeface="Arial"/>
                <a:cs typeface="Arial"/>
              </a:rPr>
              <a:t>(2/3)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050" spc="10" dirty="0">
                <a:latin typeface="Arial"/>
                <a:cs typeface="Arial"/>
              </a:rPr>
              <a:t>(</a:t>
            </a:r>
            <a:r>
              <a:rPr sz="1050" spc="10" dirty="0">
                <a:latin typeface="Arial Unicode MS"/>
                <a:cs typeface="Arial Unicode MS"/>
              </a:rPr>
              <a:t>¬</a:t>
            </a:r>
            <a:r>
              <a:rPr sz="1050" i="1" spc="10" dirty="0">
                <a:latin typeface="Arial"/>
                <a:cs typeface="Arial"/>
              </a:rPr>
              <a:t>C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145" dirty="0">
                <a:latin typeface="Arial"/>
                <a:cs typeface="Arial"/>
              </a:rPr>
              <a:t>)</a:t>
            </a:r>
            <a:r>
              <a:rPr sz="1200" i="1" spc="217" baseline="27777" dirty="0">
                <a:latin typeface="Arial"/>
                <a:cs typeface="Arial"/>
              </a:rPr>
              <a:t>I</a:t>
            </a:r>
            <a:r>
              <a:rPr sz="1200" i="1" spc="225" baseline="27777" dirty="0">
                <a:latin typeface="Arial"/>
                <a:cs typeface="Arial"/>
              </a:rPr>
              <a:t> </a:t>
            </a:r>
            <a:r>
              <a:rPr sz="1050" spc="195" dirty="0">
                <a:latin typeface="Arial"/>
                <a:cs typeface="Arial"/>
              </a:rPr>
              <a:t>=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229" dirty="0">
                <a:latin typeface="Arial"/>
                <a:cs typeface="Arial"/>
              </a:rPr>
              <a:t>∆</a:t>
            </a:r>
            <a:r>
              <a:rPr sz="1200" i="1" spc="345" baseline="27777" dirty="0">
                <a:latin typeface="Arial"/>
                <a:cs typeface="Arial"/>
              </a:rPr>
              <a:t>I</a:t>
            </a:r>
            <a:r>
              <a:rPr sz="1200" i="1" spc="-195" baseline="27777" dirty="0">
                <a:latin typeface="Arial"/>
                <a:cs typeface="Arial"/>
              </a:rPr>
              <a:t> </a:t>
            </a:r>
            <a:r>
              <a:rPr sz="1050" spc="170" dirty="0">
                <a:latin typeface="Arial Unicode MS"/>
                <a:cs typeface="Arial Unicode MS"/>
              </a:rPr>
              <a:t>\</a:t>
            </a:r>
            <a:r>
              <a:rPr sz="1050" i="1" spc="170" dirty="0">
                <a:latin typeface="Arial"/>
                <a:cs typeface="Arial"/>
              </a:rPr>
              <a:t>C</a:t>
            </a:r>
            <a:r>
              <a:rPr sz="1200" i="1" spc="254" baseline="27777" dirty="0">
                <a:latin typeface="Arial"/>
                <a:cs typeface="Arial"/>
              </a:rPr>
              <a:t>I</a:t>
            </a:r>
            <a:endParaRPr sz="1200" baseline="27777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20" dirty="0">
                <a:latin typeface="Arial"/>
                <a:cs typeface="Arial"/>
              </a:rPr>
              <a:t>(</a:t>
            </a:r>
            <a:r>
              <a:rPr sz="1050" i="1" spc="-20" dirty="0">
                <a:latin typeface="Arial"/>
                <a:cs typeface="Arial"/>
              </a:rPr>
              <a:t>C</a:t>
            </a:r>
            <a:r>
              <a:rPr sz="1050" i="1" spc="65" dirty="0">
                <a:latin typeface="Arial"/>
                <a:cs typeface="Arial"/>
              </a:rPr>
              <a:t> </a:t>
            </a:r>
            <a:r>
              <a:rPr sz="1050" spc="105" dirty="0">
                <a:latin typeface="Arial Unicode MS"/>
                <a:cs typeface="Arial Unicode MS"/>
              </a:rPr>
              <a:t>n</a:t>
            </a:r>
            <a:r>
              <a:rPr sz="1050" spc="-60" dirty="0">
                <a:latin typeface="Arial Unicode MS"/>
                <a:cs typeface="Arial Unicode MS"/>
              </a:rPr>
              <a:t> </a:t>
            </a:r>
            <a:r>
              <a:rPr sz="1050" i="1" spc="120" dirty="0">
                <a:latin typeface="Arial"/>
                <a:cs typeface="Arial"/>
              </a:rPr>
              <a:t>D</a:t>
            </a:r>
            <a:r>
              <a:rPr sz="1050" spc="120" dirty="0">
                <a:latin typeface="Arial"/>
                <a:cs typeface="Arial"/>
              </a:rPr>
              <a:t>)</a:t>
            </a:r>
            <a:r>
              <a:rPr sz="1200" i="1" spc="179" baseline="27777" dirty="0">
                <a:latin typeface="Arial"/>
                <a:cs typeface="Arial"/>
              </a:rPr>
              <a:t>I</a:t>
            </a:r>
            <a:r>
              <a:rPr sz="1200" i="1" spc="247" baseline="27777" dirty="0">
                <a:latin typeface="Arial"/>
                <a:cs typeface="Arial"/>
              </a:rPr>
              <a:t> </a:t>
            </a:r>
            <a:r>
              <a:rPr sz="1050" spc="195" dirty="0">
                <a:latin typeface="Arial"/>
                <a:cs typeface="Arial"/>
              </a:rPr>
              <a:t>=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i="1" spc="140" dirty="0">
                <a:latin typeface="Arial"/>
                <a:cs typeface="Arial"/>
              </a:rPr>
              <a:t>C</a:t>
            </a:r>
            <a:r>
              <a:rPr sz="1200" i="1" spc="209" baseline="27777" dirty="0">
                <a:latin typeface="Arial"/>
                <a:cs typeface="Arial"/>
              </a:rPr>
              <a:t>I</a:t>
            </a:r>
            <a:r>
              <a:rPr sz="1200" i="1" spc="165" baseline="27777" dirty="0">
                <a:latin typeface="Arial"/>
                <a:cs typeface="Arial"/>
              </a:rPr>
              <a:t> </a:t>
            </a:r>
            <a:r>
              <a:rPr sz="1050" spc="100" dirty="0">
                <a:latin typeface="Arial Unicode MS"/>
                <a:cs typeface="Arial Unicode MS"/>
              </a:rPr>
              <a:t>∩</a:t>
            </a:r>
            <a:r>
              <a:rPr sz="1050" spc="-60" dirty="0">
                <a:latin typeface="Arial Unicode MS"/>
                <a:cs typeface="Arial Unicode MS"/>
              </a:rPr>
              <a:t> </a:t>
            </a:r>
            <a:r>
              <a:rPr sz="1050" i="1" spc="155" dirty="0">
                <a:latin typeface="Arial"/>
                <a:cs typeface="Arial"/>
              </a:rPr>
              <a:t>D</a:t>
            </a:r>
            <a:r>
              <a:rPr sz="1200" i="1" spc="232" baseline="27777" dirty="0">
                <a:latin typeface="Arial"/>
                <a:cs typeface="Arial"/>
              </a:rPr>
              <a:t>I</a:t>
            </a:r>
            <a:endParaRPr sz="1200" baseline="27777" dirty="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02551" y="122379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4395" y="1151902"/>
            <a:ext cx="126174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latin typeface="Arial"/>
                <a:cs typeface="Arial"/>
              </a:rPr>
              <a:t>(</a:t>
            </a:r>
            <a:r>
              <a:rPr sz="1050" i="1" spc="-20" dirty="0">
                <a:latin typeface="Arial"/>
                <a:cs typeface="Arial"/>
              </a:rPr>
              <a:t>C </a:t>
            </a:r>
            <a:r>
              <a:rPr lang="en-US" sz="1050" spc="-210" dirty="0">
                <a:latin typeface="Arial Unicode MS"/>
                <a:cs typeface="Arial Unicode MS"/>
              </a:rPr>
              <a:t> </a:t>
            </a:r>
            <a:r>
              <a:rPr lang="en-US" sz="1050" spc="-210" dirty="0" smtClean="0">
                <a:latin typeface="Arial Unicode MS"/>
                <a:cs typeface="Arial Unicode MS"/>
              </a:rPr>
              <a:t>  </a:t>
            </a:r>
            <a:r>
              <a:rPr sz="1050" spc="-210" dirty="0" smtClean="0">
                <a:latin typeface="Arial Unicode MS"/>
                <a:cs typeface="Arial Unicode MS"/>
              </a:rPr>
              <a:t> </a:t>
            </a:r>
            <a:r>
              <a:rPr sz="1050" i="1" spc="120" dirty="0" smtClean="0">
                <a:latin typeface="Arial"/>
                <a:cs typeface="Arial"/>
              </a:rPr>
              <a:t>D</a:t>
            </a:r>
            <a:r>
              <a:rPr sz="1050" spc="120" dirty="0">
                <a:latin typeface="Arial"/>
                <a:cs typeface="Arial"/>
              </a:rPr>
              <a:t>)</a:t>
            </a:r>
            <a:r>
              <a:rPr sz="1200" i="1" spc="179" baseline="27777" dirty="0">
                <a:latin typeface="Arial"/>
                <a:cs typeface="Arial"/>
              </a:rPr>
              <a:t>I </a:t>
            </a:r>
            <a:r>
              <a:rPr sz="1050" spc="195" dirty="0">
                <a:latin typeface="Arial"/>
                <a:cs typeface="Arial"/>
              </a:rPr>
              <a:t>= </a:t>
            </a:r>
            <a:r>
              <a:rPr sz="1050" i="1" spc="140" dirty="0">
                <a:latin typeface="Arial"/>
                <a:cs typeface="Arial"/>
              </a:rPr>
              <a:t>C</a:t>
            </a:r>
            <a:r>
              <a:rPr sz="1200" i="1" spc="209" baseline="27777" dirty="0">
                <a:latin typeface="Arial"/>
                <a:cs typeface="Arial"/>
              </a:rPr>
              <a:t>I </a:t>
            </a:r>
            <a:r>
              <a:rPr sz="1050" spc="100" dirty="0">
                <a:latin typeface="Arial Unicode MS"/>
                <a:cs typeface="Arial Unicode MS"/>
              </a:rPr>
              <a:t>∪</a:t>
            </a:r>
            <a:r>
              <a:rPr sz="1050" spc="-165" dirty="0">
                <a:latin typeface="Arial Unicode MS"/>
                <a:cs typeface="Arial Unicode MS"/>
              </a:rPr>
              <a:t> </a:t>
            </a:r>
            <a:r>
              <a:rPr sz="1050" i="1" spc="155" dirty="0">
                <a:latin typeface="Arial"/>
                <a:cs typeface="Arial"/>
              </a:rPr>
              <a:t>D</a:t>
            </a:r>
            <a:r>
              <a:rPr sz="1200" i="1" spc="232" baseline="27777" dirty="0">
                <a:latin typeface="Arial"/>
                <a:cs typeface="Arial"/>
              </a:rPr>
              <a:t>I</a:t>
            </a:r>
            <a:endParaRPr sz="1200" baseline="27777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06502" y="1338889"/>
            <a:ext cx="3091815" cy="1905635"/>
          </a:xfrm>
          <a:custGeom>
            <a:avLst/>
            <a:gdLst/>
            <a:ahLst/>
            <a:cxnLst/>
            <a:rect l="l" t="t" r="r" b="b"/>
            <a:pathLst>
              <a:path w="3091815" h="1905635">
                <a:moveTo>
                  <a:pt x="0" y="0"/>
                </a:moveTo>
                <a:lnTo>
                  <a:pt x="0" y="1905643"/>
                </a:lnTo>
                <a:lnTo>
                  <a:pt x="3091194" y="1905643"/>
                </a:lnTo>
                <a:lnTo>
                  <a:pt x="3091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98161" y="1719470"/>
            <a:ext cx="783065" cy="585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62188" y="1719470"/>
            <a:ext cx="657118" cy="5859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03637" y="2529916"/>
            <a:ext cx="624262" cy="5859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07428" y="2529916"/>
            <a:ext cx="657118" cy="5859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87630" y="2398492"/>
            <a:ext cx="887109" cy="846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41716" y="1831728"/>
            <a:ext cx="454506" cy="4983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41716" y="1703042"/>
            <a:ext cx="454506" cy="4983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65725" y="1719470"/>
            <a:ext cx="657118" cy="5859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51656" y="1719470"/>
            <a:ext cx="657118" cy="5859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82871" y="2468927"/>
            <a:ext cx="1286350" cy="7021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82871" y="2468927"/>
            <a:ext cx="1286510" cy="702310"/>
          </a:xfrm>
          <a:custGeom>
            <a:avLst/>
            <a:gdLst/>
            <a:ahLst/>
            <a:cxnLst/>
            <a:rect l="l" t="t" r="r" b="b"/>
            <a:pathLst>
              <a:path w="1286510" h="702310">
                <a:moveTo>
                  <a:pt x="123238" y="390627"/>
                </a:moveTo>
                <a:lnTo>
                  <a:pt x="59390" y="367596"/>
                </a:lnTo>
                <a:lnTo>
                  <a:pt x="18640" y="328510"/>
                </a:lnTo>
                <a:lnTo>
                  <a:pt x="612" y="278973"/>
                </a:lnTo>
                <a:lnTo>
                  <a:pt x="0" y="252037"/>
                </a:lnTo>
                <a:lnTo>
                  <a:pt x="4926" y="224589"/>
                </a:lnTo>
                <a:lnTo>
                  <a:pt x="31207" y="170959"/>
                </a:lnTo>
                <a:lnTo>
                  <a:pt x="79076" y="123687"/>
                </a:lnTo>
                <a:lnTo>
                  <a:pt x="148158" y="88376"/>
                </a:lnTo>
                <a:lnTo>
                  <a:pt x="190535" y="76956"/>
                </a:lnTo>
                <a:lnTo>
                  <a:pt x="238073" y="70628"/>
                </a:lnTo>
                <a:lnTo>
                  <a:pt x="290726" y="70092"/>
                </a:lnTo>
                <a:lnTo>
                  <a:pt x="348445" y="76048"/>
                </a:lnTo>
                <a:lnTo>
                  <a:pt x="364417" y="51100"/>
                </a:lnTo>
                <a:lnTo>
                  <a:pt x="433458" y="16493"/>
                </a:lnTo>
                <a:lnTo>
                  <a:pt x="480904" y="6459"/>
                </a:lnTo>
                <a:lnTo>
                  <a:pt x="533218" y="1024"/>
                </a:lnTo>
                <a:lnTo>
                  <a:pt x="587587" y="0"/>
                </a:lnTo>
                <a:lnTo>
                  <a:pt x="641201" y="3200"/>
                </a:lnTo>
                <a:lnTo>
                  <a:pt x="691247" y="10440"/>
                </a:lnTo>
                <a:lnTo>
                  <a:pt x="734914" y="21530"/>
                </a:lnTo>
                <a:lnTo>
                  <a:pt x="791862" y="54521"/>
                </a:lnTo>
                <a:lnTo>
                  <a:pt x="799519" y="76048"/>
                </a:lnTo>
                <a:lnTo>
                  <a:pt x="841646" y="60252"/>
                </a:lnTo>
                <a:lnTo>
                  <a:pt x="884434" y="49928"/>
                </a:lnTo>
                <a:lnTo>
                  <a:pt x="927326" y="44662"/>
                </a:lnTo>
                <a:lnTo>
                  <a:pt x="969768" y="44042"/>
                </a:lnTo>
                <a:lnTo>
                  <a:pt x="1011201" y="47656"/>
                </a:lnTo>
                <a:lnTo>
                  <a:pt x="1051071" y="55091"/>
                </a:lnTo>
                <a:lnTo>
                  <a:pt x="1088820" y="65935"/>
                </a:lnTo>
                <a:lnTo>
                  <a:pt x="1155732" y="96199"/>
                </a:lnTo>
                <a:lnTo>
                  <a:pt x="1207488" y="135148"/>
                </a:lnTo>
                <a:lnTo>
                  <a:pt x="1239637" y="179483"/>
                </a:lnTo>
                <a:lnTo>
                  <a:pt x="1247729" y="225904"/>
                </a:lnTo>
                <a:lnTo>
                  <a:pt x="1241362" y="248865"/>
                </a:lnTo>
                <a:lnTo>
                  <a:pt x="1227313" y="271111"/>
                </a:lnTo>
                <a:lnTo>
                  <a:pt x="1205025" y="292228"/>
                </a:lnTo>
                <a:lnTo>
                  <a:pt x="1173940" y="311805"/>
                </a:lnTo>
                <a:lnTo>
                  <a:pt x="1214169" y="323583"/>
                </a:lnTo>
                <a:lnTo>
                  <a:pt x="1244909" y="339389"/>
                </a:lnTo>
                <a:lnTo>
                  <a:pt x="1266776" y="358594"/>
                </a:lnTo>
                <a:lnTo>
                  <a:pt x="1280385" y="380567"/>
                </a:lnTo>
                <a:lnTo>
                  <a:pt x="1286350" y="404681"/>
                </a:lnTo>
                <a:lnTo>
                  <a:pt x="1285286" y="430304"/>
                </a:lnTo>
                <a:lnTo>
                  <a:pt x="1264532" y="483562"/>
                </a:lnTo>
                <a:lnTo>
                  <a:pt x="1223040" y="535305"/>
                </a:lnTo>
                <a:lnTo>
                  <a:pt x="1165729" y="580495"/>
                </a:lnTo>
                <a:lnTo>
                  <a:pt x="1097516" y="614096"/>
                </a:lnTo>
                <a:lnTo>
                  <a:pt x="1060858" y="624977"/>
                </a:lnTo>
                <a:lnTo>
                  <a:pt x="985516" y="631751"/>
                </a:lnTo>
                <a:lnTo>
                  <a:pt x="948060" y="626384"/>
                </a:lnTo>
                <a:lnTo>
                  <a:pt x="936124" y="646666"/>
                </a:lnTo>
                <a:lnTo>
                  <a:pt x="875082" y="678987"/>
                </a:lnTo>
                <a:lnTo>
                  <a:pt x="831133" y="690400"/>
                </a:lnTo>
                <a:lnTo>
                  <a:pt x="781670" y="698230"/>
                </a:lnTo>
                <a:lnTo>
                  <a:pt x="729273" y="702163"/>
                </a:lnTo>
                <a:lnTo>
                  <a:pt x="676518" y="701887"/>
                </a:lnTo>
                <a:lnTo>
                  <a:pt x="625987" y="697087"/>
                </a:lnTo>
                <a:lnTo>
                  <a:pt x="580256" y="687450"/>
                </a:lnTo>
                <a:lnTo>
                  <a:pt x="541906" y="672663"/>
                </a:lnTo>
                <a:lnTo>
                  <a:pt x="497659" y="626384"/>
                </a:lnTo>
                <a:lnTo>
                  <a:pt x="465533" y="641371"/>
                </a:lnTo>
                <a:lnTo>
                  <a:pt x="430961" y="652648"/>
                </a:lnTo>
                <a:lnTo>
                  <a:pt x="394524" y="660403"/>
                </a:lnTo>
                <a:lnTo>
                  <a:pt x="356807" y="664827"/>
                </a:lnTo>
                <a:lnTo>
                  <a:pt x="318392" y="666109"/>
                </a:lnTo>
                <a:lnTo>
                  <a:pt x="279861" y="664437"/>
                </a:lnTo>
                <a:lnTo>
                  <a:pt x="241798" y="660002"/>
                </a:lnTo>
                <a:lnTo>
                  <a:pt x="169404" y="643599"/>
                </a:lnTo>
                <a:lnTo>
                  <a:pt x="105874" y="618414"/>
                </a:lnTo>
                <a:lnTo>
                  <a:pt x="55870" y="585962"/>
                </a:lnTo>
                <a:lnTo>
                  <a:pt x="24053" y="547759"/>
                </a:lnTo>
                <a:lnTo>
                  <a:pt x="15087" y="505319"/>
                </a:lnTo>
                <a:lnTo>
                  <a:pt x="20629" y="482984"/>
                </a:lnTo>
                <a:lnTo>
                  <a:pt x="33633" y="460158"/>
                </a:lnTo>
                <a:lnTo>
                  <a:pt x="54680" y="437030"/>
                </a:lnTo>
                <a:lnTo>
                  <a:pt x="84354" y="413790"/>
                </a:lnTo>
                <a:lnTo>
                  <a:pt x="123238" y="390627"/>
                </a:lnTo>
                <a:close/>
              </a:path>
            </a:pathLst>
          </a:custGeom>
          <a:ln w="5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8507" y="2468927"/>
            <a:ext cx="1463040" cy="702945"/>
          </a:xfrm>
          <a:custGeom>
            <a:avLst/>
            <a:gdLst/>
            <a:ahLst/>
            <a:cxnLst/>
            <a:rect l="l" t="t" r="r" b="b"/>
            <a:pathLst>
              <a:path w="1463039" h="702944">
                <a:moveTo>
                  <a:pt x="1077854" y="626384"/>
                </a:moveTo>
                <a:lnTo>
                  <a:pt x="565875" y="626384"/>
                </a:lnTo>
                <a:lnTo>
                  <a:pt x="581968" y="650619"/>
                </a:lnTo>
                <a:lnTo>
                  <a:pt x="648854" y="684506"/>
                </a:lnTo>
                <a:lnTo>
                  <a:pt x="695036" y="694651"/>
                </a:lnTo>
                <a:lnTo>
                  <a:pt x="746637" y="700593"/>
                </a:lnTo>
                <a:lnTo>
                  <a:pt x="801351" y="702577"/>
                </a:lnTo>
                <a:lnTo>
                  <a:pt x="856873" y="700852"/>
                </a:lnTo>
                <a:lnTo>
                  <a:pt x="910897" y="695662"/>
                </a:lnTo>
                <a:lnTo>
                  <a:pt x="961117" y="687255"/>
                </a:lnTo>
                <a:lnTo>
                  <a:pt x="1005229" y="675877"/>
                </a:lnTo>
                <a:lnTo>
                  <a:pt x="1040926" y="661775"/>
                </a:lnTo>
                <a:lnTo>
                  <a:pt x="1077854" y="626384"/>
                </a:lnTo>
                <a:close/>
              </a:path>
              <a:path w="1463039" h="702944">
                <a:moveTo>
                  <a:pt x="282306" y="70035"/>
                </a:moveTo>
                <a:lnTo>
                  <a:pt x="232359" y="74492"/>
                </a:lnTo>
                <a:lnTo>
                  <a:pt x="187152" y="83242"/>
                </a:lnTo>
                <a:lnTo>
                  <a:pt x="146722" y="95776"/>
                </a:lnTo>
                <a:lnTo>
                  <a:pt x="111110" y="111583"/>
                </a:lnTo>
                <a:lnTo>
                  <a:pt x="54496" y="150973"/>
                </a:lnTo>
                <a:lnTo>
                  <a:pt x="17619" y="197329"/>
                </a:lnTo>
                <a:lnTo>
                  <a:pt x="795" y="246566"/>
                </a:lnTo>
                <a:lnTo>
                  <a:pt x="0" y="270988"/>
                </a:lnTo>
                <a:lnTo>
                  <a:pt x="4334" y="294598"/>
                </a:lnTo>
                <a:lnTo>
                  <a:pt x="28551" y="337343"/>
                </a:lnTo>
                <a:lnTo>
                  <a:pt x="73756" y="370714"/>
                </a:lnTo>
                <a:lnTo>
                  <a:pt x="140264" y="390628"/>
                </a:lnTo>
                <a:lnTo>
                  <a:pt x="100803" y="411003"/>
                </a:lnTo>
                <a:lnTo>
                  <a:pt x="45934" y="451857"/>
                </a:lnTo>
                <a:lnTo>
                  <a:pt x="20126" y="491988"/>
                </a:lnTo>
                <a:lnTo>
                  <a:pt x="16992" y="511459"/>
                </a:lnTo>
                <a:lnTo>
                  <a:pt x="19769" y="530363"/>
                </a:lnTo>
                <a:lnTo>
                  <a:pt x="41250" y="565950"/>
                </a:lnTo>
                <a:lnTo>
                  <a:pt x="80957" y="597717"/>
                </a:lnTo>
                <a:lnTo>
                  <a:pt x="135280" y="624631"/>
                </a:lnTo>
                <a:lnTo>
                  <a:pt x="200606" y="645659"/>
                </a:lnTo>
                <a:lnTo>
                  <a:pt x="273323" y="659770"/>
                </a:lnTo>
                <a:lnTo>
                  <a:pt x="311325" y="663908"/>
                </a:lnTo>
                <a:lnTo>
                  <a:pt x="349820" y="665930"/>
                </a:lnTo>
                <a:lnTo>
                  <a:pt x="388358" y="665706"/>
                </a:lnTo>
                <a:lnTo>
                  <a:pt x="426486" y="663108"/>
                </a:lnTo>
                <a:lnTo>
                  <a:pt x="499708" y="650270"/>
                </a:lnTo>
                <a:lnTo>
                  <a:pt x="565875" y="626384"/>
                </a:lnTo>
                <a:lnTo>
                  <a:pt x="1197666" y="626384"/>
                </a:lnTo>
                <a:lnTo>
                  <a:pt x="1267985" y="607058"/>
                </a:lnTo>
                <a:lnTo>
                  <a:pt x="1303068" y="592021"/>
                </a:lnTo>
                <a:lnTo>
                  <a:pt x="1366216" y="554449"/>
                </a:lnTo>
                <a:lnTo>
                  <a:pt x="1416609" y="509938"/>
                </a:lnTo>
                <a:lnTo>
                  <a:pt x="1450173" y="462159"/>
                </a:lnTo>
                <a:lnTo>
                  <a:pt x="1462831" y="414784"/>
                </a:lnTo>
                <a:lnTo>
                  <a:pt x="1460047" y="392396"/>
                </a:lnTo>
                <a:lnTo>
                  <a:pt x="1433706" y="352513"/>
                </a:lnTo>
                <a:lnTo>
                  <a:pt x="1376269" y="322213"/>
                </a:lnTo>
                <a:lnTo>
                  <a:pt x="1334617" y="311805"/>
                </a:lnTo>
                <a:lnTo>
                  <a:pt x="1367027" y="294165"/>
                </a:lnTo>
                <a:lnTo>
                  <a:pt x="1391203" y="275233"/>
                </a:lnTo>
                <a:lnTo>
                  <a:pt x="1407613" y="255312"/>
                </a:lnTo>
                <a:lnTo>
                  <a:pt x="1416727" y="234709"/>
                </a:lnTo>
                <a:lnTo>
                  <a:pt x="1419011" y="213729"/>
                </a:lnTo>
                <a:lnTo>
                  <a:pt x="1414935" y="192677"/>
                </a:lnTo>
                <a:lnTo>
                  <a:pt x="1389575" y="151581"/>
                </a:lnTo>
                <a:lnTo>
                  <a:pt x="1344394" y="113865"/>
                </a:lnTo>
                <a:lnTo>
                  <a:pt x="1283137" y="81972"/>
                </a:lnTo>
                <a:lnTo>
                  <a:pt x="1266963" y="76048"/>
                </a:lnTo>
                <a:lnTo>
                  <a:pt x="396262" y="76048"/>
                </a:lnTo>
                <a:lnTo>
                  <a:pt x="336953" y="70384"/>
                </a:lnTo>
                <a:lnTo>
                  <a:pt x="282306" y="70035"/>
                </a:lnTo>
                <a:close/>
              </a:path>
              <a:path w="1463039" h="702944">
                <a:moveTo>
                  <a:pt x="1197666" y="626384"/>
                </a:moveTo>
                <a:lnTo>
                  <a:pt x="1077854" y="626384"/>
                </a:lnTo>
                <a:lnTo>
                  <a:pt x="1116144" y="631496"/>
                </a:lnTo>
                <a:lnTo>
                  <a:pt x="1154812" y="631661"/>
                </a:lnTo>
                <a:lnTo>
                  <a:pt x="1193347" y="627337"/>
                </a:lnTo>
                <a:lnTo>
                  <a:pt x="1197666" y="626384"/>
                </a:lnTo>
                <a:close/>
              </a:path>
              <a:path w="1463039" h="702944">
                <a:moveTo>
                  <a:pt x="668099" y="0"/>
                </a:moveTo>
                <a:lnTo>
                  <a:pt x="615056" y="612"/>
                </a:lnTo>
                <a:lnTo>
                  <a:pt x="563396" y="4445"/>
                </a:lnTo>
                <a:lnTo>
                  <a:pt x="515129" y="11618"/>
                </a:lnTo>
                <a:lnTo>
                  <a:pt x="472270" y="22247"/>
                </a:lnTo>
                <a:lnTo>
                  <a:pt x="436830" y="36450"/>
                </a:lnTo>
                <a:lnTo>
                  <a:pt x="396262" y="76048"/>
                </a:lnTo>
                <a:lnTo>
                  <a:pt x="909006" y="76048"/>
                </a:lnTo>
                <a:lnTo>
                  <a:pt x="883587" y="41150"/>
                </a:lnTo>
                <a:lnTo>
                  <a:pt x="815388" y="16318"/>
                </a:lnTo>
                <a:lnTo>
                  <a:pt x="770277" y="7970"/>
                </a:lnTo>
                <a:lnTo>
                  <a:pt x="720510" y="2491"/>
                </a:lnTo>
                <a:lnTo>
                  <a:pt x="668099" y="0"/>
                </a:lnTo>
                <a:close/>
              </a:path>
              <a:path w="1463039" h="702944">
                <a:moveTo>
                  <a:pt x="1084253" y="43757"/>
                </a:moveTo>
                <a:lnTo>
                  <a:pt x="1040381" y="45674"/>
                </a:lnTo>
                <a:lnTo>
                  <a:pt x="996237" y="51492"/>
                </a:lnTo>
                <a:lnTo>
                  <a:pt x="952289" y="61514"/>
                </a:lnTo>
                <a:lnTo>
                  <a:pt x="909006" y="76048"/>
                </a:lnTo>
                <a:lnTo>
                  <a:pt x="1266963" y="76048"/>
                </a:lnTo>
                <a:lnTo>
                  <a:pt x="1209551" y="58347"/>
                </a:lnTo>
                <a:lnTo>
                  <a:pt x="1169306" y="50398"/>
                </a:lnTo>
                <a:lnTo>
                  <a:pt x="1127384" y="45433"/>
                </a:lnTo>
                <a:lnTo>
                  <a:pt x="1084253" y="437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68507" y="2468927"/>
            <a:ext cx="1463040" cy="702945"/>
          </a:xfrm>
          <a:custGeom>
            <a:avLst/>
            <a:gdLst/>
            <a:ahLst/>
            <a:cxnLst/>
            <a:rect l="l" t="t" r="r" b="b"/>
            <a:pathLst>
              <a:path w="1463039" h="702944">
                <a:moveTo>
                  <a:pt x="140264" y="390627"/>
                </a:moveTo>
                <a:lnTo>
                  <a:pt x="73756" y="370714"/>
                </a:lnTo>
                <a:lnTo>
                  <a:pt x="28551" y="337342"/>
                </a:lnTo>
                <a:lnTo>
                  <a:pt x="4334" y="294598"/>
                </a:lnTo>
                <a:lnTo>
                  <a:pt x="0" y="270988"/>
                </a:lnTo>
                <a:lnTo>
                  <a:pt x="795" y="246566"/>
                </a:lnTo>
                <a:lnTo>
                  <a:pt x="17619" y="197329"/>
                </a:lnTo>
                <a:lnTo>
                  <a:pt x="54496" y="150973"/>
                </a:lnTo>
                <a:lnTo>
                  <a:pt x="111110" y="111583"/>
                </a:lnTo>
                <a:lnTo>
                  <a:pt x="146722" y="95776"/>
                </a:lnTo>
                <a:lnTo>
                  <a:pt x="187152" y="83242"/>
                </a:lnTo>
                <a:lnTo>
                  <a:pt x="232359" y="74492"/>
                </a:lnTo>
                <a:lnTo>
                  <a:pt x="282306" y="70035"/>
                </a:lnTo>
                <a:lnTo>
                  <a:pt x="336953" y="70384"/>
                </a:lnTo>
                <a:lnTo>
                  <a:pt x="396262" y="76048"/>
                </a:lnTo>
                <a:lnTo>
                  <a:pt x="410823" y="54344"/>
                </a:lnTo>
                <a:lnTo>
                  <a:pt x="472270" y="22247"/>
                </a:lnTo>
                <a:lnTo>
                  <a:pt x="515129" y="11618"/>
                </a:lnTo>
                <a:lnTo>
                  <a:pt x="563396" y="4445"/>
                </a:lnTo>
                <a:lnTo>
                  <a:pt x="615056" y="612"/>
                </a:lnTo>
                <a:lnTo>
                  <a:pt x="668099" y="0"/>
                </a:lnTo>
                <a:lnTo>
                  <a:pt x="720510" y="2491"/>
                </a:lnTo>
                <a:lnTo>
                  <a:pt x="770277" y="7970"/>
                </a:lnTo>
                <a:lnTo>
                  <a:pt x="815388" y="16318"/>
                </a:lnTo>
                <a:lnTo>
                  <a:pt x="853828" y="27417"/>
                </a:lnTo>
                <a:lnTo>
                  <a:pt x="902651" y="57399"/>
                </a:lnTo>
                <a:lnTo>
                  <a:pt x="909006" y="76048"/>
                </a:lnTo>
                <a:lnTo>
                  <a:pt x="952289" y="61514"/>
                </a:lnTo>
                <a:lnTo>
                  <a:pt x="996237" y="51492"/>
                </a:lnTo>
                <a:lnTo>
                  <a:pt x="1040381" y="45674"/>
                </a:lnTo>
                <a:lnTo>
                  <a:pt x="1084253" y="43757"/>
                </a:lnTo>
                <a:lnTo>
                  <a:pt x="1127384" y="45433"/>
                </a:lnTo>
                <a:lnTo>
                  <a:pt x="1169306" y="50398"/>
                </a:lnTo>
                <a:lnTo>
                  <a:pt x="1209551" y="58347"/>
                </a:lnTo>
                <a:lnTo>
                  <a:pt x="1247651" y="68974"/>
                </a:lnTo>
                <a:lnTo>
                  <a:pt x="1315541" y="97038"/>
                </a:lnTo>
                <a:lnTo>
                  <a:pt x="1369228" y="132148"/>
                </a:lnTo>
                <a:lnTo>
                  <a:pt x="1404967" y="171860"/>
                </a:lnTo>
                <a:lnTo>
                  <a:pt x="1419011" y="213729"/>
                </a:lnTo>
                <a:lnTo>
                  <a:pt x="1416727" y="234709"/>
                </a:lnTo>
                <a:lnTo>
                  <a:pt x="1407613" y="255312"/>
                </a:lnTo>
                <a:lnTo>
                  <a:pt x="1391203" y="275233"/>
                </a:lnTo>
                <a:lnTo>
                  <a:pt x="1367027" y="294166"/>
                </a:lnTo>
                <a:lnTo>
                  <a:pt x="1334617" y="311805"/>
                </a:lnTo>
                <a:lnTo>
                  <a:pt x="1376269" y="322213"/>
                </a:lnTo>
                <a:lnTo>
                  <a:pt x="1433706" y="352513"/>
                </a:lnTo>
                <a:lnTo>
                  <a:pt x="1460047" y="392396"/>
                </a:lnTo>
                <a:lnTo>
                  <a:pt x="1462831" y="414784"/>
                </a:lnTo>
                <a:lnTo>
                  <a:pt x="1459370" y="438191"/>
                </a:lnTo>
                <a:lnTo>
                  <a:pt x="1435750" y="486227"/>
                </a:lnTo>
                <a:lnTo>
                  <a:pt x="1393262" y="532831"/>
                </a:lnTo>
                <a:lnTo>
                  <a:pt x="1335981" y="574332"/>
                </a:lnTo>
                <a:lnTo>
                  <a:pt x="1267985" y="607058"/>
                </a:lnTo>
                <a:lnTo>
                  <a:pt x="1231241" y="618982"/>
                </a:lnTo>
                <a:lnTo>
                  <a:pt x="1193347" y="627336"/>
                </a:lnTo>
                <a:lnTo>
                  <a:pt x="1154812" y="631661"/>
                </a:lnTo>
                <a:lnTo>
                  <a:pt x="1116144" y="631496"/>
                </a:lnTo>
                <a:lnTo>
                  <a:pt x="1077854" y="626384"/>
                </a:lnTo>
                <a:lnTo>
                  <a:pt x="1065903" y="645195"/>
                </a:lnTo>
                <a:lnTo>
                  <a:pt x="1005229" y="675877"/>
                </a:lnTo>
                <a:lnTo>
                  <a:pt x="961117" y="687255"/>
                </a:lnTo>
                <a:lnTo>
                  <a:pt x="910897" y="695662"/>
                </a:lnTo>
                <a:lnTo>
                  <a:pt x="856873" y="700852"/>
                </a:lnTo>
                <a:lnTo>
                  <a:pt x="801351" y="702578"/>
                </a:lnTo>
                <a:lnTo>
                  <a:pt x="746637" y="700593"/>
                </a:lnTo>
                <a:lnTo>
                  <a:pt x="695036" y="694651"/>
                </a:lnTo>
                <a:lnTo>
                  <a:pt x="648854" y="684506"/>
                </a:lnTo>
                <a:lnTo>
                  <a:pt x="610396" y="669911"/>
                </a:lnTo>
                <a:lnTo>
                  <a:pt x="565875" y="626384"/>
                </a:lnTo>
                <a:lnTo>
                  <a:pt x="533899" y="639773"/>
                </a:lnTo>
                <a:lnTo>
                  <a:pt x="463753" y="658005"/>
                </a:lnTo>
                <a:lnTo>
                  <a:pt x="388358" y="665706"/>
                </a:lnTo>
                <a:lnTo>
                  <a:pt x="349820" y="665930"/>
                </a:lnTo>
                <a:lnTo>
                  <a:pt x="311325" y="663908"/>
                </a:lnTo>
                <a:lnTo>
                  <a:pt x="273323" y="659770"/>
                </a:lnTo>
                <a:lnTo>
                  <a:pt x="200606" y="645659"/>
                </a:lnTo>
                <a:lnTo>
                  <a:pt x="135280" y="624631"/>
                </a:lnTo>
                <a:lnTo>
                  <a:pt x="80957" y="597717"/>
                </a:lnTo>
                <a:lnTo>
                  <a:pt x="41250" y="565950"/>
                </a:lnTo>
                <a:lnTo>
                  <a:pt x="19769" y="530363"/>
                </a:lnTo>
                <a:lnTo>
                  <a:pt x="16992" y="511459"/>
                </a:lnTo>
                <a:lnTo>
                  <a:pt x="20126" y="491988"/>
                </a:lnTo>
                <a:lnTo>
                  <a:pt x="29623" y="472077"/>
                </a:lnTo>
                <a:lnTo>
                  <a:pt x="45934" y="451857"/>
                </a:lnTo>
                <a:lnTo>
                  <a:pt x="69510" y="431456"/>
                </a:lnTo>
                <a:lnTo>
                  <a:pt x="100803" y="411003"/>
                </a:lnTo>
                <a:lnTo>
                  <a:pt x="140264" y="390627"/>
                </a:lnTo>
                <a:close/>
              </a:path>
            </a:pathLst>
          </a:custGeom>
          <a:ln w="5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68397" y="1615608"/>
            <a:ext cx="1463040" cy="744855"/>
          </a:xfrm>
          <a:custGeom>
            <a:avLst/>
            <a:gdLst/>
            <a:ahLst/>
            <a:cxnLst/>
            <a:rect l="l" t="t" r="r" b="b"/>
            <a:pathLst>
              <a:path w="1463039" h="744855">
                <a:moveTo>
                  <a:pt x="1077964" y="663781"/>
                </a:moveTo>
                <a:lnTo>
                  <a:pt x="565985" y="663781"/>
                </a:lnTo>
                <a:lnTo>
                  <a:pt x="582078" y="689462"/>
                </a:lnTo>
                <a:lnTo>
                  <a:pt x="648964" y="725372"/>
                </a:lnTo>
                <a:lnTo>
                  <a:pt x="695146" y="736123"/>
                </a:lnTo>
                <a:lnTo>
                  <a:pt x="746747" y="742419"/>
                </a:lnTo>
                <a:lnTo>
                  <a:pt x="801461" y="744523"/>
                </a:lnTo>
                <a:lnTo>
                  <a:pt x="856983" y="742694"/>
                </a:lnTo>
                <a:lnTo>
                  <a:pt x="911007" y="737194"/>
                </a:lnTo>
                <a:lnTo>
                  <a:pt x="961227" y="728285"/>
                </a:lnTo>
                <a:lnTo>
                  <a:pt x="1005339" y="716228"/>
                </a:lnTo>
                <a:lnTo>
                  <a:pt x="1041036" y="701284"/>
                </a:lnTo>
                <a:lnTo>
                  <a:pt x="1077964" y="663781"/>
                </a:lnTo>
                <a:close/>
              </a:path>
              <a:path w="1463039" h="744855">
                <a:moveTo>
                  <a:pt x="287419" y="74024"/>
                </a:moveTo>
                <a:lnTo>
                  <a:pt x="239315" y="77973"/>
                </a:lnTo>
                <a:lnTo>
                  <a:pt x="195505" y="86120"/>
                </a:lnTo>
                <a:lnTo>
                  <a:pt x="156023" y="97997"/>
                </a:lnTo>
                <a:lnTo>
                  <a:pt x="120901" y="113136"/>
                </a:lnTo>
                <a:lnTo>
                  <a:pt x="63877" y="151334"/>
                </a:lnTo>
                <a:lnTo>
                  <a:pt x="24703" y="196975"/>
                </a:lnTo>
                <a:lnTo>
                  <a:pt x="3648" y="246320"/>
                </a:lnTo>
                <a:lnTo>
                  <a:pt x="0" y="271212"/>
                </a:lnTo>
                <a:lnTo>
                  <a:pt x="983" y="295629"/>
                </a:lnTo>
                <a:lnTo>
                  <a:pt x="16977" y="341163"/>
                </a:lnTo>
                <a:lnTo>
                  <a:pt x="51902" y="379184"/>
                </a:lnTo>
                <a:lnTo>
                  <a:pt x="106027" y="405953"/>
                </a:lnTo>
                <a:lnTo>
                  <a:pt x="140374" y="413949"/>
                </a:lnTo>
                <a:lnTo>
                  <a:pt x="100913" y="435541"/>
                </a:lnTo>
                <a:lnTo>
                  <a:pt x="46044" y="478834"/>
                </a:lnTo>
                <a:lnTo>
                  <a:pt x="20236" y="521360"/>
                </a:lnTo>
                <a:lnTo>
                  <a:pt x="17102" y="541994"/>
                </a:lnTo>
                <a:lnTo>
                  <a:pt x="19879" y="562027"/>
                </a:lnTo>
                <a:lnTo>
                  <a:pt x="41360" y="599738"/>
                </a:lnTo>
                <a:lnTo>
                  <a:pt x="81067" y="633402"/>
                </a:lnTo>
                <a:lnTo>
                  <a:pt x="135390" y="661922"/>
                </a:lnTo>
                <a:lnTo>
                  <a:pt x="200716" y="684206"/>
                </a:lnTo>
                <a:lnTo>
                  <a:pt x="273433" y="699159"/>
                </a:lnTo>
                <a:lnTo>
                  <a:pt x="311435" y="703545"/>
                </a:lnTo>
                <a:lnTo>
                  <a:pt x="349931" y="705687"/>
                </a:lnTo>
                <a:lnTo>
                  <a:pt x="388468" y="705450"/>
                </a:lnTo>
                <a:lnTo>
                  <a:pt x="426596" y="702696"/>
                </a:lnTo>
                <a:lnTo>
                  <a:pt x="499818" y="689092"/>
                </a:lnTo>
                <a:lnTo>
                  <a:pt x="565985" y="663781"/>
                </a:lnTo>
                <a:lnTo>
                  <a:pt x="1197776" y="663781"/>
                </a:lnTo>
                <a:lnTo>
                  <a:pt x="1268095" y="643300"/>
                </a:lnTo>
                <a:lnTo>
                  <a:pt x="1303178" y="627366"/>
                </a:lnTo>
                <a:lnTo>
                  <a:pt x="1366326" y="587551"/>
                </a:lnTo>
                <a:lnTo>
                  <a:pt x="1416719" y="540382"/>
                </a:lnTo>
                <a:lnTo>
                  <a:pt x="1450283" y="489750"/>
                </a:lnTo>
                <a:lnTo>
                  <a:pt x="1462941" y="439548"/>
                </a:lnTo>
                <a:lnTo>
                  <a:pt x="1460157" y="415823"/>
                </a:lnTo>
                <a:lnTo>
                  <a:pt x="1433816" y="373558"/>
                </a:lnTo>
                <a:lnTo>
                  <a:pt x="1376380" y="341450"/>
                </a:lnTo>
                <a:lnTo>
                  <a:pt x="1334727" y="330420"/>
                </a:lnTo>
                <a:lnTo>
                  <a:pt x="1367137" y="311728"/>
                </a:lnTo>
                <a:lnTo>
                  <a:pt x="1391313" y="291665"/>
                </a:lnTo>
                <a:lnTo>
                  <a:pt x="1407723" y="270555"/>
                </a:lnTo>
                <a:lnTo>
                  <a:pt x="1416837" y="248722"/>
                </a:lnTo>
                <a:lnTo>
                  <a:pt x="1419121" y="226489"/>
                </a:lnTo>
                <a:lnTo>
                  <a:pt x="1415045" y="204181"/>
                </a:lnTo>
                <a:lnTo>
                  <a:pt x="1389686" y="160631"/>
                </a:lnTo>
                <a:lnTo>
                  <a:pt x="1344504" y="120663"/>
                </a:lnTo>
                <a:lnTo>
                  <a:pt x="1283247" y="86866"/>
                </a:lnTo>
                <a:lnTo>
                  <a:pt x="1267074" y="80588"/>
                </a:lnTo>
                <a:lnTo>
                  <a:pt x="396372" y="80588"/>
                </a:lnTo>
                <a:lnTo>
                  <a:pt x="339782" y="74740"/>
                </a:lnTo>
                <a:lnTo>
                  <a:pt x="287419" y="74024"/>
                </a:lnTo>
                <a:close/>
              </a:path>
              <a:path w="1463039" h="744855">
                <a:moveTo>
                  <a:pt x="1197776" y="663781"/>
                </a:moveTo>
                <a:lnTo>
                  <a:pt x="1077964" y="663781"/>
                </a:lnTo>
                <a:lnTo>
                  <a:pt x="1116254" y="669198"/>
                </a:lnTo>
                <a:lnTo>
                  <a:pt x="1154922" y="669372"/>
                </a:lnTo>
                <a:lnTo>
                  <a:pt x="1193457" y="664790"/>
                </a:lnTo>
                <a:lnTo>
                  <a:pt x="1197776" y="663781"/>
                </a:lnTo>
                <a:close/>
              </a:path>
              <a:path w="1463039" h="744855">
                <a:moveTo>
                  <a:pt x="668209" y="0"/>
                </a:moveTo>
                <a:lnTo>
                  <a:pt x="615167" y="648"/>
                </a:lnTo>
                <a:lnTo>
                  <a:pt x="563506" y="4711"/>
                </a:lnTo>
                <a:lnTo>
                  <a:pt x="515239" y="12311"/>
                </a:lnTo>
                <a:lnTo>
                  <a:pt x="472380" y="23575"/>
                </a:lnTo>
                <a:lnTo>
                  <a:pt x="436940" y="38626"/>
                </a:lnTo>
                <a:lnTo>
                  <a:pt x="396372" y="80588"/>
                </a:lnTo>
                <a:lnTo>
                  <a:pt x="909116" y="80588"/>
                </a:lnTo>
                <a:lnTo>
                  <a:pt x="883697" y="43606"/>
                </a:lnTo>
                <a:lnTo>
                  <a:pt x="815498" y="17292"/>
                </a:lnTo>
                <a:lnTo>
                  <a:pt x="770387" y="8446"/>
                </a:lnTo>
                <a:lnTo>
                  <a:pt x="720620" y="2640"/>
                </a:lnTo>
                <a:lnTo>
                  <a:pt x="668209" y="0"/>
                </a:lnTo>
                <a:close/>
              </a:path>
              <a:path w="1463039" h="744855">
                <a:moveTo>
                  <a:pt x="1084363" y="46369"/>
                </a:moveTo>
                <a:lnTo>
                  <a:pt x="1040491" y="48401"/>
                </a:lnTo>
                <a:lnTo>
                  <a:pt x="996347" y="54566"/>
                </a:lnTo>
                <a:lnTo>
                  <a:pt x="952400" y="65187"/>
                </a:lnTo>
                <a:lnTo>
                  <a:pt x="909116" y="80588"/>
                </a:lnTo>
                <a:lnTo>
                  <a:pt x="1267074" y="80588"/>
                </a:lnTo>
                <a:lnTo>
                  <a:pt x="1209661" y="61830"/>
                </a:lnTo>
                <a:lnTo>
                  <a:pt x="1169416" y="53407"/>
                </a:lnTo>
                <a:lnTo>
                  <a:pt x="1127494" y="48145"/>
                </a:lnTo>
                <a:lnTo>
                  <a:pt x="1084363" y="463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68397" y="1615608"/>
            <a:ext cx="1463040" cy="744855"/>
          </a:xfrm>
          <a:custGeom>
            <a:avLst/>
            <a:gdLst/>
            <a:ahLst/>
            <a:cxnLst/>
            <a:rect l="l" t="t" r="r" b="b"/>
            <a:pathLst>
              <a:path w="1463039" h="744855">
                <a:moveTo>
                  <a:pt x="140374" y="413949"/>
                </a:moveTo>
                <a:lnTo>
                  <a:pt x="76548" y="394209"/>
                </a:lnTo>
                <a:lnTo>
                  <a:pt x="32057" y="361346"/>
                </a:lnTo>
                <a:lnTo>
                  <a:pt x="6631" y="319101"/>
                </a:lnTo>
                <a:lnTo>
                  <a:pt x="0" y="271212"/>
                </a:lnTo>
                <a:lnTo>
                  <a:pt x="3648" y="246320"/>
                </a:lnTo>
                <a:lnTo>
                  <a:pt x="24703" y="196975"/>
                </a:lnTo>
                <a:lnTo>
                  <a:pt x="63877" y="151334"/>
                </a:lnTo>
                <a:lnTo>
                  <a:pt x="120901" y="113136"/>
                </a:lnTo>
                <a:lnTo>
                  <a:pt x="156023" y="97997"/>
                </a:lnTo>
                <a:lnTo>
                  <a:pt x="195505" y="86120"/>
                </a:lnTo>
                <a:lnTo>
                  <a:pt x="239315" y="77973"/>
                </a:lnTo>
                <a:lnTo>
                  <a:pt x="287419" y="74024"/>
                </a:lnTo>
                <a:lnTo>
                  <a:pt x="339782" y="74740"/>
                </a:lnTo>
                <a:lnTo>
                  <a:pt x="396372" y="80588"/>
                </a:lnTo>
                <a:lnTo>
                  <a:pt x="410933" y="57589"/>
                </a:lnTo>
                <a:lnTo>
                  <a:pt x="472380" y="23575"/>
                </a:lnTo>
                <a:lnTo>
                  <a:pt x="515239" y="12311"/>
                </a:lnTo>
                <a:lnTo>
                  <a:pt x="563506" y="4711"/>
                </a:lnTo>
                <a:lnTo>
                  <a:pt x="615167" y="648"/>
                </a:lnTo>
                <a:lnTo>
                  <a:pt x="668209" y="0"/>
                </a:lnTo>
                <a:lnTo>
                  <a:pt x="720620" y="2640"/>
                </a:lnTo>
                <a:lnTo>
                  <a:pt x="770387" y="8446"/>
                </a:lnTo>
                <a:lnTo>
                  <a:pt x="815498" y="17292"/>
                </a:lnTo>
                <a:lnTo>
                  <a:pt x="853939" y="29053"/>
                </a:lnTo>
                <a:lnTo>
                  <a:pt x="902761" y="60826"/>
                </a:lnTo>
                <a:lnTo>
                  <a:pt x="909116" y="80588"/>
                </a:lnTo>
                <a:lnTo>
                  <a:pt x="952400" y="65187"/>
                </a:lnTo>
                <a:lnTo>
                  <a:pt x="996347" y="54566"/>
                </a:lnTo>
                <a:lnTo>
                  <a:pt x="1040491" y="48401"/>
                </a:lnTo>
                <a:lnTo>
                  <a:pt x="1084363" y="46369"/>
                </a:lnTo>
                <a:lnTo>
                  <a:pt x="1127494" y="48145"/>
                </a:lnTo>
                <a:lnTo>
                  <a:pt x="1169416" y="53407"/>
                </a:lnTo>
                <a:lnTo>
                  <a:pt x="1209661" y="61830"/>
                </a:lnTo>
                <a:lnTo>
                  <a:pt x="1247761" y="73091"/>
                </a:lnTo>
                <a:lnTo>
                  <a:pt x="1315651" y="102831"/>
                </a:lnTo>
                <a:lnTo>
                  <a:pt x="1369338" y="140037"/>
                </a:lnTo>
                <a:lnTo>
                  <a:pt x="1405077" y="182120"/>
                </a:lnTo>
                <a:lnTo>
                  <a:pt x="1419121" y="226489"/>
                </a:lnTo>
                <a:lnTo>
                  <a:pt x="1416837" y="248722"/>
                </a:lnTo>
                <a:lnTo>
                  <a:pt x="1407723" y="270555"/>
                </a:lnTo>
                <a:lnTo>
                  <a:pt x="1391313" y="291665"/>
                </a:lnTo>
                <a:lnTo>
                  <a:pt x="1367137" y="311728"/>
                </a:lnTo>
                <a:lnTo>
                  <a:pt x="1334727" y="330420"/>
                </a:lnTo>
                <a:lnTo>
                  <a:pt x="1376380" y="341450"/>
                </a:lnTo>
                <a:lnTo>
                  <a:pt x="1433816" y="373558"/>
                </a:lnTo>
                <a:lnTo>
                  <a:pt x="1460157" y="415823"/>
                </a:lnTo>
                <a:lnTo>
                  <a:pt x="1462941" y="439548"/>
                </a:lnTo>
                <a:lnTo>
                  <a:pt x="1459480" y="464352"/>
                </a:lnTo>
                <a:lnTo>
                  <a:pt x="1435860" y="515256"/>
                </a:lnTo>
                <a:lnTo>
                  <a:pt x="1393372" y="564642"/>
                </a:lnTo>
                <a:lnTo>
                  <a:pt x="1336092" y="608621"/>
                </a:lnTo>
                <a:lnTo>
                  <a:pt x="1268095" y="643300"/>
                </a:lnTo>
                <a:lnTo>
                  <a:pt x="1231351" y="655937"/>
                </a:lnTo>
                <a:lnTo>
                  <a:pt x="1193457" y="664790"/>
                </a:lnTo>
                <a:lnTo>
                  <a:pt x="1154922" y="669372"/>
                </a:lnTo>
                <a:lnTo>
                  <a:pt x="1116254" y="669198"/>
                </a:lnTo>
                <a:lnTo>
                  <a:pt x="1077964" y="663781"/>
                </a:lnTo>
                <a:lnTo>
                  <a:pt x="1066013" y="683715"/>
                </a:lnTo>
                <a:lnTo>
                  <a:pt x="1005339" y="716228"/>
                </a:lnTo>
                <a:lnTo>
                  <a:pt x="961227" y="728285"/>
                </a:lnTo>
                <a:lnTo>
                  <a:pt x="911007" y="737194"/>
                </a:lnTo>
                <a:lnTo>
                  <a:pt x="856983" y="742694"/>
                </a:lnTo>
                <a:lnTo>
                  <a:pt x="801461" y="744523"/>
                </a:lnTo>
                <a:lnTo>
                  <a:pt x="746747" y="742419"/>
                </a:lnTo>
                <a:lnTo>
                  <a:pt x="695146" y="736123"/>
                </a:lnTo>
                <a:lnTo>
                  <a:pt x="648964" y="725372"/>
                </a:lnTo>
                <a:lnTo>
                  <a:pt x="610506" y="709906"/>
                </a:lnTo>
                <a:lnTo>
                  <a:pt x="565985" y="663781"/>
                </a:lnTo>
                <a:lnTo>
                  <a:pt x="534010" y="677968"/>
                </a:lnTo>
                <a:lnTo>
                  <a:pt x="463863" y="697289"/>
                </a:lnTo>
                <a:lnTo>
                  <a:pt x="388468" y="705450"/>
                </a:lnTo>
                <a:lnTo>
                  <a:pt x="349931" y="705687"/>
                </a:lnTo>
                <a:lnTo>
                  <a:pt x="311435" y="703545"/>
                </a:lnTo>
                <a:lnTo>
                  <a:pt x="273433" y="699159"/>
                </a:lnTo>
                <a:lnTo>
                  <a:pt x="200716" y="684206"/>
                </a:lnTo>
                <a:lnTo>
                  <a:pt x="135390" y="661922"/>
                </a:lnTo>
                <a:lnTo>
                  <a:pt x="81067" y="633402"/>
                </a:lnTo>
                <a:lnTo>
                  <a:pt x="41360" y="599738"/>
                </a:lnTo>
                <a:lnTo>
                  <a:pt x="19879" y="562027"/>
                </a:lnTo>
                <a:lnTo>
                  <a:pt x="17102" y="541994"/>
                </a:lnTo>
                <a:lnTo>
                  <a:pt x="20236" y="521360"/>
                </a:lnTo>
                <a:lnTo>
                  <a:pt x="29733" y="500261"/>
                </a:lnTo>
                <a:lnTo>
                  <a:pt x="46044" y="478834"/>
                </a:lnTo>
                <a:lnTo>
                  <a:pt x="69620" y="457214"/>
                </a:lnTo>
                <a:lnTo>
                  <a:pt x="100913" y="435541"/>
                </a:lnTo>
                <a:lnTo>
                  <a:pt x="140374" y="413949"/>
                </a:lnTo>
                <a:close/>
              </a:path>
            </a:pathLst>
          </a:custGeom>
          <a:ln w="5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59595" y="1757802"/>
            <a:ext cx="660400" cy="465455"/>
          </a:xfrm>
          <a:custGeom>
            <a:avLst/>
            <a:gdLst/>
            <a:ahLst/>
            <a:cxnLst/>
            <a:rect l="l" t="t" r="r" b="b"/>
            <a:pathLst>
              <a:path w="660400" h="465455">
                <a:moveTo>
                  <a:pt x="330099" y="0"/>
                </a:moveTo>
                <a:lnTo>
                  <a:pt x="279388" y="2726"/>
                </a:lnTo>
                <a:lnTo>
                  <a:pt x="229642" y="10906"/>
                </a:lnTo>
                <a:lnTo>
                  <a:pt x="181824" y="24539"/>
                </a:lnTo>
                <a:lnTo>
                  <a:pt x="136901" y="43625"/>
                </a:lnTo>
                <a:lnTo>
                  <a:pt x="95837" y="68165"/>
                </a:lnTo>
                <a:lnTo>
                  <a:pt x="57502" y="100397"/>
                </a:lnTo>
                <a:lnTo>
                  <a:pt x="28751" y="135882"/>
                </a:lnTo>
                <a:lnTo>
                  <a:pt x="9583" y="173692"/>
                </a:lnTo>
                <a:lnTo>
                  <a:pt x="0" y="212895"/>
                </a:lnTo>
                <a:lnTo>
                  <a:pt x="0" y="252563"/>
                </a:lnTo>
                <a:lnTo>
                  <a:pt x="9583" y="291767"/>
                </a:lnTo>
                <a:lnTo>
                  <a:pt x="28751" y="329576"/>
                </a:lnTo>
                <a:lnTo>
                  <a:pt x="57502" y="365061"/>
                </a:lnTo>
                <a:lnTo>
                  <a:pt x="95837" y="397294"/>
                </a:lnTo>
                <a:lnTo>
                  <a:pt x="136901" y="421833"/>
                </a:lnTo>
                <a:lnTo>
                  <a:pt x="181824" y="440919"/>
                </a:lnTo>
                <a:lnTo>
                  <a:pt x="229642" y="454552"/>
                </a:lnTo>
                <a:lnTo>
                  <a:pt x="279388" y="462732"/>
                </a:lnTo>
                <a:lnTo>
                  <a:pt x="330099" y="465459"/>
                </a:lnTo>
                <a:lnTo>
                  <a:pt x="380810" y="462732"/>
                </a:lnTo>
                <a:lnTo>
                  <a:pt x="430556" y="454552"/>
                </a:lnTo>
                <a:lnTo>
                  <a:pt x="478373" y="440919"/>
                </a:lnTo>
                <a:lnTo>
                  <a:pt x="523296" y="421833"/>
                </a:lnTo>
                <a:lnTo>
                  <a:pt x="564361" y="397294"/>
                </a:lnTo>
                <a:lnTo>
                  <a:pt x="602696" y="365061"/>
                </a:lnTo>
                <a:lnTo>
                  <a:pt x="631447" y="329576"/>
                </a:lnTo>
                <a:lnTo>
                  <a:pt x="650614" y="291767"/>
                </a:lnTo>
                <a:lnTo>
                  <a:pt x="660198" y="252563"/>
                </a:lnTo>
                <a:lnTo>
                  <a:pt x="660198" y="212895"/>
                </a:lnTo>
                <a:lnTo>
                  <a:pt x="650614" y="173692"/>
                </a:lnTo>
                <a:lnTo>
                  <a:pt x="631447" y="135882"/>
                </a:lnTo>
                <a:lnTo>
                  <a:pt x="602696" y="100397"/>
                </a:lnTo>
                <a:lnTo>
                  <a:pt x="564361" y="68165"/>
                </a:lnTo>
                <a:lnTo>
                  <a:pt x="523296" y="43625"/>
                </a:lnTo>
                <a:lnTo>
                  <a:pt x="478373" y="24539"/>
                </a:lnTo>
                <a:lnTo>
                  <a:pt x="430556" y="10906"/>
                </a:lnTo>
                <a:lnTo>
                  <a:pt x="380810" y="2726"/>
                </a:lnTo>
                <a:lnTo>
                  <a:pt x="330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59595" y="1757802"/>
            <a:ext cx="660400" cy="465455"/>
          </a:xfrm>
          <a:custGeom>
            <a:avLst/>
            <a:gdLst/>
            <a:ahLst/>
            <a:cxnLst/>
            <a:rect l="l" t="t" r="r" b="b"/>
            <a:pathLst>
              <a:path w="660400" h="465455">
                <a:moveTo>
                  <a:pt x="564361" y="68165"/>
                </a:moveTo>
                <a:lnTo>
                  <a:pt x="602696" y="100397"/>
                </a:lnTo>
                <a:lnTo>
                  <a:pt x="631447" y="135882"/>
                </a:lnTo>
                <a:lnTo>
                  <a:pt x="650614" y="173692"/>
                </a:lnTo>
                <a:lnTo>
                  <a:pt x="660198" y="212895"/>
                </a:lnTo>
                <a:lnTo>
                  <a:pt x="660198" y="252563"/>
                </a:lnTo>
                <a:lnTo>
                  <a:pt x="650614" y="291767"/>
                </a:lnTo>
                <a:lnTo>
                  <a:pt x="631447" y="329576"/>
                </a:lnTo>
                <a:lnTo>
                  <a:pt x="602696" y="365061"/>
                </a:lnTo>
                <a:lnTo>
                  <a:pt x="564361" y="397294"/>
                </a:lnTo>
                <a:lnTo>
                  <a:pt x="523296" y="421833"/>
                </a:lnTo>
                <a:lnTo>
                  <a:pt x="478373" y="440919"/>
                </a:lnTo>
                <a:lnTo>
                  <a:pt x="430556" y="454552"/>
                </a:lnTo>
                <a:lnTo>
                  <a:pt x="380810" y="462732"/>
                </a:lnTo>
                <a:lnTo>
                  <a:pt x="330099" y="465459"/>
                </a:lnTo>
                <a:lnTo>
                  <a:pt x="279388" y="462732"/>
                </a:lnTo>
                <a:lnTo>
                  <a:pt x="229642" y="454552"/>
                </a:lnTo>
                <a:lnTo>
                  <a:pt x="181824" y="440919"/>
                </a:lnTo>
                <a:lnTo>
                  <a:pt x="136901" y="421833"/>
                </a:lnTo>
                <a:lnTo>
                  <a:pt x="95837" y="397294"/>
                </a:lnTo>
                <a:lnTo>
                  <a:pt x="57502" y="365061"/>
                </a:lnTo>
                <a:lnTo>
                  <a:pt x="28751" y="329576"/>
                </a:lnTo>
                <a:lnTo>
                  <a:pt x="9583" y="291767"/>
                </a:lnTo>
                <a:lnTo>
                  <a:pt x="0" y="252563"/>
                </a:lnTo>
                <a:lnTo>
                  <a:pt x="0" y="212895"/>
                </a:lnTo>
                <a:lnTo>
                  <a:pt x="9583" y="173692"/>
                </a:lnTo>
                <a:lnTo>
                  <a:pt x="28751" y="135882"/>
                </a:lnTo>
                <a:lnTo>
                  <a:pt x="57502" y="100397"/>
                </a:lnTo>
                <a:lnTo>
                  <a:pt x="95837" y="68165"/>
                </a:lnTo>
                <a:lnTo>
                  <a:pt x="136901" y="43625"/>
                </a:lnTo>
                <a:lnTo>
                  <a:pt x="181824" y="24539"/>
                </a:lnTo>
                <a:lnTo>
                  <a:pt x="229642" y="10906"/>
                </a:lnTo>
                <a:lnTo>
                  <a:pt x="279388" y="2726"/>
                </a:lnTo>
                <a:lnTo>
                  <a:pt x="330099" y="0"/>
                </a:lnTo>
                <a:lnTo>
                  <a:pt x="380810" y="2726"/>
                </a:lnTo>
                <a:lnTo>
                  <a:pt x="430556" y="10906"/>
                </a:lnTo>
                <a:lnTo>
                  <a:pt x="478373" y="24539"/>
                </a:lnTo>
                <a:lnTo>
                  <a:pt x="523296" y="43625"/>
                </a:lnTo>
                <a:lnTo>
                  <a:pt x="564361" y="68165"/>
                </a:lnTo>
              </a:path>
            </a:pathLst>
          </a:custGeom>
          <a:ln w="10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288960" y="1893519"/>
            <a:ext cx="3962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 marR="5080" indent="-34290">
              <a:lnSpc>
                <a:spcPct val="101800"/>
              </a:lnSpc>
            </a:pPr>
            <a:r>
              <a:rPr sz="600" b="1" dirty="0">
                <a:latin typeface="Helvetica"/>
                <a:cs typeface="Helvetica"/>
              </a:rPr>
              <a:t>motorised  vehicles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722423" y="1758643"/>
            <a:ext cx="537210" cy="464184"/>
          </a:xfrm>
          <a:custGeom>
            <a:avLst/>
            <a:gdLst/>
            <a:ahLst/>
            <a:cxnLst/>
            <a:rect l="l" t="t" r="r" b="b"/>
            <a:pathLst>
              <a:path w="537210" h="464185">
                <a:moveTo>
                  <a:pt x="458056" y="67323"/>
                </a:moveTo>
                <a:lnTo>
                  <a:pt x="492440" y="103832"/>
                </a:lnTo>
                <a:lnTo>
                  <a:pt x="516999" y="144312"/>
                </a:lnTo>
                <a:lnTo>
                  <a:pt x="531735" y="187438"/>
                </a:lnTo>
                <a:lnTo>
                  <a:pt x="536647" y="231888"/>
                </a:lnTo>
                <a:lnTo>
                  <a:pt x="531735" y="276337"/>
                </a:lnTo>
                <a:lnTo>
                  <a:pt x="516999" y="319464"/>
                </a:lnTo>
                <a:lnTo>
                  <a:pt x="492440" y="359943"/>
                </a:lnTo>
                <a:lnTo>
                  <a:pt x="458056" y="396452"/>
                </a:lnTo>
                <a:lnTo>
                  <a:pt x="420895" y="423381"/>
                </a:lnTo>
                <a:lnTo>
                  <a:pt x="379982" y="443579"/>
                </a:lnTo>
                <a:lnTo>
                  <a:pt x="336390" y="457043"/>
                </a:lnTo>
                <a:lnTo>
                  <a:pt x="291191" y="463776"/>
                </a:lnTo>
                <a:lnTo>
                  <a:pt x="245455" y="463776"/>
                </a:lnTo>
                <a:lnTo>
                  <a:pt x="200256" y="457043"/>
                </a:lnTo>
                <a:lnTo>
                  <a:pt x="156664" y="443579"/>
                </a:lnTo>
                <a:lnTo>
                  <a:pt x="115752" y="423381"/>
                </a:lnTo>
                <a:lnTo>
                  <a:pt x="78590" y="396452"/>
                </a:lnTo>
                <a:lnTo>
                  <a:pt x="44207" y="359943"/>
                </a:lnTo>
                <a:lnTo>
                  <a:pt x="19647" y="319464"/>
                </a:lnTo>
                <a:lnTo>
                  <a:pt x="4911" y="276337"/>
                </a:lnTo>
                <a:lnTo>
                  <a:pt x="0" y="231888"/>
                </a:lnTo>
                <a:lnTo>
                  <a:pt x="4911" y="187438"/>
                </a:lnTo>
                <a:lnTo>
                  <a:pt x="19647" y="144312"/>
                </a:lnTo>
                <a:lnTo>
                  <a:pt x="44207" y="103832"/>
                </a:lnTo>
                <a:lnTo>
                  <a:pt x="78590" y="67323"/>
                </a:lnTo>
                <a:lnTo>
                  <a:pt x="115752" y="40394"/>
                </a:lnTo>
                <a:lnTo>
                  <a:pt x="156664" y="20197"/>
                </a:lnTo>
                <a:lnTo>
                  <a:pt x="200256" y="6732"/>
                </a:lnTo>
                <a:lnTo>
                  <a:pt x="245455" y="0"/>
                </a:lnTo>
                <a:lnTo>
                  <a:pt x="291191" y="0"/>
                </a:lnTo>
                <a:lnTo>
                  <a:pt x="336390" y="6732"/>
                </a:lnTo>
                <a:lnTo>
                  <a:pt x="379982" y="20197"/>
                </a:lnTo>
                <a:lnTo>
                  <a:pt x="420895" y="40394"/>
                </a:lnTo>
                <a:lnTo>
                  <a:pt x="458056" y="67323"/>
                </a:lnTo>
              </a:path>
            </a:pathLst>
          </a:custGeom>
          <a:ln w="10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824003" y="1941711"/>
            <a:ext cx="328295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bicycles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163873" y="2568247"/>
            <a:ext cx="503791" cy="4654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63873" y="2568248"/>
            <a:ext cx="504190" cy="465455"/>
          </a:xfrm>
          <a:custGeom>
            <a:avLst/>
            <a:gdLst/>
            <a:ahLst/>
            <a:cxnLst/>
            <a:rect l="l" t="t" r="r" b="b"/>
            <a:pathLst>
              <a:path w="504189" h="465455">
                <a:moveTo>
                  <a:pt x="430012" y="68165"/>
                </a:moveTo>
                <a:lnTo>
                  <a:pt x="462290" y="104674"/>
                </a:lnTo>
                <a:lnTo>
                  <a:pt x="485346" y="145153"/>
                </a:lnTo>
                <a:lnTo>
                  <a:pt x="499179" y="188279"/>
                </a:lnTo>
                <a:lnTo>
                  <a:pt x="503791" y="232729"/>
                </a:lnTo>
                <a:lnTo>
                  <a:pt x="499179" y="277179"/>
                </a:lnTo>
                <a:lnTo>
                  <a:pt x="485346" y="320305"/>
                </a:lnTo>
                <a:lnTo>
                  <a:pt x="462290" y="360785"/>
                </a:lnTo>
                <a:lnTo>
                  <a:pt x="430012" y="397294"/>
                </a:lnTo>
                <a:lnTo>
                  <a:pt x="390496" y="427116"/>
                </a:lnTo>
                <a:lnTo>
                  <a:pt x="346683" y="448418"/>
                </a:lnTo>
                <a:lnTo>
                  <a:pt x="300005" y="461199"/>
                </a:lnTo>
                <a:lnTo>
                  <a:pt x="251895" y="465459"/>
                </a:lnTo>
                <a:lnTo>
                  <a:pt x="203785" y="461199"/>
                </a:lnTo>
                <a:lnTo>
                  <a:pt x="157107" y="448418"/>
                </a:lnTo>
                <a:lnTo>
                  <a:pt x="113294" y="427116"/>
                </a:lnTo>
                <a:lnTo>
                  <a:pt x="73778" y="397294"/>
                </a:lnTo>
                <a:lnTo>
                  <a:pt x="41500" y="360785"/>
                </a:lnTo>
                <a:lnTo>
                  <a:pt x="18444" y="320305"/>
                </a:lnTo>
                <a:lnTo>
                  <a:pt x="4611" y="277179"/>
                </a:lnTo>
                <a:lnTo>
                  <a:pt x="0" y="232729"/>
                </a:lnTo>
                <a:lnTo>
                  <a:pt x="4611" y="188279"/>
                </a:lnTo>
                <a:lnTo>
                  <a:pt x="18444" y="145153"/>
                </a:lnTo>
                <a:lnTo>
                  <a:pt x="41500" y="104674"/>
                </a:lnTo>
                <a:lnTo>
                  <a:pt x="73778" y="68165"/>
                </a:lnTo>
                <a:lnTo>
                  <a:pt x="113294" y="38343"/>
                </a:lnTo>
                <a:lnTo>
                  <a:pt x="157107" y="17041"/>
                </a:lnTo>
                <a:lnTo>
                  <a:pt x="203785" y="4260"/>
                </a:lnTo>
                <a:lnTo>
                  <a:pt x="251895" y="0"/>
                </a:lnTo>
                <a:lnTo>
                  <a:pt x="300005" y="4260"/>
                </a:lnTo>
                <a:lnTo>
                  <a:pt x="346683" y="17041"/>
                </a:lnTo>
                <a:lnTo>
                  <a:pt x="390496" y="38343"/>
                </a:lnTo>
                <a:lnTo>
                  <a:pt x="430012" y="68165"/>
                </a:lnTo>
              </a:path>
            </a:pathLst>
          </a:custGeom>
          <a:ln w="10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67664" y="2569089"/>
            <a:ext cx="536647" cy="4637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67664" y="2569089"/>
            <a:ext cx="537210" cy="464184"/>
          </a:xfrm>
          <a:custGeom>
            <a:avLst/>
            <a:gdLst/>
            <a:ahLst/>
            <a:cxnLst/>
            <a:rect l="l" t="t" r="r" b="b"/>
            <a:pathLst>
              <a:path w="537210" h="464185">
                <a:moveTo>
                  <a:pt x="458056" y="67323"/>
                </a:moveTo>
                <a:lnTo>
                  <a:pt x="492440" y="103832"/>
                </a:lnTo>
                <a:lnTo>
                  <a:pt x="516999" y="144312"/>
                </a:lnTo>
                <a:lnTo>
                  <a:pt x="531735" y="187438"/>
                </a:lnTo>
                <a:lnTo>
                  <a:pt x="536647" y="231888"/>
                </a:lnTo>
                <a:lnTo>
                  <a:pt x="531735" y="276337"/>
                </a:lnTo>
                <a:lnTo>
                  <a:pt x="516999" y="319464"/>
                </a:lnTo>
                <a:lnTo>
                  <a:pt x="492440" y="359943"/>
                </a:lnTo>
                <a:lnTo>
                  <a:pt x="458056" y="396452"/>
                </a:lnTo>
                <a:lnTo>
                  <a:pt x="420895" y="423381"/>
                </a:lnTo>
                <a:lnTo>
                  <a:pt x="379982" y="443579"/>
                </a:lnTo>
                <a:lnTo>
                  <a:pt x="336390" y="457043"/>
                </a:lnTo>
                <a:lnTo>
                  <a:pt x="291191" y="463776"/>
                </a:lnTo>
                <a:lnTo>
                  <a:pt x="245455" y="463776"/>
                </a:lnTo>
                <a:lnTo>
                  <a:pt x="200256" y="457043"/>
                </a:lnTo>
                <a:lnTo>
                  <a:pt x="156664" y="443579"/>
                </a:lnTo>
                <a:lnTo>
                  <a:pt x="115752" y="423381"/>
                </a:lnTo>
                <a:lnTo>
                  <a:pt x="78590" y="396452"/>
                </a:lnTo>
                <a:lnTo>
                  <a:pt x="44207" y="359943"/>
                </a:lnTo>
                <a:lnTo>
                  <a:pt x="19647" y="319464"/>
                </a:lnTo>
                <a:lnTo>
                  <a:pt x="4911" y="276337"/>
                </a:lnTo>
                <a:lnTo>
                  <a:pt x="0" y="231888"/>
                </a:lnTo>
                <a:lnTo>
                  <a:pt x="4911" y="187438"/>
                </a:lnTo>
                <a:lnTo>
                  <a:pt x="19647" y="144312"/>
                </a:lnTo>
                <a:lnTo>
                  <a:pt x="44207" y="103832"/>
                </a:lnTo>
                <a:lnTo>
                  <a:pt x="78590" y="67323"/>
                </a:lnTo>
                <a:lnTo>
                  <a:pt x="115752" y="40394"/>
                </a:lnTo>
                <a:lnTo>
                  <a:pt x="156664" y="20197"/>
                </a:lnTo>
                <a:lnTo>
                  <a:pt x="200256" y="6732"/>
                </a:lnTo>
                <a:lnTo>
                  <a:pt x="245455" y="0"/>
                </a:lnTo>
                <a:lnTo>
                  <a:pt x="291191" y="0"/>
                </a:lnTo>
                <a:lnTo>
                  <a:pt x="336390" y="6732"/>
                </a:lnTo>
                <a:lnTo>
                  <a:pt x="379982" y="20197"/>
                </a:lnTo>
                <a:lnTo>
                  <a:pt x="420895" y="40394"/>
                </a:lnTo>
                <a:lnTo>
                  <a:pt x="458056" y="67323"/>
                </a:lnTo>
              </a:path>
            </a:pathLst>
          </a:custGeom>
          <a:ln w="10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82786" y="2757169"/>
            <a:ext cx="169755" cy="821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79289" y="2568248"/>
            <a:ext cx="504190" cy="465455"/>
          </a:xfrm>
          <a:custGeom>
            <a:avLst/>
            <a:gdLst/>
            <a:ahLst/>
            <a:cxnLst/>
            <a:rect l="l" t="t" r="r" b="b"/>
            <a:pathLst>
              <a:path w="504189" h="465455">
                <a:moveTo>
                  <a:pt x="251895" y="0"/>
                </a:moveTo>
                <a:lnTo>
                  <a:pt x="203785" y="4260"/>
                </a:lnTo>
                <a:lnTo>
                  <a:pt x="157107" y="17041"/>
                </a:lnTo>
                <a:lnTo>
                  <a:pt x="113294" y="38343"/>
                </a:lnTo>
                <a:lnTo>
                  <a:pt x="73778" y="68165"/>
                </a:lnTo>
                <a:lnTo>
                  <a:pt x="41500" y="104674"/>
                </a:lnTo>
                <a:lnTo>
                  <a:pt x="18444" y="145153"/>
                </a:lnTo>
                <a:lnTo>
                  <a:pt x="4611" y="188279"/>
                </a:lnTo>
                <a:lnTo>
                  <a:pt x="0" y="232729"/>
                </a:lnTo>
                <a:lnTo>
                  <a:pt x="4611" y="277179"/>
                </a:lnTo>
                <a:lnTo>
                  <a:pt x="18444" y="320305"/>
                </a:lnTo>
                <a:lnTo>
                  <a:pt x="41500" y="360785"/>
                </a:lnTo>
                <a:lnTo>
                  <a:pt x="73778" y="397294"/>
                </a:lnTo>
                <a:lnTo>
                  <a:pt x="113294" y="427116"/>
                </a:lnTo>
                <a:lnTo>
                  <a:pt x="157107" y="448417"/>
                </a:lnTo>
                <a:lnTo>
                  <a:pt x="203785" y="461198"/>
                </a:lnTo>
                <a:lnTo>
                  <a:pt x="251895" y="465459"/>
                </a:lnTo>
                <a:lnTo>
                  <a:pt x="300006" y="461198"/>
                </a:lnTo>
                <a:lnTo>
                  <a:pt x="346684" y="448417"/>
                </a:lnTo>
                <a:lnTo>
                  <a:pt x="390497" y="427116"/>
                </a:lnTo>
                <a:lnTo>
                  <a:pt x="430012" y="397294"/>
                </a:lnTo>
                <a:lnTo>
                  <a:pt x="462290" y="360785"/>
                </a:lnTo>
                <a:lnTo>
                  <a:pt x="485346" y="320305"/>
                </a:lnTo>
                <a:lnTo>
                  <a:pt x="499180" y="277179"/>
                </a:lnTo>
                <a:lnTo>
                  <a:pt x="503791" y="232729"/>
                </a:lnTo>
                <a:lnTo>
                  <a:pt x="499180" y="188279"/>
                </a:lnTo>
                <a:lnTo>
                  <a:pt x="485346" y="145153"/>
                </a:lnTo>
                <a:lnTo>
                  <a:pt x="462290" y="104674"/>
                </a:lnTo>
                <a:lnTo>
                  <a:pt x="430012" y="68165"/>
                </a:lnTo>
                <a:lnTo>
                  <a:pt x="390497" y="38343"/>
                </a:lnTo>
                <a:lnTo>
                  <a:pt x="346684" y="17041"/>
                </a:lnTo>
                <a:lnTo>
                  <a:pt x="300006" y="4260"/>
                </a:lnTo>
                <a:lnTo>
                  <a:pt x="2518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79289" y="2568248"/>
            <a:ext cx="504190" cy="465455"/>
          </a:xfrm>
          <a:custGeom>
            <a:avLst/>
            <a:gdLst/>
            <a:ahLst/>
            <a:cxnLst/>
            <a:rect l="l" t="t" r="r" b="b"/>
            <a:pathLst>
              <a:path w="504189" h="465455">
                <a:moveTo>
                  <a:pt x="430012" y="68165"/>
                </a:moveTo>
                <a:lnTo>
                  <a:pt x="462290" y="104674"/>
                </a:lnTo>
                <a:lnTo>
                  <a:pt x="485346" y="145153"/>
                </a:lnTo>
                <a:lnTo>
                  <a:pt x="499180" y="188279"/>
                </a:lnTo>
                <a:lnTo>
                  <a:pt x="503791" y="232729"/>
                </a:lnTo>
                <a:lnTo>
                  <a:pt x="499180" y="277179"/>
                </a:lnTo>
                <a:lnTo>
                  <a:pt x="485346" y="320305"/>
                </a:lnTo>
                <a:lnTo>
                  <a:pt x="462290" y="360785"/>
                </a:lnTo>
                <a:lnTo>
                  <a:pt x="430012" y="397294"/>
                </a:lnTo>
                <a:lnTo>
                  <a:pt x="390497" y="427116"/>
                </a:lnTo>
                <a:lnTo>
                  <a:pt x="346684" y="448418"/>
                </a:lnTo>
                <a:lnTo>
                  <a:pt x="300006" y="461199"/>
                </a:lnTo>
                <a:lnTo>
                  <a:pt x="251895" y="465459"/>
                </a:lnTo>
                <a:lnTo>
                  <a:pt x="203785" y="461199"/>
                </a:lnTo>
                <a:lnTo>
                  <a:pt x="157107" y="448418"/>
                </a:lnTo>
                <a:lnTo>
                  <a:pt x="113294" y="427116"/>
                </a:lnTo>
                <a:lnTo>
                  <a:pt x="73778" y="397294"/>
                </a:lnTo>
                <a:lnTo>
                  <a:pt x="41500" y="360785"/>
                </a:lnTo>
                <a:lnTo>
                  <a:pt x="18444" y="320305"/>
                </a:lnTo>
                <a:lnTo>
                  <a:pt x="4611" y="277179"/>
                </a:lnTo>
                <a:lnTo>
                  <a:pt x="0" y="232729"/>
                </a:lnTo>
                <a:lnTo>
                  <a:pt x="4611" y="188279"/>
                </a:lnTo>
                <a:lnTo>
                  <a:pt x="18444" y="145153"/>
                </a:lnTo>
                <a:lnTo>
                  <a:pt x="41500" y="104674"/>
                </a:lnTo>
                <a:lnTo>
                  <a:pt x="73778" y="68165"/>
                </a:lnTo>
                <a:lnTo>
                  <a:pt x="113294" y="38343"/>
                </a:lnTo>
                <a:lnTo>
                  <a:pt x="157107" y="17041"/>
                </a:lnTo>
                <a:lnTo>
                  <a:pt x="203785" y="4260"/>
                </a:lnTo>
                <a:lnTo>
                  <a:pt x="251895" y="0"/>
                </a:lnTo>
                <a:lnTo>
                  <a:pt x="300006" y="4260"/>
                </a:lnTo>
                <a:lnTo>
                  <a:pt x="346684" y="17041"/>
                </a:lnTo>
                <a:lnTo>
                  <a:pt x="390497" y="38343"/>
                </a:lnTo>
                <a:lnTo>
                  <a:pt x="430012" y="68165"/>
                </a:lnTo>
              </a:path>
            </a:pathLst>
          </a:custGeom>
          <a:ln w="10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918927" y="2756643"/>
            <a:ext cx="21907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5" dirty="0">
                <a:latin typeface="Helvetica"/>
                <a:cs typeface="Helvetica"/>
              </a:rPr>
              <a:t>apples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278594" y="2869017"/>
            <a:ext cx="483234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spc="-5" dirty="0">
                <a:latin typeface="Helvetica Neue"/>
                <a:cs typeface="Helvetica Neue"/>
              </a:rPr>
              <a:t>NOT</a:t>
            </a:r>
            <a:r>
              <a:rPr sz="650" b="1" spc="-80" dirty="0">
                <a:latin typeface="Helvetica Neue"/>
                <a:cs typeface="Helvetica Neue"/>
              </a:rPr>
              <a:t> </a:t>
            </a:r>
            <a:r>
              <a:rPr sz="650" b="1" spc="-5" dirty="0">
                <a:latin typeface="Helvetica Neue"/>
                <a:cs typeface="Helvetica Neue"/>
              </a:rPr>
              <a:t>apples</a:t>
            </a:r>
            <a:endParaRPr sz="650">
              <a:latin typeface="Helvetica Neue"/>
              <a:cs typeface="Helvetica Neue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278896" y="2752157"/>
            <a:ext cx="81661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apples   </a:t>
            </a:r>
            <a:r>
              <a:rPr sz="600" b="1" spc="-190" dirty="0">
                <a:latin typeface="Helvetica"/>
                <a:cs typeface="Helvetica"/>
              </a:rPr>
              <a:t>O</a:t>
            </a:r>
            <a:r>
              <a:rPr sz="750" b="1" spc="-284" baseline="5555" dirty="0">
                <a:latin typeface="Helvetica"/>
                <a:cs typeface="Helvetica"/>
              </a:rPr>
              <a:t>OR</a:t>
            </a:r>
            <a:r>
              <a:rPr sz="600" b="1" spc="-190" dirty="0">
                <a:latin typeface="Helvetica"/>
                <a:cs typeface="Helvetica"/>
              </a:rPr>
              <a:t>R</a:t>
            </a:r>
            <a:r>
              <a:rPr sz="600" b="1" spc="320" dirty="0">
                <a:latin typeface="Helvetica"/>
                <a:cs typeface="Helvetica"/>
              </a:rPr>
              <a:t> </a:t>
            </a:r>
            <a:r>
              <a:rPr sz="600" b="1" dirty="0">
                <a:latin typeface="Helvetica"/>
                <a:cs typeface="Helvetica"/>
              </a:rPr>
              <a:t>oranges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778174" y="2395344"/>
            <a:ext cx="854710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5" dirty="0">
                <a:latin typeface="Futura-Medium"/>
                <a:cs typeface="Futura-Medium"/>
              </a:rPr>
              <a:t>Union of </a:t>
            </a:r>
            <a:r>
              <a:rPr sz="650" spc="-10" dirty="0">
                <a:latin typeface="Futura-Medium"/>
                <a:cs typeface="Futura-Medium"/>
              </a:rPr>
              <a:t>two</a:t>
            </a:r>
            <a:r>
              <a:rPr sz="650" spc="-50" dirty="0">
                <a:latin typeface="Futura-Medium"/>
                <a:cs typeface="Futura-Medium"/>
              </a:rPr>
              <a:t> </a:t>
            </a:r>
            <a:r>
              <a:rPr sz="650" spc="-5" dirty="0">
                <a:latin typeface="Futura-Medium"/>
                <a:cs typeface="Futura-Medium"/>
              </a:rPr>
              <a:t>concepts</a:t>
            </a:r>
            <a:endParaRPr sz="650">
              <a:latin typeface="Futura-Medium"/>
              <a:cs typeface="Futura-Medium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240262" y="2398082"/>
            <a:ext cx="68643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5" dirty="0">
                <a:latin typeface="Futura-Medium"/>
                <a:cs typeface="Futura-Medium"/>
              </a:rPr>
              <a:t>Concept</a:t>
            </a:r>
            <a:r>
              <a:rPr sz="650" spc="-50" dirty="0">
                <a:latin typeface="Futura-Medium"/>
                <a:cs typeface="Futura-Medium"/>
              </a:rPr>
              <a:t> </a:t>
            </a:r>
            <a:r>
              <a:rPr sz="650" spc="-5" dirty="0">
                <a:latin typeface="Futura-Medium"/>
                <a:cs typeface="Futura-Medium"/>
              </a:rPr>
              <a:t>negation</a:t>
            </a:r>
            <a:endParaRPr sz="650">
              <a:latin typeface="Futura-Medium"/>
              <a:cs typeface="Futura-Medium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719686" y="1987793"/>
            <a:ext cx="93091" cy="1341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19686" y="1859108"/>
            <a:ext cx="93091" cy="13416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463341" y="1615608"/>
            <a:ext cx="1463040" cy="744855"/>
          </a:xfrm>
          <a:custGeom>
            <a:avLst/>
            <a:gdLst/>
            <a:ahLst/>
            <a:cxnLst/>
            <a:rect l="l" t="t" r="r" b="b"/>
            <a:pathLst>
              <a:path w="1463039" h="744855">
                <a:moveTo>
                  <a:pt x="1077965" y="663781"/>
                </a:moveTo>
                <a:lnTo>
                  <a:pt x="565986" y="663781"/>
                </a:lnTo>
                <a:lnTo>
                  <a:pt x="582078" y="689462"/>
                </a:lnTo>
                <a:lnTo>
                  <a:pt x="648964" y="725372"/>
                </a:lnTo>
                <a:lnTo>
                  <a:pt x="695146" y="736123"/>
                </a:lnTo>
                <a:lnTo>
                  <a:pt x="746747" y="742419"/>
                </a:lnTo>
                <a:lnTo>
                  <a:pt x="801461" y="744523"/>
                </a:lnTo>
                <a:lnTo>
                  <a:pt x="856983" y="742694"/>
                </a:lnTo>
                <a:lnTo>
                  <a:pt x="911007" y="737194"/>
                </a:lnTo>
                <a:lnTo>
                  <a:pt x="961227" y="728285"/>
                </a:lnTo>
                <a:lnTo>
                  <a:pt x="1005339" y="716228"/>
                </a:lnTo>
                <a:lnTo>
                  <a:pt x="1041036" y="701284"/>
                </a:lnTo>
                <a:lnTo>
                  <a:pt x="1077965" y="663781"/>
                </a:lnTo>
                <a:close/>
              </a:path>
              <a:path w="1463039" h="744855">
                <a:moveTo>
                  <a:pt x="287419" y="74024"/>
                </a:moveTo>
                <a:lnTo>
                  <a:pt x="239315" y="77973"/>
                </a:lnTo>
                <a:lnTo>
                  <a:pt x="195505" y="86120"/>
                </a:lnTo>
                <a:lnTo>
                  <a:pt x="156023" y="97997"/>
                </a:lnTo>
                <a:lnTo>
                  <a:pt x="120901" y="113136"/>
                </a:lnTo>
                <a:lnTo>
                  <a:pt x="63877" y="151334"/>
                </a:lnTo>
                <a:lnTo>
                  <a:pt x="24703" y="196975"/>
                </a:lnTo>
                <a:lnTo>
                  <a:pt x="3648" y="246320"/>
                </a:lnTo>
                <a:lnTo>
                  <a:pt x="0" y="271212"/>
                </a:lnTo>
                <a:lnTo>
                  <a:pt x="983" y="295629"/>
                </a:lnTo>
                <a:lnTo>
                  <a:pt x="16978" y="341163"/>
                </a:lnTo>
                <a:lnTo>
                  <a:pt x="51902" y="379184"/>
                </a:lnTo>
                <a:lnTo>
                  <a:pt x="106027" y="405953"/>
                </a:lnTo>
                <a:lnTo>
                  <a:pt x="140374" y="413949"/>
                </a:lnTo>
                <a:lnTo>
                  <a:pt x="100913" y="435541"/>
                </a:lnTo>
                <a:lnTo>
                  <a:pt x="46044" y="478834"/>
                </a:lnTo>
                <a:lnTo>
                  <a:pt x="20236" y="521360"/>
                </a:lnTo>
                <a:lnTo>
                  <a:pt x="17102" y="541994"/>
                </a:lnTo>
                <a:lnTo>
                  <a:pt x="19879" y="562027"/>
                </a:lnTo>
                <a:lnTo>
                  <a:pt x="41360" y="599738"/>
                </a:lnTo>
                <a:lnTo>
                  <a:pt x="81067" y="633402"/>
                </a:lnTo>
                <a:lnTo>
                  <a:pt x="135390" y="661922"/>
                </a:lnTo>
                <a:lnTo>
                  <a:pt x="200716" y="684206"/>
                </a:lnTo>
                <a:lnTo>
                  <a:pt x="273433" y="699159"/>
                </a:lnTo>
                <a:lnTo>
                  <a:pt x="311435" y="703545"/>
                </a:lnTo>
                <a:lnTo>
                  <a:pt x="349931" y="705687"/>
                </a:lnTo>
                <a:lnTo>
                  <a:pt x="388468" y="705450"/>
                </a:lnTo>
                <a:lnTo>
                  <a:pt x="426596" y="702696"/>
                </a:lnTo>
                <a:lnTo>
                  <a:pt x="499818" y="689092"/>
                </a:lnTo>
                <a:lnTo>
                  <a:pt x="565986" y="663781"/>
                </a:lnTo>
                <a:lnTo>
                  <a:pt x="1197776" y="663781"/>
                </a:lnTo>
                <a:lnTo>
                  <a:pt x="1268095" y="643300"/>
                </a:lnTo>
                <a:lnTo>
                  <a:pt x="1303178" y="627366"/>
                </a:lnTo>
                <a:lnTo>
                  <a:pt x="1366326" y="587551"/>
                </a:lnTo>
                <a:lnTo>
                  <a:pt x="1416720" y="540382"/>
                </a:lnTo>
                <a:lnTo>
                  <a:pt x="1450283" y="489750"/>
                </a:lnTo>
                <a:lnTo>
                  <a:pt x="1462942" y="439548"/>
                </a:lnTo>
                <a:lnTo>
                  <a:pt x="1460158" y="415823"/>
                </a:lnTo>
                <a:lnTo>
                  <a:pt x="1433816" y="373558"/>
                </a:lnTo>
                <a:lnTo>
                  <a:pt x="1376380" y="341450"/>
                </a:lnTo>
                <a:lnTo>
                  <a:pt x="1334727" y="330420"/>
                </a:lnTo>
                <a:lnTo>
                  <a:pt x="1367137" y="311728"/>
                </a:lnTo>
                <a:lnTo>
                  <a:pt x="1391313" y="291665"/>
                </a:lnTo>
                <a:lnTo>
                  <a:pt x="1407723" y="270555"/>
                </a:lnTo>
                <a:lnTo>
                  <a:pt x="1416837" y="248722"/>
                </a:lnTo>
                <a:lnTo>
                  <a:pt x="1419121" y="226489"/>
                </a:lnTo>
                <a:lnTo>
                  <a:pt x="1415045" y="204181"/>
                </a:lnTo>
                <a:lnTo>
                  <a:pt x="1389686" y="160631"/>
                </a:lnTo>
                <a:lnTo>
                  <a:pt x="1344504" y="120663"/>
                </a:lnTo>
                <a:lnTo>
                  <a:pt x="1283247" y="86866"/>
                </a:lnTo>
                <a:lnTo>
                  <a:pt x="1267074" y="80588"/>
                </a:lnTo>
                <a:lnTo>
                  <a:pt x="396372" y="80588"/>
                </a:lnTo>
                <a:lnTo>
                  <a:pt x="339782" y="74740"/>
                </a:lnTo>
                <a:lnTo>
                  <a:pt x="287419" y="74024"/>
                </a:lnTo>
                <a:close/>
              </a:path>
              <a:path w="1463039" h="744855">
                <a:moveTo>
                  <a:pt x="1197776" y="663781"/>
                </a:moveTo>
                <a:lnTo>
                  <a:pt x="1077965" y="663781"/>
                </a:lnTo>
                <a:lnTo>
                  <a:pt x="1116254" y="669198"/>
                </a:lnTo>
                <a:lnTo>
                  <a:pt x="1154922" y="669372"/>
                </a:lnTo>
                <a:lnTo>
                  <a:pt x="1193457" y="664790"/>
                </a:lnTo>
                <a:lnTo>
                  <a:pt x="1197776" y="663781"/>
                </a:lnTo>
                <a:close/>
              </a:path>
              <a:path w="1463039" h="744855">
                <a:moveTo>
                  <a:pt x="668209" y="0"/>
                </a:moveTo>
                <a:lnTo>
                  <a:pt x="615167" y="648"/>
                </a:lnTo>
                <a:lnTo>
                  <a:pt x="563506" y="4711"/>
                </a:lnTo>
                <a:lnTo>
                  <a:pt x="515239" y="12311"/>
                </a:lnTo>
                <a:lnTo>
                  <a:pt x="472380" y="23575"/>
                </a:lnTo>
                <a:lnTo>
                  <a:pt x="436940" y="38626"/>
                </a:lnTo>
                <a:lnTo>
                  <a:pt x="396372" y="80588"/>
                </a:lnTo>
                <a:lnTo>
                  <a:pt x="909116" y="80588"/>
                </a:lnTo>
                <a:lnTo>
                  <a:pt x="883697" y="43606"/>
                </a:lnTo>
                <a:lnTo>
                  <a:pt x="815498" y="17292"/>
                </a:lnTo>
                <a:lnTo>
                  <a:pt x="770387" y="8446"/>
                </a:lnTo>
                <a:lnTo>
                  <a:pt x="720620" y="2640"/>
                </a:lnTo>
                <a:lnTo>
                  <a:pt x="668209" y="0"/>
                </a:lnTo>
                <a:close/>
              </a:path>
              <a:path w="1463039" h="744855">
                <a:moveTo>
                  <a:pt x="1084363" y="46369"/>
                </a:moveTo>
                <a:lnTo>
                  <a:pt x="1040491" y="48401"/>
                </a:lnTo>
                <a:lnTo>
                  <a:pt x="996347" y="54566"/>
                </a:lnTo>
                <a:lnTo>
                  <a:pt x="952400" y="65187"/>
                </a:lnTo>
                <a:lnTo>
                  <a:pt x="909116" y="80588"/>
                </a:lnTo>
                <a:lnTo>
                  <a:pt x="1267074" y="80588"/>
                </a:lnTo>
                <a:lnTo>
                  <a:pt x="1209662" y="61830"/>
                </a:lnTo>
                <a:lnTo>
                  <a:pt x="1169416" y="53407"/>
                </a:lnTo>
                <a:lnTo>
                  <a:pt x="1127494" y="48145"/>
                </a:lnTo>
                <a:lnTo>
                  <a:pt x="1084363" y="463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463341" y="1615608"/>
            <a:ext cx="1463040" cy="744855"/>
          </a:xfrm>
          <a:custGeom>
            <a:avLst/>
            <a:gdLst/>
            <a:ahLst/>
            <a:cxnLst/>
            <a:rect l="l" t="t" r="r" b="b"/>
            <a:pathLst>
              <a:path w="1463039" h="744855">
                <a:moveTo>
                  <a:pt x="140374" y="413949"/>
                </a:moveTo>
                <a:lnTo>
                  <a:pt x="76548" y="394209"/>
                </a:lnTo>
                <a:lnTo>
                  <a:pt x="32057" y="361346"/>
                </a:lnTo>
                <a:lnTo>
                  <a:pt x="6631" y="319101"/>
                </a:lnTo>
                <a:lnTo>
                  <a:pt x="0" y="271212"/>
                </a:lnTo>
                <a:lnTo>
                  <a:pt x="3648" y="246320"/>
                </a:lnTo>
                <a:lnTo>
                  <a:pt x="24703" y="196975"/>
                </a:lnTo>
                <a:lnTo>
                  <a:pt x="63877" y="151334"/>
                </a:lnTo>
                <a:lnTo>
                  <a:pt x="120901" y="113136"/>
                </a:lnTo>
                <a:lnTo>
                  <a:pt x="156023" y="97997"/>
                </a:lnTo>
                <a:lnTo>
                  <a:pt x="195505" y="86120"/>
                </a:lnTo>
                <a:lnTo>
                  <a:pt x="239315" y="77973"/>
                </a:lnTo>
                <a:lnTo>
                  <a:pt x="287419" y="74024"/>
                </a:lnTo>
                <a:lnTo>
                  <a:pt x="339782" y="74740"/>
                </a:lnTo>
                <a:lnTo>
                  <a:pt x="396372" y="80588"/>
                </a:lnTo>
                <a:lnTo>
                  <a:pt x="410933" y="57589"/>
                </a:lnTo>
                <a:lnTo>
                  <a:pt x="472380" y="23575"/>
                </a:lnTo>
                <a:lnTo>
                  <a:pt x="515239" y="12311"/>
                </a:lnTo>
                <a:lnTo>
                  <a:pt x="563506" y="4711"/>
                </a:lnTo>
                <a:lnTo>
                  <a:pt x="615167" y="648"/>
                </a:lnTo>
                <a:lnTo>
                  <a:pt x="668209" y="0"/>
                </a:lnTo>
                <a:lnTo>
                  <a:pt x="720620" y="2640"/>
                </a:lnTo>
                <a:lnTo>
                  <a:pt x="770387" y="8446"/>
                </a:lnTo>
                <a:lnTo>
                  <a:pt x="815498" y="17292"/>
                </a:lnTo>
                <a:lnTo>
                  <a:pt x="853939" y="29053"/>
                </a:lnTo>
                <a:lnTo>
                  <a:pt x="902761" y="60826"/>
                </a:lnTo>
                <a:lnTo>
                  <a:pt x="909116" y="80588"/>
                </a:lnTo>
                <a:lnTo>
                  <a:pt x="952400" y="65187"/>
                </a:lnTo>
                <a:lnTo>
                  <a:pt x="996347" y="54566"/>
                </a:lnTo>
                <a:lnTo>
                  <a:pt x="1040491" y="48401"/>
                </a:lnTo>
                <a:lnTo>
                  <a:pt x="1084363" y="46369"/>
                </a:lnTo>
                <a:lnTo>
                  <a:pt x="1127494" y="48145"/>
                </a:lnTo>
                <a:lnTo>
                  <a:pt x="1169416" y="53407"/>
                </a:lnTo>
                <a:lnTo>
                  <a:pt x="1209662" y="61830"/>
                </a:lnTo>
                <a:lnTo>
                  <a:pt x="1247761" y="73091"/>
                </a:lnTo>
                <a:lnTo>
                  <a:pt x="1315651" y="102831"/>
                </a:lnTo>
                <a:lnTo>
                  <a:pt x="1369338" y="140037"/>
                </a:lnTo>
                <a:lnTo>
                  <a:pt x="1405077" y="182120"/>
                </a:lnTo>
                <a:lnTo>
                  <a:pt x="1419121" y="226489"/>
                </a:lnTo>
                <a:lnTo>
                  <a:pt x="1416837" y="248722"/>
                </a:lnTo>
                <a:lnTo>
                  <a:pt x="1407723" y="270555"/>
                </a:lnTo>
                <a:lnTo>
                  <a:pt x="1391313" y="291665"/>
                </a:lnTo>
                <a:lnTo>
                  <a:pt x="1367137" y="311728"/>
                </a:lnTo>
                <a:lnTo>
                  <a:pt x="1334727" y="330420"/>
                </a:lnTo>
                <a:lnTo>
                  <a:pt x="1376380" y="341450"/>
                </a:lnTo>
                <a:lnTo>
                  <a:pt x="1433816" y="373558"/>
                </a:lnTo>
                <a:lnTo>
                  <a:pt x="1460158" y="415823"/>
                </a:lnTo>
                <a:lnTo>
                  <a:pt x="1462942" y="439548"/>
                </a:lnTo>
                <a:lnTo>
                  <a:pt x="1459480" y="464352"/>
                </a:lnTo>
                <a:lnTo>
                  <a:pt x="1435860" y="515256"/>
                </a:lnTo>
                <a:lnTo>
                  <a:pt x="1393372" y="564642"/>
                </a:lnTo>
                <a:lnTo>
                  <a:pt x="1336091" y="608621"/>
                </a:lnTo>
                <a:lnTo>
                  <a:pt x="1268095" y="643300"/>
                </a:lnTo>
                <a:lnTo>
                  <a:pt x="1231351" y="655937"/>
                </a:lnTo>
                <a:lnTo>
                  <a:pt x="1193457" y="664790"/>
                </a:lnTo>
                <a:lnTo>
                  <a:pt x="1154922" y="669372"/>
                </a:lnTo>
                <a:lnTo>
                  <a:pt x="1116254" y="669198"/>
                </a:lnTo>
                <a:lnTo>
                  <a:pt x="1077965" y="663781"/>
                </a:lnTo>
                <a:lnTo>
                  <a:pt x="1066013" y="683715"/>
                </a:lnTo>
                <a:lnTo>
                  <a:pt x="1005339" y="716228"/>
                </a:lnTo>
                <a:lnTo>
                  <a:pt x="961227" y="728285"/>
                </a:lnTo>
                <a:lnTo>
                  <a:pt x="911007" y="737194"/>
                </a:lnTo>
                <a:lnTo>
                  <a:pt x="856983" y="742694"/>
                </a:lnTo>
                <a:lnTo>
                  <a:pt x="801461" y="744523"/>
                </a:lnTo>
                <a:lnTo>
                  <a:pt x="746747" y="742419"/>
                </a:lnTo>
                <a:lnTo>
                  <a:pt x="695146" y="736123"/>
                </a:lnTo>
                <a:lnTo>
                  <a:pt x="648964" y="725372"/>
                </a:lnTo>
                <a:lnTo>
                  <a:pt x="610506" y="709906"/>
                </a:lnTo>
                <a:lnTo>
                  <a:pt x="565986" y="663781"/>
                </a:lnTo>
                <a:lnTo>
                  <a:pt x="534010" y="677968"/>
                </a:lnTo>
                <a:lnTo>
                  <a:pt x="463863" y="697289"/>
                </a:lnTo>
                <a:lnTo>
                  <a:pt x="388468" y="705450"/>
                </a:lnTo>
                <a:lnTo>
                  <a:pt x="349931" y="705687"/>
                </a:lnTo>
                <a:lnTo>
                  <a:pt x="311435" y="703545"/>
                </a:lnTo>
                <a:lnTo>
                  <a:pt x="273433" y="699159"/>
                </a:lnTo>
                <a:lnTo>
                  <a:pt x="200716" y="684206"/>
                </a:lnTo>
                <a:lnTo>
                  <a:pt x="135390" y="661922"/>
                </a:lnTo>
                <a:lnTo>
                  <a:pt x="81067" y="633402"/>
                </a:lnTo>
                <a:lnTo>
                  <a:pt x="41360" y="599738"/>
                </a:lnTo>
                <a:lnTo>
                  <a:pt x="19879" y="562027"/>
                </a:lnTo>
                <a:lnTo>
                  <a:pt x="17102" y="541994"/>
                </a:lnTo>
                <a:lnTo>
                  <a:pt x="20236" y="521360"/>
                </a:lnTo>
                <a:lnTo>
                  <a:pt x="29733" y="500261"/>
                </a:lnTo>
                <a:lnTo>
                  <a:pt x="46044" y="478834"/>
                </a:lnTo>
                <a:lnTo>
                  <a:pt x="69620" y="457214"/>
                </a:lnTo>
                <a:lnTo>
                  <a:pt x="100913" y="435541"/>
                </a:lnTo>
                <a:lnTo>
                  <a:pt x="140374" y="413949"/>
                </a:lnTo>
                <a:close/>
              </a:path>
            </a:pathLst>
          </a:custGeom>
          <a:ln w="5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25961" y="1758643"/>
            <a:ext cx="537210" cy="464184"/>
          </a:xfrm>
          <a:custGeom>
            <a:avLst/>
            <a:gdLst/>
            <a:ahLst/>
            <a:cxnLst/>
            <a:rect l="l" t="t" r="r" b="b"/>
            <a:pathLst>
              <a:path w="537210" h="464185">
                <a:moveTo>
                  <a:pt x="291191" y="0"/>
                </a:moveTo>
                <a:lnTo>
                  <a:pt x="245455" y="0"/>
                </a:lnTo>
                <a:lnTo>
                  <a:pt x="200256" y="6732"/>
                </a:lnTo>
                <a:lnTo>
                  <a:pt x="156664" y="20197"/>
                </a:lnTo>
                <a:lnTo>
                  <a:pt x="115752" y="40394"/>
                </a:lnTo>
                <a:lnTo>
                  <a:pt x="78590" y="67323"/>
                </a:lnTo>
                <a:lnTo>
                  <a:pt x="44207" y="103832"/>
                </a:lnTo>
                <a:lnTo>
                  <a:pt x="19647" y="144312"/>
                </a:lnTo>
                <a:lnTo>
                  <a:pt x="4911" y="187438"/>
                </a:lnTo>
                <a:lnTo>
                  <a:pt x="0" y="231888"/>
                </a:lnTo>
                <a:lnTo>
                  <a:pt x="4911" y="276337"/>
                </a:lnTo>
                <a:lnTo>
                  <a:pt x="19647" y="319464"/>
                </a:lnTo>
                <a:lnTo>
                  <a:pt x="44207" y="359943"/>
                </a:lnTo>
                <a:lnTo>
                  <a:pt x="78590" y="396452"/>
                </a:lnTo>
                <a:lnTo>
                  <a:pt x="115752" y="423381"/>
                </a:lnTo>
                <a:lnTo>
                  <a:pt x="156664" y="443579"/>
                </a:lnTo>
                <a:lnTo>
                  <a:pt x="200256" y="457043"/>
                </a:lnTo>
                <a:lnTo>
                  <a:pt x="245455" y="463776"/>
                </a:lnTo>
                <a:lnTo>
                  <a:pt x="291191" y="463776"/>
                </a:lnTo>
                <a:lnTo>
                  <a:pt x="336390" y="457043"/>
                </a:lnTo>
                <a:lnTo>
                  <a:pt x="379982" y="443579"/>
                </a:lnTo>
                <a:lnTo>
                  <a:pt x="420895" y="423381"/>
                </a:lnTo>
                <a:lnTo>
                  <a:pt x="458056" y="396452"/>
                </a:lnTo>
                <a:lnTo>
                  <a:pt x="492440" y="359943"/>
                </a:lnTo>
                <a:lnTo>
                  <a:pt x="516999" y="319464"/>
                </a:lnTo>
                <a:lnTo>
                  <a:pt x="531735" y="276337"/>
                </a:lnTo>
                <a:lnTo>
                  <a:pt x="536647" y="231888"/>
                </a:lnTo>
                <a:lnTo>
                  <a:pt x="531735" y="187438"/>
                </a:lnTo>
                <a:lnTo>
                  <a:pt x="516999" y="144312"/>
                </a:lnTo>
                <a:lnTo>
                  <a:pt x="492440" y="103832"/>
                </a:lnTo>
                <a:lnTo>
                  <a:pt x="458056" y="67323"/>
                </a:lnTo>
                <a:lnTo>
                  <a:pt x="420895" y="40394"/>
                </a:lnTo>
                <a:lnTo>
                  <a:pt x="379982" y="20197"/>
                </a:lnTo>
                <a:lnTo>
                  <a:pt x="336390" y="6732"/>
                </a:lnTo>
                <a:lnTo>
                  <a:pt x="291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25961" y="1758643"/>
            <a:ext cx="537210" cy="464184"/>
          </a:xfrm>
          <a:custGeom>
            <a:avLst/>
            <a:gdLst/>
            <a:ahLst/>
            <a:cxnLst/>
            <a:rect l="l" t="t" r="r" b="b"/>
            <a:pathLst>
              <a:path w="537210" h="464185">
                <a:moveTo>
                  <a:pt x="458056" y="67323"/>
                </a:moveTo>
                <a:lnTo>
                  <a:pt x="492440" y="103832"/>
                </a:lnTo>
                <a:lnTo>
                  <a:pt x="516999" y="144312"/>
                </a:lnTo>
                <a:lnTo>
                  <a:pt x="531735" y="187438"/>
                </a:lnTo>
                <a:lnTo>
                  <a:pt x="536647" y="231888"/>
                </a:lnTo>
                <a:lnTo>
                  <a:pt x="531735" y="276337"/>
                </a:lnTo>
                <a:lnTo>
                  <a:pt x="516999" y="319464"/>
                </a:lnTo>
                <a:lnTo>
                  <a:pt x="492440" y="359943"/>
                </a:lnTo>
                <a:lnTo>
                  <a:pt x="458056" y="396452"/>
                </a:lnTo>
                <a:lnTo>
                  <a:pt x="420895" y="423381"/>
                </a:lnTo>
                <a:lnTo>
                  <a:pt x="379982" y="443579"/>
                </a:lnTo>
                <a:lnTo>
                  <a:pt x="336390" y="457043"/>
                </a:lnTo>
                <a:lnTo>
                  <a:pt x="291191" y="463776"/>
                </a:lnTo>
                <a:lnTo>
                  <a:pt x="245455" y="463776"/>
                </a:lnTo>
                <a:lnTo>
                  <a:pt x="200256" y="457043"/>
                </a:lnTo>
                <a:lnTo>
                  <a:pt x="156664" y="443579"/>
                </a:lnTo>
                <a:lnTo>
                  <a:pt x="115752" y="423381"/>
                </a:lnTo>
                <a:lnTo>
                  <a:pt x="78590" y="396452"/>
                </a:lnTo>
                <a:lnTo>
                  <a:pt x="44207" y="359943"/>
                </a:lnTo>
                <a:lnTo>
                  <a:pt x="19647" y="319464"/>
                </a:lnTo>
                <a:lnTo>
                  <a:pt x="4911" y="276337"/>
                </a:lnTo>
                <a:lnTo>
                  <a:pt x="0" y="231888"/>
                </a:lnTo>
                <a:lnTo>
                  <a:pt x="4911" y="187438"/>
                </a:lnTo>
                <a:lnTo>
                  <a:pt x="19647" y="144312"/>
                </a:lnTo>
                <a:lnTo>
                  <a:pt x="44207" y="103832"/>
                </a:lnTo>
                <a:lnTo>
                  <a:pt x="78590" y="67323"/>
                </a:lnTo>
                <a:lnTo>
                  <a:pt x="115752" y="40394"/>
                </a:lnTo>
                <a:lnTo>
                  <a:pt x="156664" y="20197"/>
                </a:lnTo>
                <a:lnTo>
                  <a:pt x="200256" y="6732"/>
                </a:lnTo>
                <a:lnTo>
                  <a:pt x="245455" y="0"/>
                </a:lnTo>
                <a:lnTo>
                  <a:pt x="291191" y="0"/>
                </a:lnTo>
                <a:lnTo>
                  <a:pt x="336390" y="6732"/>
                </a:lnTo>
                <a:lnTo>
                  <a:pt x="379982" y="20197"/>
                </a:lnTo>
                <a:lnTo>
                  <a:pt x="420895" y="40394"/>
                </a:lnTo>
                <a:lnTo>
                  <a:pt x="458056" y="67323"/>
                </a:lnTo>
              </a:path>
            </a:pathLst>
          </a:custGeom>
          <a:ln w="10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2757412" y="1941711"/>
            <a:ext cx="268605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apples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211892" y="1758643"/>
            <a:ext cx="537210" cy="464184"/>
          </a:xfrm>
          <a:custGeom>
            <a:avLst/>
            <a:gdLst/>
            <a:ahLst/>
            <a:cxnLst/>
            <a:rect l="l" t="t" r="r" b="b"/>
            <a:pathLst>
              <a:path w="537210" h="464185">
                <a:moveTo>
                  <a:pt x="458056" y="67323"/>
                </a:moveTo>
                <a:lnTo>
                  <a:pt x="492440" y="103832"/>
                </a:lnTo>
                <a:lnTo>
                  <a:pt x="516999" y="144312"/>
                </a:lnTo>
                <a:lnTo>
                  <a:pt x="531735" y="187438"/>
                </a:lnTo>
                <a:lnTo>
                  <a:pt x="536647" y="231888"/>
                </a:lnTo>
                <a:lnTo>
                  <a:pt x="531735" y="276337"/>
                </a:lnTo>
                <a:lnTo>
                  <a:pt x="516999" y="319464"/>
                </a:lnTo>
                <a:lnTo>
                  <a:pt x="492440" y="359943"/>
                </a:lnTo>
                <a:lnTo>
                  <a:pt x="458056" y="396452"/>
                </a:lnTo>
                <a:lnTo>
                  <a:pt x="420895" y="423381"/>
                </a:lnTo>
                <a:lnTo>
                  <a:pt x="379982" y="443579"/>
                </a:lnTo>
                <a:lnTo>
                  <a:pt x="336390" y="457043"/>
                </a:lnTo>
                <a:lnTo>
                  <a:pt x="291191" y="463776"/>
                </a:lnTo>
                <a:lnTo>
                  <a:pt x="245455" y="463776"/>
                </a:lnTo>
                <a:lnTo>
                  <a:pt x="200256" y="457043"/>
                </a:lnTo>
                <a:lnTo>
                  <a:pt x="156664" y="443579"/>
                </a:lnTo>
                <a:lnTo>
                  <a:pt x="115752" y="423381"/>
                </a:lnTo>
                <a:lnTo>
                  <a:pt x="78590" y="396452"/>
                </a:lnTo>
                <a:lnTo>
                  <a:pt x="44207" y="359943"/>
                </a:lnTo>
                <a:lnTo>
                  <a:pt x="19647" y="319464"/>
                </a:lnTo>
                <a:lnTo>
                  <a:pt x="4911" y="276337"/>
                </a:lnTo>
                <a:lnTo>
                  <a:pt x="0" y="231888"/>
                </a:lnTo>
                <a:lnTo>
                  <a:pt x="4911" y="187438"/>
                </a:lnTo>
                <a:lnTo>
                  <a:pt x="19647" y="144312"/>
                </a:lnTo>
                <a:lnTo>
                  <a:pt x="44207" y="103832"/>
                </a:lnTo>
                <a:lnTo>
                  <a:pt x="78590" y="67323"/>
                </a:lnTo>
                <a:lnTo>
                  <a:pt x="115752" y="40394"/>
                </a:lnTo>
                <a:lnTo>
                  <a:pt x="156664" y="20197"/>
                </a:lnTo>
                <a:lnTo>
                  <a:pt x="200256" y="6732"/>
                </a:lnTo>
                <a:lnTo>
                  <a:pt x="245455" y="0"/>
                </a:lnTo>
                <a:lnTo>
                  <a:pt x="291191" y="0"/>
                </a:lnTo>
                <a:lnTo>
                  <a:pt x="336390" y="6732"/>
                </a:lnTo>
                <a:lnTo>
                  <a:pt x="379982" y="20197"/>
                </a:lnTo>
                <a:lnTo>
                  <a:pt x="420895" y="40394"/>
                </a:lnTo>
                <a:lnTo>
                  <a:pt x="458056" y="67323"/>
                </a:lnTo>
              </a:path>
            </a:pathLst>
          </a:custGeom>
          <a:ln w="10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315661" y="1941711"/>
            <a:ext cx="32385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Helvetica"/>
                <a:cs typeface="Helvetica"/>
              </a:rPr>
              <a:t>oranges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12</a:t>
            </a:r>
            <a:r>
              <a:rPr spc="50" dirty="0"/>
              <a:t>/33</a:t>
            </a:r>
          </a:p>
        </p:txBody>
      </p:sp>
      <p:sp>
        <p:nvSpPr>
          <p:cNvPr id="110" name="object 110"/>
          <p:cNvSpPr txBox="1"/>
          <p:nvPr/>
        </p:nvSpPr>
        <p:spPr>
          <a:xfrm>
            <a:off x="1608418" y="1281468"/>
            <a:ext cx="224663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85" marR="5080" indent="-350520">
              <a:lnSpc>
                <a:spcPct val="176900"/>
              </a:lnSpc>
            </a:pPr>
            <a:r>
              <a:rPr sz="650" spc="-5" dirty="0">
                <a:latin typeface="Futura-Medium"/>
                <a:cs typeface="Futura-Medium"/>
              </a:rPr>
              <a:t>The cloud-shape is our domain of interpretation </a:t>
            </a:r>
            <a:r>
              <a:rPr sz="650" dirty="0">
                <a:latin typeface="Futura-Medium"/>
                <a:cs typeface="Futura-Medium"/>
              </a:rPr>
              <a:t>with </a:t>
            </a:r>
            <a:r>
              <a:rPr sz="650" spc="-5" dirty="0">
                <a:latin typeface="Futura-Medium"/>
                <a:cs typeface="Futura-Medium"/>
              </a:rPr>
              <a:t>objects  Intersection of </a:t>
            </a:r>
            <a:r>
              <a:rPr sz="650" spc="-10" dirty="0">
                <a:latin typeface="Futura-Medium"/>
                <a:cs typeface="Futura-Medium"/>
              </a:rPr>
              <a:t>two</a:t>
            </a:r>
            <a:r>
              <a:rPr sz="650" spc="-20" dirty="0">
                <a:latin typeface="Futura-Medium"/>
                <a:cs typeface="Futura-Medium"/>
              </a:rPr>
              <a:t> </a:t>
            </a:r>
            <a:r>
              <a:rPr sz="650" spc="-5" dirty="0">
                <a:latin typeface="Futura-Medium"/>
                <a:cs typeface="Futura-Medium"/>
              </a:rPr>
              <a:t>concepts</a:t>
            </a:r>
            <a:endParaRPr sz="650">
              <a:latin typeface="Futura-Medium"/>
              <a:cs typeface="Futura-Medium"/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1050" y="949533"/>
            <a:ext cx="137026" cy="13017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8086" y="1156005"/>
            <a:ext cx="131618" cy="152400"/>
          </a:xfrm>
          <a:prstGeom prst="rect">
            <a:avLst/>
          </a:prstGeom>
        </p:spPr>
      </p:pic>
      <p:sp>
        <p:nvSpPr>
          <p:cNvPr id="114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24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24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95894" y="430403"/>
            <a:ext cx="19283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Semantics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400" spc="18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6AA78"/>
                </a:solidFill>
                <a:latin typeface="Lucida Calligraphy"/>
                <a:cs typeface="Lucida Calligraphy"/>
              </a:rPr>
              <a:t>ALC</a:t>
            </a:r>
            <a:endParaRPr sz="1400" dirty="0">
              <a:latin typeface="Lucida Calligraphy"/>
              <a:cs typeface="Lucida Calligraphy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74486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5" y="672973"/>
            <a:ext cx="26712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95" dirty="0">
                <a:latin typeface="Arial"/>
                <a:cs typeface="Arial"/>
              </a:rPr>
              <a:t>C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" dirty="0">
                <a:latin typeface="Arial"/>
                <a:cs typeface="Arial"/>
              </a:rPr>
              <a:t>D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55" dirty="0">
                <a:latin typeface="Arial"/>
                <a:cs typeface="Arial"/>
              </a:rPr>
              <a:t>concepts, </a:t>
            </a:r>
            <a:r>
              <a:rPr sz="1050" spc="-90" dirty="0">
                <a:latin typeface="Arial"/>
                <a:cs typeface="Arial"/>
              </a:rPr>
              <a:t>R 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role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92185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24395" y="849947"/>
            <a:ext cx="231521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latin typeface="Arial"/>
                <a:cs typeface="Arial"/>
              </a:rPr>
              <a:t>(</a:t>
            </a:r>
            <a:r>
              <a:rPr sz="1050" spc="-20" dirty="0">
                <a:latin typeface="Arial Unicode MS"/>
                <a:cs typeface="Arial Unicode MS"/>
              </a:rPr>
              <a:t>∀</a:t>
            </a:r>
            <a:r>
              <a:rPr sz="1050" i="1" spc="-20" dirty="0">
                <a:latin typeface="Arial"/>
                <a:cs typeface="Arial"/>
              </a:rPr>
              <a:t>R.C</a:t>
            </a:r>
            <a:r>
              <a:rPr sz="1050" i="1" spc="-170" dirty="0">
                <a:latin typeface="Arial"/>
                <a:cs typeface="Arial"/>
              </a:rPr>
              <a:t> </a:t>
            </a:r>
            <a:r>
              <a:rPr sz="1050" spc="145" dirty="0">
                <a:latin typeface="Arial"/>
                <a:cs typeface="Arial"/>
              </a:rPr>
              <a:t>)</a:t>
            </a:r>
            <a:r>
              <a:rPr sz="1200" i="1" spc="217" baseline="27777" dirty="0">
                <a:latin typeface="Arial"/>
                <a:cs typeface="Arial"/>
              </a:rPr>
              <a:t>I</a:t>
            </a:r>
            <a:r>
              <a:rPr sz="1200" i="1" spc="262" baseline="27777" dirty="0">
                <a:latin typeface="Arial"/>
                <a:cs typeface="Arial"/>
              </a:rPr>
              <a:t> </a:t>
            </a:r>
            <a:r>
              <a:rPr sz="1050" spc="195" dirty="0">
                <a:latin typeface="Arial"/>
                <a:cs typeface="Arial"/>
              </a:rPr>
              <a:t>=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60" dirty="0">
                <a:latin typeface="Arial Unicode MS"/>
                <a:cs typeface="Arial Unicode MS"/>
              </a:rPr>
              <a:t>{</a:t>
            </a:r>
            <a:r>
              <a:rPr sz="1050" i="1" spc="60" dirty="0">
                <a:latin typeface="Arial"/>
                <a:cs typeface="Arial"/>
              </a:rPr>
              <a:t>x</a:t>
            </a:r>
            <a:r>
              <a:rPr sz="1050" i="1" spc="100" dirty="0">
                <a:latin typeface="Arial"/>
                <a:cs typeface="Arial"/>
              </a:rPr>
              <a:t> </a:t>
            </a:r>
            <a:r>
              <a:rPr sz="1050" spc="15" dirty="0">
                <a:latin typeface="Arial Unicode MS"/>
                <a:cs typeface="Arial Unicode MS"/>
              </a:rPr>
              <a:t>|</a:t>
            </a:r>
            <a:r>
              <a:rPr sz="1050" spc="5" dirty="0">
                <a:latin typeface="Arial Unicode MS"/>
                <a:cs typeface="Arial Unicode MS"/>
              </a:rPr>
              <a:t> </a:t>
            </a:r>
            <a:r>
              <a:rPr sz="1050" spc="50" dirty="0">
                <a:latin typeface="Arial Unicode MS"/>
                <a:cs typeface="Arial Unicode MS"/>
              </a:rPr>
              <a:t>∀</a:t>
            </a:r>
            <a:r>
              <a:rPr sz="1050" i="1" spc="50" dirty="0">
                <a:latin typeface="Arial"/>
                <a:cs typeface="Arial"/>
              </a:rPr>
              <a:t>y.R</a:t>
            </a:r>
            <a:r>
              <a:rPr sz="1200" i="1" spc="75" baseline="27777" dirty="0">
                <a:latin typeface="Arial"/>
                <a:cs typeface="Arial"/>
              </a:rPr>
              <a:t>I</a:t>
            </a:r>
            <a:r>
              <a:rPr sz="1200" i="1" spc="-187" baseline="27777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4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8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290" dirty="0">
                <a:latin typeface="Arial Unicode MS"/>
                <a:cs typeface="Arial Unicode MS"/>
              </a:rPr>
              <a:t>→</a:t>
            </a:r>
            <a:r>
              <a:rPr sz="1050" spc="5" dirty="0">
                <a:latin typeface="Arial Unicode MS"/>
                <a:cs typeface="Arial Unicode MS"/>
              </a:rPr>
              <a:t> </a:t>
            </a:r>
            <a:r>
              <a:rPr sz="1050" i="1" spc="140" dirty="0">
                <a:latin typeface="Arial"/>
                <a:cs typeface="Arial"/>
              </a:rPr>
              <a:t>C</a:t>
            </a:r>
            <a:r>
              <a:rPr sz="1200" i="1" spc="209" baseline="27777" dirty="0">
                <a:latin typeface="Arial"/>
                <a:cs typeface="Arial"/>
              </a:rPr>
              <a:t>I</a:t>
            </a:r>
            <a:r>
              <a:rPr sz="1200" i="1" spc="-187" baseline="27777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180" dirty="0">
                <a:latin typeface="Arial"/>
                <a:cs typeface="Arial"/>
              </a:rPr>
              <a:t> </a:t>
            </a:r>
            <a:r>
              <a:rPr sz="1050" spc="110" dirty="0">
                <a:latin typeface="Arial"/>
                <a:cs typeface="Arial"/>
              </a:rPr>
              <a:t>)</a:t>
            </a:r>
            <a:r>
              <a:rPr sz="1050" spc="110" dirty="0">
                <a:latin typeface="Arial Unicode MS"/>
                <a:cs typeface="Arial Unicode MS"/>
              </a:rPr>
              <a:t>}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02551" y="109882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026922"/>
            <a:ext cx="225361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latin typeface="Arial"/>
                <a:cs typeface="Arial"/>
              </a:rPr>
              <a:t>(</a:t>
            </a:r>
            <a:r>
              <a:rPr sz="1050" spc="-20" dirty="0">
                <a:latin typeface="Arial Unicode MS"/>
                <a:cs typeface="Arial Unicode MS"/>
              </a:rPr>
              <a:t>∃</a:t>
            </a:r>
            <a:r>
              <a:rPr sz="1050" i="1" spc="-20" dirty="0">
                <a:latin typeface="Arial"/>
                <a:cs typeface="Arial"/>
              </a:rPr>
              <a:t>R.C</a:t>
            </a:r>
            <a:r>
              <a:rPr sz="1050" i="1" spc="-170" dirty="0">
                <a:latin typeface="Arial"/>
                <a:cs typeface="Arial"/>
              </a:rPr>
              <a:t> </a:t>
            </a:r>
            <a:r>
              <a:rPr sz="1050" spc="145" dirty="0">
                <a:latin typeface="Arial"/>
                <a:cs typeface="Arial"/>
              </a:rPr>
              <a:t>)</a:t>
            </a:r>
            <a:r>
              <a:rPr sz="1200" i="1" spc="217" baseline="27777" dirty="0">
                <a:latin typeface="Arial"/>
                <a:cs typeface="Arial"/>
              </a:rPr>
              <a:t>I</a:t>
            </a:r>
            <a:r>
              <a:rPr sz="1200" i="1" spc="262" baseline="27777" dirty="0">
                <a:latin typeface="Arial"/>
                <a:cs typeface="Arial"/>
              </a:rPr>
              <a:t> </a:t>
            </a:r>
            <a:r>
              <a:rPr sz="1050" spc="195" dirty="0">
                <a:latin typeface="Arial"/>
                <a:cs typeface="Arial"/>
              </a:rPr>
              <a:t>=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60" dirty="0">
                <a:latin typeface="Arial Unicode MS"/>
                <a:cs typeface="Arial Unicode MS"/>
              </a:rPr>
              <a:t>{</a:t>
            </a:r>
            <a:r>
              <a:rPr sz="1050" i="1" spc="60" dirty="0">
                <a:latin typeface="Arial"/>
                <a:cs typeface="Arial"/>
              </a:rPr>
              <a:t>x</a:t>
            </a:r>
            <a:r>
              <a:rPr sz="1050" i="1" spc="100" dirty="0">
                <a:latin typeface="Arial"/>
                <a:cs typeface="Arial"/>
              </a:rPr>
              <a:t> </a:t>
            </a:r>
            <a:r>
              <a:rPr sz="1050" spc="15" dirty="0">
                <a:latin typeface="Arial Unicode MS"/>
                <a:cs typeface="Arial Unicode MS"/>
              </a:rPr>
              <a:t>|</a:t>
            </a:r>
            <a:r>
              <a:rPr sz="1050" spc="5" dirty="0">
                <a:latin typeface="Arial Unicode MS"/>
                <a:cs typeface="Arial Unicode MS"/>
              </a:rPr>
              <a:t> </a:t>
            </a:r>
            <a:r>
              <a:rPr sz="1050" spc="50" dirty="0">
                <a:latin typeface="Arial Unicode MS"/>
                <a:cs typeface="Arial Unicode MS"/>
              </a:rPr>
              <a:t>∃</a:t>
            </a:r>
            <a:r>
              <a:rPr sz="1050" i="1" spc="50" dirty="0">
                <a:latin typeface="Arial"/>
                <a:cs typeface="Arial"/>
              </a:rPr>
              <a:t>y.R</a:t>
            </a:r>
            <a:r>
              <a:rPr sz="1200" i="1" spc="75" baseline="27777" dirty="0">
                <a:latin typeface="Arial"/>
                <a:cs typeface="Arial"/>
              </a:rPr>
              <a:t>I</a:t>
            </a:r>
            <a:r>
              <a:rPr sz="1200" i="1" spc="-187" baseline="27777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4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8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100" dirty="0">
                <a:latin typeface="Arial Unicode MS"/>
                <a:cs typeface="Arial Unicode MS"/>
              </a:rPr>
              <a:t>∧</a:t>
            </a:r>
            <a:r>
              <a:rPr sz="1050" spc="-55" dirty="0">
                <a:latin typeface="Arial Unicode MS"/>
                <a:cs typeface="Arial Unicode MS"/>
              </a:rPr>
              <a:t> </a:t>
            </a:r>
            <a:r>
              <a:rPr sz="1050" i="1" spc="140" dirty="0">
                <a:latin typeface="Arial"/>
                <a:cs typeface="Arial"/>
              </a:rPr>
              <a:t>C</a:t>
            </a:r>
            <a:r>
              <a:rPr sz="1200" i="1" spc="209" baseline="27777" dirty="0">
                <a:latin typeface="Arial"/>
                <a:cs typeface="Arial"/>
              </a:rPr>
              <a:t>I</a:t>
            </a:r>
            <a:r>
              <a:rPr sz="1200" i="1" spc="-187" baseline="27777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180" dirty="0">
                <a:latin typeface="Arial"/>
                <a:cs typeface="Arial"/>
              </a:rPr>
              <a:t> </a:t>
            </a:r>
            <a:r>
              <a:rPr sz="1050" spc="110" dirty="0">
                <a:latin typeface="Arial"/>
                <a:cs typeface="Arial"/>
              </a:rPr>
              <a:t>)</a:t>
            </a:r>
            <a:r>
              <a:rPr sz="1050" spc="110" dirty="0">
                <a:latin typeface="Arial Unicode MS"/>
                <a:cs typeface="Arial Unicode MS"/>
              </a:rPr>
              <a:t>}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43203" y="1224320"/>
            <a:ext cx="2721610" cy="2105660"/>
          </a:xfrm>
          <a:custGeom>
            <a:avLst/>
            <a:gdLst/>
            <a:ahLst/>
            <a:cxnLst/>
            <a:rect l="l" t="t" r="r" b="b"/>
            <a:pathLst>
              <a:path w="2721610" h="2105660">
                <a:moveTo>
                  <a:pt x="0" y="2105149"/>
                </a:moveTo>
                <a:lnTo>
                  <a:pt x="2721574" y="2105149"/>
                </a:lnTo>
                <a:lnTo>
                  <a:pt x="2721574" y="0"/>
                </a:lnTo>
                <a:lnTo>
                  <a:pt x="0" y="0"/>
                </a:lnTo>
                <a:lnTo>
                  <a:pt x="0" y="2105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11456" y="1535440"/>
            <a:ext cx="697839" cy="622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59118" y="2390294"/>
            <a:ext cx="697839" cy="622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21828" y="2756660"/>
            <a:ext cx="546641" cy="5291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28224" y="1246446"/>
            <a:ext cx="238442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Futura-Medium"/>
                <a:cs typeface="Futura-Medium"/>
              </a:rPr>
              <a:t>The cloud-shape </a:t>
            </a:r>
            <a:r>
              <a:rPr sz="650" spc="10" dirty="0">
                <a:latin typeface="Futura-Medium"/>
                <a:cs typeface="Futura-Medium"/>
              </a:rPr>
              <a:t>is </a:t>
            </a:r>
            <a:r>
              <a:rPr sz="650" spc="15" dirty="0">
                <a:latin typeface="Futura-Medium"/>
                <a:cs typeface="Futura-Medium"/>
              </a:rPr>
              <a:t>our </a:t>
            </a:r>
            <a:r>
              <a:rPr sz="650" spc="20" dirty="0">
                <a:latin typeface="Futura-Medium"/>
                <a:cs typeface="Futura-Medium"/>
              </a:rPr>
              <a:t>domain </a:t>
            </a:r>
            <a:r>
              <a:rPr sz="650" spc="15" dirty="0">
                <a:latin typeface="Futura-Medium"/>
                <a:cs typeface="Futura-Medium"/>
              </a:rPr>
              <a:t>of interpretation with</a:t>
            </a:r>
            <a:r>
              <a:rPr sz="650" spc="5" dirty="0">
                <a:latin typeface="Futura-Medium"/>
                <a:cs typeface="Futura-Medium"/>
              </a:rPr>
              <a:t> </a:t>
            </a:r>
            <a:r>
              <a:rPr sz="650" spc="15" dirty="0">
                <a:latin typeface="Futura-Medium"/>
                <a:cs typeface="Futura-Medium"/>
              </a:rPr>
              <a:t>objects</a:t>
            </a:r>
            <a:endParaRPr sz="650">
              <a:latin typeface="Futura-Medium"/>
              <a:cs typeface="Futura-Medium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032255" y="1404668"/>
            <a:ext cx="1681919" cy="1895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395730" y="1517394"/>
            <a:ext cx="287655" cy="10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latin typeface="Helvetica Neue"/>
                <a:cs typeface="Helvetica Neue"/>
              </a:rPr>
              <a:t>SONOF</a:t>
            </a:r>
            <a:endParaRPr sz="600">
              <a:latin typeface="Helvetica Neue"/>
              <a:cs typeface="Helvetica Neue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13</a:t>
            </a:r>
            <a:r>
              <a:rPr spc="50" dirty="0"/>
              <a:t>/33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2715810" y="1514161"/>
            <a:ext cx="8483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650" spc="15" dirty="0">
                <a:latin typeface="Futura-Medium"/>
                <a:cs typeface="Futura-Medium"/>
              </a:rPr>
              <a:t>All </a:t>
            </a:r>
            <a:r>
              <a:rPr sz="650" spc="25" dirty="0">
                <a:latin typeface="Futura-Medium"/>
                <a:cs typeface="Futura-Medium"/>
              </a:rPr>
              <a:t>SONOF</a:t>
            </a:r>
            <a:r>
              <a:rPr sz="650" spc="-80" dirty="0">
                <a:latin typeface="Futura-Medium"/>
                <a:cs typeface="Futura-Medium"/>
              </a:rPr>
              <a:t> </a:t>
            </a:r>
            <a:r>
              <a:rPr sz="650" spc="15" dirty="0">
                <a:latin typeface="Futura-Medium"/>
                <a:cs typeface="Futura-Medium"/>
              </a:rPr>
              <a:t>relations  relate to </a:t>
            </a:r>
            <a:r>
              <a:rPr sz="650" spc="20" dirty="0">
                <a:latin typeface="Futura-Medium"/>
                <a:cs typeface="Futura-Medium"/>
              </a:rPr>
              <a:t>a</a:t>
            </a:r>
            <a:r>
              <a:rPr sz="650" spc="-85" dirty="0">
                <a:latin typeface="Futura-Medium"/>
                <a:cs typeface="Futura-Medium"/>
              </a:rPr>
              <a:t> </a:t>
            </a:r>
            <a:r>
              <a:rPr sz="650" spc="15" dirty="0">
                <a:latin typeface="Futura-Medium"/>
                <a:cs typeface="Futura-Medium"/>
              </a:rPr>
              <a:t>parent</a:t>
            </a:r>
            <a:endParaRPr sz="650">
              <a:latin typeface="Futura-Medium"/>
              <a:cs typeface="Futura-Medium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049914" y="2575249"/>
            <a:ext cx="31051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 marR="5080" indent="-57150">
              <a:lnSpc>
                <a:spcPct val="100000"/>
              </a:lnSpc>
            </a:pPr>
            <a:r>
              <a:rPr sz="650" b="1" spc="-5" dirty="0">
                <a:latin typeface="Helvetica"/>
                <a:cs typeface="Helvetica"/>
              </a:rPr>
              <a:t>cans</a:t>
            </a:r>
            <a:r>
              <a:rPr sz="650" b="1" spc="-95" dirty="0">
                <a:latin typeface="Helvetica"/>
                <a:cs typeface="Helvetica"/>
              </a:rPr>
              <a:t> </a:t>
            </a:r>
            <a:r>
              <a:rPr sz="650" b="1" spc="-5" dirty="0">
                <a:latin typeface="Helvetica"/>
                <a:cs typeface="Helvetica"/>
              </a:rPr>
              <a:t>of  beer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43392" y="2372247"/>
            <a:ext cx="304165" cy="10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latin typeface="Helvetica Neue"/>
                <a:cs typeface="Helvetica Neue"/>
              </a:rPr>
              <a:t>DRINKS</a:t>
            </a:r>
            <a:endParaRPr sz="600">
              <a:latin typeface="Helvetica Neue"/>
              <a:cs typeface="Helvetica Neue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75102" y="2287600"/>
            <a:ext cx="98742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4780">
              <a:lnSpc>
                <a:spcPct val="117400"/>
              </a:lnSpc>
            </a:pPr>
            <a:r>
              <a:rPr sz="650" spc="20" dirty="0">
                <a:latin typeface="Futura-Medium"/>
                <a:cs typeface="Futura-Medium"/>
              </a:rPr>
              <a:t>At </a:t>
            </a:r>
            <a:r>
              <a:rPr sz="650" spc="15" dirty="0">
                <a:latin typeface="Futura-Medium"/>
                <a:cs typeface="Futura-Medium"/>
              </a:rPr>
              <a:t>least </a:t>
            </a:r>
            <a:r>
              <a:rPr sz="650" spc="20" dirty="0">
                <a:latin typeface="Futura-Medium"/>
                <a:cs typeface="Futura-Medium"/>
              </a:rPr>
              <a:t>one</a:t>
            </a:r>
            <a:r>
              <a:rPr sz="650" spc="-70" dirty="0">
                <a:latin typeface="Futura-Medium"/>
                <a:cs typeface="Futura-Medium"/>
              </a:rPr>
              <a:t> </a:t>
            </a:r>
            <a:r>
              <a:rPr sz="650" spc="15" dirty="0">
                <a:latin typeface="Futura-Medium"/>
                <a:cs typeface="Futura-Medium"/>
              </a:rPr>
              <a:t>DRINKS  relation relates</a:t>
            </a:r>
            <a:r>
              <a:rPr sz="650" spc="-90" dirty="0">
                <a:latin typeface="Futura-Medium"/>
                <a:cs typeface="Futura-Medium"/>
              </a:rPr>
              <a:t> </a:t>
            </a:r>
            <a:r>
              <a:rPr sz="650" spc="15" dirty="0">
                <a:latin typeface="Futura-Medium"/>
                <a:cs typeface="Futura-Medium"/>
              </a:rPr>
              <a:t>to</a:t>
            </a:r>
            <a:endParaRPr sz="650">
              <a:latin typeface="Futura-Medium"/>
              <a:cs typeface="Futura-Medium"/>
            </a:endParaRPr>
          </a:p>
          <a:p>
            <a:pPr marL="12700" marR="5080">
              <a:lnSpc>
                <a:spcPct val="117400"/>
              </a:lnSpc>
            </a:pPr>
            <a:r>
              <a:rPr sz="650" spc="20" dirty="0">
                <a:latin typeface="Futura-Medium"/>
                <a:cs typeface="Futura-Medium"/>
              </a:rPr>
              <a:t>a can </a:t>
            </a:r>
            <a:r>
              <a:rPr sz="650" spc="15" dirty="0">
                <a:latin typeface="Futura-Medium"/>
                <a:cs typeface="Futura-Medium"/>
              </a:rPr>
              <a:t>of </a:t>
            </a:r>
            <a:r>
              <a:rPr sz="650" spc="10" dirty="0">
                <a:latin typeface="Futura-Medium"/>
                <a:cs typeface="Futura-Medium"/>
              </a:rPr>
              <a:t>beer, </a:t>
            </a:r>
            <a:r>
              <a:rPr sz="650" spc="15" dirty="0">
                <a:latin typeface="Futura-Medium"/>
                <a:cs typeface="Futura-Medium"/>
              </a:rPr>
              <a:t>but there  </a:t>
            </a:r>
            <a:r>
              <a:rPr sz="650" spc="25" dirty="0">
                <a:latin typeface="Futura-Medium"/>
                <a:cs typeface="Futura-Medium"/>
              </a:rPr>
              <a:t>may </a:t>
            </a:r>
            <a:r>
              <a:rPr sz="650" spc="20" dirty="0">
                <a:latin typeface="Futura-Medium"/>
                <a:cs typeface="Futura-Medium"/>
              </a:rPr>
              <a:t>be </a:t>
            </a:r>
            <a:r>
              <a:rPr sz="650" spc="15" dirty="0">
                <a:latin typeface="Futura-Medium"/>
                <a:cs typeface="Futura-Medium"/>
              </a:rPr>
              <a:t>other DRINKS  relations to other</a:t>
            </a:r>
            <a:r>
              <a:rPr sz="650" spc="-60" dirty="0">
                <a:latin typeface="Futura-Medium"/>
                <a:cs typeface="Futura-Medium"/>
              </a:rPr>
              <a:t> </a:t>
            </a:r>
            <a:r>
              <a:rPr sz="650" spc="15" dirty="0">
                <a:latin typeface="Futura-Medium"/>
                <a:cs typeface="Futura-Medium"/>
              </a:rPr>
              <a:t>drinks,  </a:t>
            </a:r>
            <a:r>
              <a:rPr sz="650" spc="20" dirty="0">
                <a:latin typeface="Futura-Medium"/>
                <a:cs typeface="Futura-Medium"/>
              </a:rPr>
              <a:t>such </a:t>
            </a:r>
            <a:r>
              <a:rPr sz="650" spc="15" dirty="0">
                <a:latin typeface="Futura-Medium"/>
                <a:cs typeface="Futura-Medium"/>
              </a:rPr>
              <a:t>as</a:t>
            </a:r>
            <a:r>
              <a:rPr sz="650" spc="-85" dirty="0">
                <a:latin typeface="Futura-Medium"/>
                <a:cs typeface="Futura-Medium"/>
              </a:rPr>
              <a:t> </a:t>
            </a:r>
            <a:r>
              <a:rPr sz="650" spc="15" dirty="0">
                <a:latin typeface="Futura-Medium"/>
                <a:cs typeface="Futura-Medium"/>
              </a:rPr>
              <a:t>juices</a:t>
            </a:r>
            <a:endParaRPr sz="650">
              <a:latin typeface="Futura-Medium"/>
              <a:cs typeface="Futura-Medium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64138" y="2944522"/>
            <a:ext cx="25654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spc="-5" dirty="0">
                <a:latin typeface="Helvetica"/>
                <a:cs typeface="Helvetica"/>
              </a:rPr>
              <a:t>juices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95730" y="2587414"/>
            <a:ext cx="304165" cy="10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latin typeface="Helvetica Neue"/>
                <a:cs typeface="Helvetica Neue"/>
              </a:rPr>
              <a:t>DRINKS</a:t>
            </a:r>
            <a:endParaRPr sz="600">
              <a:latin typeface="Helvetica Neue"/>
              <a:cs typeface="Helvetica Neue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451741" y="1769826"/>
            <a:ext cx="96583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8495">
              <a:lnSpc>
                <a:spcPct val="100000"/>
              </a:lnSpc>
            </a:pPr>
            <a:r>
              <a:rPr sz="650" b="1" spc="-5" dirty="0">
                <a:latin typeface="Helvetica"/>
                <a:cs typeface="Helvetica"/>
              </a:rPr>
              <a:t>parents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600" spc="-5" dirty="0">
                <a:latin typeface="Helvetica Neue"/>
                <a:cs typeface="Helvetica Neue"/>
              </a:rPr>
              <a:t>SONOF</a:t>
            </a:r>
            <a:endParaRPr sz="600">
              <a:latin typeface="Helvetica Neue"/>
              <a:cs typeface="Helvetica Neue"/>
            </a:endParaRPr>
          </a:p>
        </p:txBody>
      </p:sp>
      <p:sp>
        <p:nvSpPr>
          <p:cNvPr id="82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105360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126363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47367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168370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551" y="189373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2551" y="224776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24395" y="430403"/>
            <a:ext cx="3890455" cy="205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3615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Semantics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400" spc="18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6AA78"/>
                </a:solidFill>
                <a:latin typeface="Lucida Calligraphy"/>
                <a:cs typeface="Lucida Calligraphy"/>
              </a:rPr>
              <a:t>ALC</a:t>
            </a:r>
            <a:endParaRPr sz="1400" dirty="0">
              <a:latin typeface="Lucida Calligraphy"/>
              <a:cs typeface="Lucida Calligraphy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84150" indent="-171450" algn="just">
              <a:lnSpc>
                <a:spcPct val="100000"/>
              </a:lnSpc>
              <a:buFont typeface="Arial"/>
              <a:buChar char="•"/>
            </a:pPr>
            <a:r>
              <a:rPr sz="1050" spc="-95" dirty="0">
                <a:latin typeface="Arial"/>
                <a:cs typeface="Arial"/>
              </a:rPr>
              <a:t>C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" dirty="0">
                <a:latin typeface="Arial"/>
                <a:cs typeface="Arial"/>
              </a:rPr>
              <a:t>D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55" dirty="0">
                <a:latin typeface="Arial"/>
                <a:cs typeface="Arial"/>
              </a:rPr>
              <a:t>concepts, </a:t>
            </a:r>
            <a:r>
              <a:rPr sz="1050" spc="-90" dirty="0">
                <a:latin typeface="Arial"/>
                <a:cs typeface="Arial"/>
              </a:rPr>
              <a:t>R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5" dirty="0">
                <a:latin typeface="Arial"/>
                <a:cs typeface="Arial"/>
              </a:rPr>
              <a:t>role,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50" dirty="0">
                <a:latin typeface="Arial"/>
                <a:cs typeface="Arial"/>
              </a:rPr>
              <a:t>b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individuals</a:t>
            </a:r>
            <a:endParaRPr sz="1050" dirty="0">
              <a:latin typeface="Arial"/>
              <a:cs typeface="Arial"/>
            </a:endParaRPr>
          </a:p>
          <a:p>
            <a:pPr marL="184150" marR="18415" indent="-171450" algn="just">
              <a:lnSpc>
                <a:spcPct val="125299"/>
              </a:lnSpc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An </a:t>
            </a:r>
            <a:r>
              <a:rPr sz="1050" spc="-20" dirty="0">
                <a:latin typeface="Arial"/>
                <a:cs typeface="Arial"/>
              </a:rPr>
              <a:t>interpretation </a:t>
            </a:r>
            <a:r>
              <a:rPr sz="1050" i="1" spc="270" dirty="0">
                <a:latin typeface="Arial Unicode MS"/>
                <a:cs typeface="Arial Unicode MS"/>
              </a:rPr>
              <a:t>I</a:t>
            </a:r>
            <a:r>
              <a:rPr sz="1050" spc="270" dirty="0">
                <a:latin typeface="Arial Unicode MS"/>
                <a:cs typeface="Arial Unicode MS"/>
              </a:rPr>
              <a:t>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statement </a:t>
            </a:r>
            <a:r>
              <a:rPr sz="1050" i="1" spc="-95" dirty="0">
                <a:latin typeface="Arial"/>
                <a:cs typeface="Arial"/>
              </a:rPr>
              <a:t>C </a:t>
            </a:r>
            <a:r>
              <a:rPr lang="en-US" sz="1050" spc="-245" dirty="0">
                <a:latin typeface="Arial Unicode MS"/>
                <a:cs typeface="Arial Unicode MS"/>
              </a:rPr>
              <a:t> </a:t>
            </a:r>
            <a:r>
              <a:rPr lang="en-US" sz="1050" spc="-245" dirty="0" smtClean="0">
                <a:latin typeface="Arial Unicode MS"/>
                <a:cs typeface="Arial Unicode MS"/>
              </a:rPr>
              <a:t>  </a:t>
            </a:r>
            <a:r>
              <a:rPr sz="1050" spc="-245" dirty="0" smtClean="0">
                <a:latin typeface="Arial Unicode MS"/>
                <a:cs typeface="Arial Unicode MS"/>
              </a:rPr>
              <a:t> </a:t>
            </a:r>
            <a:r>
              <a:rPr sz="1050" i="1" spc="-10" dirty="0">
                <a:latin typeface="Arial"/>
                <a:cs typeface="Arial"/>
              </a:rPr>
              <a:t>D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i="1" spc="140" dirty="0">
                <a:latin typeface="Arial"/>
                <a:cs typeface="Arial"/>
              </a:rPr>
              <a:t>C</a:t>
            </a:r>
            <a:r>
              <a:rPr sz="1200" i="1" spc="209" baseline="27777" dirty="0">
                <a:latin typeface="Arial"/>
                <a:cs typeface="Arial"/>
              </a:rPr>
              <a:t>I </a:t>
            </a:r>
            <a:r>
              <a:rPr sz="1050" spc="95" dirty="0">
                <a:latin typeface="Arial Unicode MS"/>
                <a:cs typeface="Arial Unicode MS"/>
              </a:rPr>
              <a:t>⊆ </a:t>
            </a:r>
            <a:r>
              <a:rPr sz="1050" i="1" spc="155" dirty="0">
                <a:latin typeface="Arial"/>
                <a:cs typeface="Arial"/>
              </a:rPr>
              <a:t>D</a:t>
            </a:r>
            <a:r>
              <a:rPr sz="1200" i="1" spc="232" baseline="27777" dirty="0">
                <a:latin typeface="Arial"/>
                <a:cs typeface="Arial"/>
              </a:rPr>
              <a:t>I </a:t>
            </a:r>
            <a:endParaRPr lang="en-US" sz="1200" i="1" spc="232" baseline="27777" dirty="0" smtClean="0">
              <a:latin typeface="Arial"/>
              <a:cs typeface="Arial"/>
            </a:endParaRPr>
          </a:p>
          <a:p>
            <a:pPr marL="184150" marR="18415" indent="-171450" algn="just">
              <a:lnSpc>
                <a:spcPct val="125299"/>
              </a:lnSpc>
              <a:buFont typeface="Arial"/>
              <a:buChar char="•"/>
            </a:pPr>
            <a:r>
              <a:rPr sz="1050" spc="-30" dirty="0" smtClean="0">
                <a:latin typeface="Arial"/>
                <a:cs typeface="Arial"/>
              </a:rPr>
              <a:t>An </a:t>
            </a:r>
            <a:r>
              <a:rPr sz="1050" spc="-20" dirty="0">
                <a:latin typeface="Arial"/>
                <a:cs typeface="Arial"/>
              </a:rPr>
              <a:t>interpretation </a:t>
            </a:r>
            <a:r>
              <a:rPr sz="1050" i="1" spc="270" dirty="0">
                <a:latin typeface="Arial Unicode MS"/>
                <a:cs typeface="Arial Unicode MS"/>
              </a:rPr>
              <a:t>I</a:t>
            </a:r>
            <a:r>
              <a:rPr sz="1050" spc="270" dirty="0">
                <a:latin typeface="Arial Unicode MS"/>
                <a:cs typeface="Arial Unicode MS"/>
              </a:rPr>
              <a:t>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statement </a:t>
            </a:r>
            <a:r>
              <a:rPr sz="1050" i="1" spc="-95" dirty="0">
                <a:latin typeface="Arial"/>
                <a:cs typeface="Arial"/>
              </a:rPr>
              <a:t>C </a:t>
            </a:r>
            <a:r>
              <a:rPr sz="1050" spc="195" dirty="0">
                <a:latin typeface="Arial Unicode MS"/>
                <a:cs typeface="Arial Unicode MS"/>
              </a:rPr>
              <a:t>≡ </a:t>
            </a:r>
            <a:r>
              <a:rPr sz="1050" i="1" spc="-10" dirty="0">
                <a:latin typeface="Arial"/>
                <a:cs typeface="Arial"/>
              </a:rPr>
              <a:t>D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i="1" spc="140" dirty="0">
                <a:latin typeface="Arial"/>
                <a:cs typeface="Arial"/>
              </a:rPr>
              <a:t>C</a:t>
            </a:r>
            <a:r>
              <a:rPr sz="1200" i="1" spc="209" baseline="27777" dirty="0">
                <a:latin typeface="Arial"/>
                <a:cs typeface="Arial"/>
              </a:rPr>
              <a:t>I </a:t>
            </a:r>
            <a:r>
              <a:rPr sz="1050" spc="195" dirty="0">
                <a:latin typeface="Arial"/>
                <a:cs typeface="Arial"/>
              </a:rPr>
              <a:t>= </a:t>
            </a:r>
            <a:r>
              <a:rPr sz="1050" i="1" spc="155" dirty="0">
                <a:latin typeface="Arial"/>
                <a:cs typeface="Arial"/>
              </a:rPr>
              <a:t>D</a:t>
            </a:r>
            <a:r>
              <a:rPr sz="1200" i="1" spc="232" baseline="27777" dirty="0">
                <a:latin typeface="Arial"/>
                <a:cs typeface="Arial"/>
              </a:rPr>
              <a:t>I  </a:t>
            </a:r>
            <a:endParaRPr lang="en-US" sz="1200" i="1" spc="232" baseline="27777" dirty="0" smtClean="0">
              <a:latin typeface="Arial"/>
              <a:cs typeface="Arial"/>
            </a:endParaRPr>
          </a:p>
          <a:p>
            <a:pPr marL="184150" marR="18415" indent="-171450" algn="just">
              <a:lnSpc>
                <a:spcPct val="125299"/>
              </a:lnSpc>
              <a:buFont typeface="Arial"/>
              <a:buChar char="•"/>
            </a:pPr>
            <a:r>
              <a:rPr sz="1050" i="1" spc="-95" dirty="0" smtClean="0">
                <a:latin typeface="Arial"/>
                <a:cs typeface="Arial"/>
              </a:rPr>
              <a:t>C </a:t>
            </a:r>
            <a:r>
              <a:rPr sz="1050" spc="10" dirty="0">
                <a:latin typeface="Arial"/>
                <a:cs typeface="Arial"/>
              </a:rPr>
              <a:t>(</a:t>
            </a:r>
            <a:r>
              <a:rPr sz="1050" i="1" spc="10" dirty="0">
                <a:latin typeface="Arial"/>
                <a:cs typeface="Arial"/>
              </a:rPr>
              <a:t>a</a:t>
            </a:r>
            <a:r>
              <a:rPr sz="1050" spc="10" dirty="0">
                <a:latin typeface="Arial"/>
                <a:cs typeface="Arial"/>
              </a:rPr>
              <a:t>)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45" dirty="0">
                <a:latin typeface="Arial"/>
                <a:cs typeface="Arial"/>
              </a:rPr>
              <a:t>satisfied </a:t>
            </a:r>
            <a:r>
              <a:rPr sz="1050" spc="-65" dirty="0">
                <a:latin typeface="Arial"/>
                <a:cs typeface="Arial"/>
              </a:rPr>
              <a:t>by  </a:t>
            </a:r>
            <a:r>
              <a:rPr sz="1050" i="1" spc="270" dirty="0">
                <a:latin typeface="Arial Unicode MS"/>
                <a:cs typeface="Arial Unicode MS"/>
              </a:rPr>
              <a:t>I</a:t>
            </a:r>
            <a:r>
              <a:rPr sz="1050" spc="270" dirty="0">
                <a:latin typeface="Arial Unicode MS"/>
                <a:cs typeface="Arial Unicode MS"/>
              </a:rPr>
              <a:t>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i="1" spc="85" dirty="0">
                <a:latin typeface="Arial"/>
                <a:cs typeface="Arial"/>
              </a:rPr>
              <a:t>a</a:t>
            </a:r>
            <a:r>
              <a:rPr sz="1200" i="1" spc="127" baseline="27777" dirty="0">
                <a:latin typeface="Arial"/>
                <a:cs typeface="Arial"/>
              </a:rPr>
              <a:t>I </a:t>
            </a:r>
            <a:r>
              <a:rPr sz="1050" spc="114" dirty="0">
                <a:latin typeface="Arial Unicode MS"/>
                <a:cs typeface="Arial Unicode MS"/>
              </a:rPr>
              <a:t>∈</a:t>
            </a:r>
            <a:r>
              <a:rPr sz="1050" spc="-90" dirty="0">
                <a:latin typeface="Arial Unicode MS"/>
                <a:cs typeface="Arial Unicode MS"/>
              </a:rPr>
              <a:t> </a:t>
            </a:r>
            <a:r>
              <a:rPr sz="1050" i="1" spc="140" dirty="0">
                <a:latin typeface="Arial"/>
                <a:cs typeface="Arial"/>
              </a:rPr>
              <a:t>C</a:t>
            </a:r>
            <a:r>
              <a:rPr sz="1200" i="1" spc="209" baseline="27777" dirty="0">
                <a:latin typeface="Arial"/>
                <a:cs typeface="Arial"/>
              </a:rPr>
              <a:t>I</a:t>
            </a:r>
            <a:endParaRPr sz="1200" baseline="27777" dirty="0">
              <a:latin typeface="Arial"/>
              <a:cs typeface="Arial"/>
            </a:endParaRPr>
          </a:p>
          <a:p>
            <a:pPr marL="184150" indent="-171450" algn="just">
              <a:lnSpc>
                <a:spcPct val="100000"/>
              </a:lnSpc>
              <a:spcBef>
                <a:spcPts val="335"/>
              </a:spcBef>
              <a:buFont typeface="Arial"/>
              <a:buChar char="•"/>
            </a:pPr>
            <a:r>
              <a:rPr sz="1050" i="1" spc="-90" dirty="0">
                <a:latin typeface="Arial"/>
                <a:cs typeface="Arial"/>
              </a:rPr>
              <a:t>R</a:t>
            </a:r>
            <a:r>
              <a:rPr sz="1050" i="1" spc="-21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a,</a:t>
            </a:r>
            <a:r>
              <a:rPr sz="1050" i="1" spc="-114" dirty="0">
                <a:latin typeface="Arial"/>
                <a:cs typeface="Arial"/>
              </a:rPr>
              <a:t> </a:t>
            </a:r>
            <a:r>
              <a:rPr sz="1050" i="1" spc="15" dirty="0">
                <a:latin typeface="Arial"/>
                <a:cs typeface="Arial"/>
              </a:rPr>
              <a:t>b</a:t>
            </a:r>
            <a:r>
              <a:rPr sz="1050" spc="15" dirty="0">
                <a:latin typeface="Arial"/>
                <a:cs typeface="Arial"/>
              </a:rPr>
              <a:t>)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is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satisfied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by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i="1" spc="270" dirty="0">
                <a:latin typeface="Arial Unicode MS"/>
                <a:cs typeface="Arial Unicode MS"/>
              </a:rPr>
              <a:t>I</a:t>
            </a:r>
            <a:r>
              <a:rPr sz="1050" spc="150" dirty="0">
                <a:latin typeface="Arial Unicode MS"/>
                <a:cs typeface="Arial Unicode MS"/>
              </a:rPr>
              <a:t> </a:t>
            </a:r>
            <a:r>
              <a:rPr sz="1050" spc="20" dirty="0">
                <a:latin typeface="Arial"/>
                <a:cs typeface="Arial"/>
              </a:rPr>
              <a:t>if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80" dirty="0">
                <a:latin typeface="Arial"/>
                <a:cs typeface="Arial"/>
              </a:rPr>
              <a:t>(</a:t>
            </a:r>
            <a:r>
              <a:rPr sz="1050" i="1" spc="80" dirty="0">
                <a:latin typeface="Arial"/>
                <a:cs typeface="Arial"/>
              </a:rPr>
              <a:t>a</a:t>
            </a:r>
            <a:r>
              <a:rPr sz="1200" i="1" spc="120" baseline="27777" dirty="0">
                <a:latin typeface="Arial"/>
                <a:cs typeface="Arial"/>
              </a:rPr>
              <a:t>I</a:t>
            </a:r>
            <a:r>
              <a:rPr sz="1050" i="1" spc="80" dirty="0">
                <a:latin typeface="Arial"/>
                <a:cs typeface="Arial"/>
              </a:rPr>
              <a:t>,</a:t>
            </a:r>
            <a:r>
              <a:rPr sz="1050" i="1" spc="-114" dirty="0">
                <a:latin typeface="Arial"/>
                <a:cs typeface="Arial"/>
              </a:rPr>
              <a:t> </a:t>
            </a:r>
            <a:r>
              <a:rPr sz="1050" i="1" spc="110" dirty="0">
                <a:latin typeface="Arial"/>
                <a:cs typeface="Arial"/>
              </a:rPr>
              <a:t>b</a:t>
            </a:r>
            <a:r>
              <a:rPr sz="1200" i="1" spc="165" baseline="27777" dirty="0">
                <a:latin typeface="Arial"/>
                <a:cs typeface="Arial"/>
              </a:rPr>
              <a:t>I</a:t>
            </a:r>
            <a:r>
              <a:rPr sz="1200" i="1" spc="-179" baseline="27777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114" dirty="0">
                <a:latin typeface="Arial Unicode MS"/>
                <a:cs typeface="Arial Unicode MS"/>
              </a:rPr>
              <a:t>∈</a:t>
            </a:r>
            <a:r>
              <a:rPr sz="1050" spc="5" dirty="0">
                <a:latin typeface="Arial Unicode MS"/>
                <a:cs typeface="Arial Unicode MS"/>
              </a:rPr>
              <a:t> </a:t>
            </a:r>
            <a:r>
              <a:rPr sz="1050" i="1" spc="120" dirty="0">
                <a:latin typeface="Arial"/>
                <a:cs typeface="Arial"/>
              </a:rPr>
              <a:t>R</a:t>
            </a:r>
            <a:r>
              <a:rPr sz="1200" i="1" spc="179" baseline="27777" dirty="0">
                <a:latin typeface="Arial"/>
                <a:cs typeface="Arial"/>
              </a:rPr>
              <a:t>I</a:t>
            </a:r>
            <a:endParaRPr sz="1200" baseline="27777" dirty="0">
              <a:latin typeface="Arial"/>
              <a:cs typeface="Arial"/>
            </a:endParaRPr>
          </a:p>
          <a:p>
            <a:pPr marL="184150" indent="-171450" algn="just">
              <a:lnSpc>
                <a:spcPct val="100000"/>
              </a:lnSpc>
              <a:spcBef>
                <a:spcPts val="1465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An </a:t>
            </a:r>
            <a:r>
              <a:rPr sz="1050" spc="-20" dirty="0">
                <a:latin typeface="Arial"/>
                <a:cs typeface="Arial"/>
              </a:rPr>
              <a:t>interpretation </a:t>
            </a:r>
            <a:r>
              <a:rPr sz="1050" i="1" spc="270" dirty="0" smtClean="0">
                <a:latin typeface="Arial Unicode MS"/>
                <a:cs typeface="Arial Unicode MS"/>
              </a:rPr>
              <a:t>I</a:t>
            </a:r>
            <a:r>
              <a:rPr sz="1050" spc="270" dirty="0" smtClean="0">
                <a:latin typeface="Arial Unicode MS"/>
                <a:cs typeface="Arial Unicode MS"/>
              </a:rPr>
              <a:t> </a:t>
            </a:r>
            <a:r>
              <a:rPr sz="1050" spc="195" dirty="0">
                <a:latin typeface="Arial"/>
                <a:cs typeface="Arial"/>
              </a:rPr>
              <a:t>= </a:t>
            </a:r>
            <a:r>
              <a:rPr sz="1050" spc="155" dirty="0">
                <a:latin typeface="Arial"/>
                <a:cs typeface="Arial"/>
              </a:rPr>
              <a:t>(∆</a:t>
            </a:r>
            <a:r>
              <a:rPr sz="1200" i="1" spc="232" baseline="27777" dirty="0">
                <a:latin typeface="Arial"/>
                <a:cs typeface="Arial"/>
              </a:rPr>
              <a:t>I</a:t>
            </a:r>
            <a:r>
              <a:rPr sz="1050" i="1" spc="155" dirty="0">
                <a:latin typeface="Arial"/>
                <a:cs typeface="Arial"/>
              </a:rPr>
              <a:t>, </a:t>
            </a:r>
            <a:r>
              <a:rPr sz="1050" spc="120" dirty="0">
                <a:latin typeface="Arial Unicode MS"/>
                <a:cs typeface="Arial Unicode MS"/>
              </a:rPr>
              <a:t>·</a:t>
            </a:r>
            <a:r>
              <a:rPr sz="1200" i="1" spc="179" baseline="27777" dirty="0">
                <a:latin typeface="Arial"/>
                <a:cs typeface="Arial"/>
              </a:rPr>
              <a:t>I </a:t>
            </a:r>
            <a:r>
              <a:rPr sz="1050" spc="50" dirty="0">
                <a:latin typeface="Arial"/>
                <a:cs typeface="Arial"/>
              </a:rPr>
              <a:t>)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0" dirty="0">
                <a:solidFill>
                  <a:srgbClr val="B6321C"/>
                </a:solidFill>
                <a:latin typeface="Arial"/>
                <a:cs typeface="Arial"/>
              </a:rPr>
              <a:t>model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65" dirty="0">
                <a:latin typeface="Arial"/>
                <a:cs typeface="Arial"/>
              </a:rPr>
              <a:t>knowledge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-95" dirty="0">
                <a:latin typeface="Arial"/>
                <a:cs typeface="Arial"/>
              </a:rPr>
              <a:t>base</a:t>
            </a:r>
            <a:endParaRPr sz="10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0"/>
              </a:spcBef>
            </a:pP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70" dirty="0">
                <a:latin typeface="Arial"/>
                <a:cs typeface="Arial"/>
              </a:rPr>
              <a:t>every  </a:t>
            </a:r>
            <a:r>
              <a:rPr sz="1050" spc="-50" dirty="0">
                <a:latin typeface="Arial"/>
                <a:cs typeface="Arial"/>
              </a:rPr>
              <a:t>axiom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45" dirty="0">
                <a:latin typeface="Arial"/>
                <a:cs typeface="Arial"/>
              </a:rPr>
              <a:t>satisfied </a:t>
            </a:r>
            <a:r>
              <a:rPr sz="1050" spc="-65" dirty="0">
                <a:latin typeface="Arial"/>
                <a:cs typeface="Arial"/>
              </a:rPr>
              <a:t>by 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i="1" spc="270" dirty="0">
                <a:latin typeface="Arial Unicode MS"/>
                <a:cs typeface="Arial Unicode MS"/>
              </a:rPr>
              <a:t>I</a:t>
            </a:r>
            <a:endParaRPr sz="1050" i="1" dirty="0">
              <a:latin typeface="Arial Unicode MS"/>
              <a:cs typeface="Arial Unicode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2551" y="262987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24395" y="2557970"/>
            <a:ext cx="38904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65" dirty="0">
                <a:latin typeface="Arial"/>
                <a:cs typeface="Arial"/>
              </a:rPr>
              <a:t>knowledge  </a:t>
            </a:r>
            <a:r>
              <a:rPr sz="1050" spc="-95" dirty="0">
                <a:latin typeface="Arial"/>
                <a:cs typeface="Arial"/>
              </a:rPr>
              <a:t>base  </a:t>
            </a: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65" dirty="0">
                <a:latin typeface="Arial"/>
                <a:cs typeface="Arial"/>
              </a:rPr>
              <a:t>said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0" dirty="0">
                <a:latin typeface="Arial"/>
                <a:cs typeface="Arial"/>
              </a:rPr>
              <a:t>be  </a:t>
            </a:r>
            <a:r>
              <a:rPr sz="1050" spc="-45" dirty="0">
                <a:solidFill>
                  <a:srgbClr val="B6321C"/>
                </a:solidFill>
                <a:latin typeface="Arial"/>
                <a:cs typeface="Arial"/>
              </a:rPr>
              <a:t>satisfiable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35" dirty="0">
                <a:latin typeface="Arial"/>
                <a:cs typeface="Arial"/>
              </a:rPr>
              <a:t>admits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a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14/33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4395" y="2730042"/>
            <a:ext cx="37528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0" dirty="0"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692" y="1213363"/>
            <a:ext cx="133350" cy="146050"/>
          </a:xfrm>
          <a:prstGeom prst="rect">
            <a:avLst/>
          </a:prstGeom>
        </p:spPr>
      </p:pic>
      <p:sp>
        <p:nvSpPr>
          <p:cNvPr id="75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0743" y="973836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0253" y="430403"/>
            <a:ext cx="223774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FBFDFC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10743" y="132792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50253" y="1311376"/>
            <a:ext cx="108394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2    </a:t>
            </a:r>
            <a:r>
              <a:rPr sz="1050" spc="-5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1050" spc="150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050" spc="15" dirty="0">
                <a:solidFill>
                  <a:srgbClr val="D9EDE4"/>
                </a:solidFill>
                <a:latin typeface="Arial Unicode MS"/>
                <a:cs typeface="Arial Unicode MS"/>
                <a:hlinkClick r:id="rId4" action="ppaction://hlinksldjump"/>
              </a:rPr>
              <a:t>ALC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41032" y="155172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1032" y="172379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55180" y="1479090"/>
            <a:ext cx="811670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Syntax </a:t>
            </a:r>
            <a:r>
              <a:rPr sz="1050" spc="-4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Semantics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0743" y="202614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50253" y="2039747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6636" y="2009597"/>
            <a:ext cx="75501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1050" spc="-6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050" spc="7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5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10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10743" y="2380221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1032" y="260403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1032" y="277610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50253" y="2359314"/>
            <a:ext cx="133032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5435">
              <a:lnSpc>
                <a:spcPct val="102600"/>
              </a:lnSpc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4 </a:t>
            </a:r>
            <a:r>
              <a:rPr sz="1050" spc="-70" dirty="0">
                <a:solidFill>
                  <a:srgbClr val="D9EDE4"/>
                </a:solidFill>
                <a:latin typeface="Arial"/>
                <a:cs typeface="Arial"/>
                <a:hlinkClick r:id="rId11" action="ppaction://hlinksldjump"/>
              </a:rPr>
              <a:t>Reasoning </a:t>
            </a:r>
            <a:r>
              <a:rPr sz="1050" spc="-75" dirty="0">
                <a:solidFill>
                  <a:srgbClr val="D9EDE4"/>
                </a:solidFill>
                <a:latin typeface="Arial"/>
                <a:cs typeface="Arial"/>
                <a:hlinkClick r:id="rId11" action="ppaction://hlinksldjump"/>
              </a:rPr>
              <a:t>services </a:t>
            </a:r>
            <a:r>
              <a:rPr sz="1050" spc="-75" dirty="0">
                <a:solidFill>
                  <a:srgbClr val="D9EDE4"/>
                </a:solidFill>
                <a:latin typeface="Arial"/>
                <a:cs typeface="Arial"/>
              </a:rPr>
              <a:t>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Standard </a:t>
            </a:r>
            <a:r>
              <a:rPr sz="1050" spc="-75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services </a:t>
            </a:r>
            <a:r>
              <a:rPr sz="1050" spc="-7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65" dirty="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Techniques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15</a:t>
            </a:r>
            <a:r>
              <a:rPr spc="50" dirty="0"/>
              <a:t>/33</a:t>
            </a:r>
          </a:p>
        </p:txBody>
      </p:sp>
      <p:sp>
        <p:nvSpPr>
          <p:cNvPr id="78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10743" y="973836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50253" y="430403"/>
            <a:ext cx="223774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ECF6F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10743" y="132792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50253" y="1311376"/>
            <a:ext cx="108394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2    </a:t>
            </a:r>
            <a:r>
              <a:rPr sz="1050" spc="-5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1050" spc="150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050" spc="15" dirty="0">
                <a:solidFill>
                  <a:srgbClr val="46AA78"/>
                </a:solidFill>
                <a:latin typeface="Arial Unicode MS"/>
                <a:cs typeface="Arial Unicode MS"/>
                <a:hlinkClick r:id="rId4" action="ppaction://hlinksldjump"/>
              </a:rPr>
              <a:t>ALC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41032" y="155172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1032" y="172379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55180" y="1479090"/>
            <a:ext cx="811670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45" dirty="0">
                <a:latin typeface="Arial"/>
                <a:cs typeface="Arial"/>
                <a:hlinkClick r:id="rId9" action="ppaction://hlinksldjump"/>
              </a:rPr>
              <a:t>Syntax 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  <a:hlinkClick r:id="rId10" action="ppaction://hlinksldjump"/>
              </a:rPr>
              <a:t>Semantics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10743" y="202614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50253" y="2039747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6636" y="2009597"/>
            <a:ext cx="75501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1050" spc="-6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050" spc="7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5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105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10743" y="2380221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1032" y="260403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1032" y="277610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50253" y="2359314"/>
            <a:ext cx="133032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5435">
              <a:lnSpc>
                <a:spcPct val="1026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4 </a:t>
            </a:r>
            <a:r>
              <a:rPr sz="1050" spc="-70" dirty="0">
                <a:solidFill>
                  <a:srgbClr val="46AA78"/>
                </a:solidFill>
                <a:latin typeface="Arial"/>
                <a:cs typeface="Arial"/>
                <a:hlinkClick r:id="rId11" action="ppaction://hlinksldjump"/>
              </a:rPr>
              <a:t>Reasoning </a:t>
            </a:r>
            <a:r>
              <a:rPr sz="1050" spc="-75" dirty="0">
                <a:solidFill>
                  <a:srgbClr val="46AA78"/>
                </a:solidFill>
                <a:latin typeface="Arial"/>
                <a:cs typeface="Arial"/>
                <a:hlinkClick r:id="rId11" action="ppaction://hlinksldjump"/>
              </a:rPr>
              <a:t>services </a:t>
            </a:r>
            <a:r>
              <a:rPr sz="1050" spc="-7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  <a:hlinkClick r:id="rId12" action="ppaction://hlinksldjump"/>
              </a:rPr>
              <a:t>Standard </a:t>
            </a:r>
            <a:r>
              <a:rPr sz="1050" spc="-75" dirty="0">
                <a:latin typeface="Arial"/>
                <a:cs typeface="Arial"/>
                <a:hlinkClick r:id="rId12" action="ppaction://hlinksldjump"/>
              </a:rPr>
              <a:t>services 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  <a:hlinkClick r:id="rId13" action="ppaction://hlinksldjump"/>
              </a:rPr>
              <a:t>Techniques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2</a:t>
            </a:fld>
            <a:r>
              <a:rPr sz="600" b="1" spc="50" dirty="0">
                <a:latin typeface="Arial"/>
                <a:cs typeface="Arial"/>
              </a:rPr>
              <a:t>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8875" y="430403"/>
            <a:ext cx="27901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DLs </a:t>
            </a: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are 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structured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fragments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400" spc="3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14773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35776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4" y="1075829"/>
            <a:ext cx="3357055" cy="365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5" dirty="0">
                <a:latin typeface="Arial"/>
                <a:cs typeface="Arial"/>
              </a:rPr>
              <a:t>Recall 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dirty="0">
                <a:latin typeface="Arial"/>
                <a:cs typeface="Arial"/>
              </a:rPr>
              <a:t>full </a:t>
            </a:r>
            <a:r>
              <a:rPr sz="1050" spc="-55" dirty="0">
                <a:latin typeface="Arial"/>
                <a:cs typeface="Arial"/>
              </a:rPr>
              <a:t>FOL  </a:t>
            </a:r>
            <a:r>
              <a:rPr sz="1050" spc="-60" dirty="0">
                <a:latin typeface="Arial"/>
                <a:cs typeface="Arial"/>
              </a:rPr>
              <a:t>is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b="1" spc="-55" dirty="0">
                <a:latin typeface="Arial"/>
                <a:cs typeface="Arial"/>
              </a:rPr>
              <a:t>undecidable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25" dirty="0">
                <a:latin typeface="Arial"/>
                <a:cs typeface="Arial"/>
              </a:rPr>
              <a:t>This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55" dirty="0">
                <a:latin typeface="Arial"/>
                <a:cs typeface="Arial"/>
              </a:rPr>
              <a:t>unpleasant 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40" dirty="0">
                <a:latin typeface="Arial"/>
                <a:cs typeface="Arial"/>
              </a:rPr>
              <a:t>automated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reasoning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392700" y="1506790"/>
            <a:ext cx="561514" cy="428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92700" y="2016586"/>
            <a:ext cx="561514" cy="428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50868" y="1625802"/>
            <a:ext cx="937894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Algorithm</a:t>
            </a:r>
            <a:r>
              <a:rPr sz="750" spc="-45" dirty="0">
                <a:latin typeface="Helvetica Neue"/>
                <a:cs typeface="Helvetica Neue"/>
              </a:rPr>
              <a:t> </a:t>
            </a:r>
            <a:r>
              <a:rPr sz="750" dirty="0">
                <a:latin typeface="Helvetica Neue"/>
                <a:cs typeface="Helvetica Neue"/>
              </a:rPr>
              <a:t>(Recursive)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50868" y="2079656"/>
            <a:ext cx="101282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69"/>
              </a:lnSpc>
            </a:pPr>
            <a:r>
              <a:rPr sz="750" dirty="0">
                <a:latin typeface="Helvetica Neue"/>
                <a:cs typeface="Helvetica Neue"/>
              </a:rPr>
              <a:t>Procedure</a:t>
            </a:r>
            <a:r>
              <a:rPr sz="750" spc="-65" dirty="0">
                <a:latin typeface="Helvetica Neue"/>
                <a:cs typeface="Helvetica Neue"/>
              </a:rPr>
              <a:t> </a:t>
            </a:r>
            <a:r>
              <a:rPr sz="750" dirty="0">
                <a:latin typeface="Helvetica Neue"/>
                <a:cs typeface="Helvetica Neue"/>
              </a:rPr>
              <a:t>(Recursively  Enumerable)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0868" y="2530345"/>
            <a:ext cx="71755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69"/>
              </a:lnSpc>
            </a:pPr>
            <a:r>
              <a:rPr sz="750" dirty="0">
                <a:latin typeface="Helvetica Neue"/>
                <a:cs typeface="Helvetica Neue"/>
              </a:rPr>
              <a:t>non-Recursively  Enumerable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73972" y="1558509"/>
            <a:ext cx="399415" cy="266065"/>
          </a:xfrm>
          <a:custGeom>
            <a:avLst/>
            <a:gdLst/>
            <a:ahLst/>
            <a:cxnLst/>
            <a:rect l="l" t="t" r="r" b="b"/>
            <a:pathLst>
              <a:path w="399414" h="266064">
                <a:moveTo>
                  <a:pt x="0" y="265980"/>
                </a:moveTo>
                <a:lnTo>
                  <a:pt x="398971" y="265980"/>
                </a:lnTo>
                <a:lnTo>
                  <a:pt x="398971" y="0"/>
                </a:lnTo>
                <a:lnTo>
                  <a:pt x="0" y="0"/>
                </a:lnTo>
                <a:lnTo>
                  <a:pt x="0" y="265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73972" y="1558509"/>
            <a:ext cx="399415" cy="266065"/>
          </a:xfrm>
          <a:custGeom>
            <a:avLst/>
            <a:gdLst/>
            <a:ahLst/>
            <a:cxnLst/>
            <a:rect l="l" t="t" r="r" b="b"/>
            <a:pathLst>
              <a:path w="399414" h="266064">
                <a:moveTo>
                  <a:pt x="0" y="0"/>
                </a:moveTo>
                <a:lnTo>
                  <a:pt x="398971" y="0"/>
                </a:lnTo>
                <a:lnTo>
                  <a:pt x="398971" y="265980"/>
                </a:lnTo>
                <a:lnTo>
                  <a:pt x="0" y="265980"/>
                </a:lnTo>
                <a:lnTo>
                  <a:pt x="0" y="0"/>
                </a:lnTo>
                <a:close/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627495" y="1628458"/>
            <a:ext cx="8509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Helvetica"/>
                <a:cs typeface="Helvetica"/>
              </a:rPr>
              <a:t>A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473972" y="2068305"/>
            <a:ext cx="399415" cy="266065"/>
          </a:xfrm>
          <a:custGeom>
            <a:avLst/>
            <a:gdLst/>
            <a:ahLst/>
            <a:cxnLst/>
            <a:rect l="l" t="t" r="r" b="b"/>
            <a:pathLst>
              <a:path w="399414" h="266064">
                <a:moveTo>
                  <a:pt x="0" y="265980"/>
                </a:moveTo>
                <a:lnTo>
                  <a:pt x="398971" y="265980"/>
                </a:lnTo>
                <a:lnTo>
                  <a:pt x="398971" y="0"/>
                </a:lnTo>
                <a:lnTo>
                  <a:pt x="0" y="0"/>
                </a:lnTo>
                <a:lnTo>
                  <a:pt x="0" y="265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73972" y="2068305"/>
            <a:ext cx="399415" cy="266065"/>
          </a:xfrm>
          <a:custGeom>
            <a:avLst/>
            <a:gdLst/>
            <a:ahLst/>
            <a:cxnLst/>
            <a:rect l="l" t="t" r="r" b="b"/>
            <a:pathLst>
              <a:path w="399414" h="266064">
                <a:moveTo>
                  <a:pt x="0" y="0"/>
                </a:moveTo>
                <a:lnTo>
                  <a:pt x="398971" y="0"/>
                </a:lnTo>
                <a:lnTo>
                  <a:pt x="398971" y="265980"/>
                </a:lnTo>
                <a:lnTo>
                  <a:pt x="0" y="265980"/>
                </a:lnTo>
                <a:lnTo>
                  <a:pt x="0" y="0"/>
                </a:lnTo>
                <a:close/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627495" y="2138254"/>
            <a:ext cx="8509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Helvetica"/>
                <a:cs typeface="Helvetica"/>
              </a:rPr>
              <a:t>P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10839" y="2065409"/>
            <a:ext cx="34036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input</a:t>
            </a:r>
            <a:r>
              <a:rPr sz="750" spc="-85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w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008505" y="1693034"/>
            <a:ext cx="388620" cy="2540"/>
          </a:xfrm>
          <a:custGeom>
            <a:avLst/>
            <a:gdLst/>
            <a:ahLst/>
            <a:cxnLst/>
            <a:rect l="l" t="t" r="r" b="b"/>
            <a:pathLst>
              <a:path w="388619" h="2539">
                <a:moveTo>
                  <a:pt x="0" y="2158"/>
                </a:moveTo>
                <a:lnTo>
                  <a:pt x="388628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97134" y="1692705"/>
            <a:ext cx="59690" cy="635"/>
          </a:xfrm>
          <a:custGeom>
            <a:avLst/>
            <a:gdLst/>
            <a:ahLst/>
            <a:cxnLst/>
            <a:rect l="l" t="t" r="r" b="b"/>
            <a:pathLst>
              <a:path w="59689" h="635">
                <a:moveTo>
                  <a:pt x="59105" y="0"/>
                </a:moveTo>
                <a:lnTo>
                  <a:pt x="0" y="328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97011" y="1670869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0" y="0"/>
                </a:moveTo>
                <a:lnTo>
                  <a:pt x="59228" y="21836"/>
                </a:lnTo>
                <a:lnTo>
                  <a:pt x="246" y="44329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12200" y="2198007"/>
            <a:ext cx="388620" cy="2540"/>
          </a:xfrm>
          <a:custGeom>
            <a:avLst/>
            <a:gdLst/>
            <a:ahLst/>
            <a:cxnLst/>
            <a:rect l="l" t="t" r="r" b="b"/>
            <a:pathLst>
              <a:path w="388619" h="2539">
                <a:moveTo>
                  <a:pt x="0" y="2157"/>
                </a:moveTo>
                <a:lnTo>
                  <a:pt x="388628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00829" y="2197679"/>
            <a:ext cx="59690" cy="635"/>
          </a:xfrm>
          <a:custGeom>
            <a:avLst/>
            <a:gdLst/>
            <a:ahLst/>
            <a:cxnLst/>
            <a:rect l="l" t="t" r="r" b="b"/>
            <a:pathLst>
              <a:path w="59689" h="635">
                <a:moveTo>
                  <a:pt x="59105" y="0"/>
                </a:moveTo>
                <a:lnTo>
                  <a:pt x="0" y="328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00705" y="2175842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0" y="0"/>
                </a:moveTo>
                <a:lnTo>
                  <a:pt x="59228" y="21836"/>
                </a:lnTo>
                <a:lnTo>
                  <a:pt x="246" y="44329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12200" y="2641308"/>
            <a:ext cx="388620" cy="2540"/>
          </a:xfrm>
          <a:custGeom>
            <a:avLst/>
            <a:gdLst/>
            <a:ahLst/>
            <a:cxnLst/>
            <a:rect l="l" t="t" r="r" b="b"/>
            <a:pathLst>
              <a:path w="388619" h="2539">
                <a:moveTo>
                  <a:pt x="0" y="2157"/>
                </a:moveTo>
                <a:lnTo>
                  <a:pt x="388628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00829" y="2640980"/>
            <a:ext cx="59690" cy="635"/>
          </a:xfrm>
          <a:custGeom>
            <a:avLst/>
            <a:gdLst/>
            <a:ahLst/>
            <a:cxnLst/>
            <a:rect l="l" t="t" r="r" b="b"/>
            <a:pathLst>
              <a:path w="59689" h="635">
                <a:moveTo>
                  <a:pt x="59105" y="0"/>
                </a:moveTo>
                <a:lnTo>
                  <a:pt x="0" y="328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00705" y="2619143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0" y="0"/>
                </a:moveTo>
                <a:lnTo>
                  <a:pt x="59228" y="21836"/>
                </a:lnTo>
                <a:lnTo>
                  <a:pt x="246" y="44329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910839" y="1551919"/>
            <a:ext cx="34036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input</a:t>
            </a:r>
            <a:r>
              <a:rPr sz="750" spc="-85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w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910839" y="2508710"/>
            <a:ext cx="34036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input</a:t>
            </a:r>
            <a:r>
              <a:rPr sz="750" spc="-85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w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575791" y="2586288"/>
            <a:ext cx="18605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???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876567" y="1602212"/>
            <a:ext cx="250190" cy="49530"/>
          </a:xfrm>
          <a:custGeom>
            <a:avLst/>
            <a:gdLst/>
            <a:ahLst/>
            <a:cxnLst/>
            <a:rect l="l" t="t" r="r" b="b"/>
            <a:pathLst>
              <a:path w="250189" h="49530">
                <a:moveTo>
                  <a:pt x="0" y="49236"/>
                </a:moveTo>
                <a:lnTo>
                  <a:pt x="249700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26267" y="1590778"/>
            <a:ext cx="58419" cy="11430"/>
          </a:xfrm>
          <a:custGeom>
            <a:avLst/>
            <a:gdLst/>
            <a:ahLst/>
            <a:cxnLst/>
            <a:rect l="l" t="t" r="r" b="b"/>
            <a:pathLst>
              <a:path w="58419" h="11430">
                <a:moveTo>
                  <a:pt x="57990" y="0"/>
                </a:moveTo>
                <a:lnTo>
                  <a:pt x="0" y="11434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21980" y="1580466"/>
            <a:ext cx="62865" cy="43815"/>
          </a:xfrm>
          <a:custGeom>
            <a:avLst/>
            <a:gdLst/>
            <a:ahLst/>
            <a:cxnLst/>
            <a:rect l="l" t="t" r="r" b="b"/>
            <a:pathLst>
              <a:path w="62864" h="43815">
                <a:moveTo>
                  <a:pt x="0" y="0"/>
                </a:moveTo>
                <a:lnTo>
                  <a:pt x="62277" y="10311"/>
                </a:lnTo>
                <a:lnTo>
                  <a:pt x="8575" y="43492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76567" y="1731549"/>
            <a:ext cx="250190" cy="49530"/>
          </a:xfrm>
          <a:custGeom>
            <a:avLst/>
            <a:gdLst/>
            <a:ahLst/>
            <a:cxnLst/>
            <a:rect l="l" t="t" r="r" b="b"/>
            <a:pathLst>
              <a:path w="250189" h="49530">
                <a:moveTo>
                  <a:pt x="0" y="0"/>
                </a:moveTo>
                <a:lnTo>
                  <a:pt x="249700" y="49236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26267" y="1780786"/>
            <a:ext cx="58419" cy="11430"/>
          </a:xfrm>
          <a:custGeom>
            <a:avLst/>
            <a:gdLst/>
            <a:ahLst/>
            <a:cxnLst/>
            <a:rect l="l" t="t" r="r" b="b"/>
            <a:pathLst>
              <a:path w="58419" h="11430">
                <a:moveTo>
                  <a:pt x="57990" y="11434"/>
                </a:moveTo>
                <a:lnTo>
                  <a:pt x="0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21980" y="1759039"/>
            <a:ext cx="62865" cy="43815"/>
          </a:xfrm>
          <a:custGeom>
            <a:avLst/>
            <a:gdLst/>
            <a:ahLst/>
            <a:cxnLst/>
            <a:rect l="l" t="t" r="r" b="b"/>
            <a:pathLst>
              <a:path w="62864" h="43814">
                <a:moveTo>
                  <a:pt x="8575" y="0"/>
                </a:moveTo>
                <a:lnTo>
                  <a:pt x="62277" y="33181"/>
                </a:lnTo>
                <a:lnTo>
                  <a:pt x="0" y="43493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76548" y="2099161"/>
            <a:ext cx="250190" cy="56515"/>
          </a:xfrm>
          <a:custGeom>
            <a:avLst/>
            <a:gdLst/>
            <a:ahLst/>
            <a:cxnLst/>
            <a:rect l="l" t="t" r="r" b="b"/>
            <a:pathLst>
              <a:path w="250189" h="56514">
                <a:moveTo>
                  <a:pt x="0" y="56367"/>
                </a:moveTo>
                <a:lnTo>
                  <a:pt x="250126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26675" y="2086168"/>
            <a:ext cx="57785" cy="13335"/>
          </a:xfrm>
          <a:custGeom>
            <a:avLst/>
            <a:gdLst/>
            <a:ahLst/>
            <a:cxnLst/>
            <a:rect l="l" t="t" r="r" b="b"/>
            <a:pathLst>
              <a:path w="57785" h="13335">
                <a:moveTo>
                  <a:pt x="57660" y="0"/>
                </a:moveTo>
                <a:lnTo>
                  <a:pt x="0" y="12993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21802" y="2077539"/>
            <a:ext cx="62865" cy="43815"/>
          </a:xfrm>
          <a:custGeom>
            <a:avLst/>
            <a:gdLst/>
            <a:ahLst/>
            <a:cxnLst/>
            <a:rect l="l" t="t" r="r" b="b"/>
            <a:pathLst>
              <a:path w="62864" h="43814">
                <a:moveTo>
                  <a:pt x="0" y="0"/>
                </a:moveTo>
                <a:lnTo>
                  <a:pt x="62533" y="8628"/>
                </a:lnTo>
                <a:lnTo>
                  <a:pt x="9745" y="43245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225966" y="1422394"/>
            <a:ext cx="63055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81000"/>
              </a:lnSpc>
            </a:pPr>
            <a:r>
              <a:rPr sz="750" dirty="0">
                <a:latin typeface="Helvetica Neue"/>
                <a:cs typeface="Helvetica Neue"/>
              </a:rPr>
              <a:t>yes (</a:t>
            </a:r>
            <a:r>
              <a:rPr sz="750" i="1" dirty="0">
                <a:latin typeface="Helvetica Neue"/>
                <a:cs typeface="Helvetica Neue"/>
              </a:rPr>
              <a:t>w </a:t>
            </a:r>
            <a:r>
              <a:rPr sz="750" dirty="0">
                <a:latin typeface="Helvetica Neue"/>
                <a:cs typeface="Helvetica Neue"/>
              </a:rPr>
              <a:t>in </a:t>
            </a:r>
            <a:r>
              <a:rPr sz="750" i="1" dirty="0">
                <a:latin typeface="Helvetica Neue"/>
                <a:cs typeface="Helvetica Neue"/>
              </a:rPr>
              <a:t>L</a:t>
            </a:r>
            <a:r>
              <a:rPr sz="750" dirty="0">
                <a:latin typeface="Helvetica Neue"/>
                <a:cs typeface="Helvetica Neue"/>
              </a:rPr>
              <a:t>)  no (</a:t>
            </a:r>
            <a:r>
              <a:rPr sz="750" i="1" dirty="0">
                <a:latin typeface="Helvetica Neue"/>
                <a:cs typeface="Helvetica Neue"/>
              </a:rPr>
              <a:t>w </a:t>
            </a:r>
            <a:r>
              <a:rPr sz="750" dirty="0">
                <a:latin typeface="Helvetica Neue"/>
                <a:cs typeface="Helvetica Neue"/>
              </a:rPr>
              <a:t>not in</a:t>
            </a:r>
            <a:r>
              <a:rPr sz="750" spc="-70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L</a:t>
            </a:r>
            <a:r>
              <a:rPr sz="750" dirty="0">
                <a:latin typeface="Helvetica Neue"/>
                <a:cs typeface="Helvetica Neue"/>
              </a:rPr>
              <a:t>)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16</a:t>
            </a:r>
            <a:r>
              <a:rPr spc="50" dirty="0"/>
              <a:t>/33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3225966" y="1995220"/>
            <a:ext cx="50419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yes (</a:t>
            </a:r>
            <a:r>
              <a:rPr sz="750" i="1" dirty="0">
                <a:latin typeface="Helvetica Neue"/>
                <a:cs typeface="Helvetica Neue"/>
              </a:rPr>
              <a:t>w </a:t>
            </a:r>
            <a:r>
              <a:rPr sz="750" dirty="0">
                <a:latin typeface="Helvetica Neue"/>
                <a:cs typeface="Helvetica Neue"/>
              </a:rPr>
              <a:t>in</a:t>
            </a:r>
            <a:r>
              <a:rPr sz="750" spc="-75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L</a:t>
            </a:r>
            <a:r>
              <a:rPr sz="750" dirty="0">
                <a:latin typeface="Helvetica Neue"/>
                <a:cs typeface="Helvetica Neue"/>
              </a:rPr>
              <a:t>)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103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8875" y="430403"/>
            <a:ext cx="27901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DLs </a:t>
            </a: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are 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structured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fragments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400" spc="3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37842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76053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214264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4395" y="1302166"/>
            <a:ext cx="3587115" cy="1070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00330" indent="-171450">
              <a:lnSpc>
                <a:spcPct val="102600"/>
              </a:lnSpc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Approach: </a:t>
            </a:r>
            <a:r>
              <a:rPr sz="1050" spc="-15" dirty="0">
                <a:latin typeface="Arial"/>
                <a:cs typeface="Arial"/>
              </a:rPr>
              <a:t>find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fragment—a </a:t>
            </a:r>
            <a:r>
              <a:rPr sz="1050" i="1" spc="-55" dirty="0">
                <a:latin typeface="Arial"/>
                <a:cs typeface="Arial"/>
              </a:rPr>
              <a:t>sublanguage</a:t>
            </a:r>
            <a:r>
              <a:rPr sz="1050" spc="-55" dirty="0">
                <a:latin typeface="Arial"/>
                <a:cs typeface="Arial"/>
              </a:rPr>
              <a:t>—of </a:t>
            </a:r>
            <a:r>
              <a:rPr sz="1050" spc="-50" dirty="0">
                <a:latin typeface="Arial"/>
                <a:cs typeface="Arial"/>
              </a:rPr>
              <a:t>FOL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60" dirty="0">
                <a:latin typeface="Arial"/>
                <a:cs typeface="Arial"/>
              </a:rPr>
              <a:t>is  decidable</a:t>
            </a:r>
            <a:endParaRPr sz="1050" dirty="0">
              <a:latin typeface="Arial"/>
              <a:cs typeface="Arial"/>
            </a:endParaRPr>
          </a:p>
          <a:p>
            <a:pPr marL="184150" marR="13843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Take </a:t>
            </a: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45" dirty="0">
                <a:latin typeface="Arial"/>
                <a:cs typeface="Arial"/>
              </a:rPr>
              <a:t>features, </a:t>
            </a:r>
            <a:r>
              <a:rPr sz="1050" spc="-65" dirty="0">
                <a:latin typeface="Arial"/>
                <a:cs typeface="Arial"/>
              </a:rPr>
              <a:t>prove </a:t>
            </a:r>
            <a:r>
              <a:rPr sz="1050" spc="-30" dirty="0">
                <a:latin typeface="Arial"/>
                <a:cs typeface="Arial"/>
              </a:rPr>
              <a:t>the computational </a:t>
            </a:r>
            <a:r>
              <a:rPr sz="1050" spc="-35" dirty="0">
                <a:latin typeface="Arial"/>
                <a:cs typeface="Arial"/>
              </a:rPr>
              <a:t>complexity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90" dirty="0">
                <a:latin typeface="Arial"/>
                <a:cs typeface="Arial"/>
              </a:rPr>
              <a:t>some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problem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10" dirty="0">
                <a:latin typeface="Arial"/>
                <a:cs typeface="Arial"/>
              </a:rPr>
              <a:t>But </a:t>
            </a:r>
            <a:r>
              <a:rPr sz="1050" spc="-40" dirty="0" smtClean="0">
                <a:latin typeface="Arial"/>
                <a:cs typeface="Arial"/>
              </a:rPr>
              <a:t>let</a:t>
            </a:r>
            <a:r>
              <a:rPr lang="en-US" sz="1050" spc="-40" dirty="0" smtClean="0">
                <a:latin typeface="Arial"/>
                <a:cs typeface="Arial"/>
              </a:rPr>
              <a:t>s</a:t>
            </a:r>
            <a:r>
              <a:rPr sz="1050" spc="-40" dirty="0" smtClean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first </a:t>
            </a:r>
            <a:r>
              <a:rPr sz="1050" spc="-45" dirty="0">
                <a:latin typeface="Arial"/>
                <a:cs typeface="Arial"/>
              </a:rPr>
              <a:t>demonstrate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two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35" dirty="0">
                <a:latin typeface="Arial"/>
                <a:cs typeface="Arial"/>
              </a:rPr>
              <a:t>related, </a:t>
            </a:r>
            <a:r>
              <a:rPr sz="1050" spc="-95" dirty="0">
                <a:latin typeface="Arial"/>
                <a:cs typeface="Arial"/>
              </a:rPr>
              <a:t>so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105" dirty="0">
                <a:latin typeface="Arial"/>
                <a:cs typeface="Arial"/>
              </a:rPr>
              <a:t>we </a:t>
            </a:r>
            <a:r>
              <a:rPr sz="1050" spc="-65" dirty="0">
                <a:latin typeface="Arial"/>
                <a:cs typeface="Arial"/>
              </a:rPr>
              <a:t>can  </a:t>
            </a:r>
            <a:r>
              <a:rPr sz="1050" spc="-55" dirty="0">
                <a:latin typeface="Arial"/>
                <a:cs typeface="Arial"/>
              </a:rPr>
              <a:t>do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this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17</a:t>
            </a:r>
            <a:r>
              <a:rPr spc="50" dirty="0"/>
              <a:t>/33</a:t>
            </a:r>
          </a:p>
        </p:txBody>
      </p:sp>
      <p:sp>
        <p:nvSpPr>
          <p:cNvPr id="69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48524" y="430403"/>
            <a:ext cx="191135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r>
              <a:rPr sz="1400" spc="2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correspondences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21697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2327" y="140679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158390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2327" y="177370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2551" y="195082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2327" y="2140635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2551" y="231775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2327" y="250756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24394" y="1145070"/>
            <a:ext cx="3128455" cy="142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i="1" spc="-95" dirty="0">
                <a:latin typeface="Arial"/>
                <a:cs typeface="Arial"/>
              </a:rPr>
              <a:t>C  </a:t>
            </a:r>
            <a:r>
              <a:rPr sz="1050" spc="-245" dirty="0" smtClean="0">
                <a:latin typeface="Arial Unicode MS"/>
                <a:cs typeface="Arial Unicode MS"/>
              </a:rPr>
              <a:t>    </a:t>
            </a:r>
            <a:r>
              <a:rPr sz="1050" spc="-229" dirty="0" smtClean="0">
                <a:latin typeface="Arial Unicode MS"/>
                <a:cs typeface="Arial Unicode MS"/>
              </a:rPr>
              <a:t> </a:t>
            </a:r>
            <a:r>
              <a:rPr sz="1050" i="1" spc="-10" dirty="0">
                <a:latin typeface="Arial"/>
                <a:cs typeface="Arial"/>
              </a:rPr>
              <a:t>D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5" dirty="0">
                <a:latin typeface="Arial Unicode MS"/>
                <a:cs typeface="Arial Unicode MS"/>
              </a:rPr>
              <a:t>∀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C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80" dirty="0">
                <a:latin typeface="Arial Unicode MS"/>
                <a:cs typeface="Arial Unicode MS"/>
              </a:rPr>
              <a:t>→</a:t>
            </a:r>
            <a:r>
              <a:rPr sz="1000" spc="-25" dirty="0">
                <a:latin typeface="Arial Unicode MS"/>
                <a:cs typeface="Arial Unicode MS"/>
              </a:rPr>
              <a:t> </a:t>
            </a:r>
            <a:r>
              <a:rPr sz="1000" i="1" spc="25" dirty="0">
                <a:latin typeface="Arial"/>
                <a:cs typeface="Arial"/>
              </a:rPr>
              <a:t>D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x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</a:pPr>
            <a:r>
              <a:rPr sz="1050" i="1" spc="-95" dirty="0">
                <a:latin typeface="Arial"/>
                <a:cs typeface="Arial"/>
              </a:rPr>
              <a:t>C  </a:t>
            </a:r>
            <a:r>
              <a:rPr sz="1050" spc="-245" dirty="0" smtClean="0">
                <a:latin typeface="Arial Unicode MS"/>
                <a:cs typeface="Arial Unicode MS"/>
              </a:rPr>
              <a:t>    </a:t>
            </a:r>
            <a:r>
              <a:rPr sz="1050" i="1" spc="-10" dirty="0">
                <a:latin typeface="Arial"/>
                <a:cs typeface="Arial"/>
              </a:rPr>
              <a:t>D </a:t>
            </a:r>
            <a:r>
              <a:rPr lang="en-US" sz="1050" spc="105" dirty="0">
                <a:latin typeface="Arial Unicode MS"/>
                <a:cs typeface="Arial Unicode MS"/>
              </a:rPr>
              <a:t> </a:t>
            </a:r>
            <a:r>
              <a:rPr lang="en-US" sz="1050" spc="105" dirty="0" smtClean="0">
                <a:latin typeface="Arial Unicode MS"/>
                <a:cs typeface="Arial Unicode MS"/>
              </a:rPr>
              <a:t>   </a:t>
            </a:r>
            <a:r>
              <a:rPr sz="1050" i="1" spc="-80" dirty="0" smtClean="0">
                <a:latin typeface="Arial"/>
                <a:cs typeface="Arial"/>
              </a:rPr>
              <a:t>E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5" dirty="0">
                <a:latin typeface="Arial Unicode MS"/>
                <a:cs typeface="Arial Unicode MS"/>
              </a:rPr>
              <a:t>∀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C</a:t>
            </a:r>
            <a:r>
              <a:rPr sz="1000" i="1" spc="-16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280" dirty="0">
                <a:latin typeface="Arial Unicode MS"/>
                <a:cs typeface="Arial Unicode MS"/>
              </a:rPr>
              <a:t>→</a:t>
            </a:r>
            <a:r>
              <a:rPr sz="1000" spc="-15" dirty="0">
                <a:latin typeface="Arial Unicode MS"/>
                <a:cs typeface="Arial Unicode MS"/>
              </a:rPr>
              <a:t> </a:t>
            </a:r>
            <a:r>
              <a:rPr sz="1000" i="1" spc="25" dirty="0">
                <a:latin typeface="Arial"/>
                <a:cs typeface="Arial"/>
              </a:rPr>
              <a:t>D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00" dirty="0">
                <a:latin typeface="Arial Unicode MS"/>
                <a:cs typeface="Arial Unicode MS"/>
              </a:rPr>
              <a:t>∧</a:t>
            </a:r>
            <a:r>
              <a:rPr sz="1000" spc="-70" dirty="0">
                <a:latin typeface="Arial Unicode MS"/>
                <a:cs typeface="Arial Unicode MS"/>
              </a:rPr>
              <a:t> </a:t>
            </a: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6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</a:pPr>
            <a:r>
              <a:rPr sz="1050" i="1" spc="-95" dirty="0">
                <a:latin typeface="Arial"/>
                <a:cs typeface="Arial"/>
              </a:rPr>
              <a:t>C  </a:t>
            </a:r>
            <a:r>
              <a:rPr sz="1050" spc="-245" dirty="0" smtClean="0">
                <a:latin typeface="Arial Unicode MS"/>
                <a:cs typeface="Arial Unicode MS"/>
              </a:rPr>
              <a:t>   </a:t>
            </a:r>
            <a:r>
              <a:rPr sz="1050" spc="-235" dirty="0" smtClean="0">
                <a:latin typeface="Arial Unicode MS"/>
                <a:cs typeface="Arial Unicode MS"/>
              </a:rPr>
              <a:t> </a:t>
            </a:r>
            <a:r>
              <a:rPr sz="1050" spc="-15" dirty="0">
                <a:latin typeface="Arial Unicode MS"/>
                <a:cs typeface="Arial Unicode MS"/>
              </a:rPr>
              <a:t>∃</a:t>
            </a:r>
            <a:r>
              <a:rPr sz="1050" i="1" spc="-15" dirty="0">
                <a:latin typeface="Arial"/>
                <a:cs typeface="Arial"/>
              </a:rPr>
              <a:t>R.D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5" dirty="0">
                <a:latin typeface="Arial Unicode MS"/>
                <a:cs typeface="Arial Unicode MS"/>
              </a:rPr>
              <a:t>∀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C</a:t>
            </a:r>
            <a:r>
              <a:rPr sz="1000" i="1" spc="-16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280" dirty="0">
                <a:latin typeface="Arial Unicode MS"/>
                <a:cs typeface="Arial Unicode MS"/>
              </a:rPr>
              <a:t>→</a:t>
            </a:r>
            <a:r>
              <a:rPr sz="1000" spc="-15" dirty="0">
                <a:latin typeface="Arial Unicode MS"/>
                <a:cs typeface="Arial Unicode MS"/>
              </a:rPr>
              <a:t> </a:t>
            </a:r>
            <a:r>
              <a:rPr sz="1000" spc="-45" dirty="0">
                <a:latin typeface="Arial Unicode MS"/>
                <a:cs typeface="Arial Unicode MS"/>
              </a:rPr>
              <a:t>∃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(</a:t>
            </a:r>
            <a:r>
              <a:rPr sz="1000" i="1" spc="-15" dirty="0">
                <a:latin typeface="Arial"/>
                <a:cs typeface="Arial"/>
              </a:rPr>
              <a:t>R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0" dirty="0">
                <a:latin typeface="Arial Unicode MS"/>
                <a:cs typeface="Arial Unicode MS"/>
              </a:rPr>
              <a:t>∧</a:t>
            </a:r>
            <a:r>
              <a:rPr sz="1000" spc="-65" dirty="0">
                <a:latin typeface="Arial Unicode MS"/>
                <a:cs typeface="Arial Unicode MS"/>
              </a:rPr>
              <a:t> </a:t>
            </a:r>
            <a:r>
              <a:rPr sz="1000" i="1" spc="25" dirty="0">
                <a:latin typeface="Arial"/>
                <a:cs typeface="Arial"/>
              </a:rPr>
              <a:t>D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r>
              <a:rPr sz="1050" i="1" spc="-95" dirty="0">
                <a:latin typeface="Arial"/>
                <a:cs typeface="Arial"/>
              </a:rPr>
              <a:t>C  </a:t>
            </a:r>
            <a:r>
              <a:rPr sz="1050" spc="195" dirty="0">
                <a:latin typeface="Arial Unicode MS"/>
                <a:cs typeface="Arial Unicode MS"/>
              </a:rPr>
              <a:t>≡ </a:t>
            </a:r>
            <a:r>
              <a:rPr sz="1050" spc="-15" dirty="0">
                <a:latin typeface="Arial Unicode MS"/>
                <a:cs typeface="Arial Unicode MS"/>
              </a:rPr>
              <a:t>∃</a:t>
            </a:r>
            <a:r>
              <a:rPr sz="1050" i="1" spc="-15" dirty="0">
                <a:latin typeface="Arial"/>
                <a:cs typeface="Arial"/>
              </a:rPr>
              <a:t>R.D</a:t>
            </a:r>
            <a:r>
              <a:rPr sz="1050" i="1" spc="-114" dirty="0">
                <a:latin typeface="Arial"/>
                <a:cs typeface="Arial"/>
              </a:rPr>
              <a:t> </a:t>
            </a:r>
            <a:r>
              <a:rPr sz="1050" spc="-210" dirty="0" smtClean="0">
                <a:latin typeface="Arial Unicode MS"/>
                <a:cs typeface="Arial Unicode MS"/>
              </a:rPr>
              <a:t>  </a:t>
            </a:r>
            <a:r>
              <a:rPr lang="en-US" sz="1050" spc="-210" dirty="0" smtClean="0">
                <a:latin typeface="Arial Unicode MS"/>
                <a:cs typeface="Arial Unicode MS"/>
              </a:rPr>
              <a:t>   </a:t>
            </a:r>
            <a:r>
              <a:rPr sz="1050" spc="-25" dirty="0" smtClean="0">
                <a:latin typeface="Arial Unicode MS"/>
                <a:cs typeface="Arial Unicode MS"/>
              </a:rPr>
              <a:t>∃</a:t>
            </a:r>
            <a:r>
              <a:rPr sz="1050" i="1" spc="-25" dirty="0">
                <a:latin typeface="Arial"/>
                <a:cs typeface="Arial"/>
              </a:rPr>
              <a:t>S.D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45" dirty="0">
                <a:latin typeface="Arial Unicode MS"/>
                <a:cs typeface="Arial Unicode MS"/>
              </a:rPr>
              <a:t>∀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C</a:t>
            </a:r>
            <a:r>
              <a:rPr sz="1000" i="1" spc="-16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-19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280" dirty="0">
                <a:latin typeface="Arial Unicode MS"/>
                <a:cs typeface="Arial Unicode MS"/>
              </a:rPr>
              <a:t>↔</a:t>
            </a:r>
            <a:r>
              <a:rPr sz="1000" spc="-10" dirty="0">
                <a:latin typeface="Arial Unicode MS"/>
                <a:cs typeface="Arial Unicode MS"/>
              </a:rPr>
              <a:t> </a:t>
            </a:r>
            <a:r>
              <a:rPr sz="1000" spc="-45" dirty="0">
                <a:latin typeface="Arial Unicode MS"/>
                <a:cs typeface="Arial Unicode MS"/>
              </a:rPr>
              <a:t>∃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((</a:t>
            </a:r>
            <a:r>
              <a:rPr sz="1000" i="1" spc="5" dirty="0">
                <a:latin typeface="Arial"/>
                <a:cs typeface="Arial"/>
              </a:rPr>
              <a:t>R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0" dirty="0">
                <a:latin typeface="Arial Unicode MS"/>
                <a:cs typeface="Arial Unicode MS"/>
              </a:rPr>
              <a:t>∨</a:t>
            </a:r>
            <a:r>
              <a:rPr sz="1000" spc="-65" dirty="0">
                <a:latin typeface="Arial Unicode MS"/>
                <a:cs typeface="Arial Unicode MS"/>
              </a:rPr>
              <a:t> </a:t>
            </a:r>
            <a:r>
              <a:rPr sz="1000" i="1" spc="-114" dirty="0">
                <a:latin typeface="Arial"/>
                <a:cs typeface="Arial"/>
              </a:rPr>
              <a:t>S</a:t>
            </a:r>
            <a:r>
              <a:rPr sz="1000" i="1" spc="-19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0" dirty="0">
                <a:latin typeface="Arial Unicode MS"/>
                <a:cs typeface="Arial Unicode MS"/>
              </a:rPr>
              <a:t>∧</a:t>
            </a:r>
            <a:r>
              <a:rPr sz="1000" spc="-65" dirty="0">
                <a:latin typeface="Arial Unicode MS"/>
                <a:cs typeface="Arial Unicode MS"/>
              </a:rPr>
              <a:t> </a:t>
            </a:r>
            <a:r>
              <a:rPr sz="1000" i="1" spc="25" dirty="0">
                <a:latin typeface="Arial"/>
                <a:cs typeface="Arial"/>
              </a:rPr>
              <a:t>D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y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18/33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680" y="1172393"/>
            <a:ext cx="133350" cy="1460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200" y="1535161"/>
            <a:ext cx="133350" cy="1460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226" y="1875191"/>
            <a:ext cx="133350" cy="1460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6202" y="2220351"/>
            <a:ext cx="131618" cy="1524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4638" y="1526357"/>
            <a:ext cx="137026" cy="130175"/>
          </a:xfrm>
          <a:prstGeom prst="rect">
            <a:avLst/>
          </a:prstGeom>
        </p:spPr>
      </p:pic>
      <p:sp>
        <p:nvSpPr>
          <p:cNvPr id="79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86255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107259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45469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181655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4394" y="430403"/>
            <a:ext cx="3814255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545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DLs </a:t>
            </a: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are 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structured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fragments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400" spc="3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FOL</a:t>
            </a:r>
            <a:endParaRPr sz="1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r>
              <a:rPr sz="1050" spc="-85" dirty="0">
                <a:latin typeface="Arial"/>
                <a:cs typeface="Arial"/>
              </a:rPr>
              <a:t>We  </a:t>
            </a:r>
            <a:r>
              <a:rPr sz="1050" spc="-75" dirty="0">
                <a:latin typeface="Arial"/>
                <a:cs typeface="Arial"/>
              </a:rPr>
              <a:t>end  </a:t>
            </a:r>
            <a:r>
              <a:rPr sz="1050" spc="-50" dirty="0">
                <a:latin typeface="Arial"/>
                <a:cs typeface="Arial"/>
              </a:rPr>
              <a:t>up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i="1" spc="-35" dirty="0">
                <a:latin typeface="Arial"/>
                <a:cs typeface="Arial"/>
              </a:rPr>
              <a:t>trade-offs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0" dirty="0">
                <a:latin typeface="Arial"/>
                <a:cs typeface="Arial"/>
              </a:rPr>
              <a:t>features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DL</a:t>
            </a:r>
            <a:endParaRPr sz="1050" dirty="0">
              <a:latin typeface="Arial"/>
              <a:cs typeface="Arial"/>
            </a:endParaRPr>
          </a:p>
          <a:p>
            <a:pPr marL="184150" marR="7366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50" dirty="0">
                <a:latin typeface="Arial"/>
                <a:cs typeface="Arial"/>
              </a:rPr>
              <a:t>features </a:t>
            </a:r>
            <a:r>
              <a:rPr sz="1050" spc="-75" dirty="0">
                <a:latin typeface="Arial"/>
                <a:cs typeface="Arial"/>
              </a:rPr>
              <a:t>always </a:t>
            </a:r>
            <a:r>
              <a:rPr sz="1050" spc="-5" dirty="0">
                <a:latin typeface="Arial"/>
                <a:cs typeface="Arial"/>
              </a:rPr>
              <a:t>will </a:t>
            </a:r>
            <a:r>
              <a:rPr sz="1050" spc="-80" dirty="0">
                <a:latin typeface="Arial"/>
                <a:cs typeface="Arial"/>
              </a:rPr>
              <a:t>make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spc="-55" dirty="0">
                <a:latin typeface="Arial"/>
                <a:cs typeface="Arial"/>
              </a:rPr>
              <a:t>undecidable  </a:t>
            </a:r>
            <a:r>
              <a:rPr sz="1050" spc="-25" dirty="0">
                <a:latin typeface="Arial"/>
                <a:cs typeface="Arial"/>
              </a:rPr>
              <a:t>(e.g., </a:t>
            </a:r>
            <a:r>
              <a:rPr sz="1050" spc="-20" dirty="0">
                <a:latin typeface="Arial"/>
                <a:cs typeface="Arial"/>
              </a:rPr>
              <a:t>true </a:t>
            </a:r>
            <a:r>
              <a:rPr sz="1050" spc="-45" dirty="0">
                <a:latin typeface="Arial"/>
                <a:cs typeface="Arial"/>
              </a:rPr>
              <a:t>role </a:t>
            </a:r>
            <a:r>
              <a:rPr sz="1050" spc="-35" dirty="0">
                <a:latin typeface="Arial"/>
                <a:cs typeface="Arial"/>
              </a:rPr>
              <a:t>composition, </a:t>
            </a:r>
            <a:r>
              <a:rPr sz="1050" i="1" spc="-90" dirty="0">
                <a:latin typeface="Arial"/>
                <a:cs typeface="Arial"/>
              </a:rPr>
              <a:t>R  </a:t>
            </a:r>
            <a:r>
              <a:rPr sz="1050" spc="-110" dirty="0">
                <a:latin typeface="Arial Unicode MS"/>
                <a:cs typeface="Arial Unicode MS"/>
              </a:rPr>
              <a:t>◦ </a:t>
            </a:r>
            <a:r>
              <a:rPr sz="1050" i="1" spc="-125" dirty="0">
                <a:latin typeface="Arial"/>
                <a:cs typeface="Arial"/>
              </a:rPr>
              <a:t>S  </a:t>
            </a:r>
            <a:r>
              <a:rPr sz="1050" spc="195" dirty="0">
                <a:latin typeface="Arial Unicode MS"/>
                <a:cs typeface="Arial Unicode MS"/>
              </a:rPr>
              <a:t>≡ </a:t>
            </a:r>
            <a:r>
              <a:rPr sz="1050" i="1" spc="65" dirty="0">
                <a:latin typeface="Arial"/>
                <a:cs typeface="Arial"/>
              </a:rPr>
              <a:t>T</a:t>
            </a:r>
            <a:r>
              <a:rPr sz="1050" i="1" spc="11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Other </a:t>
            </a:r>
            <a:r>
              <a:rPr sz="1050" spc="-50" dirty="0">
                <a:latin typeface="Arial"/>
                <a:cs typeface="Arial"/>
              </a:rPr>
              <a:t>features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35" dirty="0">
                <a:latin typeface="Arial"/>
                <a:cs typeface="Arial"/>
              </a:rPr>
              <a:t>only </a:t>
            </a:r>
            <a:r>
              <a:rPr sz="1050" spc="-25" dirty="0">
                <a:latin typeface="Arial"/>
                <a:cs typeface="Arial"/>
              </a:rPr>
              <a:t>‘problematic’ (computationally </a:t>
            </a:r>
            <a:r>
              <a:rPr sz="1050" spc="-90" dirty="0">
                <a:latin typeface="Arial"/>
                <a:cs typeface="Arial"/>
              </a:rPr>
              <a:t>less  </a:t>
            </a:r>
            <a:r>
              <a:rPr sz="1050" spc="-50" dirty="0">
                <a:latin typeface="Arial"/>
                <a:cs typeface="Arial"/>
              </a:rPr>
              <a:t>desirable)  </a:t>
            </a:r>
            <a:r>
              <a:rPr sz="1050" spc="-70" dirty="0">
                <a:latin typeface="Arial"/>
                <a:cs typeface="Arial"/>
              </a:rPr>
              <a:t>when  </a:t>
            </a:r>
            <a:r>
              <a:rPr sz="1050" spc="-45" dirty="0">
                <a:latin typeface="Arial"/>
                <a:cs typeface="Arial"/>
              </a:rPr>
              <a:t>taken </a:t>
            </a:r>
            <a:r>
              <a:rPr sz="1050" spc="-35" dirty="0">
                <a:latin typeface="Arial"/>
                <a:cs typeface="Arial"/>
              </a:rPr>
              <a:t>together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another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E.g., </a:t>
            </a:r>
            <a:r>
              <a:rPr sz="1050" spc="-80" dirty="0">
                <a:latin typeface="Arial"/>
                <a:cs typeface="Arial"/>
              </a:rPr>
              <a:t>one  </a:t>
            </a:r>
            <a:r>
              <a:rPr sz="1050" spc="-45" dirty="0">
                <a:latin typeface="Arial"/>
                <a:cs typeface="Arial"/>
              </a:rPr>
              <a:t>could </a:t>
            </a:r>
            <a:r>
              <a:rPr sz="1050" spc="-55" dirty="0">
                <a:latin typeface="Arial"/>
                <a:cs typeface="Arial"/>
              </a:rPr>
              <a:t>define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65" dirty="0">
                <a:latin typeface="Arial"/>
                <a:cs typeface="Arial"/>
              </a:rPr>
              <a:t>language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where: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92327" y="200637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01484" y="1934489"/>
            <a:ext cx="29275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45" dirty="0">
                <a:latin typeface="Arial"/>
                <a:cs typeface="Arial"/>
              </a:rPr>
              <a:t>it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30" dirty="0">
                <a:latin typeface="Arial"/>
                <a:cs typeface="Arial"/>
              </a:rPr>
              <a:t>prohibited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95" dirty="0">
                <a:latin typeface="Arial"/>
                <a:cs typeface="Arial"/>
              </a:rPr>
              <a:t>use  </a:t>
            </a:r>
            <a:r>
              <a:rPr sz="1000" spc="-50" dirty="0">
                <a:latin typeface="Arial Unicode MS"/>
                <a:cs typeface="Arial Unicode MS"/>
              </a:rPr>
              <a:t>∀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60" dirty="0">
                <a:latin typeface="Arial"/>
                <a:cs typeface="Arial"/>
              </a:rPr>
              <a:t>an  </a:t>
            </a:r>
            <a:r>
              <a:rPr sz="1000" spc="-35" dirty="0">
                <a:latin typeface="Arial"/>
                <a:cs typeface="Arial"/>
              </a:rPr>
              <a:t>axiom, 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92327" y="215820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01484" y="2086318"/>
            <a:ext cx="32323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only </a:t>
            </a:r>
            <a:r>
              <a:rPr sz="1000" spc="25" dirty="0">
                <a:latin typeface="Arial Unicode MS"/>
                <a:cs typeface="Arial Unicode MS"/>
              </a:rPr>
              <a:t>∃</a:t>
            </a:r>
            <a:r>
              <a:rPr sz="1000" i="1" spc="25" dirty="0">
                <a:latin typeface="Arial"/>
                <a:cs typeface="Arial"/>
              </a:rPr>
              <a:t>R.</a:t>
            </a:r>
            <a:r>
              <a:rPr sz="1000" spc="25" dirty="0">
                <a:latin typeface="Arial Unicode MS"/>
                <a:cs typeface="Arial Unicode MS"/>
              </a:rPr>
              <a:t>T </a:t>
            </a:r>
            <a:r>
              <a:rPr sz="1000" spc="-20" dirty="0">
                <a:latin typeface="Arial"/>
                <a:cs typeface="Arial"/>
              </a:rPr>
              <a:t>(no </a:t>
            </a:r>
            <a:r>
              <a:rPr sz="1000" spc="-60" dirty="0">
                <a:latin typeface="Arial"/>
                <a:cs typeface="Arial"/>
              </a:rPr>
              <a:t>range  </a:t>
            </a:r>
            <a:r>
              <a:rPr sz="1000" spc="-40" dirty="0">
                <a:latin typeface="Arial"/>
                <a:cs typeface="Arial"/>
              </a:rPr>
              <a:t>specified) </a:t>
            </a:r>
            <a:r>
              <a:rPr sz="1000" spc="-5" dirty="0">
                <a:latin typeface="Arial"/>
                <a:cs typeface="Arial"/>
              </a:rPr>
              <a:t>but </a:t>
            </a:r>
            <a:r>
              <a:rPr sz="1000" spc="-10" dirty="0">
                <a:latin typeface="Arial"/>
                <a:cs typeface="Arial"/>
              </a:rPr>
              <a:t>not </a:t>
            </a:r>
            <a:r>
              <a:rPr sz="1000" dirty="0">
                <a:latin typeface="Arial Unicode MS"/>
                <a:cs typeface="Arial Unicode MS"/>
              </a:rPr>
              <a:t>∃</a:t>
            </a:r>
            <a:r>
              <a:rPr sz="1000" i="1" dirty="0">
                <a:latin typeface="Arial"/>
                <a:cs typeface="Arial"/>
              </a:rPr>
              <a:t>R.D</a:t>
            </a:r>
            <a:r>
              <a:rPr sz="1000" dirty="0">
                <a:latin typeface="Arial"/>
                <a:cs typeface="Arial"/>
              </a:rPr>
              <a:t>, 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92327" y="2310028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901484" y="2238159"/>
            <a:ext cx="33847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65" dirty="0">
                <a:latin typeface="Arial Unicode MS"/>
                <a:cs typeface="Arial Unicode MS"/>
              </a:rPr>
              <a:t>∃</a:t>
            </a:r>
            <a:r>
              <a:rPr sz="1000" i="1" spc="-65" dirty="0">
                <a:latin typeface="Arial"/>
                <a:cs typeface="Arial"/>
              </a:rPr>
              <a:t>R </a:t>
            </a:r>
            <a:r>
              <a:rPr sz="1000" spc="-35" dirty="0" smtClean="0">
                <a:latin typeface="Arial"/>
                <a:cs typeface="Arial"/>
              </a:rPr>
              <a:t>only </a:t>
            </a:r>
            <a:r>
              <a:rPr sz="1000" spc="-50" dirty="0">
                <a:latin typeface="Arial"/>
                <a:cs typeface="Arial"/>
              </a:rPr>
              <a:t>on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5" dirty="0">
                <a:latin typeface="Arial"/>
                <a:cs typeface="Arial"/>
              </a:rPr>
              <a:t>rhs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inclusion </a:t>
            </a:r>
            <a:r>
              <a:rPr sz="1000" spc="-5" dirty="0">
                <a:latin typeface="Arial"/>
                <a:cs typeface="Arial"/>
              </a:rPr>
              <a:t>but </a:t>
            </a:r>
            <a:r>
              <a:rPr sz="1000" spc="-10" dirty="0">
                <a:latin typeface="Arial"/>
                <a:cs typeface="Arial"/>
              </a:rPr>
              <a:t>not </a:t>
            </a:r>
            <a:r>
              <a:rPr sz="1000" spc="-50" dirty="0">
                <a:latin typeface="Arial"/>
                <a:cs typeface="Arial"/>
              </a:rPr>
              <a:t>on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0" dirty="0">
                <a:latin typeface="Arial"/>
                <a:cs typeface="Arial"/>
              </a:rPr>
              <a:t>lhs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02551" y="250738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551" y="288950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394" y="2431133"/>
            <a:ext cx="3661855" cy="700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24460" indent="-171450">
              <a:lnSpc>
                <a:spcPct val="102600"/>
              </a:lnSpc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There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i="1" spc="-60" dirty="0">
                <a:latin typeface="Arial"/>
                <a:cs typeface="Arial"/>
              </a:rPr>
              <a:t>many </a:t>
            </a:r>
            <a:r>
              <a:rPr sz="1050" spc="-40" dirty="0">
                <a:latin typeface="Arial"/>
                <a:cs typeface="Arial"/>
              </a:rPr>
              <a:t>DLs,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40" dirty="0">
                <a:latin typeface="Arial"/>
                <a:cs typeface="Arial"/>
              </a:rPr>
              <a:t>most combinations </a:t>
            </a:r>
            <a:r>
              <a:rPr sz="1050" spc="-75" dirty="0">
                <a:latin typeface="Arial"/>
                <a:cs typeface="Arial"/>
              </a:rPr>
              <a:t>have </a:t>
            </a:r>
            <a:r>
              <a:rPr sz="1050" spc="-80" dirty="0">
                <a:latin typeface="Arial"/>
                <a:cs typeface="Arial"/>
              </a:rPr>
              <a:t>been  </a:t>
            </a:r>
            <a:r>
              <a:rPr sz="1050" spc="-40" dirty="0">
                <a:latin typeface="Arial"/>
                <a:cs typeface="Arial"/>
              </a:rPr>
              <a:t>investigated </a:t>
            </a:r>
            <a:r>
              <a:rPr sz="1050" spc="-60" dirty="0">
                <a:latin typeface="Arial"/>
                <a:cs typeface="Arial"/>
              </a:rPr>
              <a:t>over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past </a:t>
            </a:r>
            <a:r>
              <a:rPr sz="1050" spc="-65" dirty="0">
                <a:latin typeface="Arial"/>
                <a:cs typeface="Arial"/>
              </a:rPr>
              <a:t>25 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90" dirty="0">
                <a:latin typeface="Arial"/>
                <a:cs typeface="Arial"/>
              </a:rPr>
              <a:t>years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Roughly: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0" dirty="0">
                <a:latin typeface="Arial"/>
                <a:cs typeface="Arial"/>
              </a:rPr>
              <a:t>fewer </a:t>
            </a:r>
            <a:r>
              <a:rPr sz="1050" spc="-50" dirty="0">
                <a:latin typeface="Arial"/>
                <a:cs typeface="Arial"/>
              </a:rPr>
              <a:t>features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more </a:t>
            </a:r>
            <a:r>
              <a:rPr sz="1050" spc="-30" dirty="0">
                <a:latin typeface="Arial"/>
                <a:cs typeface="Arial"/>
              </a:rPr>
              <a:t>restrictions, the  </a:t>
            </a:r>
            <a:r>
              <a:rPr sz="1050" spc="-70" dirty="0">
                <a:latin typeface="Arial"/>
                <a:cs typeface="Arial"/>
              </a:rPr>
              <a:t>more  </a:t>
            </a:r>
            <a:r>
              <a:rPr sz="1050" spc="-25" dirty="0">
                <a:latin typeface="Arial"/>
                <a:cs typeface="Arial"/>
              </a:rPr>
              <a:t>‘computationally </a:t>
            </a:r>
            <a:r>
              <a:rPr sz="1050" spc="-50" dirty="0">
                <a:latin typeface="Arial"/>
                <a:cs typeface="Arial"/>
              </a:rPr>
              <a:t>well-behaved’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5" dirty="0">
                <a:latin typeface="Arial"/>
                <a:cs typeface="Arial"/>
              </a:rPr>
              <a:t>language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is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19/33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0743" y="973836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0253" y="430403"/>
            <a:ext cx="223774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FBFDFC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10743" y="132792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50253" y="1311376"/>
            <a:ext cx="108394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2    </a:t>
            </a:r>
            <a:r>
              <a:rPr sz="1050" spc="-5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1050" spc="150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050" spc="15" dirty="0">
                <a:solidFill>
                  <a:srgbClr val="D9EDE4"/>
                </a:solidFill>
                <a:latin typeface="Arial Unicode MS"/>
                <a:cs typeface="Arial Unicode MS"/>
                <a:hlinkClick r:id="rId4" action="ppaction://hlinksldjump"/>
              </a:rPr>
              <a:t>ALC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41032" y="155172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1032" y="172379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55180" y="1479090"/>
            <a:ext cx="811670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Syntax </a:t>
            </a:r>
            <a:r>
              <a:rPr sz="1050" spc="-4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Semantics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0743" y="202614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50253" y="2039747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6636" y="2009597"/>
            <a:ext cx="75501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1050" spc="-6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050" spc="7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5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10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10743" y="2380221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1032" y="260403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1032" y="277610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50253" y="2359314"/>
            <a:ext cx="133032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5435">
              <a:lnSpc>
                <a:spcPct val="1026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4 </a:t>
            </a:r>
            <a:r>
              <a:rPr sz="1050" spc="-70" dirty="0">
                <a:solidFill>
                  <a:srgbClr val="46AA78"/>
                </a:solidFill>
                <a:latin typeface="Arial"/>
                <a:cs typeface="Arial"/>
                <a:hlinkClick r:id="rId11" action="ppaction://hlinksldjump"/>
              </a:rPr>
              <a:t>Reasoning </a:t>
            </a:r>
            <a:r>
              <a:rPr sz="1050" spc="-75" dirty="0">
                <a:solidFill>
                  <a:srgbClr val="46AA78"/>
                </a:solidFill>
                <a:latin typeface="Arial"/>
                <a:cs typeface="Arial"/>
                <a:hlinkClick r:id="rId11" action="ppaction://hlinksldjump"/>
              </a:rPr>
              <a:t>services </a:t>
            </a:r>
            <a:r>
              <a:rPr sz="1050" spc="-7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  <a:hlinkClick r:id="rId12" action="ppaction://hlinksldjump"/>
              </a:rPr>
              <a:t>Standard </a:t>
            </a:r>
            <a:r>
              <a:rPr sz="1050" spc="-75" dirty="0">
                <a:latin typeface="Arial"/>
                <a:cs typeface="Arial"/>
                <a:hlinkClick r:id="rId12" action="ppaction://hlinksldjump"/>
              </a:rPr>
              <a:t>services 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  <a:hlinkClick r:id="rId13" action="ppaction://hlinksldjump"/>
              </a:rPr>
              <a:t>Techniques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56805" y="430403"/>
            <a:ext cx="24949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Essential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automated</a:t>
            </a:r>
            <a:r>
              <a:rPr sz="1400" spc="2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reasoning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42129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80340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201343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551" y="222346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24395" y="1345029"/>
            <a:ext cx="3738055" cy="1134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60" dirty="0">
                <a:latin typeface="Arial"/>
                <a:cs typeface="Arial"/>
              </a:rPr>
              <a:t>choice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0" dirty="0">
                <a:latin typeface="Arial"/>
                <a:cs typeface="Arial"/>
              </a:rPr>
              <a:t>class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60" dirty="0">
                <a:latin typeface="Arial"/>
                <a:cs typeface="Arial"/>
              </a:rPr>
              <a:t>problems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software </a:t>
            </a:r>
            <a:r>
              <a:rPr sz="1050" spc="-50" dirty="0">
                <a:latin typeface="Arial"/>
                <a:cs typeface="Arial"/>
              </a:rPr>
              <a:t>program </a:t>
            </a:r>
            <a:r>
              <a:rPr sz="1050" spc="-90" dirty="0">
                <a:latin typeface="Arial"/>
                <a:cs typeface="Arial"/>
              </a:rPr>
              <a:t>has  </a:t>
            </a:r>
            <a:r>
              <a:rPr sz="1050" spc="10" dirty="0">
                <a:latin typeface="Arial"/>
                <a:cs typeface="Arial"/>
              </a:rPr>
              <a:t>to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70" dirty="0">
                <a:latin typeface="Arial"/>
                <a:cs typeface="Arial"/>
              </a:rPr>
              <a:t>solve</a:t>
            </a:r>
            <a:endParaRPr sz="1050" dirty="0">
              <a:latin typeface="Arial"/>
              <a:cs typeface="Arial"/>
            </a:endParaRPr>
          </a:p>
          <a:p>
            <a:pPr marL="184150" marR="318770" indent="-171450">
              <a:lnSpc>
                <a:spcPct val="125299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formal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0" dirty="0">
                <a:latin typeface="Arial"/>
                <a:cs typeface="Arial"/>
              </a:rPr>
              <a:t>problems  </a:t>
            </a:r>
            <a:endParaRPr lang="en-US" sz="1050" spc="-60" dirty="0" smtClean="0">
              <a:latin typeface="Arial"/>
              <a:cs typeface="Arial"/>
            </a:endParaRPr>
          </a:p>
          <a:p>
            <a:pPr marL="184150" marR="318770" indent="-171450">
              <a:lnSpc>
                <a:spcPct val="125299"/>
              </a:lnSpc>
              <a:buFont typeface="Arial"/>
              <a:buChar char="•"/>
            </a:pPr>
            <a:r>
              <a:rPr sz="1050" spc="-35" dirty="0" smtClean="0">
                <a:latin typeface="Arial"/>
                <a:cs typeface="Arial"/>
              </a:rPr>
              <a:t>The </a:t>
            </a:r>
            <a:r>
              <a:rPr sz="1050" spc="-80" dirty="0">
                <a:latin typeface="Arial"/>
                <a:cs typeface="Arial"/>
              </a:rPr>
              <a:t>way </a:t>
            </a:r>
            <a:r>
              <a:rPr sz="1050" spc="-65" dirty="0">
                <a:latin typeface="Arial"/>
                <a:cs typeface="Arial"/>
              </a:rPr>
              <a:t>how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program </a:t>
            </a:r>
            <a:r>
              <a:rPr sz="1050" spc="-90" dirty="0">
                <a:latin typeface="Arial"/>
                <a:cs typeface="Arial"/>
              </a:rPr>
              <a:t>has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5" dirty="0">
                <a:latin typeface="Arial"/>
                <a:cs typeface="Arial"/>
              </a:rPr>
              <a:t>compute </a:t>
            </a:r>
            <a:r>
              <a:rPr sz="1050" spc="-30" dirty="0">
                <a:latin typeface="Arial"/>
                <a:cs typeface="Arial"/>
              </a:rPr>
              <a:t>the solution  </a:t>
            </a: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20" dirty="0">
                <a:latin typeface="Arial"/>
                <a:cs typeface="Arial"/>
              </a:rPr>
              <a:t>this 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efficiently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21</a:t>
            </a:r>
            <a:r>
              <a:rPr spc="50" dirty="0"/>
              <a:t>/33</a:t>
            </a:r>
          </a:p>
        </p:txBody>
      </p:sp>
      <p:sp>
        <p:nvSpPr>
          <p:cNvPr id="70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92122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113125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5" y="430403"/>
            <a:ext cx="3204655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2980">
              <a:lnSpc>
                <a:spcPct val="100000"/>
              </a:lnSpc>
            </a:pP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Logical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implication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</a:t>
            </a:r>
            <a:r>
              <a:rPr sz="1050" spc="10" dirty="0" smtClean="0">
                <a:latin typeface="Arial"/>
                <a:cs typeface="Arial"/>
              </a:rPr>
              <a:t> </a:t>
            </a:r>
            <a:r>
              <a:rPr sz="1050" i="1" spc="-70" dirty="0">
                <a:latin typeface="Arial"/>
                <a:cs typeface="Arial"/>
              </a:rPr>
              <a:t>φ 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70" dirty="0">
                <a:latin typeface="Arial"/>
                <a:cs typeface="Arial"/>
              </a:rPr>
              <a:t>every 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i="1" spc="-70" dirty="0">
                <a:latin typeface="Arial"/>
                <a:cs typeface="Arial"/>
              </a:rPr>
              <a:t>φ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Example: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22/33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4395" y="1231430"/>
            <a:ext cx="36618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latin typeface="Arial"/>
                <a:cs typeface="Arial"/>
              </a:rPr>
              <a:t>TBox: </a:t>
            </a:r>
            <a:r>
              <a:rPr sz="1050" spc="-80" dirty="0">
                <a:latin typeface="Arial Unicode MS"/>
                <a:cs typeface="Arial Unicode MS"/>
              </a:rPr>
              <a:t>∃</a:t>
            </a:r>
            <a:r>
              <a:rPr sz="1050" spc="-80" dirty="0" smtClean="0">
                <a:latin typeface="Courier New"/>
                <a:cs typeface="Courier New"/>
              </a:rPr>
              <a:t>TEACHES</a:t>
            </a:r>
            <a:r>
              <a:rPr sz="1050" i="1" spc="-80" dirty="0" smtClean="0">
                <a:latin typeface="Arial"/>
                <a:cs typeface="Arial"/>
              </a:rPr>
              <a:t>.</a:t>
            </a:r>
            <a:r>
              <a:rPr sz="1050" spc="-80" dirty="0" smtClean="0">
                <a:latin typeface="Courier New"/>
                <a:cs typeface="Courier New"/>
              </a:rPr>
              <a:t>Course</a:t>
            </a:r>
            <a:r>
              <a:rPr sz="1050" spc="-245" dirty="0" smtClean="0">
                <a:latin typeface="Arial Unicode MS"/>
                <a:cs typeface="Arial Unicode MS"/>
              </a:rPr>
              <a:t>      </a:t>
            </a:r>
            <a:r>
              <a:rPr sz="1050" spc="-70" dirty="0">
                <a:latin typeface="Arial Unicode MS"/>
                <a:cs typeface="Arial Unicode MS"/>
              </a:rPr>
              <a:t>¬</a:t>
            </a:r>
            <a:r>
              <a:rPr sz="1050" spc="-70" dirty="0">
                <a:latin typeface="Courier New"/>
                <a:cs typeface="Courier New"/>
              </a:rPr>
              <a:t>Undergrad</a:t>
            </a:r>
            <a:r>
              <a:rPr sz="1050" spc="-385" dirty="0">
                <a:latin typeface="Courier New"/>
                <a:cs typeface="Courier New"/>
              </a:rPr>
              <a:t> </a:t>
            </a:r>
            <a:r>
              <a:rPr sz="1050" spc="-210" dirty="0" smtClean="0">
                <a:latin typeface="Arial Unicode MS"/>
                <a:cs typeface="Arial Unicode MS"/>
              </a:rPr>
              <a:t>   </a:t>
            </a:r>
            <a:r>
              <a:rPr sz="1050" spc="-85" dirty="0">
                <a:latin typeface="Courier New"/>
                <a:cs typeface="Courier New"/>
              </a:rPr>
              <a:t>Professor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4394" y="1399143"/>
            <a:ext cx="3661855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35" dirty="0">
                <a:latin typeface="Arial"/>
                <a:cs typeface="Arial"/>
              </a:rPr>
              <a:t>ABox: </a:t>
            </a:r>
            <a:r>
              <a:rPr sz="1050" spc="-70" dirty="0">
                <a:latin typeface="Courier New"/>
                <a:cs typeface="Courier New"/>
              </a:rPr>
              <a:t>TEACHES</a:t>
            </a:r>
            <a:r>
              <a:rPr sz="1050" spc="-70" dirty="0">
                <a:latin typeface="Arial"/>
                <a:cs typeface="Arial"/>
              </a:rPr>
              <a:t>(</a:t>
            </a:r>
            <a:r>
              <a:rPr sz="1050" spc="-70" dirty="0">
                <a:latin typeface="Courier New"/>
                <a:cs typeface="Courier New"/>
              </a:rPr>
              <a:t>John</a:t>
            </a:r>
            <a:r>
              <a:rPr sz="1050" i="1" spc="-70" dirty="0">
                <a:latin typeface="Arial"/>
                <a:cs typeface="Arial"/>
              </a:rPr>
              <a:t>, </a:t>
            </a:r>
            <a:r>
              <a:rPr sz="1050" spc="-55" dirty="0">
                <a:latin typeface="Courier New"/>
                <a:cs typeface="Courier New"/>
              </a:rPr>
              <a:t>cs101</a:t>
            </a:r>
            <a:r>
              <a:rPr sz="1050" spc="-55" dirty="0">
                <a:latin typeface="Arial"/>
                <a:cs typeface="Arial"/>
              </a:rPr>
              <a:t>), </a:t>
            </a:r>
            <a:r>
              <a:rPr sz="1050" spc="-60" dirty="0">
                <a:latin typeface="Courier New"/>
                <a:cs typeface="Courier New"/>
              </a:rPr>
              <a:t>Course</a:t>
            </a:r>
            <a:r>
              <a:rPr sz="1050" spc="-60" dirty="0">
                <a:latin typeface="Arial"/>
                <a:cs typeface="Arial"/>
              </a:rPr>
              <a:t>(</a:t>
            </a:r>
            <a:r>
              <a:rPr sz="1050" spc="-60" dirty="0">
                <a:latin typeface="Courier New"/>
                <a:cs typeface="Courier New"/>
              </a:rPr>
              <a:t>cs101</a:t>
            </a:r>
            <a:r>
              <a:rPr sz="1050" spc="-60" dirty="0">
                <a:latin typeface="Arial"/>
                <a:cs typeface="Arial"/>
              </a:rPr>
              <a:t>),  </a:t>
            </a:r>
            <a:r>
              <a:rPr sz="1050" spc="-65" dirty="0">
                <a:latin typeface="Courier New"/>
                <a:cs typeface="Courier New"/>
              </a:rPr>
              <a:t>Undergrad</a:t>
            </a:r>
            <a:r>
              <a:rPr sz="1050" spc="-65" dirty="0">
                <a:latin typeface="Arial"/>
                <a:cs typeface="Arial"/>
              </a:rPr>
              <a:t>(</a:t>
            </a:r>
            <a:r>
              <a:rPr sz="1050" spc="-65" dirty="0">
                <a:latin typeface="Courier New"/>
                <a:cs typeface="Courier New"/>
              </a:rPr>
              <a:t>John</a:t>
            </a:r>
            <a:r>
              <a:rPr sz="1050" spc="-65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3318" y="1263137"/>
            <a:ext cx="133350" cy="1460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8292" y="1254333"/>
            <a:ext cx="131618" cy="1524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4624" y="848751"/>
            <a:ext cx="134650" cy="172354"/>
          </a:xfrm>
          <a:prstGeom prst="rect">
            <a:avLst/>
          </a:prstGeom>
        </p:spPr>
      </p:pic>
      <p:sp>
        <p:nvSpPr>
          <p:cNvPr id="72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92122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113125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5" y="430403"/>
            <a:ext cx="3509455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2980">
              <a:lnSpc>
                <a:spcPct val="100000"/>
              </a:lnSpc>
            </a:pP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Logical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implication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</a:t>
            </a:r>
            <a:r>
              <a:rPr sz="1050" spc="10" dirty="0" smtClean="0">
                <a:latin typeface="Arial"/>
                <a:cs typeface="Arial"/>
              </a:rPr>
              <a:t> </a:t>
            </a:r>
            <a:r>
              <a:rPr sz="1050" i="1" spc="-70" dirty="0">
                <a:latin typeface="Arial"/>
                <a:cs typeface="Arial"/>
              </a:rPr>
              <a:t>φ 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70" dirty="0">
                <a:latin typeface="Arial"/>
                <a:cs typeface="Arial"/>
              </a:rPr>
              <a:t>every 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i="1" spc="-70" dirty="0">
                <a:latin typeface="Arial"/>
                <a:cs typeface="Arial"/>
              </a:rPr>
              <a:t>φ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Example: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4395" y="1231430"/>
            <a:ext cx="38142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latin typeface="Arial"/>
                <a:cs typeface="Arial"/>
              </a:rPr>
              <a:t>TBox: </a:t>
            </a:r>
            <a:r>
              <a:rPr sz="1050" spc="-80" dirty="0">
                <a:latin typeface="Arial Unicode MS"/>
                <a:cs typeface="Arial Unicode MS"/>
              </a:rPr>
              <a:t>∃</a:t>
            </a:r>
            <a:r>
              <a:rPr sz="1050" spc="-80" dirty="0">
                <a:latin typeface="Courier New"/>
                <a:cs typeface="Courier New"/>
              </a:rPr>
              <a:t>TEACHES</a:t>
            </a:r>
            <a:r>
              <a:rPr sz="1050" i="1" spc="-80" dirty="0">
                <a:latin typeface="Arial"/>
                <a:cs typeface="Arial"/>
              </a:rPr>
              <a:t>.</a:t>
            </a:r>
            <a:r>
              <a:rPr sz="1050" spc="-80" dirty="0">
                <a:latin typeface="Courier New"/>
                <a:cs typeface="Courier New"/>
              </a:rPr>
              <a:t>Course </a:t>
            </a:r>
            <a:r>
              <a:rPr sz="1050" spc="-245" dirty="0" smtClean="0">
                <a:latin typeface="Arial Unicode MS"/>
                <a:cs typeface="Arial Unicode MS"/>
              </a:rPr>
              <a:t>    </a:t>
            </a:r>
            <a:r>
              <a:rPr sz="1050" spc="-70" dirty="0">
                <a:latin typeface="Arial Unicode MS"/>
                <a:cs typeface="Arial Unicode MS"/>
              </a:rPr>
              <a:t>¬</a:t>
            </a:r>
            <a:r>
              <a:rPr sz="1050" spc="-70" dirty="0" smtClean="0">
                <a:latin typeface="Courier New"/>
                <a:cs typeface="Courier New"/>
              </a:rPr>
              <a:t>Undergrad</a:t>
            </a:r>
            <a:r>
              <a:rPr sz="1050" spc="-210" dirty="0" smtClean="0">
                <a:latin typeface="Arial Unicode MS"/>
                <a:cs typeface="Arial Unicode MS"/>
              </a:rPr>
              <a:t>   </a:t>
            </a:r>
            <a:r>
              <a:rPr lang="en-US" sz="1050" spc="-210" dirty="0" smtClean="0">
                <a:latin typeface="Arial Unicode MS"/>
                <a:cs typeface="Arial Unicode MS"/>
              </a:rPr>
              <a:t>  </a:t>
            </a:r>
            <a:r>
              <a:rPr sz="1050" spc="-85" dirty="0" smtClean="0">
                <a:latin typeface="Courier New"/>
                <a:cs typeface="Courier New"/>
              </a:rPr>
              <a:t>Professor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2551" y="185751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24394" y="1399143"/>
            <a:ext cx="3509455" cy="53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35" dirty="0">
                <a:latin typeface="Arial"/>
                <a:cs typeface="Arial"/>
              </a:rPr>
              <a:t>ABox: </a:t>
            </a:r>
            <a:r>
              <a:rPr sz="1050" spc="-70" dirty="0">
                <a:latin typeface="Courier New"/>
                <a:cs typeface="Courier New"/>
              </a:rPr>
              <a:t>TEACHES</a:t>
            </a:r>
            <a:r>
              <a:rPr sz="1050" spc="-70" dirty="0">
                <a:latin typeface="Arial"/>
                <a:cs typeface="Arial"/>
              </a:rPr>
              <a:t>(</a:t>
            </a:r>
            <a:r>
              <a:rPr sz="1050" spc="-70" dirty="0">
                <a:latin typeface="Courier New"/>
                <a:cs typeface="Courier New"/>
              </a:rPr>
              <a:t>John</a:t>
            </a:r>
            <a:r>
              <a:rPr sz="1050" i="1" spc="-70" dirty="0">
                <a:latin typeface="Arial"/>
                <a:cs typeface="Arial"/>
              </a:rPr>
              <a:t>, </a:t>
            </a:r>
            <a:r>
              <a:rPr sz="1050" spc="-55" dirty="0">
                <a:latin typeface="Courier New"/>
                <a:cs typeface="Courier New"/>
              </a:rPr>
              <a:t>cs101</a:t>
            </a:r>
            <a:r>
              <a:rPr sz="1050" spc="-55" dirty="0">
                <a:latin typeface="Arial"/>
                <a:cs typeface="Arial"/>
              </a:rPr>
              <a:t>), </a:t>
            </a:r>
            <a:r>
              <a:rPr sz="1050" spc="-60" dirty="0">
                <a:latin typeface="Courier New"/>
                <a:cs typeface="Courier New"/>
              </a:rPr>
              <a:t>Course</a:t>
            </a:r>
            <a:r>
              <a:rPr sz="1050" spc="-60" dirty="0">
                <a:latin typeface="Arial"/>
                <a:cs typeface="Arial"/>
              </a:rPr>
              <a:t>(</a:t>
            </a:r>
            <a:r>
              <a:rPr sz="1050" spc="-60" dirty="0">
                <a:latin typeface="Courier New"/>
                <a:cs typeface="Courier New"/>
              </a:rPr>
              <a:t>cs101</a:t>
            </a:r>
            <a:r>
              <a:rPr sz="1050" spc="-60" dirty="0">
                <a:latin typeface="Arial"/>
                <a:cs typeface="Arial"/>
              </a:rPr>
              <a:t>),  </a:t>
            </a:r>
            <a:r>
              <a:rPr sz="1050" spc="-65" dirty="0">
                <a:latin typeface="Courier New"/>
                <a:cs typeface="Courier New"/>
              </a:rPr>
              <a:t>Undergrad</a:t>
            </a:r>
            <a:r>
              <a:rPr sz="1050" spc="-65" dirty="0">
                <a:latin typeface="Arial"/>
                <a:cs typeface="Arial"/>
              </a:rPr>
              <a:t>(</a:t>
            </a:r>
            <a:r>
              <a:rPr sz="1050" spc="-65" dirty="0">
                <a:latin typeface="Courier New"/>
                <a:cs typeface="Courier New"/>
              </a:rPr>
              <a:t>John</a:t>
            </a:r>
            <a:r>
              <a:rPr sz="1050" spc="-65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</a:t>
            </a:r>
            <a:r>
              <a:rPr sz="1050" spc="-85" dirty="0" smtClean="0">
                <a:latin typeface="Arial"/>
                <a:cs typeface="Arial"/>
              </a:rPr>
              <a:t> </a:t>
            </a:r>
            <a:r>
              <a:rPr sz="1050" spc="-65" dirty="0">
                <a:latin typeface="Courier New"/>
                <a:cs typeface="Courier New"/>
              </a:rPr>
              <a:t>Professor</a:t>
            </a:r>
            <a:r>
              <a:rPr sz="1050" spc="-65" dirty="0">
                <a:latin typeface="Arial"/>
                <a:cs typeface="Arial"/>
              </a:rPr>
              <a:t>(</a:t>
            </a:r>
            <a:r>
              <a:rPr sz="1050" spc="-65" dirty="0">
                <a:latin typeface="Courier New"/>
                <a:cs typeface="Courier New"/>
              </a:rPr>
              <a:t>John</a:t>
            </a:r>
            <a:r>
              <a:rPr sz="1050" spc="-65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22/33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3318" y="1263137"/>
            <a:ext cx="133350" cy="14605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8292" y="1254333"/>
            <a:ext cx="131618" cy="1524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262" y="847639"/>
            <a:ext cx="134650" cy="1723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456" y="1754957"/>
            <a:ext cx="134650" cy="172354"/>
          </a:xfrm>
          <a:prstGeom prst="rect">
            <a:avLst/>
          </a:prstGeom>
        </p:spPr>
      </p:pic>
      <p:sp>
        <p:nvSpPr>
          <p:cNvPr id="74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92122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113125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5" y="430403"/>
            <a:ext cx="3585655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2980">
              <a:lnSpc>
                <a:spcPct val="100000"/>
              </a:lnSpc>
            </a:pP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Logical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implication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</a:t>
            </a:r>
            <a:r>
              <a:rPr sz="1050" spc="10" dirty="0" smtClean="0">
                <a:latin typeface="Arial"/>
                <a:cs typeface="Arial"/>
              </a:rPr>
              <a:t> </a:t>
            </a:r>
            <a:r>
              <a:rPr sz="1050" i="1" spc="-70" dirty="0">
                <a:latin typeface="Arial"/>
                <a:cs typeface="Arial"/>
              </a:rPr>
              <a:t>φ 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70" dirty="0">
                <a:latin typeface="Arial"/>
                <a:cs typeface="Arial"/>
              </a:rPr>
              <a:t>every 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i="1" spc="-70" dirty="0">
                <a:latin typeface="Arial"/>
                <a:cs typeface="Arial"/>
              </a:rPr>
              <a:t>φ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Example: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4395" y="1231430"/>
            <a:ext cx="36618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latin typeface="Arial"/>
                <a:cs typeface="Arial"/>
              </a:rPr>
              <a:t>TBox: </a:t>
            </a:r>
            <a:r>
              <a:rPr sz="1050" spc="-80" dirty="0">
                <a:latin typeface="Arial Unicode MS"/>
                <a:cs typeface="Arial Unicode MS"/>
              </a:rPr>
              <a:t>∃</a:t>
            </a:r>
            <a:r>
              <a:rPr sz="1050" spc="-80" dirty="0">
                <a:latin typeface="Courier New"/>
                <a:cs typeface="Courier New"/>
              </a:rPr>
              <a:t>TEACHES</a:t>
            </a:r>
            <a:r>
              <a:rPr sz="1050" i="1" spc="-80" dirty="0">
                <a:latin typeface="Arial"/>
                <a:cs typeface="Arial"/>
              </a:rPr>
              <a:t>.</a:t>
            </a:r>
            <a:r>
              <a:rPr sz="1050" spc="-80" dirty="0">
                <a:latin typeface="Courier New"/>
                <a:cs typeface="Courier New"/>
              </a:rPr>
              <a:t>Course </a:t>
            </a:r>
            <a:r>
              <a:rPr sz="1050" spc="-245" dirty="0" smtClean="0">
                <a:latin typeface="Arial Unicode MS"/>
                <a:cs typeface="Arial Unicode MS"/>
              </a:rPr>
              <a:t>    </a:t>
            </a:r>
            <a:r>
              <a:rPr sz="1050" spc="-70" dirty="0">
                <a:latin typeface="Arial Unicode MS"/>
                <a:cs typeface="Arial Unicode MS"/>
              </a:rPr>
              <a:t>¬</a:t>
            </a:r>
            <a:r>
              <a:rPr sz="1050" spc="-70" dirty="0">
                <a:latin typeface="Courier New"/>
                <a:cs typeface="Courier New"/>
              </a:rPr>
              <a:t>Undergrad</a:t>
            </a:r>
            <a:r>
              <a:rPr sz="1050" spc="-385" dirty="0">
                <a:latin typeface="Courier New"/>
                <a:cs typeface="Courier New"/>
              </a:rPr>
              <a:t> </a:t>
            </a:r>
            <a:r>
              <a:rPr sz="1050" spc="-210" dirty="0" smtClean="0">
                <a:latin typeface="Arial Unicode MS"/>
                <a:cs typeface="Arial Unicode MS"/>
              </a:rPr>
              <a:t>   </a:t>
            </a:r>
            <a:r>
              <a:rPr sz="1050" spc="-85" dirty="0">
                <a:latin typeface="Courier New"/>
                <a:cs typeface="Courier New"/>
              </a:rPr>
              <a:t>Professor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2551" y="185751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2551" y="206754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24395" y="1399143"/>
            <a:ext cx="3280855" cy="729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35" dirty="0">
                <a:latin typeface="Arial"/>
                <a:cs typeface="Arial"/>
              </a:rPr>
              <a:t>ABox: </a:t>
            </a:r>
            <a:r>
              <a:rPr sz="1050" spc="-70" dirty="0">
                <a:latin typeface="Courier New"/>
                <a:cs typeface="Courier New"/>
              </a:rPr>
              <a:t>TEACHES</a:t>
            </a:r>
            <a:r>
              <a:rPr sz="1050" spc="-70" dirty="0">
                <a:latin typeface="Arial"/>
                <a:cs typeface="Arial"/>
              </a:rPr>
              <a:t>(</a:t>
            </a:r>
            <a:r>
              <a:rPr sz="1050" spc="-70" dirty="0">
                <a:latin typeface="Courier New"/>
                <a:cs typeface="Courier New"/>
              </a:rPr>
              <a:t>John</a:t>
            </a:r>
            <a:r>
              <a:rPr sz="1050" i="1" spc="-70" dirty="0">
                <a:latin typeface="Arial"/>
                <a:cs typeface="Arial"/>
              </a:rPr>
              <a:t>, </a:t>
            </a:r>
            <a:r>
              <a:rPr sz="1050" spc="-55" dirty="0">
                <a:latin typeface="Courier New"/>
                <a:cs typeface="Courier New"/>
              </a:rPr>
              <a:t>cs101</a:t>
            </a:r>
            <a:r>
              <a:rPr sz="1050" spc="-55" dirty="0">
                <a:latin typeface="Arial"/>
                <a:cs typeface="Arial"/>
              </a:rPr>
              <a:t>), </a:t>
            </a:r>
            <a:r>
              <a:rPr sz="1050" spc="-60" dirty="0">
                <a:latin typeface="Courier New"/>
                <a:cs typeface="Courier New"/>
              </a:rPr>
              <a:t>Course</a:t>
            </a:r>
            <a:r>
              <a:rPr sz="1050" spc="-60" dirty="0">
                <a:latin typeface="Arial"/>
                <a:cs typeface="Arial"/>
              </a:rPr>
              <a:t>(</a:t>
            </a:r>
            <a:r>
              <a:rPr sz="1050" spc="-60" dirty="0">
                <a:latin typeface="Courier New"/>
                <a:cs typeface="Courier New"/>
              </a:rPr>
              <a:t>cs101</a:t>
            </a:r>
            <a:r>
              <a:rPr sz="1050" spc="-60" dirty="0">
                <a:latin typeface="Arial"/>
                <a:cs typeface="Arial"/>
              </a:rPr>
              <a:t>),  </a:t>
            </a:r>
            <a:r>
              <a:rPr sz="1050" spc="-65" dirty="0">
                <a:latin typeface="Courier New"/>
                <a:cs typeface="Courier New"/>
              </a:rPr>
              <a:t>Undergrad</a:t>
            </a:r>
            <a:r>
              <a:rPr sz="1050" spc="-65" dirty="0">
                <a:latin typeface="Arial"/>
                <a:cs typeface="Arial"/>
              </a:rPr>
              <a:t>(</a:t>
            </a:r>
            <a:r>
              <a:rPr sz="1050" spc="-65" dirty="0">
                <a:latin typeface="Courier New"/>
                <a:cs typeface="Courier New"/>
              </a:rPr>
              <a:t>John</a:t>
            </a:r>
            <a:r>
              <a:rPr sz="1050" spc="-65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  <a:p>
            <a:pPr marL="184150" marR="1327150" indent="-171450">
              <a:lnSpc>
                <a:spcPct val="125299"/>
              </a:lnSpc>
              <a:buFont typeface="Arial"/>
              <a:buChar char="•"/>
            </a:pP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 </a:t>
            </a:r>
            <a:r>
              <a:rPr sz="1050" spc="10" dirty="0" smtClean="0">
                <a:latin typeface="Arial"/>
                <a:cs typeface="Arial"/>
              </a:rPr>
              <a:t> </a:t>
            </a:r>
            <a:r>
              <a:rPr sz="1050" spc="-65" dirty="0">
                <a:latin typeface="Courier New"/>
                <a:cs typeface="Courier New"/>
              </a:rPr>
              <a:t>Professor</a:t>
            </a:r>
            <a:r>
              <a:rPr sz="1050" spc="-65" dirty="0">
                <a:latin typeface="Arial"/>
                <a:cs typeface="Arial"/>
              </a:rPr>
              <a:t>(</a:t>
            </a:r>
            <a:r>
              <a:rPr sz="1050" spc="-65" dirty="0">
                <a:latin typeface="Courier New"/>
                <a:cs typeface="Courier New"/>
              </a:rPr>
              <a:t>John</a:t>
            </a:r>
            <a:r>
              <a:rPr sz="1050" spc="-65" dirty="0">
                <a:latin typeface="Arial"/>
                <a:cs typeface="Arial"/>
              </a:rPr>
              <a:t>)  </a:t>
            </a:r>
            <a:endParaRPr lang="en-US" sz="1050" spc="-65" dirty="0" smtClean="0">
              <a:latin typeface="Arial"/>
              <a:cs typeface="Arial"/>
            </a:endParaRPr>
          </a:p>
          <a:p>
            <a:pPr marL="184150" marR="1327150" indent="-171450">
              <a:lnSpc>
                <a:spcPct val="125299"/>
              </a:lnSpc>
              <a:buFont typeface="Arial"/>
              <a:buChar char="•"/>
            </a:pPr>
            <a:r>
              <a:rPr sz="1050" spc="-15" dirty="0" smtClean="0">
                <a:latin typeface="Arial"/>
                <a:cs typeface="Arial"/>
              </a:rPr>
              <a:t>What</a:t>
            </a:r>
            <a:r>
              <a:rPr sz="1050" spc="-20" dirty="0" smtClean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if: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24394" y="2167712"/>
            <a:ext cx="38142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latin typeface="Arial"/>
                <a:cs typeface="Arial"/>
              </a:rPr>
              <a:t>TBox: </a:t>
            </a:r>
            <a:r>
              <a:rPr sz="1050" spc="-80" dirty="0">
                <a:latin typeface="Arial Unicode MS"/>
                <a:cs typeface="Arial Unicode MS"/>
              </a:rPr>
              <a:t>∃</a:t>
            </a:r>
            <a:r>
              <a:rPr sz="1050" spc="-80" dirty="0">
                <a:latin typeface="Courier New"/>
                <a:cs typeface="Courier New"/>
              </a:rPr>
              <a:t>TEACHES</a:t>
            </a:r>
            <a:r>
              <a:rPr sz="1050" i="1" spc="-80" dirty="0">
                <a:latin typeface="Arial"/>
                <a:cs typeface="Arial"/>
              </a:rPr>
              <a:t>.</a:t>
            </a:r>
            <a:r>
              <a:rPr sz="1050" spc="-80" dirty="0">
                <a:latin typeface="Courier New"/>
                <a:cs typeface="Courier New"/>
              </a:rPr>
              <a:t>Course </a:t>
            </a:r>
            <a:r>
              <a:rPr sz="1050" spc="-245" dirty="0" smtClean="0">
                <a:latin typeface="Arial Unicode MS"/>
                <a:cs typeface="Arial Unicode MS"/>
              </a:rPr>
              <a:t>    </a:t>
            </a:r>
            <a:r>
              <a:rPr sz="1050" spc="-85" dirty="0">
                <a:latin typeface="Courier New"/>
                <a:cs typeface="Courier New"/>
              </a:rPr>
              <a:t>Undergrad</a:t>
            </a:r>
            <a:r>
              <a:rPr sz="1050" spc="-400" dirty="0">
                <a:latin typeface="Courier New"/>
                <a:cs typeface="Courier New"/>
              </a:rPr>
              <a:t> </a:t>
            </a:r>
            <a:r>
              <a:rPr sz="1050" spc="-210" dirty="0" smtClean="0">
                <a:latin typeface="Arial Unicode MS"/>
                <a:cs typeface="Arial Unicode MS"/>
              </a:rPr>
              <a:t>   </a:t>
            </a:r>
            <a:r>
              <a:rPr sz="1050" spc="-85" dirty="0">
                <a:latin typeface="Courier New"/>
                <a:cs typeface="Courier New"/>
              </a:rPr>
              <a:t>Professor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2551" y="279379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24394" y="2335438"/>
            <a:ext cx="3433255" cy="70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35" dirty="0">
                <a:latin typeface="Arial"/>
                <a:cs typeface="Arial"/>
              </a:rPr>
              <a:t>ABox: </a:t>
            </a:r>
            <a:r>
              <a:rPr sz="1050" spc="-70" dirty="0">
                <a:latin typeface="Courier New"/>
                <a:cs typeface="Courier New"/>
              </a:rPr>
              <a:t>TEACHES</a:t>
            </a:r>
            <a:r>
              <a:rPr sz="1050" spc="-70" dirty="0">
                <a:latin typeface="Arial"/>
                <a:cs typeface="Arial"/>
              </a:rPr>
              <a:t>(</a:t>
            </a:r>
            <a:r>
              <a:rPr sz="1050" spc="-70" dirty="0">
                <a:latin typeface="Courier New"/>
                <a:cs typeface="Courier New"/>
              </a:rPr>
              <a:t>John</a:t>
            </a:r>
            <a:r>
              <a:rPr sz="1050" i="1" spc="-70" dirty="0">
                <a:latin typeface="Arial"/>
                <a:cs typeface="Arial"/>
              </a:rPr>
              <a:t>, </a:t>
            </a:r>
            <a:r>
              <a:rPr sz="1050" spc="-55" dirty="0">
                <a:latin typeface="Courier New"/>
                <a:cs typeface="Courier New"/>
              </a:rPr>
              <a:t>cs101</a:t>
            </a:r>
            <a:r>
              <a:rPr sz="1050" spc="-55" dirty="0">
                <a:latin typeface="Arial"/>
                <a:cs typeface="Arial"/>
              </a:rPr>
              <a:t>), </a:t>
            </a:r>
            <a:r>
              <a:rPr sz="1050" spc="-60" dirty="0">
                <a:latin typeface="Courier New"/>
                <a:cs typeface="Courier New"/>
              </a:rPr>
              <a:t>Course</a:t>
            </a:r>
            <a:r>
              <a:rPr sz="1050" spc="-60" dirty="0">
                <a:latin typeface="Arial"/>
                <a:cs typeface="Arial"/>
              </a:rPr>
              <a:t>(</a:t>
            </a:r>
            <a:r>
              <a:rPr sz="1050" spc="-60" dirty="0">
                <a:latin typeface="Courier New"/>
                <a:cs typeface="Courier New"/>
              </a:rPr>
              <a:t>cs101</a:t>
            </a:r>
            <a:r>
              <a:rPr sz="1050" spc="-60" dirty="0">
                <a:latin typeface="Arial"/>
                <a:cs typeface="Arial"/>
              </a:rPr>
              <a:t>),  </a:t>
            </a:r>
            <a:r>
              <a:rPr sz="1050" spc="-65" dirty="0">
                <a:latin typeface="Courier New"/>
                <a:cs typeface="Courier New"/>
              </a:rPr>
              <a:t>Undergrad</a:t>
            </a:r>
            <a:r>
              <a:rPr sz="1050" spc="-65" dirty="0">
                <a:latin typeface="Arial"/>
                <a:cs typeface="Arial"/>
              </a:rPr>
              <a:t>(</a:t>
            </a:r>
            <a:r>
              <a:rPr sz="1050" spc="-65" dirty="0">
                <a:latin typeface="Courier New"/>
                <a:cs typeface="Courier New"/>
              </a:rPr>
              <a:t>John</a:t>
            </a:r>
            <a:r>
              <a:rPr sz="1050" spc="-65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</a:t>
            </a:r>
            <a:r>
              <a:rPr sz="1050" spc="10" dirty="0" smtClean="0">
                <a:latin typeface="Arial"/>
                <a:cs typeface="Arial"/>
              </a:rPr>
              <a:t> </a:t>
            </a:r>
            <a:r>
              <a:rPr sz="1050" spc="-70" dirty="0">
                <a:latin typeface="Courier New"/>
                <a:cs typeface="Courier New"/>
              </a:rPr>
              <a:t>Professor</a:t>
            </a:r>
            <a:r>
              <a:rPr sz="1050" spc="-70" dirty="0">
                <a:latin typeface="Arial"/>
                <a:cs typeface="Arial"/>
              </a:rPr>
              <a:t>(</a:t>
            </a:r>
            <a:r>
              <a:rPr sz="1050" spc="-70" dirty="0">
                <a:latin typeface="Courier New"/>
                <a:cs typeface="Courier New"/>
              </a:rPr>
              <a:t>John</a:t>
            </a:r>
            <a:r>
              <a:rPr sz="1050" spc="-70" dirty="0">
                <a:latin typeface="Arial"/>
                <a:cs typeface="Arial"/>
              </a:rPr>
              <a:t>)?  </a:t>
            </a:r>
            <a:r>
              <a:rPr sz="1050" spc="-45" dirty="0">
                <a:latin typeface="Arial"/>
                <a:cs typeface="Arial"/>
              </a:rPr>
              <a:t>or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perhaps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050" spc="45" dirty="0" smtClean="0">
                <a:latin typeface="Arial Unicode MS"/>
                <a:cs typeface="Arial Unicode MS"/>
              </a:rPr>
              <a:t>     </a:t>
            </a:r>
            <a:r>
              <a:rPr sz="1050" spc="45" dirty="0" smtClean="0">
                <a:latin typeface="Arial Unicode MS"/>
                <a:cs typeface="Arial Unicode MS"/>
              </a:rPr>
              <a:t>KB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</a:t>
            </a:r>
            <a:r>
              <a:rPr sz="1050" spc="-55" dirty="0" smtClean="0">
                <a:latin typeface="Arial"/>
                <a:cs typeface="Arial"/>
              </a:rPr>
              <a:t> </a:t>
            </a:r>
            <a:r>
              <a:rPr sz="1050" spc="-60" dirty="0">
                <a:latin typeface="Arial Unicode MS"/>
                <a:cs typeface="Arial Unicode MS"/>
              </a:rPr>
              <a:t>¬</a:t>
            </a:r>
            <a:r>
              <a:rPr sz="1050" spc="-60" dirty="0">
                <a:latin typeface="Courier New"/>
                <a:cs typeface="Courier New"/>
              </a:rPr>
              <a:t>Professor</a:t>
            </a:r>
            <a:r>
              <a:rPr sz="1050" spc="-60" dirty="0">
                <a:latin typeface="Arial"/>
                <a:cs typeface="Arial"/>
              </a:rPr>
              <a:t>(</a:t>
            </a:r>
            <a:r>
              <a:rPr sz="1050" spc="-60" dirty="0">
                <a:latin typeface="Courier New"/>
                <a:cs typeface="Courier New"/>
              </a:rPr>
              <a:t>John</a:t>
            </a:r>
            <a:r>
              <a:rPr sz="1050" spc="-60" dirty="0">
                <a:latin typeface="Arial"/>
                <a:cs typeface="Arial"/>
              </a:rPr>
              <a:t>)?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22/33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3318" y="1263137"/>
            <a:ext cx="133350" cy="1460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8292" y="1254333"/>
            <a:ext cx="131618" cy="152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8850" y="2193925"/>
            <a:ext cx="133350" cy="1460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3250" y="2187575"/>
            <a:ext cx="131618" cy="1524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456" y="851205"/>
            <a:ext cx="134650" cy="17235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650" y="1741023"/>
            <a:ext cx="134650" cy="17235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456" y="2709215"/>
            <a:ext cx="134650" cy="17235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456" y="2873375"/>
            <a:ext cx="134650" cy="172354"/>
          </a:xfrm>
          <a:prstGeom prst="rect">
            <a:avLst/>
          </a:prstGeom>
        </p:spPr>
      </p:pic>
      <p:sp>
        <p:nvSpPr>
          <p:cNvPr id="82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74143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71450" y="430403"/>
            <a:ext cx="4190999" cy="402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Reasoning  </a:t>
            </a:r>
            <a:r>
              <a:rPr sz="1400" spc="-95" dirty="0">
                <a:solidFill>
                  <a:srgbClr val="46AA78"/>
                </a:solidFill>
                <a:latin typeface="Arial"/>
                <a:cs typeface="Arial"/>
              </a:rPr>
              <a:t>services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DL-based 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OWL</a:t>
            </a:r>
            <a:r>
              <a:rPr sz="1400" spc="-2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</a:t>
            </a:r>
            <a:endParaRPr sz="1400" dirty="0">
              <a:latin typeface="Arial"/>
              <a:cs typeface="Arial"/>
            </a:endParaRPr>
          </a:p>
          <a:p>
            <a:pPr marL="337820" indent="-171450">
              <a:lnSpc>
                <a:spcPct val="100000"/>
              </a:lnSpc>
              <a:spcBef>
                <a:spcPts val="20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Concept  </a:t>
            </a:r>
            <a:r>
              <a:rPr sz="1050" spc="-35" dirty="0">
                <a:latin typeface="Arial"/>
                <a:cs typeface="Arial"/>
              </a:rPr>
              <a:t>(and </a:t>
            </a:r>
            <a:r>
              <a:rPr sz="1050" spc="-25" dirty="0">
                <a:latin typeface="Arial"/>
                <a:cs typeface="Arial"/>
              </a:rPr>
              <a:t>role) satisfiability </a:t>
            </a:r>
            <a:r>
              <a:rPr sz="1050" spc="45" dirty="0">
                <a:latin typeface="Arial"/>
                <a:cs typeface="Arial"/>
              </a:rPr>
              <a:t>(</a:t>
            </a: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lang="en-US" sz="1050" spc="50" dirty="0">
                <a:latin typeface="Arial"/>
                <a:cs typeface="Arial"/>
              </a:rPr>
              <a:t> </a:t>
            </a:r>
            <a:r>
              <a:rPr lang="en-US" sz="1050" spc="50" dirty="0" smtClean="0">
                <a:latin typeface="Arial"/>
                <a:cs typeface="Arial"/>
              </a:rPr>
              <a:t> </a:t>
            </a:r>
            <a:r>
              <a:rPr sz="1050" spc="50" dirty="0" smtClean="0">
                <a:latin typeface="Arial"/>
                <a:cs typeface="Arial"/>
              </a:rPr>
              <a:t> </a:t>
            </a:r>
            <a:r>
              <a:rPr lang="en-US" sz="1050" spc="50" dirty="0" smtClean="0">
                <a:latin typeface="Arial"/>
                <a:cs typeface="Arial"/>
              </a:rPr>
              <a:t> </a:t>
            </a:r>
            <a:r>
              <a:rPr sz="1050" i="1" spc="-95" dirty="0" smtClean="0">
                <a:latin typeface="Arial"/>
                <a:cs typeface="Arial"/>
              </a:rPr>
              <a:t>C  </a:t>
            </a:r>
            <a:r>
              <a:rPr lang="en-US" sz="1050" spc="-245" dirty="0">
                <a:latin typeface="Arial Unicode MS"/>
                <a:cs typeface="Arial Unicode MS"/>
              </a:rPr>
              <a:t> </a:t>
            </a:r>
            <a:r>
              <a:rPr lang="en-US" sz="1050" spc="-245" dirty="0" smtClean="0">
                <a:latin typeface="Arial Unicode MS"/>
                <a:cs typeface="Arial Unicode MS"/>
              </a:rPr>
              <a:t> </a:t>
            </a:r>
            <a:r>
              <a:rPr sz="1050" spc="-245" dirty="0" smtClean="0">
                <a:latin typeface="Arial Unicode MS"/>
                <a:cs typeface="Arial Unicode MS"/>
              </a:rPr>
              <a:t> </a:t>
            </a:r>
            <a:r>
              <a:rPr sz="1050" spc="-200" dirty="0" smtClean="0">
                <a:latin typeface="Arial Unicode MS"/>
                <a:cs typeface="Arial Unicode MS"/>
              </a:rPr>
              <a:t> </a:t>
            </a:r>
            <a:r>
              <a:rPr sz="1050" spc="140" dirty="0">
                <a:latin typeface="Arial Unicode MS"/>
                <a:cs typeface="Arial Unicode MS"/>
              </a:rPr>
              <a:t>⊥</a:t>
            </a:r>
            <a:r>
              <a:rPr sz="1050" spc="140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92327" y="922667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52450" y="850785"/>
            <a:ext cx="3886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spc="-55" dirty="0">
                <a:latin typeface="Arial"/>
                <a:cs typeface="Arial"/>
              </a:rPr>
              <a:t>I</a:t>
            </a:r>
            <a:r>
              <a:rPr sz="1000" spc="-55" dirty="0" smtClean="0">
                <a:latin typeface="Arial"/>
                <a:cs typeface="Arial"/>
              </a:rPr>
              <a:t>s </a:t>
            </a:r>
            <a:r>
              <a:rPr sz="1000" spc="-40" dirty="0">
                <a:latin typeface="Arial"/>
                <a:cs typeface="Arial"/>
              </a:rPr>
              <a:t>there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45" dirty="0">
                <a:latin typeface="Arial"/>
                <a:cs typeface="Arial"/>
              </a:rPr>
              <a:t>model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45" dirty="0">
                <a:latin typeface="Arial Unicode MS"/>
                <a:cs typeface="Arial Unicode MS"/>
              </a:rPr>
              <a:t>KB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35" dirty="0">
                <a:latin typeface="Arial"/>
                <a:cs typeface="Arial"/>
              </a:rPr>
              <a:t>which </a:t>
            </a:r>
            <a:r>
              <a:rPr sz="1000" i="1" spc="-90" dirty="0">
                <a:latin typeface="Arial"/>
                <a:cs typeface="Arial"/>
              </a:rPr>
              <a:t>C  </a:t>
            </a:r>
            <a:r>
              <a:rPr sz="1000" spc="-40" dirty="0">
                <a:latin typeface="Arial"/>
                <a:cs typeface="Arial"/>
              </a:rPr>
              <a:t>(resp.  </a:t>
            </a:r>
            <a:r>
              <a:rPr sz="1000" i="1" spc="-80" dirty="0">
                <a:latin typeface="Arial"/>
                <a:cs typeface="Arial"/>
              </a:rPr>
              <a:t>R </a:t>
            </a:r>
            <a:r>
              <a:rPr sz="1000" spc="50" dirty="0">
                <a:latin typeface="Arial"/>
                <a:cs typeface="Arial"/>
              </a:rPr>
              <a:t>) </a:t>
            </a:r>
            <a:r>
              <a:rPr sz="1000" spc="-80" dirty="0">
                <a:latin typeface="Arial"/>
                <a:cs typeface="Arial"/>
              </a:rPr>
              <a:t>has  a </a:t>
            </a:r>
            <a:r>
              <a:rPr lang="en-US" sz="1000" spc="-80" dirty="0" smtClean="0">
                <a:latin typeface="Arial"/>
                <a:cs typeface="Arial"/>
              </a:rPr>
              <a:t> </a:t>
            </a:r>
            <a:r>
              <a:rPr sz="1000" spc="-45" dirty="0" smtClean="0">
                <a:latin typeface="Arial"/>
                <a:cs typeface="Arial"/>
              </a:rPr>
              <a:t>nonempty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02551" y="123873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23850" y="1002626"/>
            <a:ext cx="3657600" cy="327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z="1000" spc="-55" dirty="0">
                <a:latin typeface="Arial"/>
                <a:cs typeface="Arial"/>
              </a:rPr>
              <a:t>extension?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Consistency </a:t>
            </a:r>
            <a:r>
              <a:rPr sz="1050" spc="-20" dirty="0" smtClean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5" dirty="0">
                <a:latin typeface="Arial"/>
                <a:cs typeface="Arial"/>
              </a:rPr>
              <a:t>knowledge </a:t>
            </a:r>
            <a:r>
              <a:rPr sz="1050" spc="-95" dirty="0">
                <a:latin typeface="Arial"/>
                <a:cs typeface="Arial"/>
              </a:rPr>
              <a:t>base  </a:t>
            </a:r>
            <a:r>
              <a:rPr sz="1050" spc="45" dirty="0">
                <a:latin typeface="Arial"/>
                <a:cs typeface="Arial"/>
              </a:rPr>
              <a:t>(</a:t>
            </a: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lang="en-US" sz="1050" spc="50" dirty="0">
                <a:latin typeface="Arial"/>
                <a:cs typeface="Arial"/>
              </a:rPr>
              <a:t> </a:t>
            </a:r>
            <a:r>
              <a:rPr sz="1050" spc="50" dirty="0" smtClean="0">
                <a:latin typeface="Arial"/>
                <a:cs typeface="Arial"/>
              </a:rPr>
              <a:t> </a:t>
            </a:r>
            <a:r>
              <a:rPr lang="en-US" sz="1050" spc="50" dirty="0" smtClean="0">
                <a:latin typeface="Arial"/>
                <a:cs typeface="Arial"/>
              </a:rPr>
              <a:t>   </a:t>
            </a:r>
            <a:r>
              <a:rPr sz="1050" spc="165" dirty="0" smtClean="0">
                <a:latin typeface="Arial Unicode MS"/>
                <a:cs typeface="Arial Unicode MS"/>
              </a:rPr>
              <a:t>T </a:t>
            </a:r>
            <a:r>
              <a:rPr lang="en-US" sz="1050" spc="-245" dirty="0">
                <a:latin typeface="Arial Unicode MS"/>
                <a:cs typeface="Arial Unicode MS"/>
              </a:rPr>
              <a:t> </a:t>
            </a:r>
            <a:r>
              <a:rPr lang="en-US" sz="1050" spc="-245" dirty="0" smtClean="0">
                <a:latin typeface="Arial Unicode MS"/>
                <a:cs typeface="Arial Unicode MS"/>
              </a:rPr>
              <a:t> </a:t>
            </a:r>
            <a:r>
              <a:rPr sz="1050" spc="-245" dirty="0" smtClean="0">
                <a:latin typeface="Arial Unicode MS"/>
                <a:cs typeface="Arial Unicode MS"/>
              </a:rPr>
              <a:t> </a:t>
            </a:r>
            <a:r>
              <a:rPr sz="1050" spc="-210" dirty="0" smtClean="0">
                <a:latin typeface="Arial Unicode MS"/>
                <a:cs typeface="Arial Unicode MS"/>
              </a:rPr>
              <a:t> </a:t>
            </a:r>
            <a:r>
              <a:rPr sz="1050" spc="140" dirty="0">
                <a:latin typeface="Arial Unicode MS"/>
                <a:cs typeface="Arial Unicode MS"/>
              </a:rPr>
              <a:t>⊥</a:t>
            </a:r>
            <a:r>
              <a:rPr sz="1050" spc="140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92327" y="141996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52450" y="1349375"/>
            <a:ext cx="3621824" cy="15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5" dirty="0">
                <a:latin typeface="Arial"/>
                <a:cs typeface="Arial"/>
              </a:rPr>
              <a:t>Is 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45" dirty="0">
                <a:latin typeface="Arial Unicode MS"/>
                <a:cs typeface="Arial Unicode MS"/>
              </a:rPr>
              <a:t>KB </a:t>
            </a:r>
            <a:r>
              <a:rPr sz="1000" spc="190" dirty="0">
                <a:latin typeface="Arial"/>
                <a:cs typeface="Arial"/>
              </a:rPr>
              <a:t>=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spc="-10" dirty="0">
                <a:latin typeface="Lucida Calligraphy"/>
                <a:cs typeface="Lucida Calligraphy"/>
              </a:rPr>
              <a:t>T</a:t>
            </a:r>
            <a:r>
              <a:rPr sz="1000" spc="-10" dirty="0">
                <a:latin typeface="Arial Unicode MS"/>
                <a:cs typeface="Arial Unicode MS"/>
              </a:rPr>
              <a:t> </a:t>
            </a:r>
            <a:r>
              <a:rPr sz="1000" i="1" spc="-5" dirty="0">
                <a:latin typeface="Arial"/>
                <a:cs typeface="Arial"/>
              </a:rPr>
              <a:t>, </a:t>
            </a:r>
            <a:r>
              <a:rPr sz="1000" spc="90" dirty="0">
                <a:latin typeface="Lucida Calligraphy"/>
                <a:cs typeface="Lucida Calligraphy"/>
              </a:rPr>
              <a:t>A</a:t>
            </a:r>
            <a:r>
              <a:rPr sz="1000" spc="90" dirty="0">
                <a:latin typeface="Arial"/>
                <a:cs typeface="Arial"/>
              </a:rPr>
              <a:t>) </a:t>
            </a:r>
            <a:r>
              <a:rPr sz="1000" spc="-40" dirty="0">
                <a:latin typeface="Arial"/>
                <a:cs typeface="Arial"/>
              </a:rPr>
              <a:t>consistent </a:t>
            </a:r>
            <a:r>
              <a:rPr sz="1000" spc="-25" dirty="0">
                <a:latin typeface="Arial"/>
                <a:cs typeface="Arial"/>
              </a:rPr>
              <a:t>(non-selfcontradictory), i.e.,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01484" y="1499908"/>
            <a:ext cx="24703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40" dirty="0">
                <a:latin typeface="Arial"/>
                <a:cs typeface="Arial"/>
              </a:rPr>
              <a:t>there </a:t>
            </a:r>
            <a:r>
              <a:rPr sz="1000" dirty="0">
                <a:latin typeface="Arial"/>
                <a:cs typeface="Arial"/>
              </a:rPr>
              <a:t>at </a:t>
            </a:r>
            <a:r>
              <a:rPr sz="1000" spc="-45" dirty="0">
                <a:latin typeface="Arial"/>
                <a:cs typeface="Arial"/>
              </a:rPr>
              <a:t>least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45" dirty="0">
                <a:latin typeface="Arial"/>
                <a:cs typeface="Arial"/>
              </a:rPr>
              <a:t>model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10" dirty="0">
                <a:latin typeface="Arial Unicode MS"/>
                <a:cs typeface="Arial Unicode MS"/>
              </a:rPr>
              <a:t>KB</a:t>
            </a:r>
            <a:r>
              <a:rPr sz="1000" spc="10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2551" y="173602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23850" y="1664119"/>
            <a:ext cx="396240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Concept  </a:t>
            </a:r>
            <a:r>
              <a:rPr sz="1050" spc="-35" dirty="0">
                <a:latin typeface="Arial"/>
                <a:cs typeface="Arial"/>
              </a:rPr>
              <a:t>(and </a:t>
            </a:r>
            <a:r>
              <a:rPr sz="1050" spc="-25" dirty="0">
                <a:latin typeface="Arial"/>
                <a:cs typeface="Arial"/>
              </a:rPr>
              <a:t>role) </a:t>
            </a:r>
            <a:r>
              <a:rPr sz="1050" spc="-50" dirty="0">
                <a:latin typeface="Arial"/>
                <a:cs typeface="Arial"/>
              </a:rPr>
              <a:t>subsumption  </a:t>
            </a:r>
            <a:r>
              <a:rPr sz="1050" spc="45" dirty="0">
                <a:latin typeface="Arial"/>
                <a:cs typeface="Arial"/>
              </a:rPr>
              <a:t>(</a:t>
            </a: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</a:t>
            </a:r>
            <a:r>
              <a:rPr sz="1050" spc="10" dirty="0" smtClean="0">
                <a:latin typeface="Arial"/>
                <a:cs typeface="Arial"/>
              </a:rPr>
              <a:t> </a:t>
            </a:r>
            <a:r>
              <a:rPr sz="1050" i="1" spc="-95" dirty="0">
                <a:latin typeface="Arial"/>
                <a:cs typeface="Arial"/>
              </a:rPr>
              <a:t>C  </a:t>
            </a:r>
            <a:r>
              <a:rPr sz="1050" spc="-245" dirty="0" smtClean="0">
                <a:latin typeface="Arial Unicode MS"/>
                <a:cs typeface="Arial Unicode MS"/>
              </a:rPr>
              <a:t>  </a:t>
            </a:r>
            <a:r>
              <a:rPr sz="1050" spc="-204" dirty="0" smtClean="0">
                <a:latin typeface="Arial Unicode MS"/>
                <a:cs typeface="Arial Unicode MS"/>
              </a:rPr>
              <a:t> </a:t>
            </a:r>
            <a:r>
              <a:rPr sz="1050" i="1" spc="60" dirty="0">
                <a:latin typeface="Arial"/>
                <a:cs typeface="Arial"/>
              </a:rPr>
              <a:t>D</a:t>
            </a:r>
            <a:r>
              <a:rPr sz="1050" spc="60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92327" y="1917255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28650" y="1806575"/>
            <a:ext cx="3886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5" dirty="0">
                <a:latin typeface="Arial"/>
                <a:cs typeface="Arial"/>
              </a:rPr>
              <a:t>i.e., </a:t>
            </a:r>
            <a:r>
              <a:rPr sz="1000" spc="-55" dirty="0">
                <a:latin typeface="Arial"/>
                <a:cs typeface="Arial"/>
              </a:rPr>
              <a:t>is 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0" dirty="0">
                <a:latin typeface="Arial"/>
                <a:cs typeface="Arial"/>
              </a:rPr>
              <a:t>extension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i="1" spc="-90" dirty="0">
                <a:latin typeface="Arial"/>
                <a:cs typeface="Arial"/>
              </a:rPr>
              <a:t>C  </a:t>
            </a:r>
            <a:r>
              <a:rPr sz="1000" spc="-40" dirty="0">
                <a:latin typeface="Arial"/>
                <a:cs typeface="Arial"/>
              </a:rPr>
              <a:t>(resp.  </a:t>
            </a:r>
            <a:r>
              <a:rPr sz="1000" i="1" spc="-80" dirty="0">
                <a:latin typeface="Arial"/>
                <a:cs typeface="Arial"/>
              </a:rPr>
              <a:t>R </a:t>
            </a:r>
            <a:r>
              <a:rPr sz="1000" spc="50" dirty="0">
                <a:latin typeface="Arial"/>
                <a:cs typeface="Arial"/>
              </a:rPr>
              <a:t>) </a:t>
            </a:r>
            <a:r>
              <a:rPr sz="1000" spc="-40" dirty="0">
                <a:latin typeface="Arial"/>
                <a:cs typeface="Arial"/>
              </a:rPr>
              <a:t>contained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13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extension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02551" y="223332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23850" y="1997202"/>
            <a:ext cx="4038599" cy="327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of </a:t>
            </a:r>
            <a:r>
              <a:rPr sz="1000" i="1" spc="-5" dirty="0">
                <a:latin typeface="Arial"/>
                <a:cs typeface="Arial"/>
              </a:rPr>
              <a:t>D </a:t>
            </a:r>
            <a:r>
              <a:rPr sz="1000" spc="-40" dirty="0">
                <a:latin typeface="Arial"/>
                <a:cs typeface="Arial"/>
              </a:rPr>
              <a:t>(resp.  </a:t>
            </a:r>
            <a:r>
              <a:rPr sz="1000" i="1" spc="-114" dirty="0">
                <a:latin typeface="Arial"/>
                <a:cs typeface="Arial"/>
              </a:rPr>
              <a:t>S </a:t>
            </a:r>
            <a:r>
              <a:rPr sz="1000" spc="50" dirty="0">
                <a:latin typeface="Arial"/>
                <a:cs typeface="Arial"/>
              </a:rPr>
              <a:t>)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65" dirty="0">
                <a:latin typeface="Arial"/>
                <a:cs typeface="Arial"/>
              </a:rPr>
              <a:t>every  </a:t>
            </a:r>
            <a:r>
              <a:rPr sz="1000" spc="-45" dirty="0">
                <a:latin typeface="Arial"/>
                <a:cs typeface="Arial"/>
              </a:rPr>
              <a:t>model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70" dirty="0">
                <a:latin typeface="Lucida Calligraphy"/>
                <a:cs typeface="Lucida Calligraphy"/>
              </a:rPr>
              <a:t>T</a:t>
            </a:r>
            <a:r>
              <a:rPr sz="1000" spc="-70" dirty="0">
                <a:latin typeface="Arial Unicode MS"/>
                <a:cs typeface="Arial Unicode MS"/>
              </a:rPr>
              <a:t> </a:t>
            </a:r>
            <a:r>
              <a:rPr sz="1000" spc="-90" dirty="0" smtClean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Instance checking </a:t>
            </a:r>
            <a:r>
              <a:rPr sz="1050" spc="45" dirty="0">
                <a:latin typeface="Arial"/>
                <a:cs typeface="Arial"/>
              </a:rPr>
              <a:t>(</a:t>
            </a: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</a:t>
            </a:r>
            <a:r>
              <a:rPr sz="1050" spc="10" dirty="0" smtClean="0">
                <a:latin typeface="Arial"/>
                <a:cs typeface="Arial"/>
              </a:rPr>
              <a:t> </a:t>
            </a:r>
            <a:r>
              <a:rPr sz="1050" i="1" spc="-95" dirty="0">
                <a:latin typeface="Arial"/>
                <a:cs typeface="Arial"/>
              </a:rPr>
              <a:t>C </a:t>
            </a:r>
            <a:r>
              <a:rPr sz="1050" spc="10" dirty="0">
                <a:latin typeface="Arial"/>
                <a:cs typeface="Arial"/>
              </a:rPr>
              <a:t>(</a:t>
            </a:r>
            <a:r>
              <a:rPr sz="1050" i="1" spc="10" dirty="0">
                <a:latin typeface="Arial"/>
                <a:cs typeface="Arial"/>
              </a:rPr>
              <a:t>a</a:t>
            </a:r>
            <a:r>
              <a:rPr sz="1050" spc="10" dirty="0">
                <a:latin typeface="Arial"/>
                <a:cs typeface="Arial"/>
              </a:rPr>
              <a:t>) </a:t>
            </a:r>
            <a:r>
              <a:rPr sz="1050" spc="-45" dirty="0">
                <a:latin typeface="Arial"/>
                <a:cs typeface="Arial"/>
              </a:rPr>
              <a:t>or </a:t>
            </a: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 </a:t>
            </a:r>
            <a:r>
              <a:rPr sz="1050" spc="10" dirty="0" smtClean="0">
                <a:latin typeface="Arial"/>
                <a:cs typeface="Arial"/>
              </a:rPr>
              <a:t> </a:t>
            </a:r>
            <a:r>
              <a:rPr sz="1050" i="1" spc="-90" dirty="0">
                <a:latin typeface="Arial"/>
                <a:cs typeface="Arial"/>
              </a:rPr>
              <a:t>R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a,</a:t>
            </a:r>
            <a:r>
              <a:rPr sz="1050" i="1" spc="135" dirty="0">
                <a:latin typeface="Arial"/>
                <a:cs typeface="Arial"/>
              </a:rPr>
              <a:t> </a:t>
            </a:r>
            <a:r>
              <a:rPr sz="1050" i="1" spc="30" dirty="0">
                <a:latin typeface="Arial"/>
                <a:cs typeface="Arial"/>
              </a:rPr>
              <a:t>b</a:t>
            </a:r>
            <a:r>
              <a:rPr sz="1050" spc="3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92327" y="241454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03466" y="2339975"/>
            <a:ext cx="3530384" cy="15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Arial"/>
                <a:cs typeface="Arial"/>
              </a:rPr>
              <a:t>is </a:t>
            </a:r>
            <a:r>
              <a:rPr sz="1000" i="1" spc="-80" dirty="0">
                <a:latin typeface="Arial"/>
                <a:cs typeface="Arial"/>
              </a:rPr>
              <a:t>a  </a:t>
            </a:r>
            <a:r>
              <a:rPr sz="1000" spc="-40" dirty="0">
                <a:latin typeface="Arial"/>
                <a:cs typeface="Arial"/>
              </a:rPr>
              <a:t>(resp. 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a, </a:t>
            </a:r>
            <a:r>
              <a:rPr sz="1000" i="1" spc="30" dirty="0">
                <a:latin typeface="Arial"/>
                <a:cs typeface="Arial"/>
              </a:rPr>
              <a:t>b</a:t>
            </a:r>
            <a:r>
              <a:rPr sz="1000" spc="30" dirty="0">
                <a:latin typeface="Arial"/>
                <a:cs typeface="Arial"/>
              </a:rPr>
              <a:t>))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5" dirty="0">
                <a:latin typeface="Arial"/>
                <a:cs typeface="Arial"/>
              </a:rPr>
              <a:t>member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45" dirty="0">
                <a:latin typeface="Arial"/>
                <a:cs typeface="Arial"/>
              </a:rPr>
              <a:t>concept </a:t>
            </a:r>
            <a:r>
              <a:rPr sz="1000" i="1" spc="-90" dirty="0">
                <a:latin typeface="Arial"/>
                <a:cs typeface="Arial"/>
              </a:rPr>
              <a:t>C  </a:t>
            </a:r>
            <a:r>
              <a:rPr sz="1000" spc="-40" dirty="0">
                <a:latin typeface="Arial"/>
                <a:cs typeface="Arial"/>
              </a:rPr>
              <a:t>(resp.  </a:t>
            </a:r>
            <a:r>
              <a:rPr sz="1000" i="1" spc="-80" dirty="0">
                <a:latin typeface="Arial"/>
                <a:cs typeface="Arial"/>
              </a:rPr>
              <a:t>R </a:t>
            </a:r>
            <a:r>
              <a:rPr sz="1000" spc="50" dirty="0">
                <a:latin typeface="Arial"/>
                <a:cs typeface="Arial"/>
              </a:rPr>
              <a:t>)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145" dirty="0">
                <a:latin typeface="Arial"/>
                <a:cs typeface="Arial"/>
              </a:rPr>
              <a:t> </a:t>
            </a:r>
            <a:r>
              <a:rPr sz="1000" spc="40" dirty="0">
                <a:latin typeface="Arial Unicode MS"/>
                <a:cs typeface="Arial Unicode MS"/>
              </a:rPr>
              <a:t>KB</a:t>
            </a:r>
            <a:r>
              <a:rPr sz="1000" spc="40" dirty="0"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02551" y="288244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23850" y="2494495"/>
            <a:ext cx="3433635" cy="480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5080">
              <a:lnSpc>
                <a:spcPct val="100000"/>
              </a:lnSpc>
            </a:pPr>
            <a:r>
              <a:rPr sz="1000" spc="-25" dirty="0">
                <a:latin typeface="Arial"/>
                <a:cs typeface="Arial"/>
              </a:rPr>
              <a:t>i.e.,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fact </a:t>
            </a:r>
            <a:r>
              <a:rPr sz="1000" i="1" spc="-90" dirty="0">
                <a:latin typeface="Arial"/>
                <a:cs typeface="Arial"/>
              </a:rPr>
              <a:t>C </a:t>
            </a:r>
            <a:r>
              <a:rPr sz="1000" spc="10" dirty="0">
                <a:latin typeface="Arial"/>
                <a:cs typeface="Arial"/>
              </a:rPr>
              <a:t>(</a:t>
            </a:r>
            <a:r>
              <a:rPr sz="1000" i="1" spc="1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) </a:t>
            </a:r>
            <a:r>
              <a:rPr sz="1000" spc="-40" dirty="0">
                <a:latin typeface="Arial"/>
                <a:cs typeface="Arial"/>
              </a:rPr>
              <a:t>(resp. </a:t>
            </a:r>
            <a:r>
              <a:rPr sz="1000" i="1" spc="-80" dirty="0">
                <a:latin typeface="Arial"/>
                <a:cs typeface="Arial"/>
              </a:rPr>
              <a:t>R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a, </a:t>
            </a:r>
            <a:r>
              <a:rPr sz="1000" i="1" spc="30" dirty="0">
                <a:latin typeface="Arial"/>
                <a:cs typeface="Arial"/>
              </a:rPr>
              <a:t>b</a:t>
            </a:r>
            <a:r>
              <a:rPr sz="1000" spc="30" dirty="0">
                <a:latin typeface="Arial"/>
                <a:cs typeface="Arial"/>
              </a:rPr>
              <a:t>)) </a:t>
            </a:r>
            <a:r>
              <a:rPr sz="1000" spc="-40" dirty="0">
                <a:latin typeface="Arial"/>
                <a:cs typeface="Arial"/>
              </a:rPr>
              <a:t>satisfied </a:t>
            </a:r>
            <a:r>
              <a:rPr sz="1000" spc="-60" dirty="0">
                <a:latin typeface="Arial"/>
                <a:cs typeface="Arial"/>
              </a:rPr>
              <a:t>by </a:t>
            </a:r>
            <a:r>
              <a:rPr sz="1000" spc="-65" dirty="0">
                <a:latin typeface="Arial"/>
                <a:cs typeface="Arial"/>
              </a:rPr>
              <a:t>every  </a:t>
            </a:r>
            <a:r>
              <a:rPr sz="1000" spc="-20" dirty="0">
                <a:latin typeface="Arial"/>
                <a:cs typeface="Arial"/>
              </a:rPr>
              <a:t>interpretation of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10" dirty="0">
                <a:latin typeface="Arial Unicode MS"/>
                <a:cs typeface="Arial Unicode MS"/>
              </a:rPr>
              <a:t>KB</a:t>
            </a:r>
            <a:r>
              <a:rPr sz="1000" spc="10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Instance </a:t>
            </a:r>
            <a:r>
              <a:rPr sz="1050" spc="-30" dirty="0">
                <a:latin typeface="Arial"/>
                <a:cs typeface="Arial"/>
              </a:rPr>
              <a:t>retrieval </a:t>
            </a:r>
            <a:r>
              <a:rPr sz="1050" spc="45" dirty="0">
                <a:latin typeface="Arial"/>
                <a:cs typeface="Arial"/>
              </a:rPr>
              <a:t>(</a:t>
            </a:r>
            <a:r>
              <a:rPr sz="1050" spc="45" dirty="0">
                <a:latin typeface="Arial Unicode MS"/>
                <a:cs typeface="Arial Unicode MS"/>
              </a:rPr>
              <a:t>{</a:t>
            </a:r>
            <a:r>
              <a:rPr sz="1050" i="1" spc="45" dirty="0">
                <a:latin typeface="Arial"/>
                <a:cs typeface="Arial"/>
              </a:rPr>
              <a:t>a </a:t>
            </a:r>
            <a:r>
              <a:rPr sz="1050" spc="15" dirty="0">
                <a:latin typeface="Arial Unicode MS"/>
                <a:cs typeface="Arial Unicode MS"/>
              </a:rPr>
              <a:t>| </a:t>
            </a:r>
            <a:r>
              <a:rPr sz="1050" spc="45" dirty="0">
                <a:latin typeface="Arial Unicode MS"/>
                <a:cs typeface="Arial Unicode MS"/>
              </a:rPr>
              <a:t>KB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</a:t>
            </a:r>
            <a:r>
              <a:rPr sz="1050" spc="10" dirty="0" smtClean="0">
                <a:latin typeface="Arial"/>
                <a:cs typeface="Arial"/>
              </a:rPr>
              <a:t> </a:t>
            </a:r>
            <a:r>
              <a:rPr sz="1050" i="1" spc="-95" dirty="0">
                <a:latin typeface="Arial"/>
                <a:cs typeface="Arial"/>
              </a:rPr>
              <a:t>C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(</a:t>
            </a:r>
            <a:r>
              <a:rPr sz="1050" i="1" spc="50" dirty="0">
                <a:latin typeface="Arial"/>
                <a:cs typeface="Arial"/>
              </a:rPr>
              <a:t>a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50" dirty="0">
                <a:latin typeface="Arial Unicode MS"/>
                <a:cs typeface="Arial Unicode MS"/>
              </a:rPr>
              <a:t>}</a:t>
            </a:r>
            <a:r>
              <a:rPr sz="1050" spc="50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92327" y="3063659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52450" y="2991789"/>
            <a:ext cx="3708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find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65" dirty="0">
                <a:latin typeface="Arial"/>
                <a:cs typeface="Arial"/>
              </a:rPr>
              <a:t>members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i="1" spc="-90" dirty="0">
                <a:latin typeface="Arial"/>
                <a:cs typeface="Arial"/>
              </a:rPr>
              <a:t>C 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40" dirty="0">
                <a:latin typeface="Arial Unicode MS"/>
                <a:cs typeface="Arial Unicode MS"/>
              </a:rPr>
              <a:t>KB</a:t>
            </a:r>
            <a:r>
              <a:rPr sz="1000" spc="40" dirty="0">
                <a:latin typeface="Arial"/>
                <a:cs typeface="Arial"/>
              </a:rPr>
              <a:t>, </a:t>
            </a:r>
            <a:r>
              <a:rPr sz="1000" spc="-25" dirty="0">
                <a:latin typeface="Arial"/>
                <a:cs typeface="Arial"/>
              </a:rPr>
              <a:t>i.e., </a:t>
            </a:r>
            <a:r>
              <a:rPr sz="1000" spc="-40" dirty="0">
                <a:latin typeface="Arial"/>
                <a:cs typeface="Arial"/>
              </a:rPr>
              <a:t>compute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35" dirty="0">
                <a:latin typeface="Arial"/>
                <a:cs typeface="Arial"/>
              </a:rPr>
              <a:t>individuals </a:t>
            </a:r>
            <a:r>
              <a:rPr sz="1000" i="1" spc="-80" dirty="0" smtClean="0">
                <a:latin typeface="Arial"/>
                <a:cs typeface="Arial"/>
              </a:rPr>
              <a:t>a </a:t>
            </a:r>
            <a:r>
              <a:rPr sz="1000" i="1" spc="-65" dirty="0" smtClean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s.t.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23/33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52450" y="3143618"/>
            <a:ext cx="28172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-90" dirty="0">
                <a:latin typeface="Arial"/>
                <a:cs typeface="Arial"/>
              </a:rPr>
              <a:t>C </a:t>
            </a:r>
            <a:r>
              <a:rPr sz="1000" spc="10" dirty="0">
                <a:latin typeface="Arial"/>
                <a:cs typeface="Arial"/>
              </a:rPr>
              <a:t>(</a:t>
            </a:r>
            <a:r>
              <a:rPr sz="1000" i="1" spc="1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) </a:t>
            </a:r>
            <a:r>
              <a:rPr sz="1000" spc="-55" dirty="0">
                <a:latin typeface="Arial"/>
                <a:cs typeface="Arial"/>
              </a:rPr>
              <a:t>is  </a:t>
            </a:r>
            <a:r>
              <a:rPr sz="1000" spc="-40" dirty="0">
                <a:latin typeface="Arial"/>
                <a:cs typeface="Arial"/>
              </a:rPr>
              <a:t>satisfied </a:t>
            </a:r>
            <a:r>
              <a:rPr sz="1000" spc="-60" dirty="0">
                <a:latin typeface="Arial"/>
                <a:cs typeface="Arial"/>
              </a:rPr>
              <a:t>by  </a:t>
            </a:r>
            <a:r>
              <a:rPr sz="1000" spc="-65" dirty="0">
                <a:latin typeface="Arial"/>
                <a:cs typeface="Arial"/>
              </a:rPr>
              <a:t>every  </a:t>
            </a:r>
            <a:r>
              <a:rPr sz="1000" spc="-20" dirty="0">
                <a:latin typeface="Arial"/>
                <a:cs typeface="Arial"/>
              </a:rPr>
              <a:t>interpretation of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45" dirty="0">
                <a:latin typeface="Arial Unicode MS"/>
                <a:cs typeface="Arial Unicode MS"/>
              </a:rPr>
              <a:t>KB</a:t>
            </a:r>
            <a:endParaRPr sz="1000" dirty="0">
              <a:latin typeface="Arial Unicode MS"/>
              <a:cs typeface="Arial Unicode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136873" y="3143618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u="heavy" spc="-5" dirty="0">
                <a:latin typeface="Times New Roman"/>
                <a:cs typeface="Times New Roman"/>
              </a:rPr>
              <a:t> </a:t>
            </a:r>
            <a:r>
              <a:rPr sz="1000" u="heavy" spc="-125" dirty="0"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0791" y="653749"/>
            <a:ext cx="164883" cy="172052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9232" y="679963"/>
            <a:ext cx="133350" cy="14605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4002" y="1169129"/>
            <a:ext cx="164883" cy="17205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8500" y="1178743"/>
            <a:ext cx="133350" cy="14605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0662" y="1679367"/>
            <a:ext cx="133350" cy="14605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400" y="1662792"/>
            <a:ext cx="134650" cy="17235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7850" y="2160539"/>
            <a:ext cx="134650" cy="17235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9662" y="2159427"/>
            <a:ext cx="134650" cy="17235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9092" y="2818191"/>
            <a:ext cx="134650" cy="172354"/>
          </a:xfrm>
          <a:prstGeom prst="rect">
            <a:avLst/>
          </a:prstGeom>
        </p:spPr>
      </p:pic>
      <p:sp>
        <p:nvSpPr>
          <p:cNvPr id="94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0743" y="973836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0253" y="430403"/>
            <a:ext cx="223774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ECF6F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10743" y="132792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50253" y="1311376"/>
            <a:ext cx="108394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2    </a:t>
            </a:r>
            <a:r>
              <a:rPr sz="1050" spc="-5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1050" spc="150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050" spc="15" dirty="0">
                <a:solidFill>
                  <a:srgbClr val="D9EDE4"/>
                </a:solidFill>
                <a:latin typeface="Arial Unicode MS"/>
                <a:cs typeface="Arial Unicode MS"/>
                <a:hlinkClick r:id="rId4" action="ppaction://hlinksldjump"/>
              </a:rPr>
              <a:t>ALC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41032" y="155172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1032" y="172379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55180" y="1479090"/>
            <a:ext cx="1040270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Syntax </a:t>
            </a:r>
            <a:r>
              <a:rPr sz="1050" spc="-4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Semantics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0743" y="202614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50253" y="2039747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6636" y="2009597"/>
            <a:ext cx="75501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1050" spc="-6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050" spc="7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5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10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10743" y="2380221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1032" y="260403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1032" y="277610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50253" y="2359314"/>
            <a:ext cx="133032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5435">
              <a:lnSpc>
                <a:spcPct val="102600"/>
              </a:lnSpc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4 </a:t>
            </a:r>
            <a:r>
              <a:rPr sz="1050" spc="-70" dirty="0">
                <a:solidFill>
                  <a:srgbClr val="D9EDE4"/>
                </a:solidFill>
                <a:latin typeface="Arial"/>
                <a:cs typeface="Arial"/>
                <a:hlinkClick r:id="rId11" action="ppaction://hlinksldjump"/>
              </a:rPr>
              <a:t>Reasoning </a:t>
            </a:r>
            <a:r>
              <a:rPr sz="1050" spc="-75" dirty="0">
                <a:solidFill>
                  <a:srgbClr val="D9EDE4"/>
                </a:solidFill>
                <a:latin typeface="Arial"/>
                <a:cs typeface="Arial"/>
                <a:hlinkClick r:id="rId11" action="ppaction://hlinksldjump"/>
              </a:rPr>
              <a:t>services </a:t>
            </a:r>
            <a:r>
              <a:rPr sz="1050" spc="-75" dirty="0">
                <a:solidFill>
                  <a:srgbClr val="D9EDE4"/>
                </a:solidFill>
                <a:latin typeface="Arial"/>
                <a:cs typeface="Arial"/>
              </a:rPr>
              <a:t>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Standard </a:t>
            </a:r>
            <a:r>
              <a:rPr sz="1050" spc="-75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services </a:t>
            </a:r>
            <a:r>
              <a:rPr sz="1050" spc="-7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65" dirty="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Techniques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3</a:t>
            </a:fld>
            <a:r>
              <a:rPr sz="600" b="1" spc="50" dirty="0">
                <a:latin typeface="Arial"/>
                <a:cs typeface="Arial"/>
              </a:rPr>
              <a:t>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81557" y="430403"/>
            <a:ext cx="244602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Automated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reasoning</a:t>
            </a:r>
            <a:r>
              <a:rPr sz="1400" spc="1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49012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5" y="1418222"/>
            <a:ext cx="27474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-55" dirty="0" smtClean="0">
                <a:latin typeface="Arial"/>
                <a:cs typeface="Arial"/>
              </a:rPr>
              <a:t>do </a:t>
            </a:r>
            <a:r>
              <a:rPr sz="1050" spc="-105" dirty="0">
                <a:latin typeface="Arial"/>
                <a:cs typeface="Arial"/>
              </a:rPr>
              <a:t>we </a:t>
            </a:r>
            <a:r>
              <a:rPr sz="1050" spc="-40" dirty="0" smtClean="0">
                <a:latin typeface="Arial"/>
                <a:cs typeface="Arial"/>
              </a:rPr>
              <a:t>compute</a:t>
            </a:r>
            <a:r>
              <a:rPr sz="1050" spc="-40" dirty="0">
                <a:latin typeface="Arial"/>
                <a:cs typeface="Arial"/>
              </a:rPr>
              <a:t>, </a:t>
            </a:r>
            <a:r>
              <a:rPr sz="1050" spc="-100" dirty="0">
                <a:latin typeface="Arial"/>
                <a:cs typeface="Arial"/>
              </a:rPr>
              <a:t>say, </a:t>
            </a:r>
            <a:r>
              <a:rPr sz="1050" spc="-25" dirty="0" smtClean="0">
                <a:latin typeface="Arial"/>
                <a:cs typeface="Arial"/>
              </a:rPr>
              <a:t>satisfiability</a:t>
            </a:r>
            <a:r>
              <a:rPr sz="1050" spc="-25" dirty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24/33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81557" y="430403"/>
            <a:ext cx="244602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Automated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reasoning</a:t>
            </a:r>
            <a:r>
              <a:rPr sz="1400" spc="1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49012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70016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191019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551" y="212022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24395" y="1375808"/>
            <a:ext cx="3128455" cy="803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105" dirty="0">
                <a:latin typeface="Arial"/>
                <a:cs typeface="Arial"/>
              </a:rPr>
              <a:t>we </a:t>
            </a:r>
            <a:r>
              <a:rPr sz="1050" spc="-40" dirty="0">
                <a:latin typeface="Arial"/>
                <a:cs typeface="Arial"/>
              </a:rPr>
              <a:t>compute, </a:t>
            </a:r>
            <a:r>
              <a:rPr sz="1050" spc="-100" dirty="0">
                <a:latin typeface="Arial"/>
                <a:cs typeface="Arial"/>
              </a:rPr>
              <a:t>say, </a:t>
            </a:r>
            <a:r>
              <a:rPr sz="1050" spc="-25" dirty="0">
                <a:latin typeface="Arial"/>
                <a:cs typeface="Arial"/>
              </a:rPr>
              <a:t>satisfiability?  </a:t>
            </a:r>
            <a:endParaRPr lang="en-US" sz="1050" spc="-25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spc="-10" dirty="0" smtClean="0">
                <a:latin typeface="Arial"/>
                <a:cs typeface="Arial"/>
              </a:rPr>
              <a:t>Truth </a:t>
            </a:r>
            <a:r>
              <a:rPr sz="1050" spc="-50" dirty="0">
                <a:latin typeface="Arial"/>
                <a:cs typeface="Arial"/>
              </a:rPr>
              <a:t>tables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10" dirty="0">
                <a:latin typeface="Arial"/>
                <a:cs typeface="Arial"/>
              </a:rPr>
              <a:t>too </a:t>
            </a:r>
            <a:r>
              <a:rPr sz="1050" spc="-65" dirty="0">
                <a:latin typeface="Arial"/>
                <a:cs typeface="Arial"/>
              </a:rPr>
              <a:t>cumbersome  </a:t>
            </a:r>
            <a:endParaRPr lang="en-US" sz="1050" spc="-65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spc="-70" dirty="0" smtClean="0">
                <a:latin typeface="Arial"/>
                <a:cs typeface="Arial"/>
              </a:rPr>
              <a:t>Several </a:t>
            </a:r>
            <a:r>
              <a:rPr sz="1050" spc="-55" dirty="0">
                <a:latin typeface="Arial"/>
                <a:cs typeface="Arial"/>
              </a:rPr>
              <a:t>techniques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70" dirty="0">
                <a:latin typeface="Arial"/>
                <a:cs typeface="Arial"/>
              </a:rPr>
              <a:t>more </a:t>
            </a:r>
            <a:r>
              <a:rPr sz="1050" spc="-25" dirty="0">
                <a:latin typeface="Arial"/>
                <a:cs typeface="Arial"/>
              </a:rPr>
              <a:t>efficient  </a:t>
            </a:r>
            <a:endParaRPr lang="en-US" sz="1050" spc="-25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spc="-35" dirty="0" smtClean="0">
                <a:latin typeface="Arial"/>
                <a:cs typeface="Arial"/>
              </a:rPr>
              <a:t>Current </a:t>
            </a:r>
            <a:r>
              <a:rPr sz="1050" spc="-20" dirty="0">
                <a:latin typeface="Arial"/>
                <a:cs typeface="Arial"/>
              </a:rPr>
              <a:t>‘winner’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i="1" spc="-45" dirty="0">
                <a:latin typeface="Arial"/>
                <a:cs typeface="Arial"/>
              </a:rPr>
              <a:t>tableau</a:t>
            </a:r>
            <a:r>
              <a:rPr sz="1050" i="1" spc="150" dirty="0">
                <a:latin typeface="Arial"/>
                <a:cs typeface="Arial"/>
              </a:rPr>
              <a:t> </a:t>
            </a:r>
            <a:r>
              <a:rPr sz="1050" i="1" spc="-60" dirty="0">
                <a:latin typeface="Arial"/>
                <a:cs typeface="Arial"/>
              </a:rPr>
              <a:t>reasoning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24/33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06614" y="430403"/>
            <a:ext cx="199517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idea–same  </a:t>
            </a:r>
            <a:r>
              <a:rPr sz="1400" spc="-135" dirty="0">
                <a:solidFill>
                  <a:srgbClr val="46AA78"/>
                </a:solidFill>
                <a:latin typeface="Arial"/>
                <a:cs typeface="Arial"/>
              </a:rPr>
              <a:t>as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</a:t>
            </a:r>
            <a:r>
              <a:rPr sz="1400" spc="-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14597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70016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069718"/>
            <a:ext cx="3618229" cy="103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70" dirty="0">
                <a:latin typeface="Arial"/>
                <a:cs typeface="Arial"/>
              </a:rPr>
              <a:t>sound </a:t>
            </a:r>
            <a:r>
              <a:rPr sz="1050" spc="-65" dirty="0">
                <a:latin typeface="Arial"/>
                <a:cs typeface="Arial"/>
              </a:rPr>
              <a:t>and </a:t>
            </a:r>
            <a:r>
              <a:rPr sz="1050" spc="-50" dirty="0">
                <a:latin typeface="Arial"/>
                <a:cs typeface="Arial"/>
              </a:rPr>
              <a:t>complete </a:t>
            </a:r>
            <a:r>
              <a:rPr sz="1050" spc="-60" dirty="0">
                <a:latin typeface="Arial"/>
                <a:cs typeface="Arial"/>
              </a:rPr>
              <a:t>procedure </a:t>
            </a:r>
            <a:r>
              <a:rPr sz="1050" spc="-45" dirty="0">
                <a:latin typeface="Arial"/>
                <a:cs typeface="Arial"/>
              </a:rPr>
              <a:t>deciding </a:t>
            </a:r>
            <a:r>
              <a:rPr sz="1050" spc="-25" dirty="0">
                <a:latin typeface="Arial"/>
                <a:cs typeface="Arial"/>
              </a:rPr>
              <a:t>satisfiability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20" dirty="0">
                <a:latin typeface="Arial"/>
                <a:cs typeface="Arial"/>
              </a:rPr>
              <a:t>all  </a:t>
            </a:r>
            <a:r>
              <a:rPr sz="1050" spc="-105" dirty="0">
                <a:latin typeface="Arial"/>
                <a:cs typeface="Arial"/>
              </a:rPr>
              <a:t>we </a:t>
            </a:r>
            <a:r>
              <a:rPr sz="1050" spc="-70" dirty="0">
                <a:latin typeface="Arial"/>
                <a:cs typeface="Arial"/>
              </a:rPr>
              <a:t>need,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b="1" spc="-35" dirty="0">
                <a:latin typeface="Arial"/>
                <a:cs typeface="Arial"/>
              </a:rPr>
              <a:t>tableaux </a:t>
            </a:r>
            <a:r>
              <a:rPr sz="1050" b="1" spc="-30" dirty="0">
                <a:latin typeface="Arial"/>
                <a:cs typeface="Arial"/>
              </a:rPr>
              <a:t>method </a:t>
            </a:r>
            <a:r>
              <a:rPr sz="1050" b="1" spc="-90" dirty="0">
                <a:latin typeface="Arial"/>
                <a:cs typeface="Arial"/>
              </a:rPr>
              <a:t>is </a:t>
            </a:r>
            <a:r>
              <a:rPr sz="1050" b="1" spc="-40" dirty="0">
                <a:latin typeface="Arial"/>
                <a:cs typeface="Arial"/>
              </a:rPr>
              <a:t>a </a:t>
            </a:r>
            <a:r>
              <a:rPr sz="1050" b="1" spc="-65" dirty="0">
                <a:latin typeface="Arial"/>
                <a:cs typeface="Arial"/>
              </a:rPr>
              <a:t>decision </a:t>
            </a:r>
            <a:r>
              <a:rPr sz="1050" b="1" spc="-55" dirty="0">
                <a:latin typeface="Arial"/>
                <a:cs typeface="Arial"/>
              </a:rPr>
              <a:t>procedure  which  </a:t>
            </a:r>
            <a:r>
              <a:rPr sz="1050" b="1" spc="-75" dirty="0">
                <a:latin typeface="Arial"/>
                <a:cs typeface="Arial"/>
              </a:rPr>
              <a:t>checks  </a:t>
            </a:r>
            <a:r>
              <a:rPr sz="1050" b="1" spc="-15" dirty="0">
                <a:latin typeface="Arial"/>
                <a:cs typeface="Arial"/>
              </a:rPr>
              <a:t>the </a:t>
            </a:r>
            <a:r>
              <a:rPr sz="1050" b="1" spc="-55" dirty="0">
                <a:latin typeface="Arial"/>
                <a:cs typeface="Arial"/>
              </a:rPr>
              <a:t>existence  </a:t>
            </a:r>
            <a:r>
              <a:rPr sz="1050" b="1" spc="-35" dirty="0">
                <a:latin typeface="Arial"/>
                <a:cs typeface="Arial"/>
              </a:rPr>
              <a:t>of  </a:t>
            </a:r>
            <a:r>
              <a:rPr sz="1050" b="1" spc="-40" dirty="0">
                <a:latin typeface="Arial"/>
                <a:cs typeface="Arial"/>
              </a:rPr>
              <a:t>a</a:t>
            </a:r>
            <a:r>
              <a:rPr sz="1050" b="1" spc="-80" dirty="0">
                <a:latin typeface="Arial"/>
                <a:cs typeface="Arial"/>
              </a:rPr>
              <a:t> </a:t>
            </a:r>
            <a:r>
              <a:rPr sz="1050" b="1" spc="-45" dirty="0">
                <a:latin typeface="Arial"/>
                <a:cs typeface="Arial"/>
              </a:rPr>
              <a:t>model</a:t>
            </a:r>
            <a:endParaRPr sz="1050" dirty="0">
              <a:latin typeface="Arial"/>
              <a:cs typeface="Arial"/>
            </a:endParaRPr>
          </a:p>
          <a:p>
            <a:pPr marL="184150" marR="28956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40" dirty="0">
                <a:latin typeface="Arial"/>
                <a:cs typeface="Arial"/>
              </a:rPr>
              <a:t>It </a:t>
            </a:r>
            <a:r>
              <a:rPr sz="1050" spc="-50" dirty="0">
                <a:latin typeface="Arial"/>
                <a:cs typeface="Arial"/>
              </a:rPr>
              <a:t>exhaustively looks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possibilities, </a:t>
            </a:r>
            <a:r>
              <a:rPr sz="1050" spc="-95" dirty="0">
                <a:latin typeface="Arial"/>
                <a:cs typeface="Arial"/>
              </a:rPr>
              <a:t>so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5" dirty="0">
                <a:latin typeface="Arial"/>
                <a:cs typeface="Arial"/>
              </a:rPr>
              <a:t>can  </a:t>
            </a:r>
            <a:r>
              <a:rPr sz="1050" spc="-40" dirty="0">
                <a:latin typeface="Arial"/>
                <a:cs typeface="Arial"/>
              </a:rPr>
              <a:t>eventually </a:t>
            </a:r>
            <a:r>
              <a:rPr sz="1050" spc="-65" dirty="0">
                <a:latin typeface="Arial"/>
                <a:cs typeface="Arial"/>
              </a:rPr>
              <a:t>prove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55" dirty="0">
                <a:latin typeface="Arial"/>
                <a:cs typeface="Arial"/>
              </a:rPr>
              <a:t>no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45" dirty="0">
                <a:latin typeface="Arial"/>
                <a:cs typeface="Arial"/>
              </a:rPr>
              <a:t>could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40" dirty="0">
                <a:latin typeface="Arial"/>
                <a:cs typeface="Arial"/>
              </a:rPr>
              <a:t>found </a:t>
            </a:r>
            <a:r>
              <a:rPr sz="1050" spc="-25" dirty="0">
                <a:latin typeface="Arial"/>
                <a:cs typeface="Arial"/>
              </a:rPr>
              <a:t>for  </a:t>
            </a:r>
            <a:r>
              <a:rPr sz="1050" spc="-45" dirty="0">
                <a:latin typeface="Arial"/>
                <a:cs typeface="Arial"/>
              </a:rPr>
              <a:t>unsatisfiable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formulas.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2551" y="225433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24395" y="2182432"/>
            <a:ext cx="3585656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buFont typeface="Arial"/>
              <a:buChar char="•"/>
            </a:pPr>
            <a:r>
              <a:rPr sz="1050" i="1" spc="-70" dirty="0" smtClean="0">
                <a:latin typeface="Arial"/>
                <a:cs typeface="Arial"/>
              </a:rPr>
              <a:t>φ </a:t>
            </a:r>
            <a:r>
              <a:rPr lang="en-US" sz="1050" i="1" spc="-70" dirty="0" smtClean="0">
                <a:latin typeface="Arial"/>
                <a:cs typeface="Arial"/>
              </a:rPr>
              <a:t>  </a:t>
            </a:r>
            <a:r>
              <a:rPr sz="1050" spc="10" dirty="0" smtClean="0">
                <a:latin typeface="Arial"/>
                <a:cs typeface="Arial"/>
              </a:rPr>
              <a:t> </a:t>
            </a:r>
            <a:r>
              <a:rPr sz="1050" i="1" spc="-90" dirty="0">
                <a:latin typeface="Arial"/>
                <a:cs typeface="Arial"/>
              </a:rPr>
              <a:t>ψ  </a:t>
            </a:r>
            <a:r>
              <a:rPr sz="1050" spc="10" dirty="0">
                <a:latin typeface="Arial"/>
                <a:cs typeface="Arial"/>
              </a:rPr>
              <a:t>iff </a:t>
            </a:r>
            <a:r>
              <a:rPr sz="1050" i="1" spc="-70" dirty="0">
                <a:latin typeface="Arial"/>
                <a:cs typeface="Arial"/>
              </a:rPr>
              <a:t>φ </a:t>
            </a:r>
            <a:r>
              <a:rPr sz="1050" spc="100" dirty="0">
                <a:latin typeface="Arial Unicode MS"/>
                <a:cs typeface="Arial Unicode MS"/>
              </a:rPr>
              <a:t>∧ </a:t>
            </a:r>
            <a:r>
              <a:rPr sz="1050" spc="-5" dirty="0">
                <a:latin typeface="Arial Unicode MS"/>
                <a:cs typeface="Arial Unicode MS"/>
              </a:rPr>
              <a:t>¬</a:t>
            </a:r>
            <a:r>
              <a:rPr sz="1050" i="1" spc="-5" dirty="0">
                <a:latin typeface="Arial"/>
                <a:cs typeface="Arial"/>
              </a:rPr>
              <a:t>ψ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5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satisfiable—if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40" dirty="0">
                <a:latin typeface="Arial"/>
                <a:cs typeface="Arial"/>
              </a:rPr>
              <a:t>satisfiable,  </a:t>
            </a:r>
            <a:r>
              <a:rPr sz="1050" spc="-105" dirty="0" smtClean="0">
                <a:latin typeface="Arial"/>
                <a:cs typeface="Arial"/>
              </a:rPr>
              <a:t>we</a:t>
            </a:r>
            <a:r>
              <a:rPr lang="en-US" sz="1050" spc="-105" dirty="0" smtClean="0">
                <a:latin typeface="Arial"/>
                <a:cs typeface="Arial"/>
              </a:rPr>
              <a:t> </a:t>
            </a:r>
            <a:r>
              <a:rPr lang="en-US" sz="1050" spc="-75" dirty="0" smtClean="0">
                <a:latin typeface="Arial"/>
                <a:cs typeface="Arial"/>
              </a:rPr>
              <a:t>have  </a:t>
            </a:r>
            <a:r>
              <a:rPr lang="en-US" sz="1050" spc="-40" dirty="0" smtClean="0">
                <a:latin typeface="Arial"/>
                <a:cs typeface="Arial"/>
              </a:rPr>
              <a:t>found </a:t>
            </a:r>
            <a:r>
              <a:rPr lang="en-US" sz="1050" spc="-85" dirty="0" smtClean="0">
                <a:latin typeface="Arial"/>
                <a:cs typeface="Arial"/>
              </a:rPr>
              <a:t>a</a:t>
            </a:r>
            <a:r>
              <a:rPr lang="en-US" sz="1050" spc="100" dirty="0" smtClean="0">
                <a:latin typeface="Arial"/>
                <a:cs typeface="Arial"/>
              </a:rPr>
              <a:t> </a:t>
            </a:r>
            <a:r>
              <a:rPr lang="en-US" sz="1050" spc="-55" dirty="0" smtClean="0">
                <a:latin typeface="Arial"/>
                <a:cs typeface="Arial"/>
              </a:rPr>
              <a:t>counterexample</a:t>
            </a:r>
            <a:endParaRPr lang="en-US" sz="10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2551" y="263644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4394" y="2354516"/>
            <a:ext cx="3357055" cy="365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endParaRPr lang="en-US" sz="1050" spc="-70" dirty="0" smtClean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70" dirty="0" smtClean="0">
                <a:latin typeface="Arial"/>
                <a:cs typeface="Arial"/>
              </a:rPr>
              <a:t>Decompose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5" dirty="0">
                <a:latin typeface="Arial"/>
                <a:cs typeface="Arial"/>
              </a:rPr>
              <a:t>top-down 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fashion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25</a:t>
            </a:r>
            <a:r>
              <a:rPr spc="50" dirty="0"/>
              <a:t>/33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868" y="2187575"/>
            <a:ext cx="134650" cy="172354"/>
          </a:xfrm>
          <a:prstGeom prst="rect">
            <a:avLst/>
          </a:prstGeom>
        </p:spPr>
      </p:pic>
      <p:sp>
        <p:nvSpPr>
          <p:cNvPr id="73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93948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149367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87577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242995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4395" y="430403"/>
            <a:ext cx="3626485" cy="2714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59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Basic rules </a:t>
            </a:r>
            <a:r>
              <a:rPr sz="1400" spc="-5" dirty="0">
                <a:solidFill>
                  <a:srgbClr val="46AA78"/>
                </a:solidFill>
                <a:latin typeface="Arial"/>
                <a:cs typeface="Arial"/>
              </a:rPr>
              <a:t>(from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previous </a:t>
            </a:r>
            <a:r>
              <a:rPr sz="1400" spc="114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lecture)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84150" marR="91440" indent="-171450">
              <a:lnSpc>
                <a:spcPct val="1026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Tableaux </a:t>
            </a:r>
            <a:r>
              <a:rPr sz="1050" spc="-50" dirty="0">
                <a:latin typeface="Arial"/>
                <a:cs typeface="Arial"/>
              </a:rPr>
              <a:t>calculus </a:t>
            </a:r>
            <a:r>
              <a:rPr sz="1050" spc="-65" dirty="0">
                <a:latin typeface="Arial"/>
                <a:cs typeface="Arial"/>
              </a:rPr>
              <a:t>works </a:t>
            </a:r>
            <a:r>
              <a:rPr sz="1050" spc="-35" dirty="0">
                <a:latin typeface="Arial"/>
                <a:cs typeface="Arial"/>
              </a:rPr>
              <a:t>only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90" dirty="0">
                <a:latin typeface="Arial"/>
                <a:cs typeface="Arial"/>
              </a:rPr>
              <a:t>has </a:t>
            </a:r>
            <a:r>
              <a:rPr sz="1050" spc="-80" dirty="0">
                <a:latin typeface="Arial"/>
                <a:cs typeface="Arial"/>
              </a:rPr>
              <a:t>been  </a:t>
            </a:r>
            <a:r>
              <a:rPr sz="1050" spc="-35" dirty="0">
                <a:latin typeface="Arial"/>
                <a:cs typeface="Arial"/>
              </a:rPr>
              <a:t>translated </a:t>
            </a:r>
            <a:r>
              <a:rPr sz="1050" spc="-5" dirty="0">
                <a:latin typeface="Arial"/>
                <a:cs typeface="Arial"/>
              </a:rPr>
              <a:t>into </a:t>
            </a:r>
            <a:r>
              <a:rPr sz="1050" spc="-40" dirty="0">
                <a:latin typeface="Arial"/>
                <a:cs typeface="Arial"/>
              </a:rPr>
              <a:t>Negation Normal </a:t>
            </a:r>
            <a:r>
              <a:rPr sz="1050" spc="-45" dirty="0">
                <a:latin typeface="Arial"/>
                <a:cs typeface="Arial"/>
              </a:rPr>
              <a:t>Form, </a:t>
            </a:r>
            <a:r>
              <a:rPr sz="1050" i="1" spc="-25" dirty="0">
                <a:latin typeface="Arial"/>
                <a:cs typeface="Arial"/>
              </a:rPr>
              <a:t>i.e.</a:t>
            </a:r>
            <a:r>
              <a:rPr sz="1050" spc="-25" dirty="0">
                <a:latin typeface="Arial"/>
                <a:cs typeface="Arial"/>
              </a:rPr>
              <a:t>,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negations  </a:t>
            </a:r>
            <a:r>
              <a:rPr sz="1050" spc="-75" dirty="0">
                <a:latin typeface="Arial"/>
                <a:cs typeface="Arial"/>
              </a:rPr>
              <a:t>have  </a:t>
            </a:r>
            <a:r>
              <a:rPr sz="1050" spc="-80" dirty="0">
                <a:latin typeface="Arial"/>
                <a:cs typeface="Arial"/>
              </a:rPr>
              <a:t>been  </a:t>
            </a:r>
            <a:r>
              <a:rPr sz="1050" spc="-75" dirty="0">
                <a:latin typeface="Arial"/>
                <a:cs typeface="Arial"/>
              </a:rPr>
              <a:t>pushed</a:t>
            </a:r>
            <a:r>
              <a:rPr sz="1050" spc="-114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inside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25" dirty="0">
                <a:latin typeface="Arial"/>
                <a:cs typeface="Arial"/>
              </a:rPr>
              <a:t>conjunction,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5" dirty="0">
                <a:latin typeface="Arial"/>
                <a:cs typeface="Arial"/>
              </a:rPr>
              <a:t>also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80" dirty="0">
                <a:latin typeface="Arial"/>
                <a:cs typeface="Arial"/>
              </a:rPr>
              <a:t>each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conjuncts</a:t>
            </a:r>
            <a:endParaRPr sz="1050" dirty="0">
              <a:latin typeface="Arial"/>
              <a:cs typeface="Arial"/>
            </a:endParaRPr>
          </a:p>
          <a:p>
            <a:pPr marL="184150" marR="108585" indent="-171450" algn="just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25" dirty="0">
                <a:latin typeface="Arial"/>
                <a:cs typeface="Arial"/>
              </a:rPr>
              <a:t>disjunction,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5" dirty="0">
                <a:latin typeface="Arial"/>
                <a:cs typeface="Arial"/>
              </a:rPr>
              <a:t>also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80" dirty="0">
                <a:latin typeface="Arial"/>
                <a:cs typeface="Arial"/>
              </a:rPr>
              <a:t>one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disjuncts. </a:t>
            </a:r>
            <a:r>
              <a:rPr sz="1050" spc="40" dirty="0">
                <a:latin typeface="Arial"/>
                <a:cs typeface="Arial"/>
              </a:rPr>
              <a:t>It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non-deterministic rule,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70" dirty="0">
                <a:latin typeface="Arial"/>
                <a:cs typeface="Arial"/>
              </a:rPr>
              <a:t>generates  </a:t>
            </a:r>
            <a:r>
              <a:rPr sz="1050" spc="-35" dirty="0">
                <a:latin typeface="Arial"/>
                <a:cs typeface="Arial"/>
              </a:rPr>
              <a:t>two </a:t>
            </a:r>
            <a:r>
              <a:rPr sz="1050" spc="-30" dirty="0">
                <a:latin typeface="Arial"/>
                <a:cs typeface="Arial"/>
              </a:rPr>
              <a:t>alternative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branches.</a:t>
            </a:r>
            <a:endParaRPr sz="1050" dirty="0">
              <a:latin typeface="Arial"/>
              <a:cs typeface="Arial"/>
            </a:endParaRPr>
          </a:p>
          <a:p>
            <a:pPr marL="184150" marR="4318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Apply the </a:t>
            </a:r>
            <a:r>
              <a:rPr sz="1050" spc="-35" dirty="0">
                <a:latin typeface="Arial"/>
                <a:cs typeface="Arial"/>
              </a:rPr>
              <a:t>completion </a:t>
            </a:r>
            <a:r>
              <a:rPr sz="1050" spc="-55" dirty="0">
                <a:latin typeface="Arial"/>
                <a:cs typeface="Arial"/>
              </a:rPr>
              <a:t>rules </a:t>
            </a:r>
            <a:r>
              <a:rPr sz="1050" dirty="0">
                <a:latin typeface="Arial"/>
                <a:cs typeface="Arial"/>
              </a:rPr>
              <a:t>until </a:t>
            </a:r>
            <a:r>
              <a:rPr sz="1050" spc="-35" dirty="0">
                <a:latin typeface="Arial"/>
                <a:cs typeface="Arial"/>
              </a:rPr>
              <a:t>either </a:t>
            </a:r>
            <a:r>
              <a:rPr sz="1050" spc="5" dirty="0">
                <a:latin typeface="Arial"/>
                <a:cs typeface="Arial"/>
              </a:rPr>
              <a:t>(a)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20" dirty="0">
                <a:latin typeface="Arial"/>
                <a:cs typeface="Arial"/>
              </a:rPr>
              <a:t>explicit  </a:t>
            </a:r>
            <a:r>
              <a:rPr sz="1050" spc="-25" dirty="0">
                <a:latin typeface="Arial"/>
                <a:cs typeface="Arial"/>
              </a:rPr>
              <a:t>contradiction </a:t>
            </a:r>
            <a:r>
              <a:rPr sz="1050" spc="-75" dirty="0">
                <a:latin typeface="Arial"/>
                <a:cs typeface="Arial"/>
              </a:rPr>
              <a:t>due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5" dirty="0">
                <a:latin typeface="Arial"/>
                <a:cs typeface="Arial"/>
              </a:rPr>
              <a:t>presence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5" dirty="0">
                <a:latin typeface="Arial"/>
                <a:cs typeface="Arial"/>
              </a:rPr>
              <a:t>two </a:t>
            </a:r>
            <a:r>
              <a:rPr sz="1050" spc="-45" dirty="0">
                <a:latin typeface="Arial"/>
                <a:cs typeface="Arial"/>
              </a:rPr>
              <a:t>opposite </a:t>
            </a:r>
            <a:r>
              <a:rPr sz="1050" spc="-25" dirty="0">
                <a:latin typeface="Arial"/>
                <a:cs typeface="Arial"/>
              </a:rPr>
              <a:t>literals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65" dirty="0">
                <a:latin typeface="Arial"/>
                <a:cs typeface="Arial"/>
              </a:rPr>
              <a:t>node </a:t>
            </a:r>
            <a:r>
              <a:rPr sz="1050" spc="-15" dirty="0">
                <a:latin typeface="Arial"/>
                <a:cs typeface="Arial"/>
              </a:rPr>
              <a:t>(a </a:t>
            </a:r>
            <a:r>
              <a:rPr sz="1050" spc="-45" dirty="0">
                <a:latin typeface="Arial"/>
                <a:cs typeface="Arial"/>
              </a:rPr>
              <a:t>clash) </a:t>
            </a:r>
            <a:r>
              <a:rPr sz="1050" spc="-60" dirty="0">
                <a:latin typeface="Arial"/>
                <a:cs typeface="Arial"/>
              </a:rPr>
              <a:t>is generated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80" dirty="0">
                <a:latin typeface="Arial"/>
                <a:cs typeface="Arial"/>
              </a:rPr>
              <a:t>each </a:t>
            </a:r>
            <a:r>
              <a:rPr sz="1050" spc="-45" dirty="0">
                <a:latin typeface="Arial"/>
                <a:cs typeface="Arial"/>
              </a:rPr>
              <a:t>branch, or </a:t>
            </a:r>
            <a:r>
              <a:rPr sz="1050" spc="20" dirty="0">
                <a:latin typeface="Arial"/>
                <a:cs typeface="Arial"/>
              </a:rPr>
              <a:t>(b) </a:t>
            </a:r>
            <a:r>
              <a:rPr sz="1050" spc="-40" dirty="0">
                <a:latin typeface="Arial"/>
                <a:cs typeface="Arial"/>
              </a:rPr>
              <a:t>there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0" dirty="0">
                <a:latin typeface="Arial"/>
                <a:cs typeface="Arial"/>
              </a:rPr>
              <a:t>completed </a:t>
            </a:r>
            <a:r>
              <a:rPr sz="1050" spc="-55" dirty="0">
                <a:latin typeface="Arial"/>
                <a:cs typeface="Arial"/>
              </a:rPr>
              <a:t>branch </a:t>
            </a:r>
            <a:r>
              <a:rPr sz="1050" spc="-70" dirty="0">
                <a:latin typeface="Arial"/>
                <a:cs typeface="Arial"/>
              </a:rPr>
              <a:t>where  </a:t>
            </a:r>
            <a:r>
              <a:rPr sz="1050" spc="-55" dirty="0">
                <a:latin typeface="Arial"/>
                <a:cs typeface="Arial"/>
              </a:rPr>
              <a:t>no </a:t>
            </a:r>
            <a:r>
              <a:rPr sz="1050" spc="-70" dirty="0">
                <a:latin typeface="Arial"/>
                <a:cs typeface="Arial"/>
              </a:rPr>
              <a:t>more  </a:t>
            </a:r>
            <a:r>
              <a:rPr sz="1050" spc="-40" dirty="0">
                <a:latin typeface="Arial"/>
                <a:cs typeface="Arial"/>
              </a:rPr>
              <a:t>rule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applicable.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26</a:t>
            </a:r>
            <a:r>
              <a:rPr spc="50" dirty="0"/>
              <a:t>/33</a:t>
            </a:r>
          </a:p>
        </p:txBody>
      </p:sp>
      <p:sp>
        <p:nvSpPr>
          <p:cNvPr id="69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98677" y="430403"/>
            <a:ext cx="241109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 </a:t>
            </a:r>
            <a:r>
              <a:rPr sz="1400" spc="-5" dirty="0">
                <a:solidFill>
                  <a:srgbClr val="46AA78"/>
                </a:solidFill>
                <a:latin typeface="Arial"/>
                <a:cs typeface="Arial"/>
              </a:rPr>
              <a:t>(from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previous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lecture)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59994" y="693478"/>
            <a:ext cx="3887932" cy="26164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27</a:t>
            </a:r>
            <a:r>
              <a:rPr spc="50" dirty="0"/>
              <a:t>/33</a:t>
            </a:r>
          </a:p>
        </p:txBody>
      </p:sp>
      <p:sp>
        <p:nvSpPr>
          <p:cNvPr id="66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16367" y="430403"/>
            <a:ext cx="19754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Tableau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reasoning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</a:t>
            </a:r>
            <a:r>
              <a:rPr sz="1400" spc="29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DLs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24841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43819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327" y="162801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2327" y="177984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327" y="193167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2327" y="2083498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2551" y="228085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2551" y="249088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24395" y="1154374"/>
            <a:ext cx="3585655" cy="1413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107440" indent="-171450">
              <a:lnSpc>
                <a:spcPct val="113199"/>
              </a:lnSpc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Most </a:t>
            </a:r>
            <a:r>
              <a:rPr sz="1050" spc="-60" dirty="0">
                <a:latin typeface="Arial"/>
                <a:cs typeface="Arial"/>
              </a:rPr>
              <a:t>common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15" dirty="0">
                <a:latin typeface="Arial"/>
                <a:cs typeface="Arial"/>
              </a:rPr>
              <a:t>DL </a:t>
            </a:r>
            <a:r>
              <a:rPr sz="1050" spc="-80" dirty="0">
                <a:latin typeface="Arial"/>
                <a:cs typeface="Arial"/>
              </a:rPr>
              <a:t>reasoners  </a:t>
            </a:r>
            <a:endParaRPr lang="en-US" sz="1050" spc="-80" dirty="0" smtClean="0">
              <a:latin typeface="Arial"/>
              <a:cs typeface="Arial"/>
            </a:endParaRPr>
          </a:p>
          <a:p>
            <a:pPr marL="184150" marR="1107440" indent="-171450">
              <a:lnSpc>
                <a:spcPct val="113199"/>
              </a:lnSpc>
              <a:buFont typeface="Arial"/>
              <a:buChar char="•"/>
            </a:pPr>
            <a:r>
              <a:rPr sz="1050" spc="-45" dirty="0" smtClean="0">
                <a:latin typeface="Arial"/>
                <a:cs typeface="Arial"/>
              </a:rPr>
              <a:t>Like </a:t>
            </a:r>
            <a:r>
              <a:rPr sz="1050" spc="-25" dirty="0">
                <a:latin typeface="Arial"/>
                <a:cs typeface="Arial"/>
              </a:rPr>
              <a:t>for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FOL: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5"/>
              </a:spcBef>
              <a:buFont typeface="Arial"/>
              <a:buChar char="•"/>
            </a:pPr>
            <a:r>
              <a:rPr sz="1000" spc="-25" dirty="0">
                <a:latin typeface="Arial"/>
                <a:cs typeface="Arial"/>
              </a:rPr>
              <a:t>Unfold the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TBox</a:t>
            </a:r>
            <a:endParaRPr sz="1000" dirty="0">
              <a:latin typeface="Arial"/>
              <a:cs typeface="Arial"/>
            </a:endParaRPr>
          </a:p>
          <a:p>
            <a:pPr marL="461010" marR="7683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Convert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0" dirty="0">
                <a:latin typeface="Arial"/>
                <a:cs typeface="Arial"/>
              </a:rPr>
              <a:t>result </a:t>
            </a:r>
            <a:r>
              <a:rPr sz="1000" spc="-5" dirty="0">
                <a:latin typeface="Arial"/>
                <a:cs typeface="Arial"/>
              </a:rPr>
              <a:t>into </a:t>
            </a:r>
            <a:r>
              <a:rPr sz="1000" spc="-40" dirty="0">
                <a:latin typeface="Arial"/>
                <a:cs typeface="Arial"/>
              </a:rPr>
              <a:t>negation normal </a:t>
            </a:r>
            <a:r>
              <a:rPr sz="1000" spc="-25" dirty="0">
                <a:latin typeface="Arial"/>
                <a:cs typeface="Arial"/>
              </a:rPr>
              <a:t>form  </a:t>
            </a:r>
            <a:endParaRPr lang="en-US" sz="1000" spc="-25" dirty="0" smtClean="0">
              <a:latin typeface="Arial"/>
              <a:cs typeface="Arial"/>
            </a:endParaRPr>
          </a:p>
          <a:p>
            <a:pPr marL="461010" marR="7683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25" dirty="0" smtClean="0">
                <a:latin typeface="Arial"/>
                <a:cs typeface="Arial"/>
              </a:rPr>
              <a:t>Apply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tableau </a:t>
            </a:r>
            <a:r>
              <a:rPr sz="1000" spc="-55" dirty="0">
                <a:latin typeface="Arial"/>
                <a:cs typeface="Arial"/>
              </a:rPr>
              <a:t>rules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55" dirty="0">
                <a:latin typeface="Arial"/>
                <a:cs typeface="Arial"/>
              </a:rPr>
              <a:t>generate </a:t>
            </a:r>
            <a:r>
              <a:rPr sz="1000" spc="-60" dirty="0">
                <a:latin typeface="Arial"/>
                <a:cs typeface="Arial"/>
              </a:rPr>
              <a:t>more </a:t>
            </a:r>
            <a:r>
              <a:rPr sz="1000" spc="-65" dirty="0">
                <a:latin typeface="Arial"/>
                <a:cs typeface="Arial"/>
              </a:rPr>
              <a:t>Aboxes  </a:t>
            </a:r>
            <a:endParaRPr lang="en-US" sz="1000" spc="-65" dirty="0" smtClean="0">
              <a:latin typeface="Arial"/>
              <a:cs typeface="Arial"/>
            </a:endParaRPr>
          </a:p>
          <a:p>
            <a:pPr marL="461010" marR="7683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35" dirty="0" smtClean="0">
                <a:latin typeface="Arial"/>
                <a:cs typeface="Arial"/>
              </a:rPr>
              <a:t>Stop </a:t>
            </a:r>
            <a:r>
              <a:rPr sz="1000" spc="-60" dirty="0">
                <a:latin typeface="Arial"/>
                <a:cs typeface="Arial"/>
              </a:rPr>
              <a:t>when  </a:t>
            </a:r>
            <a:r>
              <a:rPr sz="1000" spc="-65" dirty="0">
                <a:latin typeface="Arial"/>
                <a:cs typeface="Arial"/>
              </a:rPr>
              <a:t>none 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5" dirty="0">
                <a:latin typeface="Arial"/>
                <a:cs typeface="Arial"/>
              </a:rPr>
              <a:t>rules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applicable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050" spc="-75" dirty="0">
                <a:latin typeface="Lucida Calligraphy"/>
                <a:cs typeface="Lucida Calligraphy"/>
              </a:rPr>
              <a:t>T</a:t>
            </a:r>
            <a:r>
              <a:rPr sz="1050" spc="-75" dirty="0">
                <a:latin typeface="Arial Unicode MS"/>
                <a:cs typeface="Arial Unicode MS"/>
              </a:rPr>
              <a:t>   </a:t>
            </a:r>
            <a:r>
              <a:rPr sz="1050" spc="-120" dirty="0" smtClean="0">
                <a:latin typeface="Arial Unicode MS"/>
                <a:cs typeface="Arial Unicode MS"/>
              </a:rPr>
              <a:t>  </a:t>
            </a:r>
            <a:r>
              <a:rPr sz="1050" i="1" spc="-95" dirty="0">
                <a:latin typeface="Arial"/>
                <a:cs typeface="Arial"/>
              </a:rPr>
              <a:t>C </a:t>
            </a:r>
            <a:r>
              <a:rPr sz="1050" spc="-245" dirty="0" smtClean="0">
                <a:latin typeface="Arial Unicode MS"/>
                <a:cs typeface="Arial Unicode MS"/>
              </a:rPr>
              <a:t>     </a:t>
            </a:r>
            <a:r>
              <a:rPr sz="1050" i="1" spc="-10" dirty="0">
                <a:latin typeface="Arial"/>
                <a:cs typeface="Arial"/>
              </a:rPr>
              <a:t>D 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70" dirty="0">
                <a:latin typeface="Arial"/>
                <a:cs typeface="Arial"/>
              </a:rPr>
              <a:t>Aboxes  </a:t>
            </a:r>
            <a:r>
              <a:rPr sz="1050" spc="-30" dirty="0">
                <a:latin typeface="Arial"/>
                <a:cs typeface="Arial"/>
              </a:rPr>
              <a:t>contain</a:t>
            </a:r>
            <a:r>
              <a:rPr sz="1050" spc="-114" dirty="0">
                <a:latin typeface="Arial"/>
                <a:cs typeface="Arial"/>
              </a:rPr>
              <a:t> </a:t>
            </a:r>
            <a:r>
              <a:rPr sz="1050" spc="-80" dirty="0">
                <a:latin typeface="Arial"/>
                <a:cs typeface="Arial"/>
              </a:rPr>
              <a:t>clashes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75" dirty="0">
                <a:latin typeface="Lucida Calligraphy"/>
                <a:cs typeface="Lucida Calligraphy"/>
              </a:rPr>
              <a:t>T</a:t>
            </a:r>
            <a:r>
              <a:rPr sz="1050" spc="-75" dirty="0">
                <a:latin typeface="Arial Unicode MS"/>
                <a:cs typeface="Arial Unicode MS"/>
              </a:rPr>
              <a:t>   </a:t>
            </a:r>
            <a:r>
              <a:rPr sz="1050" spc="-95" dirty="0" smtClean="0">
                <a:latin typeface="Arial"/>
                <a:cs typeface="Arial"/>
              </a:rPr>
              <a:t>  </a:t>
            </a:r>
            <a:r>
              <a:rPr sz="1050" i="1" spc="-95" dirty="0">
                <a:latin typeface="Arial"/>
                <a:cs typeface="Arial"/>
              </a:rPr>
              <a:t>C  </a:t>
            </a:r>
            <a:r>
              <a:rPr sz="1050" spc="-245" dirty="0" smtClean="0">
                <a:latin typeface="Arial Unicode MS"/>
                <a:cs typeface="Arial Unicode MS"/>
              </a:rPr>
              <a:t>    </a:t>
            </a:r>
            <a:r>
              <a:rPr sz="1050" i="1" spc="-10" dirty="0">
                <a:latin typeface="Arial"/>
                <a:cs typeface="Arial"/>
              </a:rPr>
              <a:t>D 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90" dirty="0">
                <a:latin typeface="Arial"/>
                <a:cs typeface="Arial"/>
              </a:rPr>
              <a:t>some  </a:t>
            </a:r>
            <a:r>
              <a:rPr sz="1050" spc="-45" dirty="0">
                <a:latin typeface="Arial"/>
                <a:cs typeface="Arial"/>
              </a:rPr>
              <a:t>Abox </a:t>
            </a:r>
            <a:r>
              <a:rPr sz="1050" spc="-85" dirty="0">
                <a:latin typeface="Arial"/>
                <a:cs typeface="Arial"/>
              </a:rPr>
              <a:t>does 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contain </a:t>
            </a:r>
            <a:r>
              <a:rPr sz="1050" spc="-85" dirty="0">
                <a:latin typeface="Arial"/>
                <a:cs typeface="Arial"/>
              </a:rPr>
              <a:t>a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clash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28</a:t>
            </a:r>
            <a:r>
              <a:rPr spc="50" dirty="0"/>
              <a:t>/33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050" y="2197783"/>
            <a:ext cx="106643" cy="14219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856" y="2416175"/>
            <a:ext cx="136859" cy="15641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268" y="2220351"/>
            <a:ext cx="133350" cy="1460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9462" y="2416175"/>
            <a:ext cx="133350" cy="146050"/>
          </a:xfrm>
          <a:prstGeom prst="rect">
            <a:avLst/>
          </a:prstGeom>
        </p:spPr>
      </p:pic>
      <p:sp>
        <p:nvSpPr>
          <p:cNvPr id="78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0232" y="430403"/>
            <a:ext cx="292735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A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note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on </a:t>
            </a:r>
            <a:r>
              <a:rPr sz="1400" spc="-110" dirty="0">
                <a:solidFill>
                  <a:srgbClr val="46AA78"/>
                </a:solidFill>
                <a:latin typeface="Arial"/>
                <a:cs typeface="Arial"/>
              </a:rPr>
              <a:t>soundness 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2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completeness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17525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4" y="1103350"/>
            <a:ext cx="33570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5" dirty="0" smtClean="0">
                <a:latin typeface="Arial"/>
                <a:cs typeface="Arial"/>
              </a:rPr>
              <a:t>“</a:t>
            </a:r>
            <a:r>
              <a:rPr lang="en-US" sz="1050" spc="-5" dirty="0">
                <a:latin typeface="Arial Unicode MS"/>
                <a:cs typeface="Arial Unicode MS"/>
              </a:rPr>
              <a:t> </a:t>
            </a:r>
            <a:r>
              <a:rPr lang="en-US" sz="1050" spc="-5" dirty="0" smtClean="0">
                <a:latin typeface="Arial Unicode MS"/>
                <a:cs typeface="Arial Unicode MS"/>
              </a:rPr>
              <a:t>  </a:t>
            </a:r>
            <a:r>
              <a:rPr sz="1050" spc="-5" dirty="0" smtClean="0">
                <a:latin typeface="Arial"/>
                <a:cs typeface="Arial"/>
              </a:rPr>
              <a:t>”</a:t>
            </a:r>
            <a:r>
              <a:rPr sz="1050" spc="-5" dirty="0">
                <a:latin typeface="Arial"/>
                <a:cs typeface="Arial"/>
              </a:rPr>
              <a:t>:  </a:t>
            </a:r>
            <a:r>
              <a:rPr sz="1050" spc="-50" dirty="0">
                <a:latin typeface="Arial"/>
                <a:cs typeface="Arial"/>
              </a:rPr>
              <a:t>derivable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5" dirty="0">
                <a:latin typeface="Arial"/>
                <a:cs typeface="Arial"/>
              </a:rPr>
              <a:t>set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5" dirty="0">
                <a:latin typeface="Arial"/>
                <a:cs typeface="Arial"/>
              </a:rPr>
              <a:t>inference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rules,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02551" y="138529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4395" y="1313383"/>
            <a:ext cx="38142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90" dirty="0" smtClean="0">
                <a:latin typeface="Arial"/>
                <a:cs typeface="Arial"/>
              </a:rPr>
              <a:t>“</a:t>
            </a:r>
            <a:r>
              <a:rPr lang="en-US" sz="1050" spc="90" dirty="0">
                <a:latin typeface="Arial Unicode MS"/>
                <a:cs typeface="Arial Unicode MS"/>
              </a:rPr>
              <a:t> </a:t>
            </a:r>
            <a:r>
              <a:rPr lang="en-US" sz="1050" spc="90" dirty="0" smtClean="0">
                <a:latin typeface="Arial Unicode MS"/>
                <a:cs typeface="Arial Unicode MS"/>
              </a:rPr>
              <a:t>  </a:t>
            </a:r>
            <a:r>
              <a:rPr sz="1050" spc="90" dirty="0" smtClean="0">
                <a:latin typeface="Arial"/>
                <a:cs typeface="Arial"/>
              </a:rPr>
              <a:t>” </a:t>
            </a:r>
            <a:r>
              <a:rPr sz="1050" spc="-110" dirty="0">
                <a:latin typeface="Arial"/>
                <a:cs typeface="Arial"/>
              </a:rPr>
              <a:t>as  </a:t>
            </a:r>
            <a:r>
              <a:rPr sz="1050" spc="-40" dirty="0">
                <a:latin typeface="Arial"/>
                <a:cs typeface="Arial"/>
              </a:rPr>
              <a:t>implies, </a:t>
            </a:r>
            <a:r>
              <a:rPr sz="1050" spc="-25" dirty="0">
                <a:latin typeface="Arial"/>
                <a:cs typeface="Arial"/>
              </a:rPr>
              <a:t>i.e., </a:t>
            </a:r>
            <a:r>
              <a:rPr sz="1050" spc="-70" dirty="0">
                <a:latin typeface="Arial"/>
                <a:cs typeface="Arial"/>
              </a:rPr>
              <a:t>every  </a:t>
            </a:r>
            <a:r>
              <a:rPr sz="1050" spc="15" dirty="0">
                <a:latin typeface="Arial"/>
                <a:cs typeface="Arial"/>
              </a:rPr>
              <a:t>truth </a:t>
            </a:r>
            <a:r>
              <a:rPr sz="1050" spc="-60" dirty="0">
                <a:latin typeface="Arial"/>
                <a:cs typeface="Arial"/>
              </a:rPr>
              <a:t>assignment 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Γ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4394" y="1485456"/>
            <a:ext cx="14520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65" dirty="0">
                <a:latin typeface="Arial"/>
                <a:cs typeface="Arial"/>
              </a:rPr>
              <a:t>also </a:t>
            </a:r>
            <a:r>
              <a:rPr sz="1050" spc="-55" dirty="0">
                <a:latin typeface="Arial"/>
                <a:cs typeface="Arial"/>
              </a:rPr>
              <a:t>satisfies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i="1" spc="-70" dirty="0">
                <a:latin typeface="Arial"/>
                <a:cs typeface="Arial"/>
              </a:rPr>
              <a:t>φ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2551" y="174715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4394" y="1675244"/>
            <a:ext cx="27474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Completeness: 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15" dirty="0">
                <a:latin typeface="Arial"/>
                <a:cs typeface="Arial"/>
              </a:rPr>
              <a:t>Γ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</a:t>
            </a:r>
            <a:r>
              <a:rPr sz="1050" spc="10" dirty="0" smtClean="0">
                <a:latin typeface="Arial"/>
                <a:cs typeface="Arial"/>
              </a:rPr>
              <a:t> </a:t>
            </a:r>
            <a:r>
              <a:rPr sz="1050" i="1" spc="-70" dirty="0">
                <a:latin typeface="Arial"/>
                <a:cs typeface="Arial"/>
              </a:rPr>
              <a:t>φ 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-15" dirty="0">
                <a:latin typeface="Arial"/>
                <a:cs typeface="Arial"/>
              </a:rPr>
              <a:t>Γ </a:t>
            </a:r>
            <a:r>
              <a:rPr lang="en-US" sz="1050" spc="-120" dirty="0">
                <a:latin typeface="Arial Unicode MS"/>
                <a:cs typeface="Arial Unicode MS"/>
              </a:rPr>
              <a:t> </a:t>
            </a:r>
            <a:r>
              <a:rPr lang="en-US" sz="1050" spc="-120" dirty="0" smtClean="0">
                <a:latin typeface="Arial Unicode MS"/>
                <a:cs typeface="Arial Unicode MS"/>
              </a:rPr>
              <a:t> </a:t>
            </a:r>
            <a:r>
              <a:rPr sz="1050" spc="-120" dirty="0" smtClean="0">
                <a:latin typeface="Arial Unicode MS"/>
                <a:cs typeface="Arial Unicode MS"/>
              </a:rPr>
              <a:t> </a:t>
            </a:r>
            <a:r>
              <a:rPr sz="1050" spc="-35" dirty="0" smtClean="0">
                <a:latin typeface="Arial Unicode MS"/>
                <a:cs typeface="Arial Unicode MS"/>
              </a:rPr>
              <a:t> </a:t>
            </a:r>
            <a:r>
              <a:rPr sz="1050" i="1" spc="-70" dirty="0">
                <a:latin typeface="Arial"/>
                <a:cs typeface="Arial"/>
              </a:rPr>
              <a:t>φ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92327" y="193695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1484" y="1865084"/>
            <a:ext cx="370861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-25" dirty="0">
                <a:latin typeface="Arial"/>
                <a:cs typeface="Arial"/>
              </a:rPr>
              <a:t>the algorithm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i="1" spc="-35" dirty="0">
                <a:latin typeface="Arial"/>
                <a:cs typeface="Arial"/>
              </a:rPr>
              <a:t>incomplete</a:t>
            </a:r>
            <a:r>
              <a:rPr sz="1000" spc="-35" dirty="0">
                <a:latin typeface="Arial"/>
                <a:cs typeface="Arial"/>
              </a:rPr>
              <a:t>, </a:t>
            </a:r>
            <a:r>
              <a:rPr sz="1000" spc="-30" dirty="0">
                <a:latin typeface="Arial"/>
                <a:cs typeface="Arial"/>
              </a:rPr>
              <a:t>then </a:t>
            </a:r>
            <a:r>
              <a:rPr sz="1000" spc="-40" dirty="0">
                <a:latin typeface="Arial"/>
                <a:cs typeface="Arial"/>
              </a:rPr>
              <a:t>there exist </a:t>
            </a:r>
            <a:r>
              <a:rPr sz="1000" spc="-35" dirty="0">
                <a:latin typeface="Arial"/>
                <a:cs typeface="Arial"/>
              </a:rPr>
              <a:t>entailments 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35" dirty="0">
                <a:latin typeface="Arial"/>
                <a:cs typeface="Arial"/>
              </a:rPr>
              <a:t>cannot </a:t>
            </a:r>
            <a:r>
              <a:rPr sz="1000" spc="-70" dirty="0">
                <a:latin typeface="Arial"/>
                <a:cs typeface="Arial"/>
              </a:rPr>
              <a:t>be  </a:t>
            </a:r>
            <a:r>
              <a:rPr sz="1000" spc="-40" dirty="0">
                <a:latin typeface="Arial"/>
                <a:cs typeface="Arial"/>
              </a:rPr>
              <a:t>computed </a:t>
            </a:r>
            <a:r>
              <a:rPr sz="1000" spc="-50" dirty="0">
                <a:latin typeface="Arial"/>
                <a:cs typeface="Arial"/>
              </a:rPr>
              <a:t>(hence, </a:t>
            </a:r>
            <a:r>
              <a:rPr sz="1000" spc="-30" dirty="0">
                <a:latin typeface="Arial"/>
                <a:cs typeface="Arial"/>
              </a:rPr>
              <a:t>‘missing’ </a:t>
            </a:r>
            <a:r>
              <a:rPr sz="1000" spc="-85" dirty="0">
                <a:latin typeface="Arial"/>
                <a:cs typeface="Arial"/>
              </a:rPr>
              <a:t>some  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results)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2551" y="226590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24394" y="2194001"/>
            <a:ext cx="25188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75" dirty="0">
                <a:latin typeface="Arial"/>
                <a:cs typeface="Arial"/>
              </a:rPr>
              <a:t>Soundness: 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15" dirty="0">
                <a:latin typeface="Arial"/>
                <a:cs typeface="Arial"/>
              </a:rPr>
              <a:t>Γ </a:t>
            </a:r>
            <a:r>
              <a:rPr lang="en-US" sz="1050" spc="-120" dirty="0">
                <a:latin typeface="Arial Unicode MS"/>
                <a:cs typeface="Arial Unicode MS"/>
              </a:rPr>
              <a:t> </a:t>
            </a:r>
            <a:r>
              <a:rPr lang="en-US" sz="1050" spc="-120" dirty="0" smtClean="0">
                <a:latin typeface="Arial Unicode MS"/>
                <a:cs typeface="Arial Unicode MS"/>
              </a:rPr>
              <a:t> </a:t>
            </a:r>
            <a:r>
              <a:rPr sz="1050" spc="-120" dirty="0" smtClean="0">
                <a:latin typeface="Arial Unicode MS"/>
                <a:cs typeface="Arial Unicode MS"/>
              </a:rPr>
              <a:t>  </a:t>
            </a:r>
            <a:r>
              <a:rPr sz="1050" i="1" spc="-70" dirty="0">
                <a:latin typeface="Arial"/>
                <a:cs typeface="Arial"/>
              </a:rPr>
              <a:t>φ 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-15" dirty="0">
                <a:latin typeface="Arial"/>
                <a:cs typeface="Arial"/>
              </a:rPr>
              <a:t>Γ </a:t>
            </a:r>
            <a:r>
              <a:rPr lang="en-US" sz="1050" spc="10" dirty="0">
                <a:latin typeface="Arial Unicode MS"/>
                <a:cs typeface="Arial Unicode MS"/>
              </a:rPr>
              <a:t> </a:t>
            </a:r>
            <a:r>
              <a:rPr lang="en-US" sz="1050" spc="10" dirty="0" smtClean="0">
                <a:latin typeface="Arial Unicode MS"/>
                <a:cs typeface="Arial Unicode MS"/>
              </a:rPr>
              <a:t>  </a:t>
            </a:r>
            <a:r>
              <a:rPr sz="1050" spc="70" dirty="0" smtClean="0">
                <a:latin typeface="Arial"/>
                <a:cs typeface="Arial"/>
              </a:rPr>
              <a:t> </a:t>
            </a:r>
            <a:r>
              <a:rPr sz="1050" i="1" spc="-70" dirty="0">
                <a:latin typeface="Arial"/>
                <a:cs typeface="Arial"/>
              </a:rPr>
              <a:t>φ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92327" y="2455710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01484" y="2383828"/>
            <a:ext cx="320548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-25" dirty="0">
                <a:latin typeface="Arial"/>
                <a:cs typeface="Arial"/>
              </a:rPr>
              <a:t>the algorithm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i="1" spc="-60" dirty="0">
                <a:latin typeface="Arial"/>
                <a:cs typeface="Arial"/>
              </a:rPr>
              <a:t>unsound </a:t>
            </a:r>
            <a:r>
              <a:rPr sz="1000" spc="-30" dirty="0">
                <a:latin typeface="Arial"/>
                <a:cs typeface="Arial"/>
              </a:rPr>
              <a:t>then </a:t>
            </a:r>
            <a:r>
              <a:rPr sz="1000" spc="-55" dirty="0">
                <a:latin typeface="Arial"/>
                <a:cs typeface="Arial"/>
              </a:rPr>
              <a:t>false conclusions </a:t>
            </a:r>
            <a:r>
              <a:rPr sz="1000" spc="-60" dirty="0">
                <a:latin typeface="Arial"/>
                <a:cs typeface="Arial"/>
              </a:rPr>
              <a:t>can </a:t>
            </a:r>
            <a:r>
              <a:rPr sz="1000" spc="-70" dirty="0">
                <a:latin typeface="Arial"/>
                <a:cs typeface="Arial"/>
              </a:rPr>
              <a:t>be  </a:t>
            </a:r>
            <a:r>
              <a:rPr sz="1000" spc="-50" dirty="0">
                <a:latin typeface="Arial"/>
                <a:cs typeface="Arial"/>
              </a:rPr>
              <a:t>derived </a:t>
            </a:r>
            <a:r>
              <a:rPr sz="1000" spc="-20" dirty="0">
                <a:latin typeface="Arial"/>
                <a:cs typeface="Arial"/>
              </a:rPr>
              <a:t>from true </a:t>
            </a:r>
            <a:r>
              <a:rPr sz="1000" spc="-65" dirty="0">
                <a:latin typeface="Arial"/>
                <a:cs typeface="Arial"/>
              </a:rPr>
              <a:t>premises,  </a:t>
            </a:r>
            <a:r>
              <a:rPr sz="1000" spc="-35" dirty="0">
                <a:latin typeface="Arial"/>
                <a:cs typeface="Arial"/>
              </a:rPr>
              <a:t>which </a:t>
            </a:r>
            <a:r>
              <a:rPr sz="1000" spc="-50" dirty="0">
                <a:latin typeface="Arial"/>
                <a:cs typeface="Arial"/>
              </a:rPr>
              <a:t>his </a:t>
            </a:r>
            <a:r>
              <a:rPr sz="1000" spc="-80" dirty="0">
                <a:latin typeface="Arial"/>
                <a:cs typeface="Arial"/>
              </a:rPr>
              <a:t>even  </a:t>
            </a:r>
            <a:r>
              <a:rPr sz="1000" spc="-60" dirty="0">
                <a:latin typeface="Arial"/>
                <a:cs typeface="Arial"/>
              </a:rPr>
              <a:t>more </a:t>
            </a:r>
            <a:r>
              <a:rPr sz="1000" spc="14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undesirable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29/33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056" y="1112581"/>
            <a:ext cx="106643" cy="142192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4244" y="1689405"/>
            <a:ext cx="106643" cy="142192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232" y="2212157"/>
            <a:ext cx="106643" cy="14219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741" y="1344378"/>
            <a:ext cx="111281" cy="14244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6826" y="1689405"/>
            <a:ext cx="111281" cy="14244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262" y="2212157"/>
            <a:ext cx="111281" cy="142441"/>
          </a:xfrm>
          <a:prstGeom prst="rect">
            <a:avLst/>
          </a:prstGeom>
        </p:spPr>
      </p:pic>
      <p:sp>
        <p:nvSpPr>
          <p:cNvPr id="84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38478" y="430403"/>
            <a:ext cx="17316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Negation Normal</a:t>
            </a:r>
            <a:r>
              <a:rPr sz="1400" spc="16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35059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54038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278686"/>
            <a:ext cx="2671255" cy="345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95" dirty="0">
                <a:latin typeface="Arial"/>
                <a:cs typeface="Arial"/>
              </a:rPr>
              <a:t>C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" dirty="0">
                <a:latin typeface="Arial"/>
                <a:cs typeface="Arial"/>
              </a:rPr>
              <a:t>D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55" dirty="0">
                <a:latin typeface="Arial"/>
                <a:cs typeface="Arial"/>
              </a:rPr>
              <a:t>concepts, </a:t>
            </a:r>
            <a:r>
              <a:rPr sz="1050" spc="-90" dirty="0">
                <a:latin typeface="Arial"/>
                <a:cs typeface="Arial"/>
              </a:rPr>
              <a:t>R 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role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50" spc="80" dirty="0">
                <a:latin typeface="Arial Unicode MS"/>
                <a:cs typeface="Arial Unicode MS"/>
              </a:rPr>
              <a:t>¬ </a:t>
            </a:r>
            <a:r>
              <a:rPr sz="1050" spc="-35" dirty="0">
                <a:latin typeface="Arial"/>
                <a:cs typeface="Arial"/>
              </a:rPr>
              <a:t>only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dirty="0">
                <a:latin typeface="Arial"/>
                <a:cs typeface="Arial"/>
              </a:rPr>
              <a:t>front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concepts: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92327" y="173018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01484" y="1658302"/>
            <a:ext cx="14797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20" dirty="0">
                <a:latin typeface="Arial Unicode MS"/>
                <a:cs typeface="Arial Unicode MS"/>
              </a:rPr>
              <a:t>¬¬</a:t>
            </a:r>
            <a:r>
              <a:rPr sz="1000" i="1" spc="20" dirty="0">
                <a:latin typeface="Arial"/>
                <a:cs typeface="Arial"/>
              </a:rPr>
              <a:t>C </a:t>
            </a:r>
            <a:r>
              <a:rPr sz="1000" spc="-65" dirty="0">
                <a:latin typeface="Arial"/>
                <a:cs typeface="Arial"/>
              </a:rPr>
              <a:t>gives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i="1" spc="-90" dirty="0">
                <a:latin typeface="Arial"/>
                <a:cs typeface="Arial"/>
              </a:rPr>
              <a:t>C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92327" y="188201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01484" y="1810143"/>
            <a:ext cx="19369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15" dirty="0">
                <a:latin typeface="Arial Unicode MS"/>
                <a:cs typeface="Arial Unicode MS"/>
              </a:rPr>
              <a:t>¬</a:t>
            </a:r>
            <a:r>
              <a:rPr sz="1000" spc="15" dirty="0">
                <a:latin typeface="Arial"/>
                <a:cs typeface="Arial"/>
              </a:rPr>
              <a:t>(</a:t>
            </a:r>
            <a:r>
              <a:rPr sz="1000" i="1" spc="15" dirty="0">
                <a:latin typeface="Arial"/>
                <a:cs typeface="Arial"/>
              </a:rPr>
              <a:t>C </a:t>
            </a:r>
            <a:r>
              <a:rPr sz="1000" spc="105" dirty="0" smtClean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 </a:t>
            </a:r>
            <a:r>
              <a:rPr sz="1000" i="1" spc="60" dirty="0" smtClean="0">
                <a:latin typeface="Arial"/>
                <a:cs typeface="Arial"/>
              </a:rPr>
              <a:t>D</a:t>
            </a:r>
            <a:r>
              <a:rPr sz="1000" spc="60" dirty="0">
                <a:latin typeface="Arial"/>
                <a:cs typeface="Arial"/>
              </a:rPr>
              <a:t>) </a:t>
            </a:r>
            <a:r>
              <a:rPr sz="1000" spc="-65" dirty="0">
                <a:latin typeface="Arial"/>
                <a:cs typeface="Arial"/>
              </a:rPr>
              <a:t>gives </a:t>
            </a:r>
            <a:r>
              <a:rPr sz="1000" spc="-5" dirty="0">
                <a:latin typeface="Arial Unicode MS"/>
                <a:cs typeface="Arial Unicode MS"/>
              </a:rPr>
              <a:t>¬</a:t>
            </a:r>
            <a:r>
              <a:rPr sz="1000" i="1" spc="-5" dirty="0">
                <a:latin typeface="Arial"/>
                <a:cs typeface="Arial"/>
              </a:rPr>
              <a:t>C </a:t>
            </a:r>
            <a:r>
              <a:rPr sz="1000" spc="-200" dirty="0" smtClean="0">
                <a:latin typeface="Arial Unicode MS"/>
                <a:cs typeface="Arial Unicode MS"/>
              </a:rPr>
              <a:t> </a:t>
            </a:r>
            <a:r>
              <a:rPr sz="1000" spc="-150" dirty="0" smtClean="0">
                <a:latin typeface="Arial Unicode MS"/>
                <a:cs typeface="Arial Unicode MS"/>
              </a:rPr>
              <a:t> </a:t>
            </a:r>
            <a:r>
              <a:rPr lang="en-US" sz="1000" spc="-150" dirty="0" smtClean="0">
                <a:latin typeface="Arial Unicode MS"/>
                <a:cs typeface="Arial Unicode MS"/>
              </a:rPr>
              <a:t> </a:t>
            </a:r>
            <a:r>
              <a:rPr lang="en-US" sz="1000" spc="35" dirty="0" smtClean="0">
                <a:latin typeface="Arial Unicode MS"/>
                <a:cs typeface="Arial Unicode MS"/>
              </a:rPr>
              <a:t>  </a:t>
            </a:r>
            <a:r>
              <a:rPr sz="1000" i="1" spc="35" dirty="0" smtClean="0">
                <a:latin typeface="Arial"/>
                <a:cs typeface="Arial"/>
              </a:rPr>
              <a:t>D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92327" y="203385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1484" y="1961972"/>
            <a:ext cx="20131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15" dirty="0">
                <a:latin typeface="Arial Unicode MS"/>
                <a:cs typeface="Arial Unicode MS"/>
              </a:rPr>
              <a:t>¬</a:t>
            </a:r>
            <a:r>
              <a:rPr sz="1000" spc="15" dirty="0">
                <a:latin typeface="Arial"/>
                <a:cs typeface="Arial"/>
              </a:rPr>
              <a:t>(</a:t>
            </a:r>
            <a:r>
              <a:rPr sz="1000" i="1" spc="15" dirty="0">
                <a:latin typeface="Arial"/>
                <a:cs typeface="Arial"/>
              </a:rPr>
              <a:t>C </a:t>
            </a:r>
            <a:r>
              <a:rPr lang="en-US" sz="1000" spc="-200" dirty="0">
                <a:latin typeface="Arial Unicode MS"/>
                <a:cs typeface="Arial Unicode MS"/>
              </a:rPr>
              <a:t> </a:t>
            </a:r>
            <a:r>
              <a:rPr lang="en-US" sz="1000" spc="-200" dirty="0" smtClean="0">
                <a:latin typeface="Arial Unicode MS"/>
                <a:cs typeface="Arial Unicode MS"/>
              </a:rPr>
              <a:t> </a:t>
            </a:r>
            <a:r>
              <a:rPr sz="1000" spc="-200" dirty="0" smtClean="0">
                <a:latin typeface="Arial Unicode MS"/>
                <a:cs typeface="Arial Unicode MS"/>
              </a:rPr>
              <a:t> </a:t>
            </a:r>
            <a:r>
              <a:rPr sz="1000" i="1" spc="60" dirty="0">
                <a:latin typeface="Arial"/>
                <a:cs typeface="Arial"/>
              </a:rPr>
              <a:t>D</a:t>
            </a:r>
            <a:r>
              <a:rPr sz="1000" spc="60" dirty="0">
                <a:latin typeface="Arial"/>
                <a:cs typeface="Arial"/>
              </a:rPr>
              <a:t>) </a:t>
            </a:r>
            <a:r>
              <a:rPr sz="1000" spc="-65" dirty="0">
                <a:latin typeface="Arial"/>
                <a:cs typeface="Arial"/>
              </a:rPr>
              <a:t>gives  </a:t>
            </a:r>
            <a:r>
              <a:rPr sz="1000" spc="-5" dirty="0">
                <a:latin typeface="Arial Unicode MS"/>
                <a:cs typeface="Arial Unicode MS"/>
              </a:rPr>
              <a:t>¬</a:t>
            </a:r>
            <a:r>
              <a:rPr sz="1000" i="1" spc="-5" dirty="0">
                <a:latin typeface="Arial"/>
                <a:cs typeface="Arial"/>
              </a:rPr>
              <a:t>C </a:t>
            </a:r>
            <a:r>
              <a:rPr lang="en-US" sz="1000" spc="105" dirty="0" smtClean="0">
                <a:latin typeface="Arial Unicode MS"/>
                <a:cs typeface="Arial Unicode MS"/>
              </a:rPr>
              <a:t>  </a:t>
            </a:r>
            <a:r>
              <a:rPr sz="1000" spc="-135" dirty="0" smtClean="0">
                <a:latin typeface="Arial Unicode MS"/>
                <a:cs typeface="Arial Unicode MS"/>
              </a:rPr>
              <a:t> </a:t>
            </a:r>
            <a:r>
              <a:rPr sz="1000" spc="35" dirty="0">
                <a:latin typeface="Arial Unicode MS"/>
                <a:cs typeface="Arial Unicode MS"/>
              </a:rPr>
              <a:t>¬</a:t>
            </a:r>
            <a:r>
              <a:rPr sz="1000" i="1" spc="35" dirty="0">
                <a:latin typeface="Arial"/>
                <a:cs typeface="Arial"/>
              </a:rPr>
              <a:t>D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92327" y="2185682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901484" y="2113800"/>
            <a:ext cx="22417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5" dirty="0">
                <a:latin typeface="Arial Unicode MS"/>
                <a:cs typeface="Arial Unicode MS"/>
              </a:rPr>
              <a:t>¬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5" dirty="0">
                <a:latin typeface="Arial Unicode MS"/>
                <a:cs typeface="Arial Unicode MS"/>
              </a:rPr>
              <a:t>∀</a:t>
            </a:r>
            <a:r>
              <a:rPr sz="1000" i="1" spc="-5" dirty="0">
                <a:latin typeface="Arial"/>
                <a:cs typeface="Arial"/>
              </a:rPr>
              <a:t>R.C </a:t>
            </a:r>
            <a:r>
              <a:rPr sz="1000" spc="50" dirty="0">
                <a:latin typeface="Arial"/>
                <a:cs typeface="Arial"/>
              </a:rPr>
              <a:t>) </a:t>
            </a:r>
            <a:r>
              <a:rPr sz="1000" spc="-65" dirty="0">
                <a:latin typeface="Arial"/>
                <a:cs typeface="Arial"/>
              </a:rPr>
              <a:t>gives</a:t>
            </a:r>
            <a:r>
              <a:rPr sz="1000" spc="-140" dirty="0">
                <a:latin typeface="Arial"/>
                <a:cs typeface="Arial"/>
              </a:rPr>
              <a:t> </a:t>
            </a:r>
            <a:r>
              <a:rPr sz="1000" spc="-15" dirty="0">
                <a:latin typeface="Arial Unicode MS"/>
                <a:cs typeface="Arial Unicode MS"/>
              </a:rPr>
              <a:t>∃</a:t>
            </a:r>
            <a:r>
              <a:rPr sz="1000" i="1" spc="-15" dirty="0">
                <a:latin typeface="Arial"/>
                <a:cs typeface="Arial"/>
              </a:rPr>
              <a:t>R.</a:t>
            </a:r>
            <a:r>
              <a:rPr sz="1000" spc="-15" dirty="0">
                <a:latin typeface="Arial Unicode MS"/>
                <a:cs typeface="Arial Unicode MS"/>
              </a:rPr>
              <a:t>¬</a:t>
            </a:r>
            <a:r>
              <a:rPr sz="1000" i="1" spc="-15" dirty="0">
                <a:latin typeface="Arial"/>
                <a:cs typeface="Arial"/>
              </a:rPr>
              <a:t>C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92327" y="233751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01484" y="2265629"/>
            <a:ext cx="26989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5" dirty="0">
                <a:latin typeface="Arial Unicode MS"/>
                <a:cs typeface="Arial Unicode MS"/>
              </a:rPr>
              <a:t>¬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5" dirty="0">
                <a:latin typeface="Arial Unicode MS"/>
                <a:cs typeface="Arial Unicode MS"/>
              </a:rPr>
              <a:t>∃</a:t>
            </a:r>
            <a:r>
              <a:rPr sz="1000" i="1" spc="-5" dirty="0">
                <a:latin typeface="Arial"/>
                <a:cs typeface="Arial"/>
              </a:rPr>
              <a:t>R.C </a:t>
            </a:r>
            <a:r>
              <a:rPr sz="1000" spc="50" dirty="0">
                <a:latin typeface="Arial"/>
                <a:cs typeface="Arial"/>
              </a:rPr>
              <a:t>) </a:t>
            </a:r>
            <a:r>
              <a:rPr sz="1000" spc="-65" dirty="0">
                <a:latin typeface="Arial"/>
                <a:cs typeface="Arial"/>
              </a:rPr>
              <a:t>gives</a:t>
            </a:r>
            <a:r>
              <a:rPr sz="1000" spc="-140" dirty="0">
                <a:latin typeface="Arial"/>
                <a:cs typeface="Arial"/>
              </a:rPr>
              <a:t> </a:t>
            </a:r>
            <a:r>
              <a:rPr sz="1000" spc="-15" dirty="0">
                <a:latin typeface="Arial Unicode MS"/>
                <a:cs typeface="Arial Unicode MS"/>
              </a:rPr>
              <a:t>∀</a:t>
            </a:r>
            <a:r>
              <a:rPr sz="1000" i="1" spc="-15" dirty="0">
                <a:latin typeface="Arial"/>
                <a:cs typeface="Arial"/>
              </a:rPr>
              <a:t>R.</a:t>
            </a:r>
            <a:r>
              <a:rPr sz="1000" spc="-15" dirty="0">
                <a:latin typeface="Arial Unicode MS"/>
                <a:cs typeface="Arial Unicode MS"/>
              </a:rPr>
              <a:t>¬</a:t>
            </a:r>
            <a:r>
              <a:rPr sz="1000" i="1" spc="-15" dirty="0">
                <a:latin typeface="Arial"/>
                <a:cs typeface="Arial"/>
              </a:rPr>
              <a:t>C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30/33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9665" y="1818534"/>
            <a:ext cx="119653" cy="13854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256" y="1967169"/>
            <a:ext cx="119653" cy="13854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6256" y="1839351"/>
            <a:ext cx="113245" cy="10758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8231" y="1973086"/>
            <a:ext cx="124569" cy="118341"/>
          </a:xfrm>
          <a:prstGeom prst="rect">
            <a:avLst/>
          </a:prstGeom>
        </p:spPr>
      </p:pic>
      <p:sp>
        <p:nvSpPr>
          <p:cNvPr id="82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31</a:t>
            </a:r>
            <a:r>
              <a:rPr spc="50" dirty="0"/>
              <a:t>/33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451711" y="430403"/>
            <a:ext cx="169418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Tableau rules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</a:t>
            </a:r>
            <a:r>
              <a:rPr sz="1400" spc="29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6AA78"/>
                </a:solidFill>
                <a:latin typeface="Arial Unicode MS"/>
                <a:cs typeface="Arial Unicode MS"/>
              </a:rPr>
              <a:t>ALC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7294" y="864501"/>
            <a:ext cx="416755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46AA78"/>
                </a:solidFill>
                <a:latin typeface="Arial Unicode MS"/>
                <a:cs typeface="Arial Unicode MS"/>
              </a:rPr>
              <a:t>n</a:t>
            </a:r>
            <a:r>
              <a:rPr sz="1050" spc="-10" dirty="0">
                <a:solidFill>
                  <a:srgbClr val="46AA78"/>
                </a:solidFill>
                <a:latin typeface="Arial"/>
                <a:cs typeface="Arial"/>
              </a:rPr>
              <a:t>-rule  </a:t>
            </a: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25" dirty="0">
                <a:latin typeface="Arial"/>
                <a:cs typeface="Arial"/>
              </a:rPr>
              <a:t>(</a:t>
            </a:r>
            <a:r>
              <a:rPr sz="1050" i="1" spc="-25" dirty="0">
                <a:latin typeface="Arial"/>
                <a:cs typeface="Arial"/>
              </a:rPr>
              <a:t>C</a:t>
            </a:r>
            <a:r>
              <a:rPr sz="1200" spc="-37" baseline="-10416" dirty="0">
                <a:latin typeface="Arial"/>
                <a:cs typeface="Arial"/>
              </a:rPr>
              <a:t>1 </a:t>
            </a:r>
            <a:r>
              <a:rPr lang="en-US" sz="1050" spc="105" dirty="0">
                <a:latin typeface="Arial Unicode MS"/>
                <a:cs typeface="Arial Unicode MS"/>
              </a:rPr>
              <a:t> </a:t>
            </a:r>
            <a:r>
              <a:rPr lang="en-US" sz="1050" spc="105" dirty="0" smtClean="0">
                <a:latin typeface="Arial Unicode MS"/>
                <a:cs typeface="Arial Unicode MS"/>
              </a:rPr>
              <a:t> </a:t>
            </a:r>
            <a:r>
              <a:rPr sz="1050" spc="105" dirty="0" smtClean="0">
                <a:latin typeface="Arial Unicode MS"/>
                <a:cs typeface="Arial Unicode MS"/>
              </a:rPr>
              <a:t> </a:t>
            </a:r>
            <a:r>
              <a:rPr sz="105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050" dirty="0">
                <a:latin typeface="Arial"/>
                <a:cs typeface="Arial"/>
              </a:rPr>
              <a:t>)(</a:t>
            </a:r>
            <a:r>
              <a:rPr sz="1050" i="1" dirty="0">
                <a:latin typeface="Arial"/>
                <a:cs typeface="Arial"/>
              </a:rPr>
              <a:t>a</a:t>
            </a:r>
            <a:r>
              <a:rPr sz="1050" dirty="0">
                <a:latin typeface="Arial"/>
                <a:cs typeface="Arial"/>
              </a:rPr>
              <a:t>) </a:t>
            </a:r>
            <a:r>
              <a:rPr sz="1050" spc="114" dirty="0">
                <a:latin typeface="Arial Unicode MS"/>
                <a:cs typeface="Arial Unicode MS"/>
              </a:rPr>
              <a:t>∈ </a:t>
            </a:r>
            <a:r>
              <a:rPr sz="1050" i="1" spc="-125" dirty="0">
                <a:latin typeface="Arial"/>
                <a:cs typeface="Arial"/>
              </a:rPr>
              <a:t>S  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i="1" spc="-125" dirty="0">
                <a:latin typeface="Arial"/>
                <a:cs typeface="Arial"/>
              </a:rPr>
              <a:t>S </a:t>
            </a:r>
            <a:r>
              <a:rPr sz="1050" i="1" spc="-125" dirty="0" smtClean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does </a:t>
            </a:r>
            <a:r>
              <a:rPr sz="1050" spc="-10" dirty="0" smtClean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contain </a:t>
            </a:r>
            <a:r>
              <a:rPr sz="1050" spc="-15" dirty="0">
                <a:latin typeface="Arial"/>
                <a:cs typeface="Arial"/>
              </a:rPr>
              <a:t>both </a:t>
            </a:r>
            <a:r>
              <a:rPr sz="105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1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)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and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4395" y="1036574"/>
            <a:ext cx="139255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),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then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i="1" spc="-125" dirty="0">
                <a:latin typeface="Arial"/>
                <a:cs typeface="Arial"/>
              </a:rPr>
              <a:t>S  </a:t>
            </a:r>
            <a:r>
              <a:rPr sz="1050" spc="195" dirty="0">
                <a:latin typeface="Arial"/>
                <a:cs typeface="Arial"/>
              </a:rPr>
              <a:t>= </a:t>
            </a:r>
            <a:r>
              <a:rPr sz="1050" i="1" spc="-125" dirty="0">
                <a:latin typeface="Arial"/>
                <a:cs typeface="Arial"/>
              </a:rPr>
              <a:t>S </a:t>
            </a:r>
            <a:r>
              <a:rPr sz="1050" spc="100" dirty="0">
                <a:latin typeface="Arial Unicode MS"/>
                <a:cs typeface="Arial Unicode MS"/>
              </a:rPr>
              <a:t>∪</a:t>
            </a:r>
            <a:r>
              <a:rPr sz="1050" spc="-155" dirty="0">
                <a:latin typeface="Arial Unicode MS"/>
                <a:cs typeface="Arial Unicode MS"/>
              </a:rPr>
              <a:t> </a:t>
            </a:r>
            <a:r>
              <a:rPr sz="1050" spc="15" dirty="0">
                <a:latin typeface="Arial Unicode MS"/>
                <a:cs typeface="Arial Unicode MS"/>
              </a:rPr>
              <a:t>{</a:t>
            </a:r>
            <a:r>
              <a:rPr sz="1050" i="1" spc="15" dirty="0">
                <a:latin typeface="Arial"/>
                <a:cs typeface="Arial"/>
              </a:rPr>
              <a:t>C</a:t>
            </a:r>
            <a:r>
              <a:rPr sz="1200" spc="22" baseline="-10416" dirty="0">
                <a:latin typeface="Arial"/>
                <a:cs typeface="Arial"/>
              </a:rPr>
              <a:t>1</a:t>
            </a:r>
            <a:r>
              <a:rPr sz="1050" spc="15" dirty="0">
                <a:latin typeface="Arial"/>
                <a:cs typeface="Arial"/>
              </a:rPr>
              <a:t>(</a:t>
            </a:r>
            <a:r>
              <a:rPr sz="1050" i="1" spc="15" dirty="0">
                <a:latin typeface="Arial"/>
                <a:cs typeface="Arial"/>
              </a:rPr>
              <a:t>a</a:t>
            </a:r>
            <a:r>
              <a:rPr sz="1050" spc="15" dirty="0">
                <a:latin typeface="Arial"/>
                <a:cs typeface="Arial"/>
              </a:rPr>
              <a:t>)</a:t>
            </a:r>
            <a:r>
              <a:rPr sz="1050" i="1" spc="15" dirty="0">
                <a:latin typeface="Arial"/>
                <a:cs typeface="Arial"/>
              </a:rPr>
              <a:t>, </a:t>
            </a:r>
            <a:r>
              <a:rPr sz="1050" i="1" spc="20" dirty="0">
                <a:latin typeface="Arial"/>
                <a:cs typeface="Arial"/>
              </a:rPr>
              <a:t>C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050" spc="20" dirty="0">
                <a:latin typeface="Arial"/>
                <a:cs typeface="Arial"/>
              </a:rPr>
              <a:t>(</a:t>
            </a:r>
            <a:r>
              <a:rPr sz="1050" i="1" spc="20" dirty="0">
                <a:latin typeface="Arial"/>
                <a:cs typeface="Arial"/>
              </a:rPr>
              <a:t>a</a:t>
            </a:r>
            <a:r>
              <a:rPr sz="1050" spc="20" dirty="0">
                <a:latin typeface="Arial"/>
                <a:cs typeface="Arial"/>
              </a:rPr>
              <a:t>)</a:t>
            </a:r>
            <a:r>
              <a:rPr sz="1050" spc="20" dirty="0">
                <a:latin typeface="Arial Unicode MS"/>
                <a:cs typeface="Arial Unicode MS"/>
              </a:rPr>
              <a:t>}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7294" y="1418678"/>
            <a:ext cx="439615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85" dirty="0">
                <a:solidFill>
                  <a:srgbClr val="46AA78"/>
                </a:solidFill>
                <a:latin typeface="Arial Unicode MS"/>
                <a:cs typeface="Arial Unicode MS"/>
              </a:rPr>
              <a:t>LJ</a:t>
            </a:r>
            <a:r>
              <a:rPr sz="1050" spc="-85" dirty="0">
                <a:solidFill>
                  <a:srgbClr val="46AA78"/>
                </a:solidFill>
                <a:latin typeface="Arial"/>
                <a:cs typeface="Arial"/>
              </a:rPr>
              <a:t>-rule   </a:t>
            </a: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25" dirty="0">
                <a:latin typeface="Arial"/>
                <a:cs typeface="Arial"/>
              </a:rPr>
              <a:t>(</a:t>
            </a:r>
            <a:r>
              <a:rPr sz="1050" i="1" spc="-25" dirty="0">
                <a:latin typeface="Arial"/>
                <a:cs typeface="Arial"/>
              </a:rPr>
              <a:t>C</a:t>
            </a:r>
            <a:r>
              <a:rPr sz="1200" spc="-37" baseline="-10416" dirty="0">
                <a:latin typeface="Arial"/>
                <a:cs typeface="Arial"/>
              </a:rPr>
              <a:t>1 </a:t>
            </a:r>
            <a:r>
              <a:rPr sz="1050" spc="-210" dirty="0" smtClean="0">
                <a:latin typeface="Arial Unicode MS"/>
                <a:cs typeface="Arial Unicode MS"/>
              </a:rPr>
              <a:t>   </a:t>
            </a:r>
            <a:r>
              <a:rPr sz="105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050" dirty="0">
                <a:latin typeface="Arial"/>
                <a:cs typeface="Arial"/>
              </a:rPr>
              <a:t>)(</a:t>
            </a:r>
            <a:r>
              <a:rPr sz="1050" i="1" dirty="0">
                <a:latin typeface="Arial"/>
                <a:cs typeface="Arial"/>
              </a:rPr>
              <a:t>a</a:t>
            </a:r>
            <a:r>
              <a:rPr sz="1050" dirty="0">
                <a:latin typeface="Arial"/>
                <a:cs typeface="Arial"/>
              </a:rPr>
              <a:t>) </a:t>
            </a:r>
            <a:r>
              <a:rPr sz="1050" spc="114" dirty="0">
                <a:latin typeface="Arial Unicode MS"/>
                <a:cs typeface="Arial Unicode MS"/>
              </a:rPr>
              <a:t>∈ </a:t>
            </a:r>
            <a:r>
              <a:rPr sz="1050" i="1" spc="-125" dirty="0">
                <a:latin typeface="Arial"/>
                <a:cs typeface="Arial"/>
              </a:rPr>
              <a:t>S </a:t>
            </a:r>
            <a:r>
              <a:rPr sz="1050" i="1" spc="-125" dirty="0" smtClean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i="1" spc="-125" dirty="0" smtClean="0">
                <a:latin typeface="Arial"/>
                <a:cs typeface="Arial"/>
              </a:rPr>
              <a:t>S  </a:t>
            </a:r>
            <a:r>
              <a:rPr sz="1050" spc="-45" dirty="0">
                <a:latin typeface="Arial"/>
                <a:cs typeface="Arial"/>
              </a:rPr>
              <a:t>contains </a:t>
            </a:r>
            <a:r>
              <a:rPr sz="1050" spc="-35" dirty="0">
                <a:latin typeface="Arial"/>
                <a:cs typeface="Arial"/>
              </a:rPr>
              <a:t>neither </a:t>
            </a:r>
            <a:r>
              <a:rPr sz="105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1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) </a:t>
            </a:r>
            <a:r>
              <a:rPr sz="1050" spc="-50" dirty="0">
                <a:latin typeface="Arial"/>
                <a:cs typeface="Arial"/>
              </a:rPr>
              <a:t>nor 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C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),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7294" y="1590763"/>
            <a:ext cx="4262806" cy="863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z="1050" spc="-35" dirty="0">
                <a:latin typeface="Arial"/>
                <a:cs typeface="Arial"/>
              </a:rPr>
              <a:t>then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050" i="1" spc="-125" dirty="0">
                <a:latin typeface="Arial"/>
                <a:cs typeface="Arial"/>
              </a:rPr>
              <a:t>S  </a:t>
            </a:r>
            <a:r>
              <a:rPr sz="1050" spc="195" dirty="0">
                <a:latin typeface="Arial"/>
                <a:cs typeface="Arial"/>
              </a:rPr>
              <a:t>= </a:t>
            </a:r>
            <a:r>
              <a:rPr sz="1050" i="1" spc="-125" dirty="0">
                <a:latin typeface="Arial"/>
                <a:cs typeface="Arial"/>
              </a:rPr>
              <a:t>S </a:t>
            </a:r>
            <a:r>
              <a:rPr sz="1050" spc="100" dirty="0">
                <a:latin typeface="Arial Unicode MS"/>
                <a:cs typeface="Arial Unicode MS"/>
              </a:rPr>
              <a:t>∪</a:t>
            </a:r>
            <a:r>
              <a:rPr sz="1050" spc="-55" dirty="0">
                <a:latin typeface="Arial Unicode MS"/>
                <a:cs typeface="Arial Unicode MS"/>
              </a:rPr>
              <a:t> </a:t>
            </a:r>
            <a:r>
              <a:rPr sz="1050" spc="40" dirty="0">
                <a:latin typeface="Arial Unicode MS"/>
                <a:cs typeface="Arial Unicode MS"/>
              </a:rPr>
              <a:t>{</a:t>
            </a:r>
            <a:r>
              <a:rPr sz="1050" i="1" spc="40" dirty="0">
                <a:latin typeface="Arial"/>
                <a:cs typeface="Arial"/>
              </a:rPr>
              <a:t>C</a:t>
            </a:r>
            <a:r>
              <a:rPr sz="1200" spc="60" baseline="-10416" dirty="0">
                <a:latin typeface="Arial"/>
                <a:cs typeface="Arial"/>
              </a:rPr>
              <a:t>1</a:t>
            </a:r>
            <a:r>
              <a:rPr sz="1050" spc="40" dirty="0">
                <a:latin typeface="Arial"/>
                <a:cs typeface="Arial"/>
              </a:rPr>
              <a:t>(</a:t>
            </a:r>
            <a:r>
              <a:rPr sz="1050" i="1" spc="40" dirty="0">
                <a:latin typeface="Arial"/>
                <a:cs typeface="Arial"/>
              </a:rPr>
              <a:t>a</a:t>
            </a:r>
            <a:r>
              <a:rPr sz="1050" spc="40" dirty="0">
                <a:latin typeface="Arial"/>
                <a:cs typeface="Arial"/>
              </a:rPr>
              <a:t>)</a:t>
            </a:r>
            <a:r>
              <a:rPr sz="1050" spc="40" dirty="0">
                <a:latin typeface="Arial Unicode MS"/>
                <a:cs typeface="Arial Unicode MS"/>
              </a:rPr>
              <a:t>}</a:t>
            </a:r>
            <a:endParaRPr sz="1050" dirty="0">
              <a:latin typeface="Arial Unicode MS"/>
              <a:cs typeface="Arial Unicode MS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050" i="1" spc="-125" dirty="0">
                <a:latin typeface="Arial"/>
                <a:cs typeface="Arial"/>
              </a:rPr>
              <a:t>S  </a:t>
            </a:r>
            <a:r>
              <a:rPr sz="1050" spc="195" dirty="0">
                <a:latin typeface="Arial"/>
                <a:cs typeface="Arial"/>
              </a:rPr>
              <a:t>= </a:t>
            </a:r>
            <a:r>
              <a:rPr sz="1050" i="1" spc="-125" dirty="0">
                <a:latin typeface="Arial"/>
                <a:cs typeface="Arial"/>
              </a:rPr>
              <a:t>S </a:t>
            </a:r>
            <a:r>
              <a:rPr sz="1050" spc="100" dirty="0">
                <a:latin typeface="Arial Unicode MS"/>
                <a:cs typeface="Arial Unicode MS"/>
              </a:rPr>
              <a:t>∪</a:t>
            </a:r>
            <a:r>
              <a:rPr sz="1050" spc="-55" dirty="0">
                <a:latin typeface="Arial Unicode MS"/>
                <a:cs typeface="Arial Unicode MS"/>
              </a:rPr>
              <a:t> </a:t>
            </a:r>
            <a:r>
              <a:rPr sz="1050" spc="40" dirty="0">
                <a:latin typeface="Arial Unicode MS"/>
                <a:cs typeface="Arial Unicode MS"/>
              </a:rPr>
              <a:t>{</a:t>
            </a:r>
            <a:r>
              <a:rPr sz="1050" i="1" spc="40" dirty="0">
                <a:latin typeface="Arial"/>
                <a:cs typeface="Arial"/>
              </a:rPr>
              <a:t>C</a:t>
            </a:r>
            <a:r>
              <a:rPr sz="1200" spc="60" baseline="-10416" dirty="0">
                <a:latin typeface="Arial"/>
                <a:cs typeface="Arial"/>
              </a:rPr>
              <a:t>2</a:t>
            </a:r>
            <a:r>
              <a:rPr sz="1050" spc="40" dirty="0">
                <a:latin typeface="Arial"/>
                <a:cs typeface="Arial"/>
              </a:rPr>
              <a:t>(</a:t>
            </a:r>
            <a:r>
              <a:rPr sz="1050" i="1" spc="40" dirty="0">
                <a:latin typeface="Arial"/>
                <a:cs typeface="Arial"/>
              </a:rPr>
              <a:t>a</a:t>
            </a:r>
            <a:r>
              <a:rPr sz="1050" spc="40" dirty="0">
                <a:latin typeface="Arial"/>
                <a:cs typeface="Arial"/>
              </a:rPr>
              <a:t>)</a:t>
            </a:r>
            <a:r>
              <a:rPr sz="1050" spc="40" dirty="0">
                <a:latin typeface="Arial Unicode MS"/>
                <a:cs typeface="Arial Unicode MS"/>
              </a:rPr>
              <a:t>}</a:t>
            </a:r>
            <a:endParaRPr sz="105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35" dirty="0">
                <a:solidFill>
                  <a:srgbClr val="46AA78"/>
                </a:solidFill>
                <a:latin typeface="Arial Unicode MS"/>
                <a:cs typeface="Arial Unicode MS"/>
              </a:rPr>
              <a:t>∀</a:t>
            </a:r>
            <a:r>
              <a:rPr sz="1050" spc="-35" dirty="0">
                <a:solidFill>
                  <a:srgbClr val="46AA78"/>
                </a:solidFill>
                <a:latin typeface="Arial"/>
                <a:cs typeface="Arial"/>
              </a:rPr>
              <a:t>-rule  </a:t>
            </a: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20" dirty="0">
                <a:latin typeface="Arial"/>
                <a:cs typeface="Arial"/>
              </a:rPr>
              <a:t>(</a:t>
            </a:r>
            <a:r>
              <a:rPr sz="1050" spc="-20" dirty="0">
                <a:latin typeface="Arial Unicode MS"/>
                <a:cs typeface="Arial Unicode MS"/>
              </a:rPr>
              <a:t>∀</a:t>
            </a:r>
            <a:r>
              <a:rPr sz="1050" i="1" spc="-20" dirty="0">
                <a:latin typeface="Arial"/>
                <a:cs typeface="Arial"/>
              </a:rPr>
              <a:t>R.C </a:t>
            </a:r>
            <a:r>
              <a:rPr sz="1050" spc="20" dirty="0">
                <a:latin typeface="Arial"/>
                <a:cs typeface="Arial"/>
              </a:rPr>
              <a:t>)(</a:t>
            </a:r>
            <a:r>
              <a:rPr sz="1050" i="1" spc="20" dirty="0">
                <a:latin typeface="Arial"/>
                <a:cs typeface="Arial"/>
              </a:rPr>
              <a:t>a</a:t>
            </a:r>
            <a:r>
              <a:rPr sz="1050" spc="20" dirty="0">
                <a:latin typeface="Arial"/>
                <a:cs typeface="Arial"/>
              </a:rPr>
              <a:t>) </a:t>
            </a:r>
            <a:r>
              <a:rPr sz="1050" spc="114" dirty="0">
                <a:latin typeface="Arial Unicode MS"/>
                <a:cs typeface="Arial Unicode MS"/>
              </a:rPr>
              <a:t>∈ </a:t>
            </a:r>
            <a:r>
              <a:rPr sz="1050" i="1" spc="-125" dirty="0">
                <a:latin typeface="Arial"/>
                <a:cs typeface="Arial"/>
              </a:rPr>
              <a:t>S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i="1" spc="-125" dirty="0">
                <a:latin typeface="Arial"/>
                <a:cs typeface="Arial"/>
              </a:rPr>
              <a:t>S  </a:t>
            </a:r>
            <a:r>
              <a:rPr sz="1050" spc="-45" dirty="0">
                <a:latin typeface="Arial"/>
                <a:cs typeface="Arial"/>
              </a:rPr>
              <a:t>contains </a:t>
            </a:r>
            <a:r>
              <a:rPr sz="1050" i="1" spc="-90" dirty="0">
                <a:latin typeface="Arial"/>
                <a:cs typeface="Arial"/>
              </a:rPr>
              <a:t>R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a, </a:t>
            </a:r>
            <a:r>
              <a:rPr sz="1050" i="1" spc="15" dirty="0">
                <a:latin typeface="Arial"/>
                <a:cs typeface="Arial"/>
              </a:rPr>
              <a:t>b</a:t>
            </a:r>
            <a:r>
              <a:rPr sz="1050" spc="15" dirty="0">
                <a:latin typeface="Arial"/>
                <a:cs typeface="Arial"/>
              </a:rPr>
              <a:t>)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i="1" spc="-95" dirty="0">
                <a:latin typeface="Arial"/>
                <a:cs typeface="Arial"/>
              </a:rPr>
              <a:t>C </a:t>
            </a:r>
            <a:r>
              <a:rPr sz="1050" spc="20" dirty="0">
                <a:latin typeface="Arial"/>
                <a:cs typeface="Arial"/>
              </a:rPr>
              <a:t>(</a:t>
            </a:r>
            <a:r>
              <a:rPr sz="1050" i="1" spc="20" dirty="0">
                <a:latin typeface="Arial"/>
                <a:cs typeface="Arial"/>
              </a:rPr>
              <a:t>b</a:t>
            </a:r>
            <a:r>
              <a:rPr sz="1050" spc="20" dirty="0">
                <a:latin typeface="Arial"/>
                <a:cs typeface="Arial"/>
              </a:rPr>
              <a:t>),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then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050" i="1" spc="-125" dirty="0">
                <a:latin typeface="Arial"/>
                <a:cs typeface="Arial"/>
              </a:rPr>
              <a:t>S  </a:t>
            </a:r>
            <a:r>
              <a:rPr sz="1050" spc="195" dirty="0">
                <a:latin typeface="Arial"/>
                <a:cs typeface="Arial"/>
              </a:rPr>
              <a:t>=</a:t>
            </a:r>
            <a:r>
              <a:rPr sz="1050" spc="-180" dirty="0">
                <a:latin typeface="Arial"/>
                <a:cs typeface="Arial"/>
              </a:rPr>
              <a:t> </a:t>
            </a:r>
            <a:r>
              <a:rPr sz="1050" i="1" spc="-125" dirty="0">
                <a:latin typeface="Arial"/>
                <a:cs typeface="Arial"/>
              </a:rPr>
              <a:t>S </a:t>
            </a:r>
            <a:r>
              <a:rPr sz="1050" spc="100" dirty="0">
                <a:latin typeface="Arial Unicode MS"/>
                <a:cs typeface="Arial Unicode MS"/>
              </a:rPr>
              <a:t>∪ </a:t>
            </a:r>
            <a:r>
              <a:rPr sz="1050" spc="35" dirty="0">
                <a:latin typeface="Arial Unicode MS"/>
                <a:cs typeface="Arial Unicode MS"/>
              </a:rPr>
              <a:t>{</a:t>
            </a:r>
            <a:r>
              <a:rPr sz="1050" i="1" spc="35" dirty="0">
                <a:latin typeface="Arial"/>
                <a:cs typeface="Arial"/>
              </a:rPr>
              <a:t>C </a:t>
            </a:r>
            <a:r>
              <a:rPr sz="1050" spc="65" dirty="0">
                <a:latin typeface="Arial"/>
                <a:cs typeface="Arial"/>
              </a:rPr>
              <a:t>(</a:t>
            </a:r>
            <a:r>
              <a:rPr sz="1050" i="1" spc="65" dirty="0">
                <a:latin typeface="Arial"/>
                <a:cs typeface="Arial"/>
              </a:rPr>
              <a:t>b</a:t>
            </a:r>
            <a:r>
              <a:rPr sz="1050" spc="65" dirty="0">
                <a:latin typeface="Arial"/>
                <a:cs typeface="Arial"/>
              </a:rPr>
              <a:t>)</a:t>
            </a:r>
            <a:r>
              <a:rPr sz="1050" spc="65" dirty="0">
                <a:latin typeface="Arial Unicode MS"/>
                <a:cs typeface="Arial Unicode MS"/>
              </a:rPr>
              <a:t>}</a:t>
            </a:r>
            <a:endParaRPr sz="1050" dirty="0">
              <a:latin typeface="Arial Unicode MS"/>
              <a:cs typeface="Arial Unicode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7294" y="2527046"/>
            <a:ext cx="426280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5" dirty="0">
                <a:solidFill>
                  <a:srgbClr val="46AA78"/>
                </a:solidFill>
                <a:latin typeface="Arial Unicode MS"/>
                <a:cs typeface="Arial Unicode MS"/>
              </a:rPr>
              <a:t>∃</a:t>
            </a:r>
            <a:r>
              <a:rPr sz="1050" spc="-35" dirty="0">
                <a:solidFill>
                  <a:srgbClr val="46AA78"/>
                </a:solidFill>
                <a:latin typeface="Arial"/>
                <a:cs typeface="Arial"/>
              </a:rPr>
              <a:t>-rule  </a:t>
            </a: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20" dirty="0">
                <a:latin typeface="Arial"/>
                <a:cs typeface="Arial"/>
              </a:rPr>
              <a:t>(</a:t>
            </a:r>
            <a:r>
              <a:rPr sz="1050" spc="-20" dirty="0">
                <a:latin typeface="Arial Unicode MS"/>
                <a:cs typeface="Arial Unicode MS"/>
              </a:rPr>
              <a:t>∃</a:t>
            </a:r>
            <a:r>
              <a:rPr sz="1050" i="1" spc="-20" dirty="0">
                <a:latin typeface="Arial"/>
                <a:cs typeface="Arial"/>
              </a:rPr>
              <a:t>R.C </a:t>
            </a:r>
            <a:r>
              <a:rPr sz="1050" spc="20" dirty="0">
                <a:latin typeface="Arial"/>
                <a:cs typeface="Arial"/>
              </a:rPr>
              <a:t>)(</a:t>
            </a:r>
            <a:r>
              <a:rPr sz="1050" i="1" spc="20" dirty="0">
                <a:latin typeface="Arial"/>
                <a:cs typeface="Arial"/>
              </a:rPr>
              <a:t>a</a:t>
            </a:r>
            <a:r>
              <a:rPr sz="1050" spc="20" dirty="0">
                <a:latin typeface="Arial"/>
                <a:cs typeface="Arial"/>
              </a:rPr>
              <a:t>) </a:t>
            </a:r>
            <a:r>
              <a:rPr sz="1050" spc="114" dirty="0">
                <a:latin typeface="Arial Unicode MS"/>
                <a:cs typeface="Arial Unicode MS"/>
              </a:rPr>
              <a:t>∈ </a:t>
            </a:r>
            <a:r>
              <a:rPr sz="1050" i="1" spc="-125" dirty="0">
                <a:latin typeface="Arial"/>
                <a:cs typeface="Arial"/>
              </a:rPr>
              <a:t>S 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40" dirty="0">
                <a:latin typeface="Arial"/>
                <a:cs typeface="Arial"/>
              </a:rPr>
              <a:t>there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55" dirty="0">
                <a:latin typeface="Arial"/>
                <a:cs typeface="Arial"/>
              </a:rPr>
              <a:t>no </a:t>
            </a:r>
            <a:r>
              <a:rPr sz="1050" i="1" spc="-50" dirty="0">
                <a:latin typeface="Arial"/>
                <a:cs typeface="Arial"/>
              </a:rPr>
              <a:t>b  </a:t>
            </a:r>
            <a:r>
              <a:rPr sz="1050" spc="-75" dirty="0">
                <a:latin typeface="Arial"/>
                <a:cs typeface="Arial"/>
              </a:rPr>
              <a:t>such 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i="1" spc="-95" dirty="0">
                <a:latin typeface="Arial"/>
                <a:cs typeface="Arial"/>
              </a:rPr>
              <a:t>C </a:t>
            </a:r>
            <a:r>
              <a:rPr sz="1050" spc="30" dirty="0">
                <a:latin typeface="Arial"/>
                <a:cs typeface="Arial"/>
              </a:rPr>
              <a:t>(</a:t>
            </a:r>
            <a:r>
              <a:rPr sz="1050" i="1" spc="30" dirty="0">
                <a:latin typeface="Arial"/>
                <a:cs typeface="Arial"/>
              </a:rPr>
              <a:t>b</a:t>
            </a:r>
            <a:r>
              <a:rPr sz="1050" spc="30" dirty="0">
                <a:latin typeface="Arial"/>
                <a:cs typeface="Arial"/>
              </a:rPr>
              <a:t>)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and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4395" y="2699118"/>
            <a:ext cx="144653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90" dirty="0">
                <a:latin typeface="Arial"/>
                <a:cs typeface="Arial"/>
              </a:rPr>
              <a:t>R</a:t>
            </a:r>
            <a:r>
              <a:rPr sz="1050" i="1" spc="-2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a,</a:t>
            </a:r>
            <a:r>
              <a:rPr sz="1050" i="1" spc="-13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b</a:t>
            </a:r>
            <a:r>
              <a:rPr sz="1050" spc="10" dirty="0">
                <a:latin typeface="Arial"/>
                <a:cs typeface="Arial"/>
              </a:rPr>
              <a:t>),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then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i="1" spc="-125" dirty="0">
                <a:latin typeface="Arial"/>
                <a:cs typeface="Arial"/>
              </a:rPr>
              <a:t>S 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spc="195" dirty="0">
                <a:latin typeface="Arial"/>
                <a:cs typeface="Arial"/>
              </a:rPr>
              <a:t>=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i="1" spc="-125" dirty="0">
                <a:latin typeface="Arial"/>
                <a:cs typeface="Arial"/>
              </a:rPr>
              <a:t>S</a:t>
            </a:r>
            <a:r>
              <a:rPr sz="1050" i="1" spc="40" dirty="0">
                <a:latin typeface="Arial"/>
                <a:cs typeface="Arial"/>
              </a:rPr>
              <a:t> </a:t>
            </a:r>
            <a:r>
              <a:rPr sz="1050" spc="100" dirty="0">
                <a:latin typeface="Arial Unicode MS"/>
                <a:cs typeface="Arial Unicode MS"/>
              </a:rPr>
              <a:t>∪</a:t>
            </a:r>
            <a:r>
              <a:rPr sz="1050" spc="-60" dirty="0">
                <a:latin typeface="Arial Unicode MS"/>
                <a:cs typeface="Arial Unicode MS"/>
              </a:rPr>
              <a:t> </a:t>
            </a:r>
            <a:r>
              <a:rPr sz="1050" spc="35" dirty="0">
                <a:latin typeface="Arial Unicode MS"/>
                <a:cs typeface="Arial Unicode MS"/>
              </a:rPr>
              <a:t>{</a:t>
            </a:r>
            <a:r>
              <a:rPr sz="1050" i="1" spc="35" dirty="0">
                <a:latin typeface="Arial"/>
                <a:cs typeface="Arial"/>
              </a:rPr>
              <a:t>C</a:t>
            </a:r>
            <a:r>
              <a:rPr sz="1050" i="1" spc="-17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(</a:t>
            </a:r>
            <a:r>
              <a:rPr sz="1050" i="1" spc="20" dirty="0">
                <a:latin typeface="Arial"/>
                <a:cs typeface="Arial"/>
              </a:rPr>
              <a:t>b</a:t>
            </a:r>
            <a:r>
              <a:rPr sz="1050" spc="20" dirty="0">
                <a:latin typeface="Arial"/>
                <a:cs typeface="Arial"/>
              </a:rPr>
              <a:t>)</a:t>
            </a:r>
            <a:r>
              <a:rPr sz="1050" i="1" spc="20" dirty="0">
                <a:latin typeface="Arial"/>
                <a:cs typeface="Arial"/>
              </a:rPr>
              <a:t>,</a:t>
            </a:r>
            <a:r>
              <a:rPr sz="1050" i="1" spc="-114" dirty="0">
                <a:latin typeface="Arial"/>
                <a:cs typeface="Arial"/>
              </a:rPr>
              <a:t> </a:t>
            </a:r>
            <a:r>
              <a:rPr sz="1050" i="1" spc="-90" dirty="0">
                <a:latin typeface="Arial"/>
                <a:cs typeface="Arial"/>
              </a:rPr>
              <a:t>R</a:t>
            </a:r>
            <a:r>
              <a:rPr sz="1050" i="1" spc="-21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a,</a:t>
            </a:r>
            <a:r>
              <a:rPr sz="1050" i="1" spc="-114" dirty="0">
                <a:latin typeface="Arial"/>
                <a:cs typeface="Arial"/>
              </a:rPr>
              <a:t> </a:t>
            </a:r>
            <a:r>
              <a:rPr sz="1050" i="1" spc="65" dirty="0">
                <a:latin typeface="Arial"/>
                <a:cs typeface="Arial"/>
              </a:rPr>
              <a:t>b</a:t>
            </a:r>
            <a:r>
              <a:rPr sz="1050" spc="65" dirty="0">
                <a:latin typeface="Arial"/>
                <a:cs typeface="Arial"/>
              </a:rPr>
              <a:t>)</a:t>
            </a:r>
            <a:r>
              <a:rPr sz="1050" spc="65" dirty="0">
                <a:latin typeface="Arial Unicode MS"/>
                <a:cs typeface="Arial Unicode MS"/>
              </a:rPr>
              <a:t>}</a:t>
            </a:r>
            <a:endParaRPr sz="1050">
              <a:latin typeface="Arial Unicode MS"/>
              <a:cs typeface="Arial Unicode MS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850" y="892175"/>
            <a:ext cx="113245" cy="10758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632" y="1436223"/>
            <a:ext cx="119653" cy="138545"/>
          </a:xfrm>
          <a:prstGeom prst="rect">
            <a:avLst/>
          </a:prstGeom>
        </p:spPr>
      </p:pic>
      <p:sp>
        <p:nvSpPr>
          <p:cNvPr id="73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32/33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8938" y="430403"/>
            <a:ext cx="3320111" cy="399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1455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30" dirty="0">
                <a:latin typeface="Arial"/>
                <a:cs typeface="Arial"/>
              </a:rPr>
              <a:t>Let’s </a:t>
            </a:r>
            <a:r>
              <a:rPr sz="1050" spc="-95" dirty="0">
                <a:latin typeface="Arial"/>
                <a:cs typeface="Arial"/>
              </a:rPr>
              <a:t>say  </a:t>
            </a:r>
            <a:r>
              <a:rPr sz="1050" spc="-35" dirty="0">
                <a:latin typeface="Arial"/>
                <a:cs typeface="Arial"/>
              </a:rPr>
              <a:t>our ontology </a:t>
            </a:r>
            <a:r>
              <a:rPr sz="1050" spc="-45" dirty="0">
                <a:latin typeface="Arial"/>
                <a:cs typeface="Arial"/>
              </a:rPr>
              <a:t>contains 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only: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8139" y="845223"/>
            <a:ext cx="29685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70" dirty="0">
                <a:solidFill>
                  <a:srgbClr val="46AA78"/>
                </a:solidFill>
                <a:latin typeface="Arial"/>
                <a:cs typeface="Arial"/>
              </a:rPr>
              <a:t>1a  </a:t>
            </a:r>
            <a:r>
              <a:rPr sz="1000" i="1" spc="-65" dirty="0">
                <a:latin typeface="Arial"/>
                <a:cs typeface="Arial"/>
              </a:rPr>
              <a:t>Vegan </a:t>
            </a:r>
            <a:r>
              <a:rPr sz="1000" spc="190" dirty="0">
                <a:latin typeface="Arial Unicode MS"/>
                <a:cs typeface="Arial Unicode MS"/>
              </a:rPr>
              <a:t>≡ </a:t>
            </a:r>
            <a:r>
              <a:rPr sz="1000" i="1" spc="-65" dirty="0">
                <a:latin typeface="Arial"/>
                <a:cs typeface="Arial"/>
              </a:rPr>
              <a:t>Person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</a:t>
            </a:r>
            <a:r>
              <a:rPr sz="1000" spc="-95" dirty="0" smtClean="0">
                <a:latin typeface="Arial Unicode MS"/>
                <a:cs typeface="Arial Unicode MS"/>
              </a:rPr>
              <a:t> </a:t>
            </a:r>
            <a:r>
              <a:rPr sz="1000" spc="-25" dirty="0">
                <a:latin typeface="Arial Unicode MS"/>
                <a:cs typeface="Arial Unicode MS"/>
              </a:rPr>
              <a:t>∀</a:t>
            </a:r>
            <a:r>
              <a:rPr sz="1000" i="1" spc="-25" dirty="0">
                <a:latin typeface="Arial"/>
                <a:cs typeface="Arial"/>
              </a:rPr>
              <a:t>eats.Plant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3580" y="997064"/>
            <a:ext cx="36588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46AA78"/>
                </a:solidFill>
                <a:latin typeface="Arial"/>
                <a:cs typeface="Arial"/>
              </a:rPr>
              <a:t>1b  </a:t>
            </a:r>
            <a:r>
              <a:rPr sz="1000" i="1" spc="-45" dirty="0">
                <a:latin typeface="Arial"/>
                <a:cs typeface="Arial"/>
              </a:rPr>
              <a:t>Vegetarian </a:t>
            </a:r>
            <a:r>
              <a:rPr sz="1000" spc="190" dirty="0">
                <a:latin typeface="Arial Unicode MS"/>
                <a:cs typeface="Arial Unicode MS"/>
              </a:rPr>
              <a:t>≡ </a:t>
            </a:r>
            <a:r>
              <a:rPr sz="1000" i="1" spc="-65" dirty="0">
                <a:latin typeface="Arial"/>
                <a:cs typeface="Arial"/>
              </a:rPr>
              <a:t>Person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</a:t>
            </a:r>
            <a:r>
              <a:rPr sz="1000" spc="-175" dirty="0" smtClean="0">
                <a:latin typeface="Arial Unicode MS"/>
                <a:cs typeface="Arial Unicode MS"/>
              </a:rPr>
              <a:t> </a:t>
            </a:r>
            <a:r>
              <a:rPr sz="1000" spc="-20" dirty="0">
                <a:latin typeface="Arial Unicode MS"/>
                <a:cs typeface="Arial Unicode MS"/>
              </a:rPr>
              <a:t>∀</a:t>
            </a:r>
            <a:r>
              <a:rPr sz="1000" i="1" spc="-20" dirty="0">
                <a:latin typeface="Arial"/>
                <a:cs typeface="Arial"/>
              </a:rPr>
              <a:t>eats.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Plant </a:t>
            </a:r>
            <a:r>
              <a:rPr lang="en-US" sz="1000" spc="-200" dirty="0">
                <a:latin typeface="Arial Unicode MS"/>
                <a:cs typeface="Arial Unicode MS"/>
              </a:rPr>
              <a:t> </a:t>
            </a:r>
            <a:r>
              <a:rPr sz="1000" spc="-200" dirty="0" smtClean="0">
                <a:latin typeface="Arial Unicode MS"/>
                <a:cs typeface="Arial Unicode MS"/>
              </a:rPr>
              <a:t>  </a:t>
            </a:r>
            <a:r>
              <a:rPr sz="1000" i="1" spc="-20" dirty="0">
                <a:latin typeface="Arial"/>
                <a:cs typeface="Arial"/>
              </a:rPr>
              <a:t>Dairy </a:t>
            </a:r>
            <a:r>
              <a:rPr sz="1000" spc="5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8938" y="1186004"/>
            <a:ext cx="4005911" cy="32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85" dirty="0">
                <a:latin typeface="Arial"/>
                <a:cs typeface="Arial"/>
              </a:rPr>
              <a:t>We  </a:t>
            </a:r>
            <a:r>
              <a:rPr sz="1050" spc="-35" dirty="0">
                <a:latin typeface="Arial"/>
                <a:cs typeface="Arial"/>
              </a:rPr>
              <a:t>want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5" dirty="0">
                <a:latin typeface="Arial"/>
                <a:cs typeface="Arial"/>
              </a:rPr>
              <a:t>know  </a:t>
            </a:r>
            <a:r>
              <a:rPr sz="1050" spc="-45" dirty="0">
                <a:latin typeface="Arial"/>
                <a:cs typeface="Arial"/>
              </a:rPr>
              <a:t>whether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85" dirty="0">
                <a:latin typeface="Arial"/>
                <a:cs typeface="Arial"/>
              </a:rPr>
              <a:t>vegans 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55" dirty="0">
                <a:latin typeface="Arial"/>
                <a:cs typeface="Arial"/>
              </a:rPr>
              <a:t>vegetarians,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i.e.:</a:t>
            </a:r>
            <a:endParaRPr sz="1050" dirty="0">
              <a:latin typeface="Arial"/>
              <a:cs typeface="Arial"/>
            </a:endParaRPr>
          </a:p>
          <a:p>
            <a:pPr marL="127635">
              <a:lnSpc>
                <a:spcPct val="100000"/>
              </a:lnSpc>
              <a:spcBef>
                <a:spcPts val="35"/>
              </a:spcBef>
            </a:pPr>
            <a:r>
              <a:rPr sz="1050" spc="-75" dirty="0">
                <a:latin typeface="Lucida Calligraphy"/>
                <a:cs typeface="Lucida Calligraphy"/>
              </a:rPr>
              <a:t>T</a:t>
            </a:r>
            <a:r>
              <a:rPr sz="1050" spc="-75" dirty="0">
                <a:latin typeface="Arial Unicode MS"/>
                <a:cs typeface="Arial Unicode MS"/>
              </a:rPr>
              <a:t>   </a:t>
            </a:r>
            <a:r>
              <a:rPr sz="1050" spc="-120" dirty="0" smtClean="0">
                <a:latin typeface="Arial Unicode MS"/>
                <a:cs typeface="Arial Unicode MS"/>
              </a:rPr>
              <a:t>  </a:t>
            </a:r>
            <a:r>
              <a:rPr sz="1050" i="1" spc="-75" dirty="0">
                <a:latin typeface="Arial"/>
                <a:cs typeface="Arial"/>
              </a:rPr>
              <a:t>Vegan </a:t>
            </a:r>
            <a:r>
              <a:rPr sz="1050" spc="-245" dirty="0" smtClean="0">
                <a:latin typeface="Arial Unicode MS"/>
                <a:cs typeface="Arial Unicode MS"/>
              </a:rPr>
              <a:t>     </a:t>
            </a:r>
            <a:r>
              <a:rPr sz="1050" i="1" spc="-50" dirty="0">
                <a:latin typeface="Arial"/>
                <a:cs typeface="Arial"/>
              </a:rPr>
              <a:t>Vegetarian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0" y="1349375"/>
            <a:ext cx="106643" cy="14219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486" y="1374567"/>
            <a:ext cx="133350" cy="1460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6044" y="873333"/>
            <a:ext cx="113245" cy="10758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217" y="1025733"/>
            <a:ext cx="113245" cy="10758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2844" y="1017539"/>
            <a:ext cx="119653" cy="138545"/>
          </a:xfrm>
          <a:prstGeom prst="rect">
            <a:avLst/>
          </a:prstGeom>
        </p:spPr>
      </p:pic>
      <p:sp>
        <p:nvSpPr>
          <p:cNvPr id="73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56702" y="430403"/>
            <a:ext cx="169481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Why description</a:t>
            </a:r>
            <a:r>
              <a:rPr sz="1400" spc="1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logics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12770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5" y="1055814"/>
            <a:ext cx="356552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Just </a:t>
            </a:r>
            <a:r>
              <a:rPr sz="1050" spc="-100" dirty="0">
                <a:latin typeface="Arial"/>
                <a:cs typeface="Arial"/>
              </a:rPr>
              <a:t>saw  </a:t>
            </a:r>
            <a:r>
              <a:rPr sz="1050" spc="-40" dirty="0">
                <a:latin typeface="Arial"/>
                <a:cs typeface="Arial"/>
              </a:rPr>
              <a:t>FOL, </a:t>
            </a:r>
            <a:r>
              <a:rPr sz="1050" spc="-95" dirty="0">
                <a:latin typeface="Arial"/>
                <a:cs typeface="Arial"/>
              </a:rPr>
              <a:t>so  </a:t>
            </a:r>
            <a:r>
              <a:rPr sz="1050" spc="-50" dirty="0">
                <a:latin typeface="Arial"/>
                <a:cs typeface="Arial"/>
              </a:rPr>
              <a:t>why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5" dirty="0">
                <a:latin typeface="Arial"/>
                <a:cs typeface="Arial"/>
              </a:rPr>
              <a:t>hassle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looking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40" dirty="0">
                <a:latin typeface="Arial"/>
                <a:cs typeface="Arial"/>
              </a:rPr>
              <a:t>another  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logic?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4/33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32/33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8938" y="430403"/>
            <a:ext cx="2862911" cy="399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1455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30" dirty="0">
                <a:latin typeface="Arial"/>
                <a:cs typeface="Arial"/>
              </a:rPr>
              <a:t>Let’s </a:t>
            </a:r>
            <a:r>
              <a:rPr sz="1050" spc="-95" dirty="0">
                <a:latin typeface="Arial"/>
                <a:cs typeface="Arial"/>
              </a:rPr>
              <a:t>say  </a:t>
            </a:r>
            <a:r>
              <a:rPr sz="1050" spc="-35" dirty="0">
                <a:latin typeface="Arial"/>
                <a:cs typeface="Arial"/>
              </a:rPr>
              <a:t>our ontology </a:t>
            </a:r>
            <a:r>
              <a:rPr sz="1050" spc="-45" dirty="0">
                <a:latin typeface="Arial"/>
                <a:cs typeface="Arial"/>
              </a:rPr>
              <a:t>contains 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only: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8139" y="845223"/>
            <a:ext cx="26637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70" dirty="0">
                <a:solidFill>
                  <a:srgbClr val="46AA78"/>
                </a:solidFill>
                <a:latin typeface="Arial"/>
                <a:cs typeface="Arial"/>
              </a:rPr>
              <a:t>1a  </a:t>
            </a:r>
            <a:r>
              <a:rPr sz="1000" i="1" spc="-65" dirty="0">
                <a:latin typeface="Arial"/>
                <a:cs typeface="Arial"/>
              </a:rPr>
              <a:t>Vegan </a:t>
            </a:r>
            <a:r>
              <a:rPr sz="1000" spc="190" dirty="0">
                <a:latin typeface="Arial Unicode MS"/>
                <a:cs typeface="Arial Unicode MS"/>
              </a:rPr>
              <a:t>≡ </a:t>
            </a:r>
            <a:r>
              <a:rPr sz="1000" i="1" spc="-65" dirty="0">
                <a:latin typeface="Arial"/>
                <a:cs typeface="Arial"/>
              </a:rPr>
              <a:t>Person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</a:t>
            </a:r>
            <a:r>
              <a:rPr sz="1000" spc="-95" dirty="0" smtClean="0">
                <a:latin typeface="Arial Unicode MS"/>
                <a:cs typeface="Arial Unicode MS"/>
              </a:rPr>
              <a:t> </a:t>
            </a:r>
            <a:r>
              <a:rPr sz="1000" spc="-25" dirty="0">
                <a:latin typeface="Arial Unicode MS"/>
                <a:cs typeface="Arial Unicode MS"/>
              </a:rPr>
              <a:t>∀</a:t>
            </a:r>
            <a:r>
              <a:rPr sz="1000" i="1" spc="-25" dirty="0">
                <a:latin typeface="Arial"/>
                <a:cs typeface="Arial"/>
              </a:rPr>
              <a:t>eats.Plant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3580" y="997064"/>
            <a:ext cx="35064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46AA78"/>
                </a:solidFill>
                <a:latin typeface="Arial"/>
                <a:cs typeface="Arial"/>
              </a:rPr>
              <a:t>1b  </a:t>
            </a:r>
            <a:r>
              <a:rPr sz="1000" i="1" spc="-45" dirty="0">
                <a:latin typeface="Arial"/>
                <a:cs typeface="Arial"/>
              </a:rPr>
              <a:t>Vegetarian </a:t>
            </a:r>
            <a:r>
              <a:rPr sz="1000" spc="190" dirty="0">
                <a:latin typeface="Arial Unicode MS"/>
                <a:cs typeface="Arial Unicode MS"/>
              </a:rPr>
              <a:t>≡ </a:t>
            </a:r>
            <a:r>
              <a:rPr sz="1000" i="1" spc="-65" dirty="0">
                <a:latin typeface="Arial"/>
                <a:cs typeface="Arial"/>
              </a:rPr>
              <a:t>Person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</a:t>
            </a:r>
            <a:r>
              <a:rPr sz="1000" spc="-175" dirty="0" smtClean="0">
                <a:latin typeface="Arial Unicode MS"/>
                <a:cs typeface="Arial Unicode MS"/>
              </a:rPr>
              <a:t> </a:t>
            </a:r>
            <a:r>
              <a:rPr sz="1000" spc="-20" dirty="0">
                <a:latin typeface="Arial Unicode MS"/>
                <a:cs typeface="Arial Unicode MS"/>
              </a:rPr>
              <a:t>∀</a:t>
            </a:r>
            <a:r>
              <a:rPr sz="1000" i="1" spc="-20" dirty="0">
                <a:latin typeface="Arial"/>
                <a:cs typeface="Arial"/>
              </a:rPr>
              <a:t>eats.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Plant </a:t>
            </a:r>
            <a:r>
              <a:rPr lang="en-US" sz="1000" spc="-200" dirty="0">
                <a:latin typeface="Arial Unicode MS"/>
                <a:cs typeface="Arial Unicode MS"/>
              </a:rPr>
              <a:t> </a:t>
            </a:r>
            <a:r>
              <a:rPr sz="1000" spc="-200" dirty="0" smtClean="0">
                <a:latin typeface="Arial Unicode MS"/>
                <a:cs typeface="Arial Unicode MS"/>
              </a:rPr>
              <a:t>  </a:t>
            </a:r>
            <a:r>
              <a:rPr sz="1000" i="1" spc="-20" dirty="0">
                <a:latin typeface="Arial"/>
                <a:cs typeface="Arial"/>
              </a:rPr>
              <a:t>Dairy </a:t>
            </a:r>
            <a:r>
              <a:rPr sz="1000" spc="5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8938" y="1177810"/>
            <a:ext cx="400591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85" dirty="0">
                <a:latin typeface="Arial"/>
                <a:cs typeface="Arial"/>
              </a:rPr>
              <a:t>We  </a:t>
            </a:r>
            <a:r>
              <a:rPr sz="1050" spc="-35" dirty="0">
                <a:latin typeface="Arial"/>
                <a:cs typeface="Arial"/>
              </a:rPr>
              <a:t>want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5" dirty="0">
                <a:latin typeface="Arial"/>
                <a:cs typeface="Arial"/>
              </a:rPr>
              <a:t>know  </a:t>
            </a:r>
            <a:r>
              <a:rPr sz="1050" spc="-45" dirty="0">
                <a:latin typeface="Arial"/>
                <a:cs typeface="Arial"/>
              </a:rPr>
              <a:t>whether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85" dirty="0">
                <a:latin typeface="Arial"/>
                <a:cs typeface="Arial"/>
              </a:rPr>
              <a:t>vegans 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55" dirty="0">
                <a:latin typeface="Arial"/>
                <a:cs typeface="Arial"/>
              </a:rPr>
              <a:t>vegetarians,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i.e.: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4395" y="1349883"/>
            <a:ext cx="19854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75" dirty="0">
                <a:latin typeface="Lucida Calligraphy"/>
                <a:cs typeface="Lucida Calligraphy"/>
              </a:rPr>
              <a:t>T</a:t>
            </a:r>
            <a:r>
              <a:rPr sz="1050" spc="-75" dirty="0">
                <a:latin typeface="Arial Unicode MS"/>
                <a:cs typeface="Arial Unicode MS"/>
              </a:rPr>
              <a:t>   </a:t>
            </a:r>
            <a:r>
              <a:rPr sz="1050" spc="-120" dirty="0" smtClean="0">
                <a:latin typeface="Arial Unicode MS"/>
                <a:cs typeface="Arial Unicode MS"/>
              </a:rPr>
              <a:t>  </a:t>
            </a:r>
            <a:r>
              <a:rPr sz="1050" i="1" spc="-75" dirty="0">
                <a:latin typeface="Arial"/>
                <a:cs typeface="Arial"/>
              </a:rPr>
              <a:t>Vegan </a:t>
            </a:r>
            <a:r>
              <a:rPr sz="1050" spc="-245" dirty="0" smtClean="0">
                <a:latin typeface="Arial Unicode MS"/>
                <a:cs typeface="Arial Unicode MS"/>
              </a:rPr>
              <a:t>     </a:t>
            </a:r>
            <a:r>
              <a:rPr sz="1050" i="1" spc="-50" dirty="0">
                <a:latin typeface="Arial"/>
                <a:cs typeface="Arial"/>
              </a:rPr>
              <a:t>Vegetarian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8939" y="1538970"/>
            <a:ext cx="3730625" cy="82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 marR="5080" indent="-114935">
              <a:lnSpc>
                <a:spcPct val="102600"/>
              </a:lnSpc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10" dirty="0">
                <a:latin typeface="Arial"/>
                <a:cs typeface="Arial"/>
              </a:rPr>
              <a:t>that’s </a:t>
            </a:r>
            <a:r>
              <a:rPr sz="1050" spc="-20" dirty="0">
                <a:latin typeface="Arial"/>
                <a:cs typeface="Arial"/>
              </a:rPr>
              <a:t>true,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-40" dirty="0">
                <a:latin typeface="Arial"/>
                <a:cs typeface="Arial"/>
              </a:rPr>
              <a:t>there is,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65" dirty="0">
                <a:latin typeface="Arial"/>
                <a:cs typeface="Arial"/>
              </a:rPr>
              <a:t>can </a:t>
            </a:r>
            <a:r>
              <a:rPr sz="1050" spc="-50" dirty="0">
                <a:latin typeface="Arial"/>
                <a:cs typeface="Arial"/>
              </a:rPr>
              <a:t>be,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0" dirty="0">
                <a:latin typeface="Arial"/>
                <a:cs typeface="Arial"/>
              </a:rPr>
              <a:t>individual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50" dirty="0">
                <a:latin typeface="Arial"/>
                <a:cs typeface="Arial"/>
              </a:rPr>
              <a:t>instance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10" dirty="0">
                <a:latin typeface="Arial"/>
                <a:cs typeface="Arial"/>
              </a:rPr>
              <a:t>both,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or:</a:t>
            </a:r>
            <a:endParaRPr sz="1050" dirty="0">
              <a:latin typeface="Arial"/>
              <a:cs typeface="Arial"/>
            </a:endParaRPr>
          </a:p>
          <a:p>
            <a:pPr marL="127635" marR="50800" indent="-114935">
              <a:lnSpc>
                <a:spcPts val="1200"/>
              </a:lnSpc>
              <a:spcBef>
                <a:spcPts val="180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10" dirty="0">
                <a:latin typeface="Arial"/>
                <a:cs typeface="Arial"/>
              </a:rPr>
              <a:t>that’s </a:t>
            </a:r>
            <a:r>
              <a:rPr sz="1050" spc="-20" dirty="0">
                <a:latin typeface="Arial"/>
                <a:cs typeface="Arial"/>
              </a:rPr>
              <a:t>true,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30" dirty="0">
                <a:latin typeface="Arial"/>
                <a:cs typeface="Arial"/>
              </a:rPr>
              <a:t>object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30" dirty="0">
                <a:latin typeface="Arial"/>
                <a:cs typeface="Arial"/>
              </a:rPr>
              <a:t>instantiates the </a:t>
            </a:r>
            <a:r>
              <a:rPr sz="1050" spc="-75" dirty="0">
                <a:latin typeface="Arial"/>
                <a:cs typeface="Arial"/>
              </a:rPr>
              <a:t>subclass 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i="1" spc="-10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superclass  </a:t>
            </a:r>
            <a:r>
              <a:rPr sz="1050" i="1" spc="-40" dirty="0">
                <a:latin typeface="Arial"/>
                <a:cs typeface="Arial"/>
              </a:rPr>
              <a:t>cannot</a:t>
            </a:r>
            <a:r>
              <a:rPr sz="1050" i="1" spc="19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exist</a:t>
            </a:r>
            <a:endParaRPr sz="1050" dirty="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60"/>
              </a:spcBef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2  </a:t>
            </a:r>
            <a:r>
              <a:rPr sz="1000" spc="-65" dirty="0">
                <a:latin typeface="Arial Unicode MS"/>
                <a:cs typeface="Arial Unicode MS"/>
              </a:rPr>
              <a:t>S </a:t>
            </a:r>
            <a:r>
              <a:rPr sz="1000" spc="190" dirty="0">
                <a:latin typeface="Arial"/>
                <a:cs typeface="Arial"/>
              </a:rPr>
              <a:t>= </a:t>
            </a:r>
            <a:r>
              <a:rPr sz="1000" spc="-20" dirty="0">
                <a:latin typeface="Arial Unicode MS"/>
                <a:cs typeface="Arial Unicode MS"/>
              </a:rPr>
              <a:t>{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Vegan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</a:t>
            </a:r>
            <a:r>
              <a:rPr sz="1000" spc="-30" dirty="0" smtClean="0">
                <a:latin typeface="Arial Unicode MS"/>
                <a:cs typeface="Arial Unicode MS"/>
              </a:rPr>
              <a:t> </a:t>
            </a:r>
            <a:r>
              <a:rPr sz="1000" spc="-10" dirty="0">
                <a:latin typeface="Arial Unicode MS"/>
                <a:cs typeface="Arial Unicode MS"/>
              </a:rPr>
              <a:t>¬</a:t>
            </a:r>
            <a:r>
              <a:rPr sz="1000" i="1" spc="-10" dirty="0">
                <a:latin typeface="Arial"/>
                <a:cs typeface="Arial"/>
              </a:rPr>
              <a:t>Vegetarian</a:t>
            </a:r>
            <a:r>
              <a:rPr sz="1000" spc="-10" dirty="0">
                <a:latin typeface="Arial"/>
                <a:cs typeface="Arial"/>
              </a:rPr>
              <a:t>)(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)</a:t>
            </a:r>
            <a:r>
              <a:rPr sz="1000" spc="-10" dirty="0">
                <a:latin typeface="Arial Unicode MS"/>
                <a:cs typeface="Arial Unicode MS"/>
              </a:rPr>
              <a:t>}</a:t>
            </a:r>
            <a:endParaRPr sz="1000" dirty="0">
              <a:latin typeface="Arial Unicode MS"/>
              <a:cs typeface="Arial Unicode MS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0" y="1349375"/>
            <a:ext cx="106643" cy="14219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486" y="1374567"/>
            <a:ext cx="133350" cy="1460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6044" y="873333"/>
            <a:ext cx="113245" cy="10758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217" y="1025733"/>
            <a:ext cx="113245" cy="10758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2862" y="2222805"/>
            <a:ext cx="113245" cy="10758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2844" y="1017539"/>
            <a:ext cx="119653" cy="138545"/>
          </a:xfrm>
          <a:prstGeom prst="rect">
            <a:avLst/>
          </a:prstGeom>
        </p:spPr>
      </p:pic>
      <p:sp>
        <p:nvSpPr>
          <p:cNvPr id="77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32/33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8938" y="430403"/>
            <a:ext cx="3015311" cy="399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1455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30" dirty="0">
                <a:latin typeface="Arial"/>
                <a:cs typeface="Arial"/>
              </a:rPr>
              <a:t>Let’s </a:t>
            </a:r>
            <a:r>
              <a:rPr sz="1050" spc="-95" dirty="0">
                <a:latin typeface="Arial"/>
                <a:cs typeface="Arial"/>
              </a:rPr>
              <a:t>say  </a:t>
            </a:r>
            <a:r>
              <a:rPr sz="1050" spc="-35" dirty="0">
                <a:latin typeface="Arial"/>
                <a:cs typeface="Arial"/>
              </a:rPr>
              <a:t>our ontology </a:t>
            </a:r>
            <a:r>
              <a:rPr sz="1050" spc="-45" dirty="0">
                <a:latin typeface="Arial"/>
                <a:cs typeface="Arial"/>
              </a:rPr>
              <a:t>contains 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only: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8139" y="845223"/>
            <a:ext cx="28923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70" dirty="0">
                <a:solidFill>
                  <a:srgbClr val="46AA78"/>
                </a:solidFill>
                <a:latin typeface="Arial"/>
                <a:cs typeface="Arial"/>
              </a:rPr>
              <a:t>1a  </a:t>
            </a:r>
            <a:r>
              <a:rPr sz="1000" i="1" spc="-65" dirty="0">
                <a:latin typeface="Arial"/>
                <a:cs typeface="Arial"/>
              </a:rPr>
              <a:t>Vegan </a:t>
            </a:r>
            <a:r>
              <a:rPr sz="1000" spc="190" dirty="0">
                <a:latin typeface="Arial Unicode MS"/>
                <a:cs typeface="Arial Unicode MS"/>
              </a:rPr>
              <a:t>≡ </a:t>
            </a:r>
            <a:r>
              <a:rPr sz="1000" i="1" spc="-65" dirty="0">
                <a:latin typeface="Arial"/>
                <a:cs typeface="Arial"/>
              </a:rPr>
              <a:t>Person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</a:t>
            </a:r>
            <a:r>
              <a:rPr sz="1000" spc="-95" dirty="0" smtClean="0">
                <a:latin typeface="Arial Unicode MS"/>
                <a:cs typeface="Arial Unicode MS"/>
              </a:rPr>
              <a:t> </a:t>
            </a:r>
            <a:r>
              <a:rPr sz="1000" spc="-25" dirty="0">
                <a:latin typeface="Arial Unicode MS"/>
                <a:cs typeface="Arial Unicode MS"/>
              </a:rPr>
              <a:t>∀</a:t>
            </a:r>
            <a:r>
              <a:rPr sz="1000" i="1" spc="-25" dirty="0">
                <a:latin typeface="Arial"/>
                <a:cs typeface="Arial"/>
              </a:rPr>
              <a:t>eats.Plant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3580" y="997064"/>
            <a:ext cx="33540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46AA78"/>
                </a:solidFill>
                <a:latin typeface="Arial"/>
                <a:cs typeface="Arial"/>
              </a:rPr>
              <a:t>1b  </a:t>
            </a:r>
            <a:r>
              <a:rPr sz="1000" i="1" spc="-45" dirty="0">
                <a:latin typeface="Arial"/>
                <a:cs typeface="Arial"/>
              </a:rPr>
              <a:t>Vegetarian </a:t>
            </a:r>
            <a:r>
              <a:rPr sz="1000" spc="190" dirty="0">
                <a:latin typeface="Arial Unicode MS"/>
                <a:cs typeface="Arial Unicode MS"/>
              </a:rPr>
              <a:t>≡ </a:t>
            </a:r>
            <a:r>
              <a:rPr sz="1000" i="1" spc="-65" dirty="0">
                <a:latin typeface="Arial"/>
                <a:cs typeface="Arial"/>
              </a:rPr>
              <a:t>Person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</a:t>
            </a:r>
            <a:r>
              <a:rPr sz="1000" spc="-175" dirty="0" smtClean="0">
                <a:latin typeface="Arial Unicode MS"/>
                <a:cs typeface="Arial Unicode MS"/>
              </a:rPr>
              <a:t> </a:t>
            </a:r>
            <a:r>
              <a:rPr sz="1000" spc="-20" dirty="0">
                <a:latin typeface="Arial Unicode MS"/>
                <a:cs typeface="Arial Unicode MS"/>
              </a:rPr>
              <a:t>∀</a:t>
            </a:r>
            <a:r>
              <a:rPr sz="1000" i="1" spc="-20" dirty="0">
                <a:latin typeface="Arial"/>
                <a:cs typeface="Arial"/>
              </a:rPr>
              <a:t>eats.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Plant </a:t>
            </a:r>
            <a:r>
              <a:rPr lang="en-US" sz="1000" spc="-200" dirty="0">
                <a:latin typeface="Arial Unicode MS"/>
                <a:cs typeface="Arial Unicode MS"/>
              </a:rPr>
              <a:t> </a:t>
            </a:r>
            <a:r>
              <a:rPr sz="1000" spc="-200" dirty="0" smtClean="0">
                <a:latin typeface="Arial Unicode MS"/>
                <a:cs typeface="Arial Unicode MS"/>
              </a:rPr>
              <a:t>  </a:t>
            </a:r>
            <a:r>
              <a:rPr sz="1000" i="1" spc="-20" dirty="0">
                <a:latin typeface="Arial"/>
                <a:cs typeface="Arial"/>
              </a:rPr>
              <a:t>Dairy </a:t>
            </a:r>
            <a:r>
              <a:rPr sz="1000" spc="5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8938" y="1177810"/>
            <a:ext cx="385351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85" dirty="0">
                <a:latin typeface="Arial"/>
                <a:cs typeface="Arial"/>
              </a:rPr>
              <a:t>We  </a:t>
            </a:r>
            <a:r>
              <a:rPr sz="1050" spc="-35" dirty="0">
                <a:latin typeface="Arial"/>
                <a:cs typeface="Arial"/>
              </a:rPr>
              <a:t>want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5" dirty="0">
                <a:latin typeface="Arial"/>
                <a:cs typeface="Arial"/>
              </a:rPr>
              <a:t>know  </a:t>
            </a:r>
            <a:r>
              <a:rPr sz="1050" spc="-45" dirty="0">
                <a:latin typeface="Arial"/>
                <a:cs typeface="Arial"/>
              </a:rPr>
              <a:t>whether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85" dirty="0">
                <a:latin typeface="Arial"/>
                <a:cs typeface="Arial"/>
              </a:rPr>
              <a:t>vegans 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55" dirty="0">
                <a:latin typeface="Arial"/>
                <a:cs typeface="Arial"/>
              </a:rPr>
              <a:t>vegetarians,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i.e.: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4395" y="1349883"/>
            <a:ext cx="19854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75" dirty="0">
                <a:latin typeface="Lucida Calligraphy"/>
                <a:cs typeface="Lucida Calligraphy"/>
              </a:rPr>
              <a:t>T</a:t>
            </a:r>
            <a:r>
              <a:rPr sz="1050" spc="-75" dirty="0">
                <a:latin typeface="Arial Unicode MS"/>
                <a:cs typeface="Arial Unicode MS"/>
              </a:rPr>
              <a:t>   </a:t>
            </a:r>
            <a:r>
              <a:rPr sz="1050" spc="-120" dirty="0" smtClean="0">
                <a:latin typeface="Arial Unicode MS"/>
                <a:cs typeface="Arial Unicode MS"/>
              </a:rPr>
              <a:t>  </a:t>
            </a:r>
            <a:r>
              <a:rPr sz="1050" i="1" spc="-75" dirty="0">
                <a:latin typeface="Arial"/>
                <a:cs typeface="Arial"/>
              </a:rPr>
              <a:t>Vegan </a:t>
            </a:r>
            <a:r>
              <a:rPr sz="1050" spc="-245" dirty="0" smtClean="0">
                <a:latin typeface="Arial Unicode MS"/>
                <a:cs typeface="Arial Unicode MS"/>
              </a:rPr>
              <a:t>     </a:t>
            </a:r>
            <a:r>
              <a:rPr sz="1050" i="1" spc="-50" dirty="0">
                <a:latin typeface="Arial"/>
                <a:cs typeface="Arial"/>
              </a:rPr>
              <a:t>Vegetarian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8939" y="1538970"/>
            <a:ext cx="3745229" cy="139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 marR="19685" indent="-114935">
              <a:lnSpc>
                <a:spcPct val="102600"/>
              </a:lnSpc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10" dirty="0">
                <a:latin typeface="Arial"/>
                <a:cs typeface="Arial"/>
              </a:rPr>
              <a:t>that’s </a:t>
            </a:r>
            <a:r>
              <a:rPr sz="1050" spc="-20" dirty="0">
                <a:latin typeface="Arial"/>
                <a:cs typeface="Arial"/>
              </a:rPr>
              <a:t>true,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-40" dirty="0">
                <a:latin typeface="Arial"/>
                <a:cs typeface="Arial"/>
              </a:rPr>
              <a:t>there is,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65" dirty="0">
                <a:latin typeface="Arial"/>
                <a:cs typeface="Arial"/>
              </a:rPr>
              <a:t>can </a:t>
            </a:r>
            <a:r>
              <a:rPr sz="1050" spc="-50" dirty="0">
                <a:latin typeface="Arial"/>
                <a:cs typeface="Arial"/>
              </a:rPr>
              <a:t>be,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0" dirty="0">
                <a:latin typeface="Arial"/>
                <a:cs typeface="Arial"/>
              </a:rPr>
              <a:t>individual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50" dirty="0">
                <a:latin typeface="Arial"/>
                <a:cs typeface="Arial"/>
              </a:rPr>
              <a:t>instance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10" dirty="0">
                <a:latin typeface="Arial"/>
                <a:cs typeface="Arial"/>
              </a:rPr>
              <a:t>both,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or:</a:t>
            </a:r>
            <a:endParaRPr sz="1050" dirty="0">
              <a:latin typeface="Arial"/>
              <a:cs typeface="Arial"/>
            </a:endParaRPr>
          </a:p>
          <a:p>
            <a:pPr marL="127635" marR="64769" indent="-114935">
              <a:lnSpc>
                <a:spcPts val="1200"/>
              </a:lnSpc>
              <a:spcBef>
                <a:spcPts val="180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10" dirty="0">
                <a:latin typeface="Arial"/>
                <a:cs typeface="Arial"/>
              </a:rPr>
              <a:t>that’s </a:t>
            </a:r>
            <a:r>
              <a:rPr sz="1050" spc="-20" dirty="0">
                <a:latin typeface="Arial"/>
                <a:cs typeface="Arial"/>
              </a:rPr>
              <a:t>true,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30" dirty="0">
                <a:latin typeface="Arial"/>
                <a:cs typeface="Arial"/>
              </a:rPr>
              <a:t>object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30" dirty="0">
                <a:latin typeface="Arial"/>
                <a:cs typeface="Arial"/>
              </a:rPr>
              <a:t>instantiates the </a:t>
            </a:r>
            <a:r>
              <a:rPr sz="1050" spc="-75" dirty="0">
                <a:latin typeface="Arial"/>
                <a:cs typeface="Arial"/>
              </a:rPr>
              <a:t>subclass 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i="1" spc="-10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superclass  </a:t>
            </a:r>
            <a:r>
              <a:rPr sz="1050" i="1" spc="-40" dirty="0">
                <a:latin typeface="Arial"/>
                <a:cs typeface="Arial"/>
              </a:rPr>
              <a:t>cannot</a:t>
            </a:r>
            <a:r>
              <a:rPr sz="1050" i="1" spc="19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exist</a:t>
            </a:r>
            <a:endParaRPr sz="1050" dirty="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60"/>
              </a:spcBef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2  </a:t>
            </a:r>
            <a:r>
              <a:rPr sz="1000" spc="-65" dirty="0">
                <a:latin typeface="Arial Unicode MS"/>
                <a:cs typeface="Arial Unicode MS"/>
              </a:rPr>
              <a:t>S </a:t>
            </a:r>
            <a:r>
              <a:rPr sz="1000" spc="190" dirty="0">
                <a:latin typeface="Arial"/>
                <a:cs typeface="Arial"/>
              </a:rPr>
              <a:t>= </a:t>
            </a:r>
            <a:r>
              <a:rPr sz="1000" spc="-20" dirty="0">
                <a:latin typeface="Arial Unicode MS"/>
                <a:cs typeface="Arial Unicode MS"/>
              </a:rPr>
              <a:t>{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Vegan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</a:t>
            </a:r>
            <a:r>
              <a:rPr sz="1000" spc="-30" dirty="0" smtClean="0">
                <a:latin typeface="Arial Unicode MS"/>
                <a:cs typeface="Arial Unicode MS"/>
              </a:rPr>
              <a:t> </a:t>
            </a:r>
            <a:r>
              <a:rPr sz="1000" spc="-10" dirty="0">
                <a:latin typeface="Arial Unicode MS"/>
                <a:cs typeface="Arial Unicode MS"/>
              </a:rPr>
              <a:t>¬</a:t>
            </a:r>
            <a:r>
              <a:rPr sz="1000" i="1" spc="-10" dirty="0">
                <a:latin typeface="Arial"/>
                <a:cs typeface="Arial"/>
              </a:rPr>
              <a:t>Vegetarian</a:t>
            </a:r>
            <a:r>
              <a:rPr sz="1000" spc="-10" dirty="0">
                <a:latin typeface="Arial"/>
                <a:cs typeface="Arial"/>
              </a:rPr>
              <a:t>)(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)</a:t>
            </a:r>
            <a:r>
              <a:rPr sz="1000" spc="-10" dirty="0">
                <a:latin typeface="Arial Unicode MS"/>
                <a:cs typeface="Arial Unicode MS"/>
              </a:rPr>
              <a:t>}</a:t>
            </a:r>
            <a:endParaRPr sz="1000" dirty="0">
              <a:latin typeface="Arial Unicode MS"/>
              <a:cs typeface="Arial Unicode MS"/>
            </a:endParaRPr>
          </a:p>
          <a:p>
            <a:pPr marL="127635" marR="5080" indent="-114935">
              <a:lnSpc>
                <a:spcPct val="102600"/>
              </a:lnSpc>
              <a:spcBef>
                <a:spcPts val="185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-55" dirty="0">
                <a:latin typeface="Arial"/>
                <a:cs typeface="Arial"/>
              </a:rPr>
              <a:t>Before </a:t>
            </a:r>
            <a:r>
              <a:rPr sz="1050" spc="-40" dirty="0">
                <a:latin typeface="Arial"/>
                <a:cs typeface="Arial"/>
              </a:rPr>
              <a:t>entering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tableau, </a:t>
            </a:r>
            <a:r>
              <a:rPr sz="1050" spc="-25" dirty="0">
                <a:latin typeface="Arial"/>
                <a:cs typeface="Arial"/>
              </a:rPr>
              <a:t>we’ll </a:t>
            </a:r>
            <a:r>
              <a:rPr sz="1050" spc="-10" dirty="0">
                <a:latin typeface="Arial"/>
                <a:cs typeface="Arial"/>
              </a:rPr>
              <a:t>‘unfold’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25" dirty="0">
                <a:latin typeface="Arial"/>
                <a:cs typeface="Arial"/>
              </a:rPr>
              <a:t>(informally, </a:t>
            </a:r>
            <a:r>
              <a:rPr sz="1050" spc="-60" dirty="0">
                <a:latin typeface="Arial"/>
                <a:cs typeface="Arial"/>
              </a:rPr>
              <a:t>here:  </a:t>
            </a:r>
            <a:r>
              <a:rPr sz="1050" spc="-55" dirty="0">
                <a:latin typeface="Arial"/>
                <a:cs typeface="Arial"/>
              </a:rPr>
              <a:t>complex </a:t>
            </a:r>
            <a:r>
              <a:rPr sz="1050" spc="-60" dirty="0">
                <a:latin typeface="Arial"/>
                <a:cs typeface="Arial"/>
              </a:rPr>
              <a:t>concepts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30" dirty="0">
                <a:latin typeface="Arial"/>
                <a:cs typeface="Arial"/>
              </a:rPr>
              <a:t>the left-hand </a:t>
            </a:r>
            <a:r>
              <a:rPr sz="1050" spc="-70" dirty="0">
                <a:latin typeface="Arial"/>
                <a:cs typeface="Arial"/>
              </a:rPr>
              <a:t>side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60" dirty="0">
                <a:latin typeface="Arial"/>
                <a:cs typeface="Arial"/>
              </a:rPr>
              <a:t>replaced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15" dirty="0">
                <a:latin typeface="Arial"/>
                <a:cs typeface="Arial"/>
              </a:rPr>
              <a:t>their  </a:t>
            </a:r>
            <a:r>
              <a:rPr sz="1050" spc="-45" dirty="0">
                <a:latin typeface="Arial"/>
                <a:cs typeface="Arial"/>
              </a:rPr>
              <a:t>properties </a:t>
            </a:r>
            <a:r>
              <a:rPr sz="1050" spc="-65" dirty="0">
                <a:latin typeface="Arial"/>
                <a:cs typeface="Arial"/>
              </a:rPr>
              <a:t>declared  </a:t>
            </a:r>
            <a:r>
              <a:rPr sz="1050" spc="-55" dirty="0">
                <a:latin typeface="Arial"/>
                <a:cs typeface="Arial"/>
              </a:rPr>
              <a:t>on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5" dirty="0">
                <a:latin typeface="Arial"/>
                <a:cs typeface="Arial"/>
              </a:rPr>
              <a:t>right-hand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side)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0" y="1349375"/>
            <a:ext cx="106643" cy="14219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486" y="1374567"/>
            <a:ext cx="133350" cy="1460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6044" y="873333"/>
            <a:ext cx="113245" cy="10758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217" y="1025733"/>
            <a:ext cx="113245" cy="10758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2862" y="2222805"/>
            <a:ext cx="113245" cy="10758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2844" y="1017539"/>
            <a:ext cx="119653" cy="138545"/>
          </a:xfrm>
          <a:prstGeom prst="rect">
            <a:avLst/>
          </a:prstGeom>
        </p:spPr>
      </p:pic>
      <p:sp>
        <p:nvSpPr>
          <p:cNvPr id="77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32/33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8938" y="430403"/>
            <a:ext cx="2939111" cy="399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1455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30" dirty="0">
                <a:latin typeface="Arial"/>
                <a:cs typeface="Arial"/>
              </a:rPr>
              <a:t>Let’s </a:t>
            </a:r>
            <a:r>
              <a:rPr sz="1050" spc="-95" dirty="0">
                <a:latin typeface="Arial"/>
                <a:cs typeface="Arial"/>
              </a:rPr>
              <a:t>say  </a:t>
            </a:r>
            <a:r>
              <a:rPr sz="1050" spc="-35" dirty="0">
                <a:latin typeface="Arial"/>
                <a:cs typeface="Arial"/>
              </a:rPr>
              <a:t>our ontology </a:t>
            </a:r>
            <a:r>
              <a:rPr sz="1050" spc="-45" dirty="0">
                <a:latin typeface="Arial"/>
                <a:cs typeface="Arial"/>
              </a:rPr>
              <a:t>contains 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only: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8139" y="845223"/>
            <a:ext cx="25113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70" dirty="0">
                <a:solidFill>
                  <a:srgbClr val="46AA78"/>
                </a:solidFill>
                <a:latin typeface="Arial"/>
                <a:cs typeface="Arial"/>
              </a:rPr>
              <a:t>1a  </a:t>
            </a:r>
            <a:r>
              <a:rPr sz="1000" i="1" spc="-65" dirty="0">
                <a:latin typeface="Arial"/>
                <a:cs typeface="Arial"/>
              </a:rPr>
              <a:t>Vegan </a:t>
            </a:r>
            <a:r>
              <a:rPr sz="1000" spc="190" dirty="0">
                <a:latin typeface="Arial Unicode MS"/>
                <a:cs typeface="Arial Unicode MS"/>
              </a:rPr>
              <a:t>≡ </a:t>
            </a:r>
            <a:r>
              <a:rPr sz="1000" i="1" spc="-65" dirty="0">
                <a:latin typeface="Arial"/>
                <a:cs typeface="Arial"/>
              </a:rPr>
              <a:t>Person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</a:t>
            </a:r>
            <a:r>
              <a:rPr sz="1000" spc="-95" dirty="0" smtClean="0">
                <a:latin typeface="Arial Unicode MS"/>
                <a:cs typeface="Arial Unicode MS"/>
              </a:rPr>
              <a:t> </a:t>
            </a:r>
            <a:r>
              <a:rPr sz="1000" spc="-25" dirty="0">
                <a:latin typeface="Arial Unicode MS"/>
                <a:cs typeface="Arial Unicode MS"/>
              </a:rPr>
              <a:t>∀</a:t>
            </a:r>
            <a:r>
              <a:rPr sz="1000" i="1" spc="-25" dirty="0">
                <a:latin typeface="Arial"/>
                <a:cs typeface="Arial"/>
              </a:rPr>
              <a:t>eats.Plant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3580" y="997064"/>
            <a:ext cx="33540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46AA78"/>
                </a:solidFill>
                <a:latin typeface="Arial"/>
                <a:cs typeface="Arial"/>
              </a:rPr>
              <a:t>1b  </a:t>
            </a:r>
            <a:r>
              <a:rPr sz="1000" i="1" spc="-45" dirty="0">
                <a:latin typeface="Arial"/>
                <a:cs typeface="Arial"/>
              </a:rPr>
              <a:t>Vegetarian </a:t>
            </a:r>
            <a:r>
              <a:rPr sz="1000" spc="190" dirty="0">
                <a:latin typeface="Arial Unicode MS"/>
                <a:cs typeface="Arial Unicode MS"/>
              </a:rPr>
              <a:t>≡ </a:t>
            </a:r>
            <a:r>
              <a:rPr sz="1000" i="1" spc="-65" dirty="0">
                <a:latin typeface="Arial"/>
                <a:cs typeface="Arial"/>
              </a:rPr>
              <a:t>Person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</a:t>
            </a:r>
            <a:r>
              <a:rPr sz="1000" spc="-175" dirty="0" smtClean="0">
                <a:latin typeface="Arial Unicode MS"/>
                <a:cs typeface="Arial Unicode MS"/>
              </a:rPr>
              <a:t> </a:t>
            </a:r>
            <a:r>
              <a:rPr sz="1000" spc="-20" dirty="0">
                <a:latin typeface="Arial Unicode MS"/>
                <a:cs typeface="Arial Unicode MS"/>
              </a:rPr>
              <a:t>∀</a:t>
            </a:r>
            <a:r>
              <a:rPr sz="1000" i="1" spc="-20" dirty="0">
                <a:latin typeface="Arial"/>
                <a:cs typeface="Arial"/>
              </a:rPr>
              <a:t>eats.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Plant </a:t>
            </a:r>
            <a:r>
              <a:rPr lang="en-US" sz="1000" spc="-200" dirty="0">
                <a:latin typeface="Arial Unicode MS"/>
                <a:cs typeface="Arial Unicode MS"/>
              </a:rPr>
              <a:t> </a:t>
            </a:r>
            <a:r>
              <a:rPr sz="1000" spc="-200" dirty="0" smtClean="0">
                <a:latin typeface="Arial Unicode MS"/>
                <a:cs typeface="Arial Unicode MS"/>
              </a:rPr>
              <a:t>  </a:t>
            </a:r>
            <a:r>
              <a:rPr sz="1000" i="1" spc="-20" dirty="0">
                <a:latin typeface="Arial"/>
                <a:cs typeface="Arial"/>
              </a:rPr>
              <a:t>Dairy </a:t>
            </a:r>
            <a:r>
              <a:rPr sz="1000" spc="5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8938" y="1177810"/>
            <a:ext cx="392971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85" dirty="0">
                <a:latin typeface="Arial"/>
                <a:cs typeface="Arial"/>
              </a:rPr>
              <a:t>We  </a:t>
            </a:r>
            <a:r>
              <a:rPr sz="1050" spc="-35" dirty="0">
                <a:latin typeface="Arial"/>
                <a:cs typeface="Arial"/>
              </a:rPr>
              <a:t>want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5" dirty="0">
                <a:latin typeface="Arial"/>
                <a:cs typeface="Arial"/>
              </a:rPr>
              <a:t>know  </a:t>
            </a:r>
            <a:r>
              <a:rPr sz="1050" spc="-45" dirty="0">
                <a:latin typeface="Arial"/>
                <a:cs typeface="Arial"/>
              </a:rPr>
              <a:t>whether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85" dirty="0">
                <a:latin typeface="Arial"/>
                <a:cs typeface="Arial"/>
              </a:rPr>
              <a:t>vegans 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55" dirty="0">
                <a:latin typeface="Arial"/>
                <a:cs typeface="Arial"/>
              </a:rPr>
              <a:t>vegetarians,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i.e.: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4395" y="1349883"/>
            <a:ext cx="22902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75" dirty="0">
                <a:latin typeface="Lucida Calligraphy"/>
                <a:cs typeface="Lucida Calligraphy"/>
              </a:rPr>
              <a:t>T</a:t>
            </a:r>
            <a:r>
              <a:rPr sz="1050" spc="-75" dirty="0">
                <a:latin typeface="Arial Unicode MS"/>
                <a:cs typeface="Arial Unicode MS"/>
              </a:rPr>
              <a:t>   </a:t>
            </a:r>
            <a:r>
              <a:rPr sz="1050" spc="-120" dirty="0" smtClean="0">
                <a:latin typeface="Arial Unicode MS"/>
                <a:cs typeface="Arial Unicode MS"/>
              </a:rPr>
              <a:t>  </a:t>
            </a:r>
            <a:r>
              <a:rPr sz="1050" i="1" spc="-75" dirty="0">
                <a:latin typeface="Arial"/>
                <a:cs typeface="Arial"/>
              </a:rPr>
              <a:t>Vegan </a:t>
            </a:r>
            <a:r>
              <a:rPr sz="1050" spc="-245" dirty="0" smtClean="0">
                <a:latin typeface="Arial Unicode MS"/>
                <a:cs typeface="Arial Unicode MS"/>
              </a:rPr>
              <a:t>     </a:t>
            </a:r>
            <a:r>
              <a:rPr sz="1050" i="1" spc="-50" dirty="0">
                <a:latin typeface="Arial"/>
                <a:cs typeface="Arial"/>
              </a:rPr>
              <a:t>Vegetarian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8939" y="1538970"/>
            <a:ext cx="3745229" cy="177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 marR="19685" indent="-114935">
              <a:lnSpc>
                <a:spcPct val="102600"/>
              </a:lnSpc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10" dirty="0">
                <a:latin typeface="Arial"/>
                <a:cs typeface="Arial"/>
              </a:rPr>
              <a:t>that’s </a:t>
            </a:r>
            <a:r>
              <a:rPr sz="1050" spc="-20" dirty="0">
                <a:latin typeface="Arial"/>
                <a:cs typeface="Arial"/>
              </a:rPr>
              <a:t>true,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-40" dirty="0">
                <a:latin typeface="Arial"/>
                <a:cs typeface="Arial"/>
              </a:rPr>
              <a:t>there is,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65" dirty="0">
                <a:latin typeface="Arial"/>
                <a:cs typeface="Arial"/>
              </a:rPr>
              <a:t>can </a:t>
            </a:r>
            <a:r>
              <a:rPr sz="1050" spc="-50" dirty="0">
                <a:latin typeface="Arial"/>
                <a:cs typeface="Arial"/>
              </a:rPr>
              <a:t>be,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0" dirty="0">
                <a:latin typeface="Arial"/>
                <a:cs typeface="Arial"/>
              </a:rPr>
              <a:t>individual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50" dirty="0">
                <a:latin typeface="Arial"/>
                <a:cs typeface="Arial"/>
              </a:rPr>
              <a:t>instance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10" dirty="0">
                <a:latin typeface="Arial"/>
                <a:cs typeface="Arial"/>
              </a:rPr>
              <a:t>both,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or:</a:t>
            </a:r>
            <a:endParaRPr sz="1050" dirty="0">
              <a:latin typeface="Arial"/>
              <a:cs typeface="Arial"/>
            </a:endParaRPr>
          </a:p>
          <a:p>
            <a:pPr marL="127635" marR="64769" indent="-114935">
              <a:lnSpc>
                <a:spcPts val="1200"/>
              </a:lnSpc>
              <a:spcBef>
                <a:spcPts val="180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10" dirty="0">
                <a:latin typeface="Arial"/>
                <a:cs typeface="Arial"/>
              </a:rPr>
              <a:t>that’s </a:t>
            </a:r>
            <a:r>
              <a:rPr sz="1050" spc="-20" dirty="0">
                <a:latin typeface="Arial"/>
                <a:cs typeface="Arial"/>
              </a:rPr>
              <a:t>true,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30" dirty="0">
                <a:latin typeface="Arial"/>
                <a:cs typeface="Arial"/>
              </a:rPr>
              <a:t>object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30" dirty="0">
                <a:latin typeface="Arial"/>
                <a:cs typeface="Arial"/>
              </a:rPr>
              <a:t>instantiates the </a:t>
            </a:r>
            <a:r>
              <a:rPr sz="1050" spc="-75" dirty="0">
                <a:latin typeface="Arial"/>
                <a:cs typeface="Arial"/>
              </a:rPr>
              <a:t>subclass 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i="1" spc="-10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superclass  </a:t>
            </a:r>
            <a:r>
              <a:rPr sz="1050" i="1" spc="-40" dirty="0">
                <a:latin typeface="Arial"/>
                <a:cs typeface="Arial"/>
              </a:rPr>
              <a:t>cannot</a:t>
            </a:r>
            <a:r>
              <a:rPr sz="1050" i="1" spc="19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exist</a:t>
            </a:r>
            <a:endParaRPr sz="1050" dirty="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60"/>
              </a:spcBef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2  </a:t>
            </a:r>
            <a:r>
              <a:rPr sz="1000" spc="-65" dirty="0">
                <a:latin typeface="Arial Unicode MS"/>
                <a:cs typeface="Arial Unicode MS"/>
              </a:rPr>
              <a:t>S </a:t>
            </a:r>
            <a:r>
              <a:rPr sz="1000" spc="190" dirty="0">
                <a:latin typeface="Arial"/>
                <a:cs typeface="Arial"/>
              </a:rPr>
              <a:t>= </a:t>
            </a:r>
            <a:r>
              <a:rPr sz="1000" spc="-20" dirty="0">
                <a:latin typeface="Arial Unicode MS"/>
                <a:cs typeface="Arial Unicode MS"/>
              </a:rPr>
              <a:t>{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Vegan </a:t>
            </a:r>
            <a:r>
              <a:rPr lang="en-US" sz="1000" spc="105" dirty="0">
                <a:latin typeface="Arial Unicode MS"/>
                <a:cs typeface="Arial Unicode MS"/>
              </a:rPr>
              <a:t> </a:t>
            </a:r>
            <a:r>
              <a:rPr lang="en-US" sz="1000" spc="105" dirty="0" smtClean="0">
                <a:latin typeface="Arial Unicode MS"/>
                <a:cs typeface="Arial Unicode MS"/>
              </a:rPr>
              <a:t> </a:t>
            </a:r>
            <a:r>
              <a:rPr sz="1000" spc="-30" dirty="0" smtClean="0">
                <a:latin typeface="Arial Unicode MS"/>
                <a:cs typeface="Arial Unicode MS"/>
              </a:rPr>
              <a:t> </a:t>
            </a:r>
            <a:r>
              <a:rPr sz="1000" spc="-10" dirty="0">
                <a:latin typeface="Arial Unicode MS"/>
                <a:cs typeface="Arial Unicode MS"/>
              </a:rPr>
              <a:t>¬</a:t>
            </a:r>
            <a:r>
              <a:rPr sz="1000" i="1" spc="-10" dirty="0">
                <a:latin typeface="Arial"/>
                <a:cs typeface="Arial"/>
              </a:rPr>
              <a:t>Vegetarian</a:t>
            </a:r>
            <a:r>
              <a:rPr sz="1000" spc="-10" dirty="0">
                <a:latin typeface="Arial"/>
                <a:cs typeface="Arial"/>
              </a:rPr>
              <a:t>)(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)</a:t>
            </a:r>
            <a:r>
              <a:rPr sz="1000" spc="-10" dirty="0">
                <a:latin typeface="Arial Unicode MS"/>
                <a:cs typeface="Arial Unicode MS"/>
              </a:rPr>
              <a:t>}</a:t>
            </a:r>
            <a:endParaRPr sz="1000" dirty="0">
              <a:latin typeface="Arial Unicode MS"/>
              <a:cs typeface="Arial Unicode MS"/>
            </a:endParaRPr>
          </a:p>
          <a:p>
            <a:pPr marL="127635" marR="5080" indent="-114935">
              <a:lnSpc>
                <a:spcPct val="102600"/>
              </a:lnSpc>
              <a:spcBef>
                <a:spcPts val="185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-55" dirty="0">
                <a:latin typeface="Arial"/>
                <a:cs typeface="Arial"/>
              </a:rPr>
              <a:t>Before </a:t>
            </a:r>
            <a:r>
              <a:rPr sz="1050" spc="-40" dirty="0">
                <a:latin typeface="Arial"/>
                <a:cs typeface="Arial"/>
              </a:rPr>
              <a:t>entering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tableau, </a:t>
            </a:r>
            <a:r>
              <a:rPr sz="1050" spc="-25" dirty="0">
                <a:latin typeface="Arial"/>
                <a:cs typeface="Arial"/>
              </a:rPr>
              <a:t>we’ll </a:t>
            </a:r>
            <a:r>
              <a:rPr sz="1050" spc="-10" dirty="0">
                <a:latin typeface="Arial"/>
                <a:cs typeface="Arial"/>
              </a:rPr>
              <a:t>‘unfold’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25" dirty="0">
                <a:latin typeface="Arial"/>
                <a:cs typeface="Arial"/>
              </a:rPr>
              <a:t>(informally, </a:t>
            </a:r>
            <a:r>
              <a:rPr sz="1050" spc="-60" dirty="0">
                <a:latin typeface="Arial"/>
                <a:cs typeface="Arial"/>
              </a:rPr>
              <a:t>here:  </a:t>
            </a:r>
            <a:r>
              <a:rPr sz="1050" spc="-55" dirty="0">
                <a:latin typeface="Arial"/>
                <a:cs typeface="Arial"/>
              </a:rPr>
              <a:t>complex </a:t>
            </a:r>
            <a:r>
              <a:rPr sz="1050" spc="-60" dirty="0">
                <a:latin typeface="Arial"/>
                <a:cs typeface="Arial"/>
              </a:rPr>
              <a:t>concepts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30" dirty="0">
                <a:latin typeface="Arial"/>
                <a:cs typeface="Arial"/>
              </a:rPr>
              <a:t>the left-hand </a:t>
            </a:r>
            <a:r>
              <a:rPr sz="1050" spc="-70" dirty="0">
                <a:latin typeface="Arial"/>
                <a:cs typeface="Arial"/>
              </a:rPr>
              <a:t>side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60" dirty="0">
                <a:latin typeface="Arial"/>
                <a:cs typeface="Arial"/>
              </a:rPr>
              <a:t>replaced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15" dirty="0">
                <a:latin typeface="Arial"/>
                <a:cs typeface="Arial"/>
              </a:rPr>
              <a:t>their  </a:t>
            </a:r>
            <a:r>
              <a:rPr sz="1050" spc="-45" dirty="0">
                <a:latin typeface="Arial"/>
                <a:cs typeface="Arial"/>
              </a:rPr>
              <a:t>properties </a:t>
            </a:r>
            <a:r>
              <a:rPr sz="1050" spc="-65" dirty="0">
                <a:latin typeface="Arial"/>
                <a:cs typeface="Arial"/>
              </a:rPr>
              <a:t>declared  </a:t>
            </a:r>
            <a:r>
              <a:rPr sz="1050" spc="-55" dirty="0">
                <a:latin typeface="Arial"/>
                <a:cs typeface="Arial"/>
              </a:rPr>
              <a:t>on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5" dirty="0">
                <a:latin typeface="Arial"/>
                <a:cs typeface="Arial"/>
              </a:rPr>
              <a:t>right-hand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side)</a:t>
            </a:r>
            <a:endParaRPr sz="1050" dirty="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200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-75" dirty="0">
                <a:latin typeface="Arial"/>
                <a:cs typeface="Arial"/>
              </a:rPr>
              <a:t>Check 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35" dirty="0">
                <a:latin typeface="Arial"/>
                <a:cs typeface="Arial"/>
              </a:rPr>
              <a:t>NNF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30" dirty="0">
                <a:latin typeface="Arial"/>
                <a:cs typeface="Arial"/>
              </a:rPr>
              <a:t>rewrite </a:t>
            </a:r>
            <a:r>
              <a:rPr sz="1050" spc="20" dirty="0">
                <a:latin typeface="Arial"/>
                <a:cs typeface="Arial"/>
              </a:rPr>
              <a:t>if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needed</a:t>
            </a:r>
            <a:endParaRPr sz="1050" dirty="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200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-40" dirty="0">
                <a:latin typeface="Arial"/>
                <a:cs typeface="Arial"/>
              </a:rPr>
              <a:t>Then </a:t>
            </a:r>
            <a:r>
              <a:rPr sz="1050" spc="-5" dirty="0">
                <a:latin typeface="Arial"/>
                <a:cs typeface="Arial"/>
              </a:rPr>
              <a:t>(finally) </a:t>
            </a:r>
            <a:r>
              <a:rPr sz="1050" spc="-45" dirty="0">
                <a:latin typeface="Arial"/>
                <a:cs typeface="Arial"/>
              </a:rPr>
              <a:t>apply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tableau  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rules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0" y="1349375"/>
            <a:ext cx="106643" cy="14219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486" y="1374567"/>
            <a:ext cx="133350" cy="1460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6044" y="873333"/>
            <a:ext cx="113245" cy="10758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217" y="1025733"/>
            <a:ext cx="113245" cy="10758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2862" y="2222805"/>
            <a:ext cx="113245" cy="10758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2844" y="1017539"/>
            <a:ext cx="119653" cy="138545"/>
          </a:xfrm>
          <a:prstGeom prst="rect">
            <a:avLst/>
          </a:prstGeom>
        </p:spPr>
      </p:pic>
      <p:sp>
        <p:nvSpPr>
          <p:cNvPr id="76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0743" y="973836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0253" y="430403"/>
            <a:ext cx="231457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95" dirty="0">
                <a:solidFill>
                  <a:srgbClr val="46AA78"/>
                </a:solidFill>
                <a:latin typeface="Arial"/>
                <a:cs typeface="Arial"/>
              </a:rPr>
              <a:t>Summ</a:t>
            </a: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ry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ECF6F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10743" y="1327924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50253" y="1311376"/>
            <a:ext cx="108394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2    </a:t>
            </a:r>
            <a:r>
              <a:rPr sz="1050" spc="-5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1050" spc="150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050" spc="15" dirty="0">
                <a:solidFill>
                  <a:srgbClr val="46AA78"/>
                </a:solidFill>
                <a:latin typeface="Arial Unicode MS"/>
                <a:cs typeface="Arial Unicode MS"/>
                <a:hlinkClick r:id="rId4" action="ppaction://hlinksldjump"/>
              </a:rPr>
              <a:t>ALC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41032" y="155172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1032" y="172379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55180" y="1479090"/>
            <a:ext cx="964070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45" dirty="0">
                <a:latin typeface="Arial"/>
                <a:cs typeface="Arial"/>
                <a:hlinkClick r:id="rId9" action="ppaction://hlinksldjump"/>
              </a:rPr>
              <a:t>Syntax 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  <a:hlinkClick r:id="rId10" action="ppaction://hlinksldjump"/>
              </a:rPr>
              <a:t>Semantics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0743" y="202614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50253" y="2039747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6636" y="2009597"/>
            <a:ext cx="75501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1050" spc="-6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050" spc="7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5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10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10743" y="2380221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1032" y="260403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1032" y="277610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50253" y="2359314"/>
            <a:ext cx="133032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5435">
              <a:lnSpc>
                <a:spcPct val="1026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4 </a:t>
            </a:r>
            <a:r>
              <a:rPr sz="1050" spc="-70" dirty="0">
                <a:solidFill>
                  <a:srgbClr val="46AA78"/>
                </a:solidFill>
                <a:latin typeface="Arial"/>
                <a:cs typeface="Arial"/>
                <a:hlinkClick r:id="rId11" action="ppaction://hlinksldjump"/>
              </a:rPr>
              <a:t>Reasoning </a:t>
            </a:r>
            <a:r>
              <a:rPr sz="1050" spc="-75" dirty="0">
                <a:solidFill>
                  <a:srgbClr val="46AA78"/>
                </a:solidFill>
                <a:latin typeface="Arial"/>
                <a:cs typeface="Arial"/>
                <a:hlinkClick r:id="rId11" action="ppaction://hlinksldjump"/>
              </a:rPr>
              <a:t>services </a:t>
            </a:r>
            <a:r>
              <a:rPr sz="1050" spc="-7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  <a:hlinkClick r:id="rId12" action="ppaction://hlinksldjump"/>
              </a:rPr>
              <a:t>Standard </a:t>
            </a:r>
            <a:r>
              <a:rPr sz="1050" spc="-75" dirty="0">
                <a:latin typeface="Arial"/>
                <a:cs typeface="Arial"/>
                <a:hlinkClick r:id="rId12" action="ppaction://hlinksldjump"/>
              </a:rPr>
              <a:t>services 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  <a:hlinkClick r:id="rId13" action="ppaction://hlinksldjump"/>
              </a:rPr>
              <a:t>Techniques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33/33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56702" y="430403"/>
            <a:ext cx="169481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Why description</a:t>
            </a:r>
            <a:r>
              <a:rPr sz="1400" spc="1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logics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1127709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33774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055814"/>
            <a:ext cx="3565525" cy="692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Just </a:t>
            </a:r>
            <a:r>
              <a:rPr sz="1050" spc="-100" dirty="0">
                <a:latin typeface="Arial"/>
                <a:cs typeface="Arial"/>
              </a:rPr>
              <a:t>saw  </a:t>
            </a:r>
            <a:r>
              <a:rPr sz="1050" spc="-40" dirty="0">
                <a:latin typeface="Arial"/>
                <a:cs typeface="Arial"/>
              </a:rPr>
              <a:t>FOL, </a:t>
            </a:r>
            <a:r>
              <a:rPr sz="1050" spc="-95" dirty="0">
                <a:latin typeface="Arial"/>
                <a:cs typeface="Arial"/>
              </a:rPr>
              <a:t>so  </a:t>
            </a:r>
            <a:r>
              <a:rPr sz="1050" spc="-50" dirty="0">
                <a:latin typeface="Arial"/>
                <a:cs typeface="Arial"/>
              </a:rPr>
              <a:t>why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5" dirty="0">
                <a:latin typeface="Arial"/>
                <a:cs typeface="Arial"/>
              </a:rPr>
              <a:t>hassle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looking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40" dirty="0">
                <a:latin typeface="Arial"/>
                <a:cs typeface="Arial"/>
              </a:rPr>
              <a:t>another  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logic?</a:t>
            </a:r>
            <a:endParaRPr sz="1050" dirty="0">
              <a:latin typeface="Arial"/>
              <a:cs typeface="Arial"/>
            </a:endParaRPr>
          </a:p>
          <a:p>
            <a:pPr marL="184150" marR="35179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Full </a:t>
            </a:r>
            <a:r>
              <a:rPr sz="1050" spc="-55" dirty="0">
                <a:latin typeface="Arial"/>
                <a:cs typeface="Arial"/>
              </a:rPr>
              <a:t>FOL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50" dirty="0">
                <a:latin typeface="Arial"/>
                <a:cs typeface="Arial"/>
              </a:rPr>
              <a:t>undecidable,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60" dirty="0">
                <a:latin typeface="Arial"/>
                <a:cs typeface="Arial"/>
              </a:rPr>
              <a:t>is bad </a:t>
            </a:r>
            <a:r>
              <a:rPr sz="1050" spc="-90" dirty="0">
                <a:latin typeface="Arial"/>
                <a:cs typeface="Arial"/>
              </a:rPr>
              <a:t>news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65" dirty="0">
                <a:latin typeface="Arial"/>
                <a:cs typeface="Arial"/>
              </a:rPr>
              <a:t>scalable  </a:t>
            </a:r>
            <a:r>
              <a:rPr sz="1050" spc="-40" dirty="0">
                <a:latin typeface="Arial"/>
                <a:cs typeface="Arial"/>
              </a:rPr>
              <a:t>implementations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4/33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74079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91286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5" y="430403"/>
            <a:ext cx="3565525" cy="77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Why description</a:t>
            </a:r>
            <a:r>
              <a:rPr sz="1400" spc="1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logics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160"/>
              </a:spcBef>
            </a:pPr>
            <a:r>
              <a:rPr sz="1050" spc="-35" dirty="0">
                <a:latin typeface="Arial"/>
                <a:cs typeface="Arial"/>
              </a:rPr>
              <a:t>Just </a:t>
            </a:r>
            <a:r>
              <a:rPr sz="1050" spc="-100" dirty="0">
                <a:latin typeface="Arial"/>
                <a:cs typeface="Arial"/>
              </a:rPr>
              <a:t>saw </a:t>
            </a:r>
            <a:r>
              <a:rPr sz="1050" spc="-40" dirty="0">
                <a:latin typeface="Arial"/>
                <a:cs typeface="Arial"/>
              </a:rPr>
              <a:t>FOL, </a:t>
            </a:r>
            <a:r>
              <a:rPr sz="1050" spc="-95" dirty="0">
                <a:latin typeface="Arial"/>
                <a:cs typeface="Arial"/>
              </a:rPr>
              <a:t>so </a:t>
            </a:r>
            <a:r>
              <a:rPr sz="1050" spc="-50" dirty="0">
                <a:latin typeface="Arial"/>
                <a:cs typeface="Arial"/>
              </a:rPr>
              <a:t>why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5" dirty="0">
                <a:latin typeface="Arial"/>
                <a:cs typeface="Arial"/>
              </a:rPr>
              <a:t>hassle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looking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40" dirty="0">
                <a:latin typeface="Arial"/>
                <a:cs typeface="Arial"/>
              </a:rPr>
              <a:t>another </a:t>
            </a:r>
            <a:r>
              <a:rPr sz="1050" spc="-45" dirty="0">
                <a:latin typeface="Arial"/>
                <a:cs typeface="Arial"/>
              </a:rPr>
              <a:t>logic?  </a:t>
            </a:r>
            <a:r>
              <a:rPr sz="1050" spc="-30" dirty="0">
                <a:latin typeface="Arial"/>
                <a:cs typeface="Arial"/>
              </a:rPr>
              <a:t>Full </a:t>
            </a:r>
            <a:r>
              <a:rPr sz="1050" spc="-55" dirty="0">
                <a:latin typeface="Arial"/>
                <a:cs typeface="Arial"/>
              </a:rPr>
              <a:t>FOL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50" dirty="0">
                <a:latin typeface="Arial"/>
                <a:cs typeface="Arial"/>
              </a:rPr>
              <a:t>undecidable,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60" dirty="0">
                <a:latin typeface="Arial"/>
                <a:cs typeface="Arial"/>
              </a:rPr>
              <a:t>is bad </a:t>
            </a:r>
            <a:r>
              <a:rPr sz="1050" spc="-90" dirty="0">
                <a:latin typeface="Arial"/>
                <a:cs typeface="Arial"/>
              </a:rPr>
              <a:t>news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65" dirty="0">
                <a:latin typeface="Arial"/>
                <a:cs typeface="Arial"/>
              </a:rPr>
              <a:t>scalable  </a:t>
            </a:r>
            <a:r>
              <a:rPr sz="1050" spc="-40" dirty="0">
                <a:latin typeface="Arial"/>
                <a:cs typeface="Arial"/>
              </a:rPr>
              <a:t>implementations</a:t>
            </a:r>
            <a:endParaRPr sz="10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531244" y="1196008"/>
            <a:ext cx="561514" cy="428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31244" y="1705805"/>
            <a:ext cx="561514" cy="428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889412" y="1315021"/>
            <a:ext cx="937894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Algorithm</a:t>
            </a:r>
            <a:r>
              <a:rPr sz="750" spc="-45" dirty="0">
                <a:latin typeface="Helvetica Neue"/>
                <a:cs typeface="Helvetica Neue"/>
              </a:rPr>
              <a:t> </a:t>
            </a:r>
            <a:r>
              <a:rPr sz="750" dirty="0">
                <a:latin typeface="Helvetica Neue"/>
                <a:cs typeface="Helvetica Neue"/>
              </a:rPr>
              <a:t>(Recursive)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89412" y="1768874"/>
            <a:ext cx="101282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69"/>
              </a:lnSpc>
            </a:pPr>
            <a:r>
              <a:rPr sz="750" dirty="0">
                <a:latin typeface="Helvetica Neue"/>
                <a:cs typeface="Helvetica Neue"/>
              </a:rPr>
              <a:t>Procedure</a:t>
            </a:r>
            <a:r>
              <a:rPr sz="750" spc="-65" dirty="0">
                <a:latin typeface="Helvetica Neue"/>
                <a:cs typeface="Helvetica Neue"/>
              </a:rPr>
              <a:t> </a:t>
            </a:r>
            <a:r>
              <a:rPr sz="750" dirty="0">
                <a:latin typeface="Helvetica Neue"/>
                <a:cs typeface="Helvetica Neue"/>
              </a:rPr>
              <a:t>(Recursively  Enumerable)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89412" y="2219563"/>
            <a:ext cx="71755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69"/>
              </a:lnSpc>
            </a:pPr>
            <a:r>
              <a:rPr sz="750" dirty="0">
                <a:latin typeface="Helvetica Neue"/>
                <a:cs typeface="Helvetica Neue"/>
              </a:rPr>
              <a:t>non-Recursively  Enumerable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612516" y="1247727"/>
            <a:ext cx="399415" cy="266065"/>
          </a:xfrm>
          <a:custGeom>
            <a:avLst/>
            <a:gdLst/>
            <a:ahLst/>
            <a:cxnLst/>
            <a:rect l="l" t="t" r="r" b="b"/>
            <a:pathLst>
              <a:path w="399414" h="266065">
                <a:moveTo>
                  <a:pt x="0" y="265980"/>
                </a:moveTo>
                <a:lnTo>
                  <a:pt x="398971" y="265980"/>
                </a:lnTo>
                <a:lnTo>
                  <a:pt x="398971" y="0"/>
                </a:lnTo>
                <a:lnTo>
                  <a:pt x="0" y="0"/>
                </a:lnTo>
                <a:lnTo>
                  <a:pt x="0" y="265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12516" y="1247727"/>
            <a:ext cx="399415" cy="266065"/>
          </a:xfrm>
          <a:custGeom>
            <a:avLst/>
            <a:gdLst/>
            <a:ahLst/>
            <a:cxnLst/>
            <a:rect l="l" t="t" r="r" b="b"/>
            <a:pathLst>
              <a:path w="399414" h="266065">
                <a:moveTo>
                  <a:pt x="0" y="0"/>
                </a:moveTo>
                <a:lnTo>
                  <a:pt x="398971" y="0"/>
                </a:lnTo>
                <a:lnTo>
                  <a:pt x="398971" y="265980"/>
                </a:lnTo>
                <a:lnTo>
                  <a:pt x="0" y="265980"/>
                </a:lnTo>
                <a:lnTo>
                  <a:pt x="0" y="0"/>
                </a:lnTo>
                <a:close/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766040" y="1317676"/>
            <a:ext cx="8509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Helvetica"/>
                <a:cs typeface="Helvetica"/>
              </a:rPr>
              <a:t>A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12516" y="1757523"/>
            <a:ext cx="399415" cy="266065"/>
          </a:xfrm>
          <a:custGeom>
            <a:avLst/>
            <a:gdLst/>
            <a:ahLst/>
            <a:cxnLst/>
            <a:rect l="l" t="t" r="r" b="b"/>
            <a:pathLst>
              <a:path w="399414" h="266064">
                <a:moveTo>
                  <a:pt x="0" y="265980"/>
                </a:moveTo>
                <a:lnTo>
                  <a:pt x="398971" y="265980"/>
                </a:lnTo>
                <a:lnTo>
                  <a:pt x="398971" y="0"/>
                </a:lnTo>
                <a:lnTo>
                  <a:pt x="0" y="0"/>
                </a:lnTo>
                <a:lnTo>
                  <a:pt x="0" y="265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12516" y="1757523"/>
            <a:ext cx="399415" cy="266065"/>
          </a:xfrm>
          <a:custGeom>
            <a:avLst/>
            <a:gdLst/>
            <a:ahLst/>
            <a:cxnLst/>
            <a:rect l="l" t="t" r="r" b="b"/>
            <a:pathLst>
              <a:path w="399414" h="266064">
                <a:moveTo>
                  <a:pt x="0" y="0"/>
                </a:moveTo>
                <a:lnTo>
                  <a:pt x="398971" y="0"/>
                </a:lnTo>
                <a:lnTo>
                  <a:pt x="398971" y="265980"/>
                </a:lnTo>
                <a:lnTo>
                  <a:pt x="0" y="265980"/>
                </a:lnTo>
                <a:lnTo>
                  <a:pt x="0" y="0"/>
                </a:lnTo>
                <a:close/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766040" y="1827473"/>
            <a:ext cx="8509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Helvetica"/>
                <a:cs typeface="Helvetica"/>
              </a:rPr>
              <a:t>P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49384" y="1754628"/>
            <a:ext cx="34036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input</a:t>
            </a:r>
            <a:r>
              <a:rPr sz="750" spc="-85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w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147050" y="1382252"/>
            <a:ext cx="388620" cy="2540"/>
          </a:xfrm>
          <a:custGeom>
            <a:avLst/>
            <a:gdLst/>
            <a:ahLst/>
            <a:cxnLst/>
            <a:rect l="l" t="t" r="r" b="b"/>
            <a:pathLst>
              <a:path w="388619" h="2540">
                <a:moveTo>
                  <a:pt x="0" y="2158"/>
                </a:moveTo>
                <a:lnTo>
                  <a:pt x="388628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35679" y="1381924"/>
            <a:ext cx="59690" cy="635"/>
          </a:xfrm>
          <a:custGeom>
            <a:avLst/>
            <a:gdLst/>
            <a:ahLst/>
            <a:cxnLst/>
            <a:rect l="l" t="t" r="r" b="b"/>
            <a:pathLst>
              <a:path w="59689" h="634">
                <a:moveTo>
                  <a:pt x="59105" y="0"/>
                </a:moveTo>
                <a:lnTo>
                  <a:pt x="0" y="328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35555" y="1360088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0" y="0"/>
                </a:moveTo>
                <a:lnTo>
                  <a:pt x="59228" y="21836"/>
                </a:lnTo>
                <a:lnTo>
                  <a:pt x="246" y="44329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50744" y="1887226"/>
            <a:ext cx="388620" cy="2540"/>
          </a:xfrm>
          <a:custGeom>
            <a:avLst/>
            <a:gdLst/>
            <a:ahLst/>
            <a:cxnLst/>
            <a:rect l="l" t="t" r="r" b="b"/>
            <a:pathLst>
              <a:path w="388619" h="2539">
                <a:moveTo>
                  <a:pt x="0" y="2157"/>
                </a:moveTo>
                <a:lnTo>
                  <a:pt x="388628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39373" y="1886897"/>
            <a:ext cx="59690" cy="635"/>
          </a:xfrm>
          <a:custGeom>
            <a:avLst/>
            <a:gdLst/>
            <a:ahLst/>
            <a:cxnLst/>
            <a:rect l="l" t="t" r="r" b="b"/>
            <a:pathLst>
              <a:path w="59689" h="635">
                <a:moveTo>
                  <a:pt x="59105" y="0"/>
                </a:moveTo>
                <a:lnTo>
                  <a:pt x="0" y="328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39249" y="1865061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0" y="0"/>
                </a:moveTo>
                <a:lnTo>
                  <a:pt x="59228" y="21836"/>
                </a:lnTo>
                <a:lnTo>
                  <a:pt x="246" y="44329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50744" y="2330527"/>
            <a:ext cx="388620" cy="2540"/>
          </a:xfrm>
          <a:custGeom>
            <a:avLst/>
            <a:gdLst/>
            <a:ahLst/>
            <a:cxnLst/>
            <a:rect l="l" t="t" r="r" b="b"/>
            <a:pathLst>
              <a:path w="388619" h="2539">
                <a:moveTo>
                  <a:pt x="0" y="2157"/>
                </a:moveTo>
                <a:lnTo>
                  <a:pt x="388628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39373" y="2330198"/>
            <a:ext cx="59690" cy="635"/>
          </a:xfrm>
          <a:custGeom>
            <a:avLst/>
            <a:gdLst/>
            <a:ahLst/>
            <a:cxnLst/>
            <a:rect l="l" t="t" r="r" b="b"/>
            <a:pathLst>
              <a:path w="59689" h="635">
                <a:moveTo>
                  <a:pt x="59105" y="0"/>
                </a:moveTo>
                <a:lnTo>
                  <a:pt x="0" y="328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39249" y="2308362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0" y="0"/>
                </a:moveTo>
                <a:lnTo>
                  <a:pt x="59228" y="21836"/>
                </a:lnTo>
                <a:lnTo>
                  <a:pt x="246" y="44329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049384" y="1241137"/>
            <a:ext cx="34036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input</a:t>
            </a:r>
            <a:r>
              <a:rPr sz="750" spc="-85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w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049384" y="2197929"/>
            <a:ext cx="34036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input</a:t>
            </a:r>
            <a:r>
              <a:rPr sz="750" spc="-85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w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714335" y="2275506"/>
            <a:ext cx="18605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???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015111" y="1291431"/>
            <a:ext cx="250190" cy="49530"/>
          </a:xfrm>
          <a:custGeom>
            <a:avLst/>
            <a:gdLst/>
            <a:ahLst/>
            <a:cxnLst/>
            <a:rect l="l" t="t" r="r" b="b"/>
            <a:pathLst>
              <a:path w="250189" h="49530">
                <a:moveTo>
                  <a:pt x="0" y="49236"/>
                </a:moveTo>
                <a:lnTo>
                  <a:pt x="249700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64811" y="1279996"/>
            <a:ext cx="58419" cy="11430"/>
          </a:xfrm>
          <a:custGeom>
            <a:avLst/>
            <a:gdLst/>
            <a:ahLst/>
            <a:cxnLst/>
            <a:rect l="l" t="t" r="r" b="b"/>
            <a:pathLst>
              <a:path w="58420" h="11430">
                <a:moveTo>
                  <a:pt x="57990" y="0"/>
                </a:moveTo>
                <a:lnTo>
                  <a:pt x="0" y="11434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60524" y="1269684"/>
            <a:ext cx="62865" cy="43815"/>
          </a:xfrm>
          <a:custGeom>
            <a:avLst/>
            <a:gdLst/>
            <a:ahLst/>
            <a:cxnLst/>
            <a:rect l="l" t="t" r="r" b="b"/>
            <a:pathLst>
              <a:path w="62864" h="43815">
                <a:moveTo>
                  <a:pt x="0" y="0"/>
                </a:moveTo>
                <a:lnTo>
                  <a:pt x="62277" y="10311"/>
                </a:lnTo>
                <a:lnTo>
                  <a:pt x="8575" y="43492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15111" y="1420767"/>
            <a:ext cx="250190" cy="49530"/>
          </a:xfrm>
          <a:custGeom>
            <a:avLst/>
            <a:gdLst/>
            <a:ahLst/>
            <a:cxnLst/>
            <a:rect l="l" t="t" r="r" b="b"/>
            <a:pathLst>
              <a:path w="250189" h="49530">
                <a:moveTo>
                  <a:pt x="0" y="0"/>
                </a:moveTo>
                <a:lnTo>
                  <a:pt x="249700" y="49236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64811" y="1470004"/>
            <a:ext cx="58419" cy="11430"/>
          </a:xfrm>
          <a:custGeom>
            <a:avLst/>
            <a:gdLst/>
            <a:ahLst/>
            <a:cxnLst/>
            <a:rect l="l" t="t" r="r" b="b"/>
            <a:pathLst>
              <a:path w="58420" h="11430">
                <a:moveTo>
                  <a:pt x="57990" y="11434"/>
                </a:moveTo>
                <a:lnTo>
                  <a:pt x="0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60524" y="1448257"/>
            <a:ext cx="62865" cy="43815"/>
          </a:xfrm>
          <a:custGeom>
            <a:avLst/>
            <a:gdLst/>
            <a:ahLst/>
            <a:cxnLst/>
            <a:rect l="l" t="t" r="r" b="b"/>
            <a:pathLst>
              <a:path w="62864" h="43815">
                <a:moveTo>
                  <a:pt x="8575" y="0"/>
                </a:moveTo>
                <a:lnTo>
                  <a:pt x="62277" y="33181"/>
                </a:lnTo>
                <a:lnTo>
                  <a:pt x="0" y="43493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5092" y="1788380"/>
            <a:ext cx="250190" cy="56515"/>
          </a:xfrm>
          <a:custGeom>
            <a:avLst/>
            <a:gdLst/>
            <a:ahLst/>
            <a:cxnLst/>
            <a:rect l="l" t="t" r="r" b="b"/>
            <a:pathLst>
              <a:path w="250189" h="56514">
                <a:moveTo>
                  <a:pt x="0" y="56367"/>
                </a:moveTo>
                <a:lnTo>
                  <a:pt x="250126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65219" y="1775386"/>
            <a:ext cx="57785" cy="13335"/>
          </a:xfrm>
          <a:custGeom>
            <a:avLst/>
            <a:gdLst/>
            <a:ahLst/>
            <a:cxnLst/>
            <a:rect l="l" t="t" r="r" b="b"/>
            <a:pathLst>
              <a:path w="57785" h="13335">
                <a:moveTo>
                  <a:pt x="57660" y="0"/>
                </a:moveTo>
                <a:lnTo>
                  <a:pt x="0" y="12993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60347" y="1766757"/>
            <a:ext cx="62865" cy="43815"/>
          </a:xfrm>
          <a:custGeom>
            <a:avLst/>
            <a:gdLst/>
            <a:ahLst/>
            <a:cxnLst/>
            <a:rect l="l" t="t" r="r" b="b"/>
            <a:pathLst>
              <a:path w="62864" h="43814">
                <a:moveTo>
                  <a:pt x="0" y="0"/>
                </a:moveTo>
                <a:lnTo>
                  <a:pt x="62533" y="8628"/>
                </a:lnTo>
                <a:lnTo>
                  <a:pt x="9745" y="43245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3364510" y="1111612"/>
            <a:ext cx="63055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81000"/>
              </a:lnSpc>
            </a:pPr>
            <a:r>
              <a:rPr sz="750" dirty="0">
                <a:latin typeface="Helvetica Neue"/>
                <a:cs typeface="Helvetica Neue"/>
              </a:rPr>
              <a:t>yes (</a:t>
            </a:r>
            <a:r>
              <a:rPr sz="750" i="1" dirty="0">
                <a:latin typeface="Helvetica Neue"/>
                <a:cs typeface="Helvetica Neue"/>
              </a:rPr>
              <a:t>w </a:t>
            </a:r>
            <a:r>
              <a:rPr sz="750" dirty="0">
                <a:latin typeface="Helvetica Neue"/>
                <a:cs typeface="Helvetica Neue"/>
              </a:rPr>
              <a:t>in </a:t>
            </a:r>
            <a:r>
              <a:rPr sz="750" i="1" dirty="0">
                <a:latin typeface="Helvetica Neue"/>
                <a:cs typeface="Helvetica Neue"/>
              </a:rPr>
              <a:t>L</a:t>
            </a:r>
            <a:r>
              <a:rPr sz="750" dirty="0">
                <a:latin typeface="Helvetica Neue"/>
                <a:cs typeface="Helvetica Neue"/>
              </a:rPr>
              <a:t>)  no (</a:t>
            </a:r>
            <a:r>
              <a:rPr sz="750" i="1" dirty="0">
                <a:latin typeface="Helvetica Neue"/>
                <a:cs typeface="Helvetica Neue"/>
              </a:rPr>
              <a:t>w </a:t>
            </a:r>
            <a:r>
              <a:rPr sz="750" dirty="0">
                <a:latin typeface="Helvetica Neue"/>
                <a:cs typeface="Helvetica Neue"/>
              </a:rPr>
              <a:t>not in</a:t>
            </a:r>
            <a:r>
              <a:rPr sz="750" spc="-70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L</a:t>
            </a:r>
            <a:r>
              <a:rPr sz="750" dirty="0">
                <a:latin typeface="Helvetica Neue"/>
                <a:cs typeface="Helvetica Neue"/>
              </a:rPr>
              <a:t>)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4/33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364510" y="1684438"/>
            <a:ext cx="50419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yes (</a:t>
            </a:r>
            <a:r>
              <a:rPr sz="750" i="1" dirty="0">
                <a:latin typeface="Helvetica Neue"/>
                <a:cs typeface="Helvetica Neue"/>
              </a:rPr>
              <a:t>w </a:t>
            </a:r>
            <a:r>
              <a:rPr sz="750" dirty="0">
                <a:latin typeface="Helvetica Neue"/>
                <a:cs typeface="Helvetica Neue"/>
              </a:rPr>
              <a:t>in</a:t>
            </a:r>
            <a:r>
              <a:rPr sz="750" spc="-75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L</a:t>
            </a:r>
            <a:r>
              <a:rPr sz="750" dirty="0">
                <a:latin typeface="Helvetica Neue"/>
                <a:cs typeface="Helvetica Neue"/>
              </a:rPr>
              <a:t>)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102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74079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91286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5" y="430403"/>
            <a:ext cx="3565525" cy="77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Why description</a:t>
            </a:r>
            <a:r>
              <a:rPr sz="1400" spc="1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logics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160"/>
              </a:spcBef>
            </a:pPr>
            <a:r>
              <a:rPr sz="1050" spc="-35" dirty="0">
                <a:latin typeface="Arial"/>
                <a:cs typeface="Arial"/>
              </a:rPr>
              <a:t>Just </a:t>
            </a:r>
            <a:r>
              <a:rPr sz="1050" spc="-100" dirty="0">
                <a:latin typeface="Arial"/>
                <a:cs typeface="Arial"/>
              </a:rPr>
              <a:t>saw </a:t>
            </a:r>
            <a:r>
              <a:rPr sz="1050" spc="-40" dirty="0">
                <a:latin typeface="Arial"/>
                <a:cs typeface="Arial"/>
              </a:rPr>
              <a:t>FOL, </a:t>
            </a:r>
            <a:r>
              <a:rPr sz="1050" spc="-95" dirty="0">
                <a:latin typeface="Arial"/>
                <a:cs typeface="Arial"/>
              </a:rPr>
              <a:t>so </a:t>
            </a:r>
            <a:r>
              <a:rPr sz="1050" spc="-50" dirty="0">
                <a:latin typeface="Arial"/>
                <a:cs typeface="Arial"/>
              </a:rPr>
              <a:t>why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5" dirty="0">
                <a:latin typeface="Arial"/>
                <a:cs typeface="Arial"/>
              </a:rPr>
              <a:t>hassle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looking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40" dirty="0">
                <a:latin typeface="Arial"/>
                <a:cs typeface="Arial"/>
              </a:rPr>
              <a:t>another </a:t>
            </a:r>
            <a:r>
              <a:rPr sz="1050" spc="-45" dirty="0">
                <a:latin typeface="Arial"/>
                <a:cs typeface="Arial"/>
              </a:rPr>
              <a:t>logic?  </a:t>
            </a:r>
            <a:r>
              <a:rPr sz="1050" spc="-30" dirty="0">
                <a:latin typeface="Arial"/>
                <a:cs typeface="Arial"/>
              </a:rPr>
              <a:t>Full </a:t>
            </a:r>
            <a:r>
              <a:rPr sz="1050" spc="-55" dirty="0">
                <a:latin typeface="Arial"/>
                <a:cs typeface="Arial"/>
              </a:rPr>
              <a:t>FOL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50" dirty="0">
                <a:latin typeface="Arial"/>
                <a:cs typeface="Arial"/>
              </a:rPr>
              <a:t>undecidable,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60" dirty="0">
                <a:latin typeface="Arial"/>
                <a:cs typeface="Arial"/>
              </a:rPr>
              <a:t>is bad </a:t>
            </a:r>
            <a:r>
              <a:rPr sz="1050" spc="-90" dirty="0">
                <a:latin typeface="Arial"/>
                <a:cs typeface="Arial"/>
              </a:rPr>
              <a:t>news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65" dirty="0">
                <a:latin typeface="Arial"/>
                <a:cs typeface="Arial"/>
              </a:rPr>
              <a:t>scalable  </a:t>
            </a:r>
            <a:r>
              <a:rPr sz="1050" spc="-40" dirty="0">
                <a:latin typeface="Arial"/>
                <a:cs typeface="Arial"/>
              </a:rPr>
              <a:t>implementations</a:t>
            </a:r>
            <a:endParaRPr sz="10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531244" y="1196008"/>
            <a:ext cx="561514" cy="428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31244" y="1705805"/>
            <a:ext cx="561514" cy="428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889412" y="1315021"/>
            <a:ext cx="937894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Algorithm</a:t>
            </a:r>
            <a:r>
              <a:rPr sz="750" spc="-45" dirty="0">
                <a:latin typeface="Helvetica Neue"/>
                <a:cs typeface="Helvetica Neue"/>
              </a:rPr>
              <a:t> </a:t>
            </a:r>
            <a:r>
              <a:rPr sz="750" dirty="0">
                <a:latin typeface="Helvetica Neue"/>
                <a:cs typeface="Helvetica Neue"/>
              </a:rPr>
              <a:t>(Recursive)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89412" y="1768874"/>
            <a:ext cx="101282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69"/>
              </a:lnSpc>
            </a:pPr>
            <a:r>
              <a:rPr sz="750" dirty="0">
                <a:latin typeface="Helvetica Neue"/>
                <a:cs typeface="Helvetica Neue"/>
              </a:rPr>
              <a:t>Procedure</a:t>
            </a:r>
            <a:r>
              <a:rPr sz="750" spc="-65" dirty="0">
                <a:latin typeface="Helvetica Neue"/>
                <a:cs typeface="Helvetica Neue"/>
              </a:rPr>
              <a:t> </a:t>
            </a:r>
            <a:r>
              <a:rPr sz="750" dirty="0">
                <a:latin typeface="Helvetica Neue"/>
                <a:cs typeface="Helvetica Neue"/>
              </a:rPr>
              <a:t>(Recursively  Enumerable)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89412" y="2219563"/>
            <a:ext cx="71755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69"/>
              </a:lnSpc>
            </a:pPr>
            <a:r>
              <a:rPr sz="750" dirty="0">
                <a:latin typeface="Helvetica Neue"/>
                <a:cs typeface="Helvetica Neue"/>
              </a:rPr>
              <a:t>non-Recursively  Enumerable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612516" y="1247727"/>
            <a:ext cx="399415" cy="266065"/>
          </a:xfrm>
          <a:custGeom>
            <a:avLst/>
            <a:gdLst/>
            <a:ahLst/>
            <a:cxnLst/>
            <a:rect l="l" t="t" r="r" b="b"/>
            <a:pathLst>
              <a:path w="399414" h="266065">
                <a:moveTo>
                  <a:pt x="0" y="265980"/>
                </a:moveTo>
                <a:lnTo>
                  <a:pt x="398971" y="265980"/>
                </a:lnTo>
                <a:lnTo>
                  <a:pt x="398971" y="0"/>
                </a:lnTo>
                <a:lnTo>
                  <a:pt x="0" y="0"/>
                </a:lnTo>
                <a:lnTo>
                  <a:pt x="0" y="265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12516" y="1247727"/>
            <a:ext cx="399415" cy="266065"/>
          </a:xfrm>
          <a:custGeom>
            <a:avLst/>
            <a:gdLst/>
            <a:ahLst/>
            <a:cxnLst/>
            <a:rect l="l" t="t" r="r" b="b"/>
            <a:pathLst>
              <a:path w="399414" h="266065">
                <a:moveTo>
                  <a:pt x="0" y="0"/>
                </a:moveTo>
                <a:lnTo>
                  <a:pt x="398971" y="0"/>
                </a:lnTo>
                <a:lnTo>
                  <a:pt x="398971" y="265980"/>
                </a:lnTo>
                <a:lnTo>
                  <a:pt x="0" y="265980"/>
                </a:lnTo>
                <a:lnTo>
                  <a:pt x="0" y="0"/>
                </a:lnTo>
                <a:close/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766040" y="1317676"/>
            <a:ext cx="8509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Helvetica"/>
                <a:cs typeface="Helvetica"/>
              </a:rPr>
              <a:t>A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12516" y="1757523"/>
            <a:ext cx="399415" cy="266065"/>
          </a:xfrm>
          <a:custGeom>
            <a:avLst/>
            <a:gdLst/>
            <a:ahLst/>
            <a:cxnLst/>
            <a:rect l="l" t="t" r="r" b="b"/>
            <a:pathLst>
              <a:path w="399414" h="266064">
                <a:moveTo>
                  <a:pt x="0" y="265980"/>
                </a:moveTo>
                <a:lnTo>
                  <a:pt x="398971" y="265980"/>
                </a:lnTo>
                <a:lnTo>
                  <a:pt x="398971" y="0"/>
                </a:lnTo>
                <a:lnTo>
                  <a:pt x="0" y="0"/>
                </a:lnTo>
                <a:lnTo>
                  <a:pt x="0" y="265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12516" y="1757523"/>
            <a:ext cx="399415" cy="266065"/>
          </a:xfrm>
          <a:custGeom>
            <a:avLst/>
            <a:gdLst/>
            <a:ahLst/>
            <a:cxnLst/>
            <a:rect l="l" t="t" r="r" b="b"/>
            <a:pathLst>
              <a:path w="399414" h="266064">
                <a:moveTo>
                  <a:pt x="0" y="0"/>
                </a:moveTo>
                <a:lnTo>
                  <a:pt x="398971" y="0"/>
                </a:lnTo>
                <a:lnTo>
                  <a:pt x="398971" y="265980"/>
                </a:lnTo>
                <a:lnTo>
                  <a:pt x="0" y="265980"/>
                </a:lnTo>
                <a:lnTo>
                  <a:pt x="0" y="0"/>
                </a:lnTo>
                <a:close/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766040" y="1827473"/>
            <a:ext cx="85090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Helvetica"/>
                <a:cs typeface="Helvetica"/>
              </a:rPr>
              <a:t>P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49384" y="1754628"/>
            <a:ext cx="34036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input</a:t>
            </a:r>
            <a:r>
              <a:rPr sz="750" spc="-85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w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147050" y="1382252"/>
            <a:ext cx="388620" cy="2540"/>
          </a:xfrm>
          <a:custGeom>
            <a:avLst/>
            <a:gdLst/>
            <a:ahLst/>
            <a:cxnLst/>
            <a:rect l="l" t="t" r="r" b="b"/>
            <a:pathLst>
              <a:path w="388619" h="2540">
                <a:moveTo>
                  <a:pt x="0" y="2158"/>
                </a:moveTo>
                <a:lnTo>
                  <a:pt x="388628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35679" y="1381924"/>
            <a:ext cx="59690" cy="635"/>
          </a:xfrm>
          <a:custGeom>
            <a:avLst/>
            <a:gdLst/>
            <a:ahLst/>
            <a:cxnLst/>
            <a:rect l="l" t="t" r="r" b="b"/>
            <a:pathLst>
              <a:path w="59689" h="634">
                <a:moveTo>
                  <a:pt x="59105" y="0"/>
                </a:moveTo>
                <a:lnTo>
                  <a:pt x="0" y="328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35555" y="1360088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0" y="0"/>
                </a:moveTo>
                <a:lnTo>
                  <a:pt x="59228" y="21836"/>
                </a:lnTo>
                <a:lnTo>
                  <a:pt x="246" y="44329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50744" y="1887226"/>
            <a:ext cx="388620" cy="2540"/>
          </a:xfrm>
          <a:custGeom>
            <a:avLst/>
            <a:gdLst/>
            <a:ahLst/>
            <a:cxnLst/>
            <a:rect l="l" t="t" r="r" b="b"/>
            <a:pathLst>
              <a:path w="388619" h="2539">
                <a:moveTo>
                  <a:pt x="0" y="2157"/>
                </a:moveTo>
                <a:lnTo>
                  <a:pt x="388628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39373" y="1886897"/>
            <a:ext cx="59690" cy="635"/>
          </a:xfrm>
          <a:custGeom>
            <a:avLst/>
            <a:gdLst/>
            <a:ahLst/>
            <a:cxnLst/>
            <a:rect l="l" t="t" r="r" b="b"/>
            <a:pathLst>
              <a:path w="59689" h="635">
                <a:moveTo>
                  <a:pt x="59105" y="0"/>
                </a:moveTo>
                <a:lnTo>
                  <a:pt x="0" y="328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39249" y="1865061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0" y="0"/>
                </a:moveTo>
                <a:lnTo>
                  <a:pt x="59228" y="21836"/>
                </a:lnTo>
                <a:lnTo>
                  <a:pt x="246" y="44329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50744" y="2330527"/>
            <a:ext cx="388620" cy="2540"/>
          </a:xfrm>
          <a:custGeom>
            <a:avLst/>
            <a:gdLst/>
            <a:ahLst/>
            <a:cxnLst/>
            <a:rect l="l" t="t" r="r" b="b"/>
            <a:pathLst>
              <a:path w="388619" h="2539">
                <a:moveTo>
                  <a:pt x="0" y="2157"/>
                </a:moveTo>
                <a:lnTo>
                  <a:pt x="388628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39373" y="2330198"/>
            <a:ext cx="59690" cy="635"/>
          </a:xfrm>
          <a:custGeom>
            <a:avLst/>
            <a:gdLst/>
            <a:ahLst/>
            <a:cxnLst/>
            <a:rect l="l" t="t" r="r" b="b"/>
            <a:pathLst>
              <a:path w="59689" h="635">
                <a:moveTo>
                  <a:pt x="59105" y="0"/>
                </a:moveTo>
                <a:lnTo>
                  <a:pt x="0" y="328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39249" y="2308362"/>
            <a:ext cx="59690" cy="44450"/>
          </a:xfrm>
          <a:custGeom>
            <a:avLst/>
            <a:gdLst/>
            <a:ahLst/>
            <a:cxnLst/>
            <a:rect l="l" t="t" r="r" b="b"/>
            <a:pathLst>
              <a:path w="59689" h="44450">
                <a:moveTo>
                  <a:pt x="0" y="0"/>
                </a:moveTo>
                <a:lnTo>
                  <a:pt x="59228" y="21836"/>
                </a:lnTo>
                <a:lnTo>
                  <a:pt x="246" y="44329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049384" y="1241137"/>
            <a:ext cx="34036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input</a:t>
            </a:r>
            <a:r>
              <a:rPr sz="750" spc="-85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w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049384" y="2197929"/>
            <a:ext cx="34036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input</a:t>
            </a:r>
            <a:r>
              <a:rPr sz="750" spc="-85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w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714335" y="2275506"/>
            <a:ext cx="18605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???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015111" y="1291431"/>
            <a:ext cx="250190" cy="49530"/>
          </a:xfrm>
          <a:custGeom>
            <a:avLst/>
            <a:gdLst/>
            <a:ahLst/>
            <a:cxnLst/>
            <a:rect l="l" t="t" r="r" b="b"/>
            <a:pathLst>
              <a:path w="250189" h="49530">
                <a:moveTo>
                  <a:pt x="0" y="49236"/>
                </a:moveTo>
                <a:lnTo>
                  <a:pt x="249700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64811" y="1279996"/>
            <a:ext cx="58419" cy="11430"/>
          </a:xfrm>
          <a:custGeom>
            <a:avLst/>
            <a:gdLst/>
            <a:ahLst/>
            <a:cxnLst/>
            <a:rect l="l" t="t" r="r" b="b"/>
            <a:pathLst>
              <a:path w="58420" h="11430">
                <a:moveTo>
                  <a:pt x="57990" y="0"/>
                </a:moveTo>
                <a:lnTo>
                  <a:pt x="0" y="11434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60524" y="1269684"/>
            <a:ext cx="62865" cy="43815"/>
          </a:xfrm>
          <a:custGeom>
            <a:avLst/>
            <a:gdLst/>
            <a:ahLst/>
            <a:cxnLst/>
            <a:rect l="l" t="t" r="r" b="b"/>
            <a:pathLst>
              <a:path w="62864" h="43815">
                <a:moveTo>
                  <a:pt x="0" y="0"/>
                </a:moveTo>
                <a:lnTo>
                  <a:pt x="62277" y="10311"/>
                </a:lnTo>
                <a:lnTo>
                  <a:pt x="8575" y="43492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15111" y="1420767"/>
            <a:ext cx="250190" cy="49530"/>
          </a:xfrm>
          <a:custGeom>
            <a:avLst/>
            <a:gdLst/>
            <a:ahLst/>
            <a:cxnLst/>
            <a:rect l="l" t="t" r="r" b="b"/>
            <a:pathLst>
              <a:path w="250189" h="49530">
                <a:moveTo>
                  <a:pt x="0" y="0"/>
                </a:moveTo>
                <a:lnTo>
                  <a:pt x="249700" y="49236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64811" y="1470004"/>
            <a:ext cx="58419" cy="11430"/>
          </a:xfrm>
          <a:custGeom>
            <a:avLst/>
            <a:gdLst/>
            <a:ahLst/>
            <a:cxnLst/>
            <a:rect l="l" t="t" r="r" b="b"/>
            <a:pathLst>
              <a:path w="58420" h="11430">
                <a:moveTo>
                  <a:pt x="57990" y="11434"/>
                </a:moveTo>
                <a:lnTo>
                  <a:pt x="0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60524" y="1448257"/>
            <a:ext cx="62865" cy="43815"/>
          </a:xfrm>
          <a:custGeom>
            <a:avLst/>
            <a:gdLst/>
            <a:ahLst/>
            <a:cxnLst/>
            <a:rect l="l" t="t" r="r" b="b"/>
            <a:pathLst>
              <a:path w="62864" h="43815">
                <a:moveTo>
                  <a:pt x="8575" y="0"/>
                </a:moveTo>
                <a:lnTo>
                  <a:pt x="62277" y="33181"/>
                </a:lnTo>
                <a:lnTo>
                  <a:pt x="0" y="43493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5092" y="1788380"/>
            <a:ext cx="250190" cy="56515"/>
          </a:xfrm>
          <a:custGeom>
            <a:avLst/>
            <a:gdLst/>
            <a:ahLst/>
            <a:cxnLst/>
            <a:rect l="l" t="t" r="r" b="b"/>
            <a:pathLst>
              <a:path w="250189" h="56514">
                <a:moveTo>
                  <a:pt x="0" y="56367"/>
                </a:moveTo>
                <a:lnTo>
                  <a:pt x="250126" y="0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65219" y="1775386"/>
            <a:ext cx="57785" cy="13335"/>
          </a:xfrm>
          <a:custGeom>
            <a:avLst/>
            <a:gdLst/>
            <a:ahLst/>
            <a:cxnLst/>
            <a:rect l="l" t="t" r="r" b="b"/>
            <a:pathLst>
              <a:path w="57785" h="13335">
                <a:moveTo>
                  <a:pt x="57660" y="0"/>
                </a:moveTo>
                <a:lnTo>
                  <a:pt x="0" y="12993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60347" y="1766757"/>
            <a:ext cx="62865" cy="43815"/>
          </a:xfrm>
          <a:custGeom>
            <a:avLst/>
            <a:gdLst/>
            <a:ahLst/>
            <a:cxnLst/>
            <a:rect l="l" t="t" r="r" b="b"/>
            <a:pathLst>
              <a:path w="62864" h="43814">
                <a:moveTo>
                  <a:pt x="0" y="0"/>
                </a:moveTo>
                <a:lnTo>
                  <a:pt x="62533" y="8628"/>
                </a:lnTo>
                <a:lnTo>
                  <a:pt x="9745" y="43245"/>
                </a:lnTo>
              </a:path>
            </a:pathLst>
          </a:custGeom>
          <a:ln w="7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3364510" y="1111612"/>
            <a:ext cx="63055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81000"/>
              </a:lnSpc>
            </a:pPr>
            <a:r>
              <a:rPr sz="750" dirty="0">
                <a:latin typeface="Helvetica Neue"/>
                <a:cs typeface="Helvetica Neue"/>
              </a:rPr>
              <a:t>yes (</a:t>
            </a:r>
            <a:r>
              <a:rPr sz="750" i="1" dirty="0">
                <a:latin typeface="Helvetica Neue"/>
                <a:cs typeface="Helvetica Neue"/>
              </a:rPr>
              <a:t>w </a:t>
            </a:r>
            <a:r>
              <a:rPr sz="750" dirty="0">
                <a:latin typeface="Helvetica Neue"/>
                <a:cs typeface="Helvetica Neue"/>
              </a:rPr>
              <a:t>in </a:t>
            </a:r>
            <a:r>
              <a:rPr sz="750" i="1" dirty="0">
                <a:latin typeface="Helvetica Neue"/>
                <a:cs typeface="Helvetica Neue"/>
              </a:rPr>
              <a:t>L</a:t>
            </a:r>
            <a:r>
              <a:rPr sz="750" dirty="0">
                <a:latin typeface="Helvetica Neue"/>
                <a:cs typeface="Helvetica Neue"/>
              </a:rPr>
              <a:t>)  no (</a:t>
            </a:r>
            <a:r>
              <a:rPr sz="750" i="1" dirty="0">
                <a:latin typeface="Helvetica Neue"/>
                <a:cs typeface="Helvetica Neue"/>
              </a:rPr>
              <a:t>w </a:t>
            </a:r>
            <a:r>
              <a:rPr sz="750" dirty="0">
                <a:latin typeface="Helvetica Neue"/>
                <a:cs typeface="Helvetica Neue"/>
              </a:rPr>
              <a:t>not in</a:t>
            </a:r>
            <a:r>
              <a:rPr sz="750" spc="-70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L</a:t>
            </a:r>
            <a:r>
              <a:rPr sz="750" dirty="0">
                <a:latin typeface="Helvetica Neue"/>
                <a:cs typeface="Helvetica Neue"/>
              </a:rPr>
              <a:t>)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364510" y="1684438"/>
            <a:ext cx="50419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 Neue"/>
                <a:cs typeface="Helvetica Neue"/>
              </a:rPr>
              <a:t>yes (</a:t>
            </a:r>
            <a:r>
              <a:rPr sz="750" i="1" dirty="0">
                <a:latin typeface="Helvetica Neue"/>
                <a:cs typeface="Helvetica Neue"/>
              </a:rPr>
              <a:t>w </a:t>
            </a:r>
            <a:r>
              <a:rPr sz="750" dirty="0">
                <a:latin typeface="Helvetica Neue"/>
                <a:cs typeface="Helvetica Neue"/>
              </a:rPr>
              <a:t>in</a:t>
            </a:r>
            <a:r>
              <a:rPr sz="750" spc="-75" dirty="0">
                <a:latin typeface="Helvetica Neue"/>
                <a:cs typeface="Helvetica Neue"/>
              </a:rPr>
              <a:t> </a:t>
            </a:r>
            <a:r>
              <a:rPr sz="750" i="1" dirty="0">
                <a:latin typeface="Helvetica Neue"/>
                <a:cs typeface="Helvetica Neue"/>
              </a:rPr>
              <a:t>L</a:t>
            </a:r>
            <a:r>
              <a:rPr sz="750" dirty="0">
                <a:latin typeface="Helvetica Neue"/>
                <a:cs typeface="Helvetica Neue"/>
              </a:rPr>
              <a:t>)</a:t>
            </a:r>
            <a:endParaRPr sz="750">
              <a:latin typeface="Helvetica Neue"/>
              <a:cs typeface="Helvetica Neue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02551" y="256000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2551" y="290414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24395" y="2483736"/>
            <a:ext cx="3661855" cy="82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16839" indent="-171450">
              <a:lnSpc>
                <a:spcPct val="102600"/>
              </a:lnSpc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Multiple </a:t>
            </a:r>
            <a:r>
              <a:rPr sz="1050" spc="-40" dirty="0">
                <a:latin typeface="Arial"/>
                <a:cs typeface="Arial"/>
              </a:rPr>
              <a:t>applications </a:t>
            </a:r>
            <a:r>
              <a:rPr sz="1050" spc="-30" dirty="0">
                <a:latin typeface="Arial"/>
                <a:cs typeface="Arial"/>
              </a:rPr>
              <a:t>(recall </a:t>
            </a:r>
            <a:r>
              <a:rPr sz="1050" spc="-40" dirty="0">
                <a:latin typeface="Arial"/>
                <a:cs typeface="Arial"/>
              </a:rPr>
              <a:t>lecture </a:t>
            </a:r>
            <a:r>
              <a:rPr sz="1050" spc="-5" dirty="0">
                <a:latin typeface="Arial"/>
                <a:cs typeface="Arial"/>
              </a:rPr>
              <a:t>1)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-30" dirty="0">
                <a:latin typeface="Arial"/>
                <a:cs typeface="Arial"/>
              </a:rPr>
              <a:t>OWL,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actually </a:t>
            </a:r>
            <a:r>
              <a:rPr sz="1050" spc="-35" dirty="0">
                <a:latin typeface="Arial"/>
                <a:cs typeface="Arial"/>
              </a:rPr>
              <a:t>DL-for-computational-use </a:t>
            </a:r>
            <a:r>
              <a:rPr sz="600" spc="-5" dirty="0">
                <a:latin typeface="Arial"/>
                <a:cs typeface="Arial"/>
              </a:rPr>
              <a:t>(except </a:t>
            </a:r>
            <a:r>
              <a:rPr sz="600" dirty="0">
                <a:latin typeface="Arial"/>
                <a:cs typeface="Arial"/>
              </a:rPr>
              <a:t>for </a:t>
            </a:r>
            <a:r>
              <a:rPr sz="600" spc="5" dirty="0">
                <a:latin typeface="Arial"/>
                <a:cs typeface="Arial"/>
              </a:rPr>
              <a:t>OWL  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full)</a:t>
            </a:r>
            <a:endParaRPr sz="6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80" dirty="0">
                <a:latin typeface="Arial"/>
                <a:cs typeface="Arial"/>
              </a:rPr>
              <a:t>Need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grasp </a:t>
            </a:r>
            <a:r>
              <a:rPr sz="1050" spc="-75" dirty="0">
                <a:latin typeface="Arial"/>
                <a:cs typeface="Arial"/>
              </a:rPr>
              <a:t>basics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spc="-95" dirty="0">
                <a:latin typeface="Arial"/>
                <a:cs typeface="Arial"/>
              </a:rPr>
              <a:t>so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0" dirty="0">
                <a:latin typeface="Arial"/>
                <a:cs typeface="Arial"/>
              </a:rPr>
              <a:t>understand  </a:t>
            </a:r>
            <a:r>
              <a:rPr sz="1050" spc="-30" dirty="0">
                <a:latin typeface="Arial"/>
                <a:cs typeface="Arial"/>
              </a:rPr>
              <a:t>what’s </a:t>
            </a:r>
            <a:r>
              <a:rPr sz="1050" spc="-45" dirty="0">
                <a:latin typeface="Arial"/>
                <a:cs typeface="Arial"/>
              </a:rPr>
              <a:t>going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70" dirty="0">
                <a:latin typeface="Arial"/>
                <a:cs typeface="Arial"/>
              </a:rPr>
              <a:t>when </a:t>
            </a:r>
            <a:r>
              <a:rPr sz="1050" spc="-55" dirty="0">
                <a:latin typeface="Arial"/>
                <a:cs typeface="Arial"/>
              </a:rPr>
              <a:t>developing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10" dirty="0">
                <a:latin typeface="Arial"/>
                <a:cs typeface="Arial"/>
              </a:rPr>
              <a:t>(the </a:t>
            </a:r>
            <a:r>
              <a:rPr sz="1050" spc="-70" dirty="0">
                <a:latin typeface="Arial"/>
                <a:cs typeface="Arial"/>
              </a:rPr>
              <a:t>reasoner  </a:t>
            </a:r>
            <a:r>
              <a:rPr sz="1050" spc="-10" dirty="0">
                <a:latin typeface="Arial"/>
                <a:cs typeface="Arial"/>
              </a:rPr>
              <a:t>output </a:t>
            </a:r>
            <a:r>
              <a:rPr sz="1050" spc="-40" dirty="0">
                <a:latin typeface="Arial"/>
                <a:cs typeface="Arial"/>
              </a:rPr>
              <a:t>really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10" dirty="0">
                <a:latin typeface="Arial"/>
                <a:cs typeface="Arial"/>
              </a:rPr>
              <a:t>not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magic)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4/33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105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89394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110397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48607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430403"/>
            <a:ext cx="326326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6330">
              <a:lnSpc>
                <a:spcPct val="100000"/>
              </a:lnSpc>
            </a:pP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What </a:t>
            </a: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are</a:t>
            </a:r>
            <a:r>
              <a:rPr sz="1400" spc="8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DLs?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30" dirty="0">
                <a:latin typeface="Arial"/>
                <a:cs typeface="Arial"/>
              </a:rPr>
              <a:t>structured </a:t>
            </a:r>
            <a:r>
              <a:rPr sz="1050" spc="-35" dirty="0">
                <a:latin typeface="Arial"/>
                <a:cs typeface="Arial"/>
              </a:rPr>
              <a:t>fragment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FOL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Different </a:t>
            </a:r>
            <a:r>
              <a:rPr sz="1050" spc="-15" dirty="0">
                <a:latin typeface="Arial"/>
                <a:cs typeface="Arial"/>
              </a:rPr>
              <a:t>notation,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spc="-55" dirty="0">
                <a:latin typeface="Arial"/>
                <a:cs typeface="Arial"/>
              </a:rPr>
              <a:t>very </a:t>
            </a:r>
            <a:r>
              <a:rPr sz="1050" spc="-95" dirty="0">
                <a:latin typeface="Arial"/>
                <a:cs typeface="Arial"/>
              </a:rPr>
              <a:t>same </a:t>
            </a:r>
            <a:r>
              <a:rPr sz="1050" spc="-75" dirty="0">
                <a:latin typeface="Arial"/>
                <a:cs typeface="Arial"/>
              </a:rPr>
              <a:t>ideas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spc="-65" dirty="0">
                <a:latin typeface="Arial"/>
                <a:cs typeface="Arial"/>
              </a:rPr>
              <a:t>we’ve </a:t>
            </a:r>
            <a:r>
              <a:rPr sz="1050" spc="-105" dirty="0">
                <a:latin typeface="Arial"/>
                <a:cs typeface="Arial"/>
              </a:rPr>
              <a:t>seen </a:t>
            </a:r>
            <a:r>
              <a:rPr sz="1050" spc="-20" dirty="0">
                <a:latin typeface="Arial"/>
                <a:cs typeface="Arial"/>
              </a:rPr>
              <a:t>in  </a:t>
            </a:r>
            <a:r>
              <a:rPr sz="1050" spc="-60" dirty="0">
                <a:latin typeface="Arial"/>
                <a:cs typeface="Arial"/>
              </a:rPr>
              <a:t>previous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lecture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15" dirty="0">
                <a:latin typeface="Arial"/>
                <a:cs typeface="Arial"/>
              </a:rPr>
              <a:t>(we’ll </a:t>
            </a:r>
            <a:r>
              <a:rPr sz="1050" spc="-35" dirty="0">
                <a:latin typeface="Arial"/>
                <a:cs typeface="Arial"/>
              </a:rPr>
              <a:t>get </a:t>
            </a:r>
            <a:r>
              <a:rPr sz="1050" spc="-55" dirty="0">
                <a:latin typeface="Arial"/>
                <a:cs typeface="Arial"/>
              </a:rPr>
              <a:t>back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15" dirty="0">
                <a:latin typeface="Arial"/>
                <a:cs typeface="Arial"/>
              </a:rPr>
              <a:t>‘fragment’ </a:t>
            </a:r>
            <a:r>
              <a:rPr sz="1050" spc="-55" dirty="0">
                <a:latin typeface="Arial"/>
                <a:cs typeface="Arial"/>
              </a:rPr>
              <a:t>aspect 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later)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2551" y="169611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24394" y="1624203"/>
            <a:ext cx="37380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15" dirty="0">
                <a:latin typeface="Arial"/>
                <a:cs typeface="Arial"/>
              </a:rPr>
              <a:t>(Any </a:t>
            </a:r>
            <a:r>
              <a:rPr sz="1050" spc="-30" dirty="0">
                <a:latin typeface="Arial"/>
                <a:cs typeface="Arial"/>
              </a:rPr>
              <a:t>(basic) </a:t>
            </a:r>
            <a:r>
              <a:rPr sz="1050" spc="-35" dirty="0">
                <a:latin typeface="Arial"/>
                <a:cs typeface="Arial"/>
              </a:rPr>
              <a:t>Description </a:t>
            </a:r>
            <a:r>
              <a:rPr sz="1050" spc="-40" dirty="0">
                <a:latin typeface="Arial"/>
                <a:cs typeface="Arial"/>
              </a:rPr>
              <a:t>Logic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65" dirty="0">
                <a:latin typeface="Arial"/>
                <a:cs typeface="Arial"/>
              </a:rPr>
              <a:t>subset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50" dirty="0">
                <a:latin typeface="Arial Unicode MS"/>
                <a:cs typeface="Arial Unicode MS"/>
              </a:rPr>
              <a:t>L</a:t>
            </a:r>
            <a:r>
              <a:rPr sz="1200" spc="75" baseline="-10416" dirty="0">
                <a:latin typeface="Arial"/>
                <a:cs typeface="Arial"/>
              </a:rPr>
              <a:t>3</a:t>
            </a:r>
            <a:r>
              <a:rPr sz="1050" spc="50" dirty="0">
                <a:latin typeface="Arial"/>
                <a:cs typeface="Arial"/>
              </a:rPr>
              <a:t>, </a:t>
            </a:r>
            <a:r>
              <a:rPr sz="1050" spc="-25" dirty="0">
                <a:latin typeface="Arial"/>
                <a:cs typeface="Arial"/>
              </a:rPr>
              <a:t>i.e., 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the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6795" y="1796275"/>
            <a:ext cx="38142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0" dirty="0">
                <a:latin typeface="Arial"/>
                <a:cs typeface="Arial"/>
              </a:rPr>
              <a:t>function-free </a:t>
            </a:r>
            <a:r>
              <a:rPr sz="1050" spc="-50" dirty="0">
                <a:latin typeface="Arial"/>
                <a:cs typeface="Arial"/>
              </a:rPr>
              <a:t>FOL </a:t>
            </a:r>
            <a:r>
              <a:rPr sz="1050" spc="-55" dirty="0">
                <a:latin typeface="Arial"/>
                <a:cs typeface="Arial"/>
              </a:rPr>
              <a:t>using  </a:t>
            </a:r>
            <a:r>
              <a:rPr sz="1050" spc="-35" dirty="0">
                <a:latin typeface="Arial"/>
                <a:cs typeface="Arial"/>
              </a:rPr>
              <a:t>only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40" dirty="0">
                <a:latin typeface="Arial"/>
                <a:cs typeface="Arial"/>
              </a:rPr>
              <a:t>most three </a:t>
            </a:r>
            <a:r>
              <a:rPr sz="1050" spc="-50" dirty="0">
                <a:latin typeface="Arial"/>
                <a:cs typeface="Arial"/>
              </a:rPr>
              <a:t>variable  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names)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2551" y="207821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2551" y="246032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284242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24395" y="2001781"/>
            <a:ext cx="3890455" cy="1237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372110" indent="-171450">
              <a:lnSpc>
                <a:spcPct val="102699"/>
              </a:lnSpc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Representation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predicate </a:t>
            </a:r>
            <a:r>
              <a:rPr sz="1050" spc="-45" dirty="0">
                <a:latin typeface="Arial"/>
                <a:cs typeface="Arial"/>
              </a:rPr>
              <a:t>level: </a:t>
            </a:r>
            <a:r>
              <a:rPr sz="1050" spc="-55" dirty="0">
                <a:latin typeface="Arial"/>
                <a:cs typeface="Arial"/>
              </a:rPr>
              <a:t>no </a:t>
            </a:r>
            <a:r>
              <a:rPr sz="1050" spc="-60" dirty="0">
                <a:latin typeface="Arial"/>
                <a:cs typeface="Arial"/>
              </a:rPr>
              <a:t>variables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60" dirty="0">
                <a:latin typeface="Arial"/>
                <a:cs typeface="Arial"/>
              </a:rPr>
              <a:t>present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0" dirty="0">
                <a:latin typeface="Arial"/>
                <a:cs typeface="Arial"/>
              </a:rPr>
              <a:t>notation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(formalism)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Provide </a:t>
            </a:r>
            <a:r>
              <a:rPr sz="1050" spc="-55" dirty="0">
                <a:latin typeface="Arial"/>
                <a:cs typeface="Arial"/>
              </a:rPr>
              <a:t>theories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75" dirty="0">
                <a:latin typeface="Arial"/>
                <a:cs typeface="Arial"/>
              </a:rPr>
              <a:t>systems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40" dirty="0">
                <a:latin typeface="Arial"/>
                <a:cs typeface="Arial"/>
              </a:rPr>
              <a:t>declaratively </a:t>
            </a:r>
            <a:r>
              <a:rPr sz="1050" spc="-75" dirty="0">
                <a:solidFill>
                  <a:srgbClr val="B6321C"/>
                </a:solidFill>
                <a:latin typeface="Arial"/>
                <a:cs typeface="Arial"/>
              </a:rPr>
              <a:t>expressing  </a:t>
            </a:r>
            <a:r>
              <a:rPr sz="1050" spc="-30" dirty="0">
                <a:solidFill>
                  <a:srgbClr val="B6321C"/>
                </a:solidFill>
                <a:latin typeface="Arial"/>
                <a:cs typeface="Arial"/>
              </a:rPr>
              <a:t>structured </a:t>
            </a:r>
            <a:r>
              <a:rPr sz="1050" spc="-25" dirty="0">
                <a:solidFill>
                  <a:srgbClr val="B6321C"/>
                </a:solidFill>
                <a:latin typeface="Arial"/>
                <a:cs typeface="Arial"/>
              </a:rPr>
              <a:t>information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80" dirty="0">
                <a:solidFill>
                  <a:srgbClr val="B6321C"/>
                </a:solidFill>
                <a:latin typeface="Arial"/>
                <a:cs typeface="Arial"/>
              </a:rPr>
              <a:t>accessing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60" dirty="0">
                <a:solidFill>
                  <a:srgbClr val="B6321C"/>
                </a:solidFill>
                <a:latin typeface="Arial"/>
                <a:cs typeface="Arial"/>
              </a:rPr>
              <a:t>reasoning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spc="30" dirty="0">
                <a:latin typeface="Arial"/>
                <a:cs typeface="Arial"/>
              </a:rPr>
              <a:t>it.</a:t>
            </a:r>
            <a:endParaRPr sz="1050" dirty="0">
              <a:latin typeface="Arial"/>
              <a:cs typeface="Arial"/>
            </a:endParaRPr>
          </a:p>
          <a:p>
            <a:pPr marL="184150" marR="44069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85" dirty="0">
                <a:latin typeface="Arial"/>
                <a:cs typeface="Arial"/>
              </a:rPr>
              <a:t>Used </a:t>
            </a:r>
            <a:r>
              <a:rPr sz="1050" spc="-20" dirty="0">
                <a:latin typeface="Arial"/>
                <a:cs typeface="Arial"/>
              </a:rPr>
              <a:t>for, </a:t>
            </a:r>
            <a:r>
              <a:rPr sz="1050" spc="-35" dirty="0">
                <a:latin typeface="Arial"/>
                <a:cs typeface="Arial"/>
              </a:rPr>
              <a:t>a.o.: </a:t>
            </a:r>
            <a:r>
              <a:rPr sz="1050" spc="-40" dirty="0">
                <a:latin typeface="Arial"/>
                <a:cs typeface="Arial"/>
              </a:rPr>
              <a:t>terminologies </a:t>
            </a:r>
            <a:r>
              <a:rPr sz="1050" spc="-65" dirty="0">
                <a:latin typeface="Arial"/>
                <a:cs typeface="Arial"/>
              </a:rPr>
              <a:t>and </a:t>
            </a:r>
            <a:r>
              <a:rPr sz="1050" spc="-40" dirty="0">
                <a:latin typeface="Arial"/>
                <a:cs typeface="Arial"/>
              </a:rPr>
              <a:t>ontologies, </a:t>
            </a:r>
            <a:r>
              <a:rPr sz="1050" spc="-35" dirty="0">
                <a:latin typeface="Arial"/>
                <a:cs typeface="Arial"/>
              </a:rPr>
              <a:t>formal  </a:t>
            </a:r>
            <a:r>
              <a:rPr sz="1050" spc="-45" dirty="0">
                <a:latin typeface="Arial"/>
                <a:cs typeface="Arial"/>
              </a:rPr>
              <a:t>conceptual </a:t>
            </a:r>
            <a:r>
              <a:rPr sz="1050" spc="-35" dirty="0">
                <a:latin typeface="Arial"/>
                <a:cs typeface="Arial"/>
              </a:rPr>
              <a:t>data modelling, </a:t>
            </a:r>
            <a:r>
              <a:rPr sz="1050" spc="-25" dirty="0">
                <a:latin typeface="Arial"/>
                <a:cs typeface="Arial"/>
              </a:rPr>
              <a:t>information </a:t>
            </a:r>
            <a:r>
              <a:rPr sz="1050" spc="-20" dirty="0">
                <a:latin typeface="Arial"/>
                <a:cs typeface="Arial"/>
              </a:rPr>
              <a:t>integration, 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....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5/33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811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81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8524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91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1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85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891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932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69" y="37668"/>
            <a:ext cx="58483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Basic </a:t>
            </a: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DL:</a:t>
            </a:r>
            <a:r>
              <a:rPr sz="600" b="1" spc="7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i="1" spc="1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ALC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4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8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12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160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0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85060" y="37668"/>
            <a:ext cx="45910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DL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b="1" spc="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FOL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398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439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39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93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39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43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1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55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5993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63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679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718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41133" y="430403"/>
            <a:ext cx="252603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Description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knowledge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46AA78"/>
                </a:solidFill>
                <a:latin typeface="Arial"/>
                <a:cs typeface="Arial"/>
              </a:rPr>
              <a:t>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70159" y="1125512"/>
            <a:ext cx="3070225" cy="1057275"/>
          </a:xfrm>
          <a:custGeom>
            <a:avLst/>
            <a:gdLst/>
            <a:ahLst/>
            <a:cxnLst/>
            <a:rect l="l" t="t" r="r" b="b"/>
            <a:pathLst>
              <a:path w="3070225" h="1057275">
                <a:moveTo>
                  <a:pt x="2990774" y="0"/>
                </a:moveTo>
                <a:lnTo>
                  <a:pt x="79345" y="0"/>
                </a:lnTo>
                <a:lnTo>
                  <a:pt x="48460" y="6235"/>
                </a:lnTo>
                <a:lnTo>
                  <a:pt x="23239" y="23239"/>
                </a:lnTo>
                <a:lnTo>
                  <a:pt x="6235" y="48460"/>
                </a:lnTo>
                <a:lnTo>
                  <a:pt x="0" y="79345"/>
                </a:lnTo>
                <a:lnTo>
                  <a:pt x="0" y="977765"/>
                </a:lnTo>
                <a:lnTo>
                  <a:pt x="6235" y="1008650"/>
                </a:lnTo>
                <a:lnTo>
                  <a:pt x="23239" y="1033871"/>
                </a:lnTo>
                <a:lnTo>
                  <a:pt x="48460" y="1050875"/>
                </a:lnTo>
                <a:lnTo>
                  <a:pt x="79345" y="1057111"/>
                </a:lnTo>
                <a:lnTo>
                  <a:pt x="2990774" y="1057111"/>
                </a:lnTo>
                <a:lnTo>
                  <a:pt x="3021659" y="1050875"/>
                </a:lnTo>
                <a:lnTo>
                  <a:pt x="3046880" y="1033871"/>
                </a:lnTo>
                <a:lnTo>
                  <a:pt x="3063884" y="1008650"/>
                </a:lnTo>
                <a:lnTo>
                  <a:pt x="3070120" y="977765"/>
                </a:lnTo>
                <a:lnTo>
                  <a:pt x="3070120" y="79345"/>
                </a:lnTo>
                <a:lnTo>
                  <a:pt x="3063884" y="48460"/>
                </a:lnTo>
                <a:lnTo>
                  <a:pt x="3046880" y="23239"/>
                </a:lnTo>
                <a:lnTo>
                  <a:pt x="3021659" y="6235"/>
                </a:lnTo>
                <a:lnTo>
                  <a:pt x="2990774" y="0"/>
                </a:lnTo>
                <a:close/>
              </a:path>
            </a:pathLst>
          </a:custGeom>
          <a:solidFill>
            <a:srgbClr val="FFF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8628" y="1129542"/>
            <a:ext cx="3070860" cy="1055370"/>
          </a:xfrm>
          <a:custGeom>
            <a:avLst/>
            <a:gdLst/>
            <a:ahLst/>
            <a:cxnLst/>
            <a:rect l="l" t="t" r="r" b="b"/>
            <a:pathLst>
              <a:path w="3070860" h="1055370">
                <a:moveTo>
                  <a:pt x="79345" y="0"/>
                </a:moveTo>
                <a:lnTo>
                  <a:pt x="2992305" y="0"/>
                </a:lnTo>
                <a:lnTo>
                  <a:pt x="3023174" y="3905"/>
                </a:lnTo>
                <a:lnTo>
                  <a:pt x="3048289" y="19713"/>
                </a:lnTo>
                <a:lnTo>
                  <a:pt x="3065006" y="44493"/>
                </a:lnTo>
                <a:lnTo>
                  <a:pt x="3070682" y="75315"/>
                </a:lnTo>
                <a:lnTo>
                  <a:pt x="3070682" y="973735"/>
                </a:lnTo>
                <a:lnTo>
                  <a:pt x="3065006" y="1004654"/>
                </a:lnTo>
                <a:lnTo>
                  <a:pt x="3048289" y="1030118"/>
                </a:lnTo>
                <a:lnTo>
                  <a:pt x="3023174" y="1047781"/>
                </a:lnTo>
                <a:lnTo>
                  <a:pt x="2992305" y="1055298"/>
                </a:lnTo>
                <a:lnTo>
                  <a:pt x="80876" y="1055298"/>
                </a:lnTo>
                <a:lnTo>
                  <a:pt x="49967" y="1047781"/>
                </a:lnTo>
                <a:lnTo>
                  <a:pt x="24579" y="1030118"/>
                </a:lnTo>
                <a:lnTo>
                  <a:pt x="7120" y="1004654"/>
                </a:lnTo>
                <a:lnTo>
                  <a:pt x="0" y="973735"/>
                </a:lnTo>
                <a:lnTo>
                  <a:pt x="0" y="75315"/>
                </a:lnTo>
                <a:lnTo>
                  <a:pt x="7096" y="44493"/>
                </a:lnTo>
                <a:lnTo>
                  <a:pt x="24387" y="19713"/>
                </a:lnTo>
                <a:lnTo>
                  <a:pt x="49321" y="3905"/>
                </a:lnTo>
                <a:lnTo>
                  <a:pt x="79345" y="0"/>
                </a:lnTo>
                <a:close/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94745" y="1271708"/>
            <a:ext cx="686435" cy="314960"/>
          </a:xfrm>
          <a:custGeom>
            <a:avLst/>
            <a:gdLst/>
            <a:ahLst/>
            <a:cxnLst/>
            <a:rect l="l" t="t" r="r" b="b"/>
            <a:pathLst>
              <a:path w="686435" h="314959">
                <a:moveTo>
                  <a:pt x="0" y="0"/>
                </a:moveTo>
                <a:lnTo>
                  <a:pt x="685997" y="0"/>
                </a:lnTo>
                <a:lnTo>
                  <a:pt x="685997" y="314884"/>
                </a:lnTo>
                <a:lnTo>
                  <a:pt x="0" y="3148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75809" y="152833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26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895338" y="1272364"/>
            <a:ext cx="690245" cy="317500"/>
          </a:xfrm>
          <a:prstGeom prst="rect">
            <a:avLst/>
          </a:prstGeom>
          <a:ln w="793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ts val="885"/>
              </a:lnSpc>
              <a:spcBef>
                <a:spcPts val="265"/>
              </a:spcBef>
            </a:pPr>
            <a:r>
              <a:rPr sz="750" b="1" dirty="0">
                <a:latin typeface="Helvetica"/>
                <a:cs typeface="Helvetica"/>
              </a:rPr>
              <a:t>TBox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ts val="885"/>
              </a:lnSpc>
            </a:pPr>
            <a:r>
              <a:rPr sz="750" dirty="0">
                <a:latin typeface="Helvetica"/>
                <a:cs typeface="Helvetica"/>
              </a:rPr>
              <a:t>(</a:t>
            </a:r>
            <a:r>
              <a:rPr sz="750" b="1" dirty="0">
                <a:latin typeface="Helvetica"/>
                <a:cs typeface="Helvetica"/>
              </a:rPr>
              <a:t>T</a:t>
            </a:r>
            <a:r>
              <a:rPr sz="750" dirty="0">
                <a:latin typeface="Helvetica"/>
                <a:cs typeface="Helvetica"/>
              </a:rPr>
              <a:t>erminology)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95338" y="1692335"/>
            <a:ext cx="690245" cy="278765"/>
          </a:xfrm>
          <a:prstGeom prst="rect">
            <a:avLst/>
          </a:prstGeom>
          <a:solidFill>
            <a:srgbClr val="FFFFFF"/>
          </a:solidFill>
          <a:ln w="793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85"/>
              </a:lnSpc>
              <a:spcBef>
                <a:spcPts val="100"/>
              </a:spcBef>
            </a:pPr>
            <a:r>
              <a:rPr sz="750" b="1" dirty="0">
                <a:latin typeface="Helvetica"/>
                <a:cs typeface="Helvetica"/>
              </a:rPr>
              <a:t>ABox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ts val="885"/>
              </a:lnSpc>
            </a:pPr>
            <a:r>
              <a:rPr sz="750" dirty="0">
                <a:latin typeface="Helvetica"/>
                <a:cs typeface="Helvetica"/>
              </a:rPr>
              <a:t>(</a:t>
            </a:r>
            <a:r>
              <a:rPr sz="750" b="1" u="sng" dirty="0">
                <a:latin typeface="Helvetica"/>
                <a:cs typeface="Helvetica"/>
              </a:rPr>
              <a:t>A</a:t>
            </a:r>
            <a:r>
              <a:rPr sz="750" dirty="0">
                <a:latin typeface="Helvetica"/>
                <a:cs typeface="Helvetica"/>
              </a:rPr>
              <a:t>ssertions)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64418" y="1212855"/>
            <a:ext cx="952500" cy="809625"/>
          </a:xfrm>
          <a:custGeom>
            <a:avLst/>
            <a:gdLst/>
            <a:ahLst/>
            <a:cxnLst/>
            <a:rect l="l" t="t" r="r" b="b"/>
            <a:pathLst>
              <a:path w="952500" h="809625">
                <a:moveTo>
                  <a:pt x="0" y="0"/>
                </a:moveTo>
                <a:lnTo>
                  <a:pt x="952149" y="0"/>
                </a:lnTo>
                <a:lnTo>
                  <a:pt x="952149" y="809327"/>
                </a:lnTo>
                <a:lnTo>
                  <a:pt x="0" y="809327"/>
                </a:lnTo>
                <a:lnTo>
                  <a:pt x="0" y="0"/>
                </a:lnTo>
                <a:close/>
              </a:path>
            </a:pathLst>
          </a:custGeom>
          <a:ln w="11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1636" y="1453641"/>
            <a:ext cx="770890" cy="382905"/>
          </a:xfrm>
          <a:custGeom>
            <a:avLst/>
            <a:gdLst/>
            <a:ahLst/>
            <a:cxnLst/>
            <a:rect l="l" t="t" r="r" b="b"/>
            <a:pathLst>
              <a:path w="770890" h="382905">
                <a:moveTo>
                  <a:pt x="654790" y="0"/>
                </a:moveTo>
                <a:lnTo>
                  <a:pt x="115551" y="0"/>
                </a:lnTo>
                <a:lnTo>
                  <a:pt x="79040" y="9751"/>
                </a:lnTo>
                <a:lnTo>
                  <a:pt x="47322" y="36902"/>
                </a:lnTo>
                <a:lnTo>
                  <a:pt x="22304" y="78294"/>
                </a:lnTo>
                <a:lnTo>
                  <a:pt x="5894" y="130772"/>
                </a:lnTo>
                <a:lnTo>
                  <a:pt x="0" y="191178"/>
                </a:lnTo>
                <a:lnTo>
                  <a:pt x="5894" y="251585"/>
                </a:lnTo>
                <a:lnTo>
                  <a:pt x="22304" y="304063"/>
                </a:lnTo>
                <a:lnTo>
                  <a:pt x="47322" y="345456"/>
                </a:lnTo>
                <a:lnTo>
                  <a:pt x="79040" y="372606"/>
                </a:lnTo>
                <a:lnTo>
                  <a:pt x="115551" y="382358"/>
                </a:lnTo>
                <a:lnTo>
                  <a:pt x="654790" y="382358"/>
                </a:lnTo>
                <a:lnTo>
                  <a:pt x="723018" y="345456"/>
                </a:lnTo>
                <a:lnTo>
                  <a:pt x="748037" y="304063"/>
                </a:lnTo>
                <a:lnTo>
                  <a:pt x="764447" y="251585"/>
                </a:lnTo>
                <a:lnTo>
                  <a:pt x="770341" y="191178"/>
                </a:lnTo>
                <a:lnTo>
                  <a:pt x="764447" y="130772"/>
                </a:lnTo>
                <a:lnTo>
                  <a:pt x="748037" y="78294"/>
                </a:lnTo>
                <a:lnTo>
                  <a:pt x="723018" y="36902"/>
                </a:lnTo>
                <a:lnTo>
                  <a:pt x="691300" y="9751"/>
                </a:lnTo>
                <a:lnTo>
                  <a:pt x="654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1636" y="1453641"/>
            <a:ext cx="770890" cy="382270"/>
          </a:xfrm>
          <a:custGeom>
            <a:avLst/>
            <a:gdLst/>
            <a:ahLst/>
            <a:cxnLst/>
            <a:rect l="l" t="t" r="r" b="b"/>
            <a:pathLst>
              <a:path w="770890" h="382269">
                <a:moveTo>
                  <a:pt x="115551" y="1217"/>
                </a:moveTo>
                <a:lnTo>
                  <a:pt x="654790" y="1217"/>
                </a:lnTo>
                <a:lnTo>
                  <a:pt x="691300" y="10375"/>
                </a:lnTo>
                <a:lnTo>
                  <a:pt x="723019" y="37165"/>
                </a:lnTo>
                <a:lnTo>
                  <a:pt x="748037" y="78372"/>
                </a:lnTo>
                <a:lnTo>
                  <a:pt x="764447" y="130782"/>
                </a:lnTo>
                <a:lnTo>
                  <a:pt x="770341" y="191178"/>
                </a:lnTo>
                <a:lnTo>
                  <a:pt x="764447" y="251583"/>
                </a:lnTo>
                <a:lnTo>
                  <a:pt x="748037" y="304045"/>
                </a:lnTo>
                <a:lnTo>
                  <a:pt x="723019" y="345395"/>
                </a:lnTo>
                <a:lnTo>
                  <a:pt x="691300" y="372463"/>
                </a:lnTo>
                <a:lnTo>
                  <a:pt x="654790" y="382077"/>
                </a:lnTo>
                <a:lnTo>
                  <a:pt x="115551" y="382077"/>
                </a:lnTo>
                <a:lnTo>
                  <a:pt x="47322" y="345395"/>
                </a:lnTo>
                <a:lnTo>
                  <a:pt x="22304" y="304045"/>
                </a:lnTo>
                <a:lnTo>
                  <a:pt x="5894" y="251583"/>
                </a:lnTo>
                <a:lnTo>
                  <a:pt x="0" y="191178"/>
                </a:lnTo>
                <a:lnTo>
                  <a:pt x="5894" y="130772"/>
                </a:lnTo>
                <a:lnTo>
                  <a:pt x="22304" y="78294"/>
                </a:lnTo>
                <a:lnTo>
                  <a:pt x="47322" y="36902"/>
                </a:lnTo>
                <a:lnTo>
                  <a:pt x="79040" y="9751"/>
                </a:lnTo>
                <a:lnTo>
                  <a:pt x="115551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942219" y="1477082"/>
            <a:ext cx="54927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869"/>
              </a:lnSpc>
            </a:pPr>
            <a:r>
              <a:rPr sz="750" b="1" dirty="0">
                <a:latin typeface="Helvetica"/>
                <a:cs typeface="Helvetica"/>
              </a:rPr>
              <a:t>Description  language  </a:t>
            </a:r>
            <a:r>
              <a:rPr sz="750" dirty="0">
                <a:latin typeface="Helvetica"/>
                <a:cs typeface="Helvetica"/>
              </a:rPr>
              <a:t>(a</a:t>
            </a:r>
            <a:r>
              <a:rPr sz="750" spc="-100" dirty="0">
                <a:latin typeface="Helvetica"/>
                <a:cs typeface="Helvetica"/>
              </a:rPr>
              <a:t> </a:t>
            </a:r>
            <a:r>
              <a:rPr sz="750" dirty="0">
                <a:latin typeface="Helvetica"/>
                <a:cs typeface="Helvetica"/>
              </a:rPr>
              <a:t>logic)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873135" y="1425527"/>
            <a:ext cx="899794" cy="438784"/>
          </a:xfrm>
          <a:custGeom>
            <a:avLst/>
            <a:gdLst/>
            <a:ahLst/>
            <a:cxnLst/>
            <a:rect l="l" t="t" r="r" b="b"/>
            <a:pathLst>
              <a:path w="899795" h="438785">
                <a:moveTo>
                  <a:pt x="764718" y="0"/>
                </a:moveTo>
                <a:lnTo>
                  <a:pt x="134950" y="0"/>
                </a:lnTo>
                <a:lnTo>
                  <a:pt x="99088" y="7837"/>
                </a:lnTo>
                <a:lnTo>
                  <a:pt x="66855" y="29953"/>
                </a:lnTo>
                <a:lnTo>
                  <a:pt x="39540" y="64253"/>
                </a:lnTo>
                <a:lnTo>
                  <a:pt x="18433" y="108639"/>
                </a:lnTo>
                <a:lnTo>
                  <a:pt x="4823" y="161018"/>
                </a:lnTo>
                <a:lnTo>
                  <a:pt x="0" y="219293"/>
                </a:lnTo>
                <a:lnTo>
                  <a:pt x="4823" y="277569"/>
                </a:lnTo>
                <a:lnTo>
                  <a:pt x="18433" y="329947"/>
                </a:lnTo>
                <a:lnTo>
                  <a:pt x="39540" y="374334"/>
                </a:lnTo>
                <a:lnTo>
                  <a:pt x="66855" y="408634"/>
                </a:lnTo>
                <a:lnTo>
                  <a:pt x="99088" y="430750"/>
                </a:lnTo>
                <a:lnTo>
                  <a:pt x="134950" y="438588"/>
                </a:lnTo>
                <a:lnTo>
                  <a:pt x="764718" y="438588"/>
                </a:lnTo>
                <a:lnTo>
                  <a:pt x="832813" y="408634"/>
                </a:lnTo>
                <a:lnTo>
                  <a:pt x="860128" y="374334"/>
                </a:lnTo>
                <a:lnTo>
                  <a:pt x="881235" y="329947"/>
                </a:lnTo>
                <a:lnTo>
                  <a:pt x="894845" y="277569"/>
                </a:lnTo>
                <a:lnTo>
                  <a:pt x="899668" y="219293"/>
                </a:lnTo>
                <a:lnTo>
                  <a:pt x="894845" y="161018"/>
                </a:lnTo>
                <a:lnTo>
                  <a:pt x="881235" y="108639"/>
                </a:lnTo>
                <a:lnTo>
                  <a:pt x="860128" y="64253"/>
                </a:lnTo>
                <a:lnTo>
                  <a:pt x="832813" y="29953"/>
                </a:lnTo>
                <a:lnTo>
                  <a:pt x="800580" y="7837"/>
                </a:lnTo>
                <a:lnTo>
                  <a:pt x="764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73135" y="1425527"/>
            <a:ext cx="899794" cy="441959"/>
          </a:xfrm>
          <a:custGeom>
            <a:avLst/>
            <a:gdLst/>
            <a:ahLst/>
            <a:cxnLst/>
            <a:rect l="l" t="t" r="r" b="b"/>
            <a:pathLst>
              <a:path w="899795" h="441960">
                <a:moveTo>
                  <a:pt x="134950" y="5528"/>
                </a:moveTo>
                <a:lnTo>
                  <a:pt x="764718" y="5528"/>
                </a:lnTo>
                <a:lnTo>
                  <a:pt x="800580" y="11037"/>
                </a:lnTo>
                <a:lnTo>
                  <a:pt x="832813" y="31592"/>
                </a:lnTo>
                <a:lnTo>
                  <a:pt x="860128" y="64944"/>
                </a:lnTo>
                <a:lnTo>
                  <a:pt x="881235" y="108844"/>
                </a:lnTo>
                <a:lnTo>
                  <a:pt x="894845" y="161043"/>
                </a:lnTo>
                <a:lnTo>
                  <a:pt x="899668" y="219293"/>
                </a:lnTo>
                <a:lnTo>
                  <a:pt x="894845" y="277584"/>
                </a:lnTo>
                <a:lnTo>
                  <a:pt x="881235" y="330071"/>
                </a:lnTo>
                <a:lnTo>
                  <a:pt x="860128" y="374752"/>
                </a:lnTo>
                <a:lnTo>
                  <a:pt x="832813" y="409624"/>
                </a:lnTo>
                <a:lnTo>
                  <a:pt x="800580" y="432684"/>
                </a:lnTo>
                <a:lnTo>
                  <a:pt x="764718" y="441930"/>
                </a:lnTo>
                <a:lnTo>
                  <a:pt x="134950" y="441930"/>
                </a:lnTo>
                <a:lnTo>
                  <a:pt x="66855" y="409624"/>
                </a:lnTo>
                <a:lnTo>
                  <a:pt x="39540" y="374752"/>
                </a:lnTo>
                <a:lnTo>
                  <a:pt x="18433" y="330071"/>
                </a:lnTo>
                <a:lnTo>
                  <a:pt x="4823" y="277584"/>
                </a:lnTo>
                <a:lnTo>
                  <a:pt x="0" y="219293"/>
                </a:lnTo>
                <a:lnTo>
                  <a:pt x="4823" y="161018"/>
                </a:lnTo>
                <a:lnTo>
                  <a:pt x="18433" y="108639"/>
                </a:lnTo>
                <a:lnTo>
                  <a:pt x="39540" y="64253"/>
                </a:lnTo>
                <a:lnTo>
                  <a:pt x="66855" y="29953"/>
                </a:lnTo>
                <a:lnTo>
                  <a:pt x="99088" y="7837"/>
                </a:lnTo>
                <a:lnTo>
                  <a:pt x="134950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998891" y="1421541"/>
            <a:ext cx="64833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869"/>
              </a:lnSpc>
            </a:pPr>
            <a:r>
              <a:rPr sz="750" b="1" dirty="0">
                <a:latin typeface="Helvetica"/>
                <a:cs typeface="Helvetica"/>
              </a:rPr>
              <a:t>Automated  reasoning  </a:t>
            </a:r>
            <a:r>
              <a:rPr sz="750" dirty="0">
                <a:latin typeface="Helvetica"/>
                <a:cs typeface="Helvetica"/>
              </a:rPr>
              <a:t>(over</a:t>
            </a:r>
            <a:r>
              <a:rPr sz="750" spc="-55" dirty="0">
                <a:latin typeface="Helvetica"/>
                <a:cs typeface="Helvetica"/>
              </a:rPr>
              <a:t> </a:t>
            </a:r>
            <a:r>
              <a:rPr sz="750" dirty="0">
                <a:latin typeface="Helvetica"/>
                <a:cs typeface="Helvetica"/>
              </a:rPr>
              <a:t>the</a:t>
            </a:r>
            <a:r>
              <a:rPr sz="750" spc="-65" dirty="0">
                <a:latin typeface="Helvetica"/>
                <a:cs typeface="Helvetica"/>
              </a:rPr>
              <a:t> </a:t>
            </a:r>
            <a:r>
              <a:rPr sz="750" dirty="0">
                <a:latin typeface="Helvetica"/>
                <a:cs typeface="Helvetica"/>
              </a:rPr>
              <a:t>TBox  and</a:t>
            </a:r>
            <a:r>
              <a:rPr sz="750" spc="-145" dirty="0">
                <a:latin typeface="Helvetica"/>
                <a:cs typeface="Helvetica"/>
              </a:rPr>
              <a:t> </a:t>
            </a:r>
            <a:r>
              <a:rPr sz="750" dirty="0">
                <a:latin typeface="Helvetica"/>
                <a:cs typeface="Helvetica"/>
              </a:rPr>
              <a:t>ABox)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97131" y="2036477"/>
            <a:ext cx="1355725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latin typeface="Helvetica"/>
                <a:cs typeface="Helvetica"/>
              </a:rPr>
              <a:t>Knowledge</a:t>
            </a:r>
            <a:r>
              <a:rPr sz="800" b="1" spc="-65" dirty="0">
                <a:latin typeface="Helvetica"/>
                <a:cs typeface="Helvetica"/>
              </a:rPr>
              <a:t> </a:t>
            </a:r>
            <a:r>
              <a:rPr sz="800" b="1" spc="5" dirty="0">
                <a:latin typeface="Helvetica"/>
                <a:cs typeface="Helvetica"/>
              </a:rPr>
              <a:t>base</a:t>
            </a:r>
            <a:endParaRPr sz="8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50">
              <a:latin typeface="Times New Roman"/>
              <a:cs typeface="Times New Roman"/>
            </a:endParaRPr>
          </a:p>
          <a:p>
            <a:pPr marL="505459" marR="5080">
              <a:lnSpc>
                <a:spcPts val="1000"/>
              </a:lnSpc>
              <a:spcBef>
                <a:spcPts val="5"/>
              </a:spcBef>
            </a:pPr>
            <a:r>
              <a:rPr sz="850" i="1" spc="10" dirty="0">
                <a:latin typeface="Helvetica Neue"/>
                <a:cs typeface="Helvetica Neue"/>
              </a:rPr>
              <a:t>Interaction with  user</a:t>
            </a:r>
            <a:r>
              <a:rPr sz="850" i="1" spc="-80" dirty="0">
                <a:latin typeface="Helvetica Neue"/>
                <a:cs typeface="Helvetica Neue"/>
              </a:rPr>
              <a:t> </a:t>
            </a:r>
            <a:r>
              <a:rPr sz="850" i="1" spc="10" dirty="0">
                <a:latin typeface="Helvetica Neue"/>
                <a:cs typeface="Helvetica Neue"/>
              </a:rPr>
              <a:t>applications</a:t>
            </a:r>
            <a:endParaRPr sz="850">
              <a:latin typeface="Helvetica Neue"/>
              <a:cs typeface="Helvetica Neue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42188" y="2259582"/>
            <a:ext cx="107505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00"/>
              </a:lnSpc>
            </a:pPr>
            <a:r>
              <a:rPr sz="850" i="1" spc="10" dirty="0">
                <a:latin typeface="Helvetica Neue"/>
                <a:cs typeface="Helvetica Neue"/>
              </a:rPr>
              <a:t>Interaction with</a:t>
            </a:r>
            <a:r>
              <a:rPr sz="850" i="1" spc="-80" dirty="0">
                <a:latin typeface="Helvetica Neue"/>
                <a:cs typeface="Helvetica Neue"/>
              </a:rPr>
              <a:t> </a:t>
            </a:r>
            <a:r>
              <a:rPr sz="850" i="1" spc="10" dirty="0">
                <a:latin typeface="Helvetica Neue"/>
                <a:cs typeface="Helvetica Neue"/>
              </a:rPr>
              <a:t>other  technologies</a:t>
            </a:r>
            <a:endParaRPr sz="850">
              <a:latin typeface="Helvetica Neue"/>
              <a:cs typeface="Helvetica Neue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55191" y="1437225"/>
            <a:ext cx="241300" cy="75565"/>
          </a:xfrm>
          <a:custGeom>
            <a:avLst/>
            <a:gdLst/>
            <a:ahLst/>
            <a:cxnLst/>
            <a:rect l="l" t="t" r="r" b="b"/>
            <a:pathLst>
              <a:path w="241300" h="75565">
                <a:moveTo>
                  <a:pt x="0" y="0"/>
                </a:moveTo>
                <a:lnTo>
                  <a:pt x="241107" y="74953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94576" y="1418381"/>
            <a:ext cx="60960" cy="19050"/>
          </a:xfrm>
          <a:custGeom>
            <a:avLst/>
            <a:gdLst/>
            <a:ahLst/>
            <a:cxnLst/>
            <a:rect l="l" t="t" r="r" b="b"/>
            <a:pathLst>
              <a:path w="60960" h="19050">
                <a:moveTo>
                  <a:pt x="0" y="0"/>
                </a:moveTo>
                <a:lnTo>
                  <a:pt x="60614" y="18843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94576" y="1414494"/>
            <a:ext cx="67945" cy="45720"/>
          </a:xfrm>
          <a:custGeom>
            <a:avLst/>
            <a:gdLst/>
            <a:ahLst/>
            <a:cxnLst/>
            <a:rect l="l" t="t" r="r" b="b"/>
            <a:pathLst>
              <a:path w="67944" h="45719">
                <a:moveTo>
                  <a:pt x="53548" y="45461"/>
                </a:moveTo>
                <a:lnTo>
                  <a:pt x="0" y="3886"/>
                </a:lnTo>
                <a:lnTo>
                  <a:pt x="67681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59037" y="1751851"/>
            <a:ext cx="227329" cy="55880"/>
          </a:xfrm>
          <a:custGeom>
            <a:avLst/>
            <a:gdLst/>
            <a:ahLst/>
            <a:cxnLst/>
            <a:rect l="l" t="t" r="r" b="b"/>
            <a:pathLst>
              <a:path w="227330" h="55880">
                <a:moveTo>
                  <a:pt x="0" y="55634"/>
                </a:moveTo>
                <a:lnTo>
                  <a:pt x="227074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97384" y="1807485"/>
            <a:ext cx="62230" cy="15240"/>
          </a:xfrm>
          <a:custGeom>
            <a:avLst/>
            <a:gdLst/>
            <a:ahLst/>
            <a:cxnLst/>
            <a:rect l="l" t="t" r="r" b="b"/>
            <a:pathLst>
              <a:path w="62230" h="15239">
                <a:moveTo>
                  <a:pt x="0" y="15105"/>
                </a:moveTo>
                <a:lnTo>
                  <a:pt x="61653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97384" y="1784366"/>
            <a:ext cx="67310" cy="46355"/>
          </a:xfrm>
          <a:custGeom>
            <a:avLst/>
            <a:gdLst/>
            <a:ahLst/>
            <a:cxnLst/>
            <a:rect l="l" t="t" r="r" b="b"/>
            <a:pathLst>
              <a:path w="67310" h="46355">
                <a:moveTo>
                  <a:pt x="67317" y="46240"/>
                </a:moveTo>
                <a:lnTo>
                  <a:pt x="0" y="38225"/>
                </a:lnTo>
                <a:lnTo>
                  <a:pt x="55988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77902" y="1433075"/>
            <a:ext cx="247650" cy="86360"/>
          </a:xfrm>
          <a:custGeom>
            <a:avLst/>
            <a:gdLst/>
            <a:ahLst/>
            <a:cxnLst/>
            <a:rect l="l" t="t" r="r" b="b"/>
            <a:pathLst>
              <a:path w="247650" h="86359">
                <a:moveTo>
                  <a:pt x="247216" y="0"/>
                </a:moveTo>
                <a:lnTo>
                  <a:pt x="0" y="86053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5119" y="1412208"/>
            <a:ext cx="60325" cy="20955"/>
          </a:xfrm>
          <a:custGeom>
            <a:avLst/>
            <a:gdLst/>
            <a:ahLst/>
            <a:cxnLst/>
            <a:rect l="l" t="t" r="r" b="b"/>
            <a:pathLst>
              <a:path w="60325" h="20955">
                <a:moveTo>
                  <a:pt x="59948" y="0"/>
                </a:moveTo>
                <a:lnTo>
                  <a:pt x="0" y="20867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17294" y="1410595"/>
            <a:ext cx="67945" cy="45085"/>
          </a:xfrm>
          <a:custGeom>
            <a:avLst/>
            <a:gdLst/>
            <a:ahLst/>
            <a:cxnLst/>
            <a:rect l="l" t="t" r="r" b="b"/>
            <a:pathLst>
              <a:path w="67944" h="45084">
                <a:moveTo>
                  <a:pt x="0" y="0"/>
                </a:moveTo>
                <a:lnTo>
                  <a:pt x="67773" y="1613"/>
                </a:lnTo>
                <a:lnTo>
                  <a:pt x="15650" y="44961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88051" y="1747698"/>
            <a:ext cx="227965" cy="63500"/>
          </a:xfrm>
          <a:custGeom>
            <a:avLst/>
            <a:gdLst/>
            <a:ahLst/>
            <a:cxnLst/>
            <a:rect l="l" t="t" r="r" b="b"/>
            <a:pathLst>
              <a:path w="227964" h="63500">
                <a:moveTo>
                  <a:pt x="227620" y="63076"/>
                </a:moveTo>
                <a:lnTo>
                  <a:pt x="0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15671" y="1810774"/>
            <a:ext cx="61594" cy="17145"/>
          </a:xfrm>
          <a:custGeom>
            <a:avLst/>
            <a:gdLst/>
            <a:ahLst/>
            <a:cxnLst/>
            <a:rect l="l" t="t" r="r" b="b"/>
            <a:pathLst>
              <a:path w="61594" h="17144">
                <a:moveTo>
                  <a:pt x="61171" y="16951"/>
                </a:moveTo>
                <a:lnTo>
                  <a:pt x="0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09315" y="1787836"/>
            <a:ext cx="67945" cy="46355"/>
          </a:xfrm>
          <a:custGeom>
            <a:avLst/>
            <a:gdLst/>
            <a:ahLst/>
            <a:cxnLst/>
            <a:rect l="l" t="t" r="r" b="b"/>
            <a:pathLst>
              <a:path w="67944" h="46355">
                <a:moveTo>
                  <a:pt x="12713" y="0"/>
                </a:moveTo>
                <a:lnTo>
                  <a:pt x="67528" y="39890"/>
                </a:lnTo>
                <a:lnTo>
                  <a:pt x="0" y="45878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57259" y="2261173"/>
            <a:ext cx="1905" cy="281940"/>
          </a:xfrm>
          <a:custGeom>
            <a:avLst/>
            <a:gdLst/>
            <a:ahLst/>
            <a:cxnLst/>
            <a:rect l="l" t="t" r="r" b="b"/>
            <a:pathLst>
              <a:path w="1905" h="281939">
                <a:moveTo>
                  <a:pt x="0" y="281487"/>
                </a:moveTo>
                <a:lnTo>
                  <a:pt x="1867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59126" y="2197698"/>
            <a:ext cx="635" cy="63500"/>
          </a:xfrm>
          <a:custGeom>
            <a:avLst/>
            <a:gdLst/>
            <a:ahLst/>
            <a:cxnLst/>
            <a:rect l="l" t="t" r="r" b="b"/>
            <a:pathLst>
              <a:path w="635" h="63500">
                <a:moveTo>
                  <a:pt x="420" y="0"/>
                </a:moveTo>
                <a:lnTo>
                  <a:pt x="0" y="63475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35323" y="2197698"/>
            <a:ext cx="47625" cy="64135"/>
          </a:xfrm>
          <a:custGeom>
            <a:avLst/>
            <a:gdLst/>
            <a:ahLst/>
            <a:cxnLst/>
            <a:rect l="l" t="t" r="r" b="b"/>
            <a:pathLst>
              <a:path w="47625" h="64135">
                <a:moveTo>
                  <a:pt x="0" y="63317"/>
                </a:moveTo>
                <a:lnTo>
                  <a:pt x="24224" y="0"/>
                </a:lnTo>
                <a:lnTo>
                  <a:pt x="47606" y="63633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56838" y="2542661"/>
            <a:ext cx="635" cy="63500"/>
          </a:xfrm>
          <a:custGeom>
            <a:avLst/>
            <a:gdLst/>
            <a:ahLst/>
            <a:cxnLst/>
            <a:rect l="l" t="t" r="r" b="b"/>
            <a:pathLst>
              <a:path w="635" h="63500">
                <a:moveTo>
                  <a:pt x="0" y="63475"/>
                </a:moveTo>
                <a:lnTo>
                  <a:pt x="421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33456" y="2542503"/>
            <a:ext cx="47625" cy="64135"/>
          </a:xfrm>
          <a:custGeom>
            <a:avLst/>
            <a:gdLst/>
            <a:ahLst/>
            <a:cxnLst/>
            <a:rect l="l" t="t" r="r" b="b"/>
            <a:pathLst>
              <a:path w="47625" h="64135">
                <a:moveTo>
                  <a:pt x="47606" y="315"/>
                </a:moveTo>
                <a:lnTo>
                  <a:pt x="23382" y="63632"/>
                </a:lnTo>
                <a:lnTo>
                  <a:pt x="0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331740" y="2261175"/>
            <a:ext cx="0" cy="274955"/>
          </a:xfrm>
          <a:custGeom>
            <a:avLst/>
            <a:gdLst/>
            <a:ahLst/>
            <a:cxnLst/>
            <a:rect l="l" t="t" r="r" b="b"/>
            <a:pathLst>
              <a:path h="274955">
                <a:moveTo>
                  <a:pt x="0" y="0"/>
                </a:moveTo>
                <a:lnTo>
                  <a:pt x="0" y="274798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31334" y="2535973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476"/>
                </a:moveTo>
                <a:lnTo>
                  <a:pt x="0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07530" y="2535973"/>
            <a:ext cx="47625" cy="63500"/>
          </a:xfrm>
          <a:custGeom>
            <a:avLst/>
            <a:gdLst/>
            <a:ahLst/>
            <a:cxnLst/>
            <a:rect l="l" t="t" r="r" b="b"/>
            <a:pathLst>
              <a:path w="47625" h="63500">
                <a:moveTo>
                  <a:pt x="47607" y="0"/>
                </a:moveTo>
                <a:lnTo>
                  <a:pt x="23803" y="63476"/>
                </a:lnTo>
                <a:lnTo>
                  <a:pt x="0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331334" y="2197698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476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307530" y="2197698"/>
            <a:ext cx="47625" cy="63500"/>
          </a:xfrm>
          <a:custGeom>
            <a:avLst/>
            <a:gdLst/>
            <a:ahLst/>
            <a:cxnLst/>
            <a:rect l="l" t="t" r="r" b="b"/>
            <a:pathLst>
              <a:path w="47625" h="63500">
                <a:moveTo>
                  <a:pt x="0" y="63476"/>
                </a:moveTo>
                <a:lnTo>
                  <a:pt x="23803" y="0"/>
                </a:lnTo>
                <a:lnTo>
                  <a:pt x="47607" y="63476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6</a:t>
            </a:r>
            <a:r>
              <a:rPr sz="600" b="1" spc="50" dirty="0">
                <a:latin typeface="Arial"/>
                <a:cs typeface="Arial"/>
              </a:rPr>
              <a:t>/33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59"/>
          <p:cNvSpPr txBox="1"/>
          <p:nvPr/>
        </p:nvSpPr>
        <p:spPr>
          <a:xfrm>
            <a:off x="3018637" y="37668"/>
            <a:ext cx="81041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Reasoning</a:t>
            </a:r>
            <a:r>
              <a:rPr sz="600" b="1" spc="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4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services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3785</Words>
  <Application>Microsoft Macintosh PowerPoint</Application>
  <PresentationFormat>Custom</PresentationFormat>
  <Paragraphs>637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Engineering</dc:title>
  <dc:creator>Maria Keet  email: ` `%%%`#`&amp;12_`__~~~ alse home: ` `%%%`#`&amp;12_`__~~~ alse</dc:creator>
  <cp:lastModifiedBy>Maria Keet</cp:lastModifiedBy>
  <cp:revision>17</cp:revision>
  <dcterms:created xsi:type="dcterms:W3CDTF">2019-08-15T17:06:51Z</dcterms:created>
  <dcterms:modified xsi:type="dcterms:W3CDTF">2019-09-11T20:46:19Z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2019-08-15T00:00:00Z</vt:filetime>
  </property>
</Properties>
</file>