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96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97" r:id="rId30"/>
    <p:sldId id="298" r:id="rId31"/>
    <p:sldId id="284" r:id="rId32"/>
    <p:sldId id="285" r:id="rId33"/>
    <p:sldId id="286" r:id="rId34"/>
    <p:sldId id="287" r:id="rId35"/>
    <p:sldId id="288" r:id="rId36"/>
    <p:sldId id="289" r:id="rId37"/>
    <p:sldId id="299" r:id="rId38"/>
    <p:sldId id="300" r:id="rId39"/>
    <p:sldId id="301" r:id="rId40"/>
    <p:sldId id="290" r:id="rId41"/>
    <p:sldId id="291" r:id="rId42"/>
    <p:sldId id="292" r:id="rId43"/>
    <p:sldId id="293" r:id="rId44"/>
    <p:sldId id="294" r:id="rId45"/>
    <p:sldId id="262" r:id="rId46"/>
    <p:sldId id="295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23" autoAdjust="0"/>
    <p:restoredTop sz="93069"/>
  </p:normalViewPr>
  <p:slideViewPr>
    <p:cSldViewPr snapToGrid="0">
      <p:cViewPr varScale="1">
        <p:scale>
          <a:sx n="84" d="100"/>
          <a:sy n="84" d="100"/>
        </p:scale>
        <p:origin x="20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50436-62B2-E449-A2EA-0985D1AF71C3}" type="datetimeFigureOut">
              <a:rPr lang="en-US" smtClean="0"/>
              <a:t>8/15/19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1F33B2-6904-F746-941D-B703D33BF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7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T1: ODP: An ontology is to be </a:t>
            </a:r>
            <a:r>
              <a:rPr lang="en-US" dirty="0" err="1" smtClean="0"/>
              <a:t>modularised</a:t>
            </a:r>
            <a:r>
              <a:rPr lang="en-US" dirty="0" smtClean="0"/>
              <a:t> by identifying a part</a:t>
            </a:r>
            <a:r>
              <a:rPr lang="en-US" baseline="0" dirty="0" smtClean="0"/>
              <a:t> of the ontology that can be reused as a best practice for recurring ontology issues; hence isolate a ODP for general reuse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F33B2-6904-F746-941D-B703D33BF9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39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T13: these modules contain</a:t>
            </a:r>
            <a:r>
              <a:rPr lang="en-US" baseline="0" dirty="0" smtClean="0"/>
              <a:t> limited </a:t>
            </a:r>
            <a:r>
              <a:rPr lang="en-US" baseline="0" dirty="0" err="1" smtClean="0"/>
              <a:t>lang</a:t>
            </a:r>
            <a:r>
              <a:rPr lang="en-US" baseline="0" dirty="0" smtClean="0"/>
              <a:t> features that are featured in a sub language of a core language - 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rades some expressive power for the efficiency of reasoning. El is tailored for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ontos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many classes, props (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throiw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out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univeersal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quant, cardinality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QL is tailored for large instance data, RL is tailored for scalable reasoning without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scrifiscing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too much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power.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F33B2-6904-F746-941D-B703D33BF9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574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P2: parts are </a:t>
            </a:r>
            <a:r>
              <a:rPr lang="en-US" dirty="0" err="1" smtClean="0"/>
              <a:t>slected</a:t>
            </a:r>
            <a:r>
              <a:rPr lang="en-US" dirty="0" smtClean="0"/>
              <a:t> to be removed </a:t>
            </a:r>
            <a:r>
              <a:rPr lang="en-US" dirty="0" err="1" smtClean="0"/>
              <a:t>resuling</a:t>
            </a:r>
            <a:r>
              <a:rPr lang="en-US" dirty="0" smtClean="0"/>
              <a:t> in</a:t>
            </a:r>
            <a:r>
              <a:rPr lang="en-US" baseline="0" dirty="0" smtClean="0"/>
              <a:t> ontology with less details. P3: </a:t>
            </a:r>
            <a:r>
              <a:rPr lang="en-US" baseline="0" dirty="0" err="1" smtClean="0"/>
              <a:t>hidihng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undeseriable</a:t>
            </a:r>
            <a:r>
              <a:rPr lang="en-US" baseline="0" dirty="0" smtClean="0"/>
              <a:t> info at diff levels</a:t>
            </a:r>
          </a:p>
          <a:p>
            <a:r>
              <a:rPr lang="en-US" baseline="0" dirty="0" smtClean="0"/>
              <a:t>P4: refinement occurs when alt axioms are </a:t>
            </a:r>
            <a:r>
              <a:rPr lang="en-US" baseline="0" dirty="0" err="1" smtClean="0"/>
              <a:t>inrodueced</a:t>
            </a:r>
            <a:r>
              <a:rPr lang="en-US" baseline="0" dirty="0" smtClean="0"/>
              <a:t> as a result of the mod. Process e.g., </a:t>
            </a:r>
            <a:r>
              <a:rPr lang="en-US" baseline="0" dirty="0" err="1" smtClean="0"/>
              <a:t>intermodeule</a:t>
            </a:r>
            <a:r>
              <a:rPr lang="en-US" baseline="0" dirty="0" smtClean="0"/>
              <a:t> links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F33B2-6904-F746-941D-B703D33BF9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80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P12: when a large ontology  is </a:t>
            </a:r>
            <a:r>
              <a:rPr lang="en-US" dirty="0" err="1" smtClean="0"/>
              <a:t>struct</a:t>
            </a:r>
            <a:r>
              <a:rPr lang="en-US" dirty="0" smtClean="0"/>
              <a:t>. Divided</a:t>
            </a:r>
            <a:r>
              <a:rPr lang="en-US" baseline="0" dirty="0" smtClean="0"/>
              <a:t> into a set of modules, allowing concurrent uses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F33B2-6904-F746-941D-B703D33BF9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8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Mt1:dividing a graph into partitions, vertices not</a:t>
            </a:r>
            <a:r>
              <a:rPr lang="en-US" baseline="0" dirty="0" smtClean="0"/>
              <a:t> shared across. </a:t>
            </a:r>
            <a:r>
              <a:rPr lang="en-US" baseline="0" dirty="0" err="1" smtClean="0"/>
              <a:t>Struct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divi</a:t>
            </a:r>
            <a:r>
              <a:rPr lang="en-US" baseline="0" dirty="0" smtClean="0"/>
              <a:t> is the driving </a:t>
            </a:r>
            <a:r>
              <a:rPr lang="en-US" baseline="0" dirty="0" err="1" smtClean="0"/>
              <a:t>force.in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pato</a:t>
            </a:r>
            <a:r>
              <a:rPr lang="en-US" baseline="0" dirty="0" smtClean="0"/>
              <a:t>, it is used using maximal line islands</a:t>
            </a:r>
          </a:p>
          <a:p>
            <a:r>
              <a:rPr lang="en-US" baseline="0" dirty="0" smtClean="0"/>
              <a:t>Mt2: aimed at </a:t>
            </a:r>
            <a:r>
              <a:rPr lang="en-US" baseline="0" dirty="0" err="1" smtClean="0"/>
              <a:t>optimising</a:t>
            </a:r>
            <a:r>
              <a:rPr lang="en-US" baseline="0" dirty="0" smtClean="0"/>
              <a:t> the conn between nodes using a modularity </a:t>
            </a:r>
            <a:r>
              <a:rPr lang="en-US" baseline="0" dirty="0" err="1" smtClean="0"/>
              <a:t>funct</a:t>
            </a:r>
            <a:r>
              <a:rPr lang="en-US" baseline="0" dirty="0" smtClean="0"/>
              <a:t>. Groups strong conn together- not based on </a:t>
            </a:r>
            <a:r>
              <a:rPr lang="en-US" baseline="0" dirty="0" err="1" smtClean="0"/>
              <a:t>loc</a:t>
            </a:r>
            <a:endParaRPr lang="en-US" baseline="0" dirty="0" smtClean="0"/>
          </a:p>
          <a:p>
            <a:r>
              <a:rPr lang="en-US" baseline="0" dirty="0" smtClean="0"/>
              <a:t>Mt3: used to group together data when little is known about it. It builds a hierarchy of clusters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F33B2-6904-F746-941D-B703D33BF9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3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Mt6: abs, the principal of simplifying complex models by removing </a:t>
            </a:r>
            <a:r>
              <a:rPr lang="en-US" dirty="0" err="1" smtClean="0"/>
              <a:t>uncesceary</a:t>
            </a:r>
            <a:r>
              <a:rPr lang="en-US" dirty="0" smtClean="0"/>
              <a:t> details. The semantics of the model is </a:t>
            </a:r>
            <a:r>
              <a:rPr lang="en-US" dirty="0" err="1" smtClean="0"/>
              <a:t>analysed</a:t>
            </a:r>
            <a:r>
              <a:rPr lang="en-US" dirty="0" smtClean="0"/>
              <a:t> using rules to determine key entities and preserve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F33B2-6904-F746-941D-B703D33BF96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505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8/14/19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8/14/19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8/14/19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8/14/19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8/14/19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8/14/19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8/14/19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8/14/19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8/14/19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8/14/19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8/14/19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8/14/19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thezfiles.co.za/modularisation/" TargetMode="External"/><Relationship Id="rId3" Type="http://schemas.openxmlformats.org/officeDocument/2006/relationships/hyperlink" Target="http://www.thezfiles.co.za/Modularity/TOMM.zip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 smtClean="0"/>
              <a:t>Modularisation in</a:t>
            </a:r>
            <a:br>
              <a:rPr lang="en-ZA" dirty="0" smtClean="0"/>
            </a:br>
            <a:r>
              <a:rPr lang="en-ZA" dirty="0" smtClean="0"/>
              <a:t>ontologies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ZA" dirty="0" smtClean="0"/>
              <a:t>Zubeida C. Khan</a:t>
            </a:r>
          </a:p>
          <a:p>
            <a:r>
              <a:rPr lang="en-ZA" dirty="0" smtClean="0"/>
              <a:t>zkhan@csir.co.za</a:t>
            </a:r>
          </a:p>
          <a:p>
            <a:r>
              <a:rPr lang="en-ZA" dirty="0" smtClean="0"/>
              <a:t>Senior researcher @ CSIR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2106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Dimensions for modularisation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Modules have several dimensions:</a:t>
            </a:r>
          </a:p>
          <a:p>
            <a:pPr lvl="1"/>
            <a:r>
              <a:rPr lang="en-ZA" dirty="0"/>
              <a:t>Use-cases: Purposes or goals for modularisation.</a:t>
            </a:r>
          </a:p>
          <a:p>
            <a:pPr lvl="1"/>
            <a:r>
              <a:rPr lang="en-ZA" dirty="0"/>
              <a:t>Type: A way of classifying a module.</a:t>
            </a:r>
          </a:p>
          <a:p>
            <a:pPr lvl="1"/>
            <a:r>
              <a:rPr lang="en-ZA" dirty="0"/>
              <a:t>Properties: Something that a module exhibits.</a:t>
            </a:r>
          </a:p>
          <a:p>
            <a:pPr lvl="1"/>
            <a:r>
              <a:rPr lang="en-ZA" dirty="0"/>
              <a:t>Techniques: Used to create a module.</a:t>
            </a:r>
          </a:p>
          <a:p>
            <a:pPr lvl="1"/>
            <a:r>
              <a:rPr lang="en-ZA" dirty="0"/>
              <a:t>Evaluation metrics: How to measure a module. Is it good or bad</a:t>
            </a:r>
            <a:r>
              <a:rPr lang="en-ZA" dirty="0" smtClean="0"/>
              <a:t>?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346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Use-cases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U1: Maintenance</a:t>
            </a:r>
          </a:p>
          <a:p>
            <a:r>
              <a:rPr lang="en-ZA" dirty="0" smtClean="0"/>
              <a:t>U2: Automated reasoning</a:t>
            </a:r>
          </a:p>
          <a:p>
            <a:r>
              <a:rPr lang="en-ZA" dirty="0" smtClean="0"/>
              <a:t>U3: Validation</a:t>
            </a:r>
          </a:p>
          <a:p>
            <a:r>
              <a:rPr lang="en-ZA" dirty="0" smtClean="0"/>
              <a:t>U4: Processing</a:t>
            </a:r>
          </a:p>
          <a:p>
            <a:r>
              <a:rPr lang="en-ZA" dirty="0" smtClean="0"/>
              <a:t>U5: Comprehension</a:t>
            </a:r>
          </a:p>
          <a:p>
            <a:r>
              <a:rPr lang="en-ZA" dirty="0" smtClean="0"/>
              <a:t>U6: Collaborative efforts</a:t>
            </a:r>
          </a:p>
          <a:p>
            <a:r>
              <a:rPr lang="en-ZA" dirty="0" smtClean="0"/>
              <a:t>U7: Reuse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3241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Types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Functional modules: A large </a:t>
            </a:r>
            <a:r>
              <a:rPr lang="en-ZA" dirty="0"/>
              <a:t>ontology is modularised by dividing </a:t>
            </a:r>
            <a:r>
              <a:rPr lang="en-ZA" dirty="0" smtClean="0"/>
              <a:t>it into </a:t>
            </a:r>
            <a:r>
              <a:rPr lang="en-ZA" dirty="0"/>
              <a:t>functional </a:t>
            </a:r>
            <a:r>
              <a:rPr lang="en-ZA" dirty="0" smtClean="0"/>
              <a:t>components/ subject domains.</a:t>
            </a:r>
          </a:p>
          <a:p>
            <a:pPr lvl="1"/>
            <a:r>
              <a:rPr lang="en-ZA" dirty="0" smtClean="0"/>
              <a:t>T1: Ontology design patterns</a:t>
            </a:r>
          </a:p>
          <a:p>
            <a:pPr lvl="1"/>
            <a:r>
              <a:rPr lang="en-ZA" dirty="0" smtClean="0"/>
              <a:t>T2: Subject domain modules</a:t>
            </a:r>
          </a:p>
          <a:p>
            <a:pPr lvl="1"/>
            <a:r>
              <a:rPr lang="en-ZA" dirty="0" smtClean="0"/>
              <a:t>T3: Isolation branch modules</a:t>
            </a:r>
          </a:p>
          <a:p>
            <a:pPr lvl="1"/>
            <a:r>
              <a:rPr lang="en-ZA" dirty="0" smtClean="0"/>
              <a:t>T4: Locality modules</a:t>
            </a:r>
          </a:p>
          <a:p>
            <a:pPr lvl="1"/>
            <a:r>
              <a:rPr lang="en-ZA" dirty="0" smtClean="0"/>
              <a:t>T5: Privacy modules</a:t>
            </a:r>
          </a:p>
          <a:p>
            <a:r>
              <a:rPr lang="en-ZA" dirty="0" smtClean="0"/>
              <a:t>Structural modules: Those that have been partitioned based on structure/ hierarchy.</a:t>
            </a:r>
          </a:p>
          <a:p>
            <a:pPr lvl="1"/>
            <a:r>
              <a:rPr lang="en-ZA" dirty="0" smtClean="0"/>
              <a:t>T6: Domain coverage modules</a:t>
            </a:r>
          </a:p>
          <a:p>
            <a:pPr lvl="1"/>
            <a:r>
              <a:rPr lang="en-ZA" dirty="0" smtClean="0"/>
              <a:t>T7: Ontology matching modules</a:t>
            </a:r>
          </a:p>
          <a:p>
            <a:pPr lvl="1"/>
            <a:r>
              <a:rPr lang="en-ZA" dirty="0" smtClean="0"/>
              <a:t>T8: Optimal reasoning modules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5652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Abstraction modules: Some detail is hidden to make a simpler view of the ontology.</a:t>
            </a:r>
          </a:p>
          <a:p>
            <a:pPr lvl="1"/>
            <a:r>
              <a:rPr lang="en-ZA" dirty="0" smtClean="0"/>
              <a:t>T9: Axiom abstraction modules</a:t>
            </a:r>
          </a:p>
          <a:p>
            <a:pPr lvl="1"/>
            <a:r>
              <a:rPr lang="en-ZA" dirty="0" smtClean="0"/>
              <a:t>T10: Entity type modules</a:t>
            </a:r>
          </a:p>
          <a:p>
            <a:pPr lvl="1"/>
            <a:r>
              <a:rPr lang="en-ZA" dirty="0" smtClean="0"/>
              <a:t>T11: High-level abstraction modules</a:t>
            </a:r>
          </a:p>
          <a:p>
            <a:pPr lvl="1"/>
            <a:r>
              <a:rPr lang="en-ZA" dirty="0" smtClean="0"/>
              <a:t>T12: Weighted modules</a:t>
            </a:r>
          </a:p>
          <a:p>
            <a:r>
              <a:rPr lang="en-ZA" dirty="0" smtClean="0"/>
              <a:t>Expressiveness modules: An </a:t>
            </a:r>
            <a:r>
              <a:rPr lang="en-ZA" dirty="0"/>
              <a:t>ontology is modularised according to a specific </a:t>
            </a:r>
            <a:r>
              <a:rPr lang="en-ZA" dirty="0" smtClean="0"/>
              <a:t>ontology </a:t>
            </a:r>
            <a:r>
              <a:rPr lang="en-ZA" dirty="0"/>
              <a:t>sub-language by removing some of its expressive </a:t>
            </a:r>
            <a:r>
              <a:rPr lang="en-ZA" dirty="0" smtClean="0"/>
              <a:t>power.</a:t>
            </a:r>
          </a:p>
          <a:p>
            <a:pPr lvl="1"/>
            <a:r>
              <a:rPr lang="en-ZA" dirty="0" smtClean="0"/>
              <a:t>T13: </a:t>
            </a:r>
            <a:r>
              <a:rPr lang="en-ZA" dirty="0"/>
              <a:t>Expressiveness sub-language modules</a:t>
            </a:r>
            <a:endParaRPr lang="en-ZA" dirty="0" smtClean="0"/>
          </a:p>
          <a:p>
            <a:pPr lvl="1"/>
            <a:r>
              <a:rPr lang="en-ZA" dirty="0" smtClean="0"/>
              <a:t>T14: </a:t>
            </a:r>
            <a:r>
              <a:rPr lang="en-ZA" dirty="0"/>
              <a:t>Expressiveness feature modules</a:t>
            </a:r>
          </a:p>
          <a:p>
            <a:endParaRPr lang="en-ZA" dirty="0" smtClean="0"/>
          </a:p>
        </p:txBody>
      </p:sp>
    </p:spTree>
    <p:extLst>
      <p:ext uri="{BB962C8B-B14F-4D97-AF65-F5344CB8AC3E}">
        <p14:creationId xmlns:p14="http://schemas.microsoft.com/office/powerpoint/2010/main" val="144429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properties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Properties of a module: Something that a module exhibits by itself.</a:t>
            </a:r>
          </a:p>
          <a:p>
            <a:pPr lvl="1"/>
            <a:r>
              <a:rPr lang="en-ZA" dirty="0" smtClean="0"/>
              <a:t>P1: Seed signature	</a:t>
            </a:r>
          </a:p>
          <a:p>
            <a:pPr lvl="1"/>
            <a:r>
              <a:rPr lang="en-ZA" dirty="0" smtClean="0"/>
              <a:t>P2: Information removal</a:t>
            </a:r>
          </a:p>
          <a:p>
            <a:pPr lvl="1"/>
            <a:r>
              <a:rPr lang="en-ZA" dirty="0" smtClean="0"/>
              <a:t>P3: Abstraction</a:t>
            </a:r>
          </a:p>
          <a:p>
            <a:pPr lvl="2"/>
            <a:r>
              <a:rPr lang="en-ZA" dirty="0" smtClean="0"/>
              <a:t>P3.1: Breadth abstraction</a:t>
            </a:r>
          </a:p>
          <a:p>
            <a:pPr lvl="2"/>
            <a:r>
              <a:rPr lang="en-ZA" dirty="0" smtClean="0"/>
              <a:t>P3.2: Depth abstraction</a:t>
            </a:r>
          </a:p>
          <a:p>
            <a:pPr lvl="1"/>
            <a:r>
              <a:rPr lang="en-ZA" dirty="0" smtClean="0"/>
              <a:t>P4: Refinement</a:t>
            </a:r>
          </a:p>
          <a:p>
            <a:pPr lvl="1"/>
            <a:r>
              <a:rPr lang="en-ZA" dirty="0" smtClean="0"/>
              <a:t>P5: Stand-alone</a:t>
            </a:r>
          </a:p>
          <a:p>
            <a:pPr lvl="1"/>
            <a:r>
              <a:rPr lang="en-ZA" dirty="0" smtClean="0"/>
              <a:t>P6: Source ontology</a:t>
            </a:r>
          </a:p>
          <a:p>
            <a:pPr lvl="1"/>
            <a:r>
              <a:rPr lang="en-ZA" dirty="0" smtClean="0"/>
              <a:t>P7: Proper subset</a:t>
            </a:r>
          </a:p>
          <a:p>
            <a:pPr lvl="1"/>
            <a:r>
              <a:rPr lang="en-ZA" dirty="0" smtClean="0"/>
              <a:t>P8: Imports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3613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Properties of a set of related modules: Thee </a:t>
            </a:r>
            <a:r>
              <a:rPr lang="en-ZA" dirty="0"/>
              <a:t>properties that a set of modules exhibit altogether</a:t>
            </a:r>
            <a:r>
              <a:rPr lang="en-ZA" dirty="0" smtClean="0"/>
              <a:t>, and </a:t>
            </a:r>
            <a:r>
              <a:rPr lang="en-ZA" dirty="0"/>
              <a:t>in relation to one </a:t>
            </a:r>
            <a:r>
              <a:rPr lang="en-ZA" dirty="0" smtClean="0"/>
              <a:t>another.</a:t>
            </a:r>
          </a:p>
          <a:p>
            <a:pPr lvl="1"/>
            <a:r>
              <a:rPr lang="en-ZA" dirty="0" smtClean="0"/>
              <a:t>P9: Overlapping</a:t>
            </a:r>
          </a:p>
          <a:p>
            <a:pPr lvl="1"/>
            <a:r>
              <a:rPr lang="en-ZA" dirty="0" smtClean="0"/>
              <a:t>P10: Mutual exclusion</a:t>
            </a:r>
          </a:p>
          <a:p>
            <a:pPr lvl="1"/>
            <a:r>
              <a:rPr lang="en-ZA" dirty="0" smtClean="0"/>
              <a:t>P11: Union equivalence</a:t>
            </a:r>
          </a:p>
          <a:p>
            <a:pPr lvl="1"/>
            <a:r>
              <a:rPr lang="en-ZA" dirty="0" smtClean="0"/>
              <a:t>P12: Partitioning</a:t>
            </a:r>
          </a:p>
          <a:p>
            <a:pPr lvl="1"/>
            <a:r>
              <a:rPr lang="en-ZA" dirty="0" smtClean="0"/>
              <a:t>P13: </a:t>
            </a:r>
            <a:r>
              <a:rPr lang="en-ZA" dirty="0"/>
              <a:t>Inter-module interaction</a:t>
            </a:r>
            <a:endParaRPr lang="en-ZA" dirty="0" smtClean="0"/>
          </a:p>
          <a:p>
            <a:pPr lvl="1"/>
            <a:r>
              <a:rPr lang="en-ZA" dirty="0" smtClean="0"/>
              <a:t>P14: </a:t>
            </a:r>
            <a:r>
              <a:rPr lang="en-ZA" dirty="0"/>
              <a:t>P</a:t>
            </a:r>
            <a:r>
              <a:rPr lang="en-ZA" dirty="0" smtClean="0"/>
              <a:t>re-assigned number of modules</a:t>
            </a:r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2400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Techniques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Graph theory approaches: </a:t>
            </a:r>
            <a:r>
              <a:rPr lang="en-ZA" dirty="0"/>
              <a:t>Graph theory approaches are those that have been designed to be applied to </a:t>
            </a:r>
            <a:r>
              <a:rPr lang="en-ZA" dirty="0" smtClean="0"/>
              <a:t>the general </a:t>
            </a:r>
            <a:r>
              <a:rPr lang="en-ZA" dirty="0"/>
              <a:t>problem of community detection. </a:t>
            </a:r>
            <a:endParaRPr lang="en-ZA" dirty="0" smtClean="0"/>
          </a:p>
          <a:p>
            <a:pPr lvl="1"/>
            <a:r>
              <a:rPr lang="en-ZA" dirty="0" smtClean="0"/>
              <a:t>MT1: </a:t>
            </a:r>
            <a:r>
              <a:rPr lang="en-ZA" dirty="0"/>
              <a:t>Graph </a:t>
            </a:r>
            <a:r>
              <a:rPr lang="en-ZA" dirty="0" smtClean="0"/>
              <a:t>partitioning</a:t>
            </a:r>
          </a:p>
          <a:p>
            <a:pPr lvl="1"/>
            <a:r>
              <a:rPr lang="en-ZA" dirty="0" smtClean="0"/>
              <a:t>MT2: Modularity maximisation</a:t>
            </a:r>
          </a:p>
          <a:p>
            <a:r>
              <a:rPr lang="en-ZA" dirty="0" smtClean="0"/>
              <a:t>Statistical approaches: </a:t>
            </a:r>
            <a:r>
              <a:rPr lang="en-ZA" dirty="0"/>
              <a:t>Statistical approaches emphasise on using statistical equations to create </a:t>
            </a:r>
            <a:r>
              <a:rPr lang="en-ZA" dirty="0" smtClean="0"/>
              <a:t>ontology modules.</a:t>
            </a:r>
          </a:p>
          <a:p>
            <a:pPr lvl="1"/>
            <a:r>
              <a:rPr lang="en-ZA" dirty="0" smtClean="0"/>
              <a:t>MT3: Hierarchical clustering</a:t>
            </a:r>
          </a:p>
          <a:p>
            <a:r>
              <a:rPr lang="en-ZA" dirty="0" smtClean="0"/>
              <a:t>Semantic approaches: </a:t>
            </a:r>
            <a:r>
              <a:rPr lang="en-ZA" dirty="0"/>
              <a:t>T</a:t>
            </a:r>
            <a:r>
              <a:rPr lang="en-ZA" dirty="0" smtClean="0"/>
              <a:t>he </a:t>
            </a:r>
            <a:r>
              <a:rPr lang="en-ZA" dirty="0"/>
              <a:t>entities and axioms of the ontology are used for </a:t>
            </a:r>
            <a:r>
              <a:rPr lang="en-ZA" dirty="0" smtClean="0"/>
              <a:t>the modularisation approach.</a:t>
            </a:r>
          </a:p>
          <a:p>
            <a:pPr lvl="1"/>
            <a:r>
              <a:rPr lang="en-ZA" dirty="0" smtClean="0"/>
              <a:t>MT4: Locality modularity</a:t>
            </a:r>
          </a:p>
          <a:p>
            <a:pPr lvl="1"/>
            <a:r>
              <a:rPr lang="en-ZA" dirty="0" smtClean="0"/>
              <a:t>MT5: Query-based modularity</a:t>
            </a:r>
            <a:endParaRPr lang="en-ZA" dirty="0"/>
          </a:p>
          <a:p>
            <a:endParaRPr lang="en-ZA" dirty="0" smtClean="0"/>
          </a:p>
          <a:p>
            <a:pPr lvl="1"/>
            <a:endParaRPr lang="en-ZA" dirty="0"/>
          </a:p>
          <a:p>
            <a:endParaRPr lang="en-ZA" dirty="0" smtClean="0"/>
          </a:p>
          <a:p>
            <a:pPr lvl="1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71462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ZA" dirty="0" smtClean="0"/>
              <a:t>MT6: Semantic-based abstraction</a:t>
            </a:r>
          </a:p>
          <a:p>
            <a:pPr lvl="1"/>
            <a:r>
              <a:rPr lang="en-ZA" dirty="0" smtClean="0"/>
              <a:t>MT7: </a:t>
            </a:r>
            <a:r>
              <a:rPr lang="en-ZA" i="1" dirty="0" smtClean="0"/>
              <a:t>A priori </a:t>
            </a:r>
            <a:r>
              <a:rPr lang="en-ZA" dirty="0" smtClean="0"/>
              <a:t>modularity</a:t>
            </a:r>
          </a:p>
          <a:p>
            <a:pPr lvl="1"/>
            <a:r>
              <a:rPr lang="en-ZA" dirty="0" smtClean="0"/>
              <a:t>MT8: Manual modularity</a:t>
            </a:r>
          </a:p>
          <a:p>
            <a:pPr lvl="1"/>
            <a:r>
              <a:rPr lang="en-ZA" dirty="0" smtClean="0"/>
              <a:t>MT9: Language simplification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0851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Classifying modules: an experimental evaluation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How do module types differ with respect to certain use-cases</a:t>
            </a:r>
            <a:r>
              <a:rPr lang="en-ZA" dirty="0" smtClean="0"/>
              <a:t>?</a:t>
            </a:r>
          </a:p>
          <a:p>
            <a:r>
              <a:rPr lang="en-ZA" dirty="0"/>
              <a:t>Which techniques can we use to create modules of a certain type</a:t>
            </a:r>
            <a:r>
              <a:rPr lang="en-ZA" dirty="0" smtClean="0"/>
              <a:t>?</a:t>
            </a:r>
          </a:p>
          <a:p>
            <a:r>
              <a:rPr lang="en-ZA" dirty="0"/>
              <a:t>Which </a:t>
            </a:r>
            <a:r>
              <a:rPr lang="en-ZA" dirty="0" smtClean="0"/>
              <a:t>techniques</a:t>
            </a:r>
            <a:r>
              <a:rPr lang="en-ZA" dirty="0" smtClean="0"/>
              <a:t> </a:t>
            </a:r>
            <a:r>
              <a:rPr lang="en-ZA" dirty="0"/>
              <a:t>result in modules with certain </a:t>
            </a:r>
            <a:r>
              <a:rPr lang="en-ZA" dirty="0" smtClean="0"/>
              <a:t>properties?</a:t>
            </a:r>
          </a:p>
          <a:p>
            <a:endParaRPr lang="en-ZA" dirty="0"/>
          </a:p>
          <a:p>
            <a:r>
              <a:rPr lang="en-ZA" dirty="0" smtClean="0"/>
              <a:t>1. Collect ontology modules</a:t>
            </a:r>
          </a:p>
          <a:p>
            <a:r>
              <a:rPr lang="en-ZA" dirty="0" smtClean="0"/>
              <a:t>2. Classify </a:t>
            </a:r>
            <a:r>
              <a:rPr lang="en-ZA" dirty="0"/>
              <a:t>each ontology module according to its use-cases, techniques, </a:t>
            </a:r>
            <a:r>
              <a:rPr lang="en-ZA" dirty="0" smtClean="0"/>
              <a:t>properties</a:t>
            </a:r>
            <a:r>
              <a:rPr lang="en-ZA" dirty="0"/>
              <a:t>, and </a:t>
            </a:r>
            <a:r>
              <a:rPr lang="en-ZA" dirty="0" smtClean="0"/>
              <a:t>types</a:t>
            </a:r>
          </a:p>
          <a:p>
            <a:r>
              <a:rPr lang="en-ZA" dirty="0" smtClean="0"/>
              <a:t>3. </a:t>
            </a:r>
            <a:r>
              <a:rPr lang="en-ZA" dirty="0"/>
              <a:t>Conduct a statistical analysis to determine the frequency of dimensions</a:t>
            </a:r>
          </a:p>
          <a:p>
            <a:endParaRPr lang="en-ZA" dirty="0" smtClean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2848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Results</a:t>
            </a:r>
            <a:endParaRPr lang="en-Z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7" y="1626968"/>
            <a:ext cx="7743077" cy="5156825"/>
          </a:xfrm>
        </p:spPr>
      </p:pic>
    </p:spTree>
    <p:extLst>
      <p:ext uri="{BB962C8B-B14F-4D97-AF65-F5344CB8AC3E}">
        <p14:creationId xmlns:p14="http://schemas.microsoft.com/office/powerpoint/2010/main" val="144671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Outline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ZA" dirty="0" smtClean="0"/>
              <a:t>Introduction</a:t>
            </a:r>
          </a:p>
          <a:p>
            <a:r>
              <a:rPr lang="en-ZA" dirty="0" smtClean="0"/>
              <a:t>Why modularise an ontology?</a:t>
            </a:r>
          </a:p>
          <a:p>
            <a:r>
              <a:rPr lang="en-ZA" dirty="0" smtClean="0"/>
              <a:t>History of modularisation</a:t>
            </a:r>
          </a:p>
          <a:p>
            <a:r>
              <a:rPr lang="en-ZA" dirty="0" smtClean="0"/>
              <a:t>What is lacking in modularisation?</a:t>
            </a:r>
          </a:p>
          <a:p>
            <a:r>
              <a:rPr lang="en-ZA" dirty="0" smtClean="0"/>
              <a:t>Define modularisation</a:t>
            </a:r>
          </a:p>
          <a:p>
            <a:r>
              <a:rPr lang="en-ZA" dirty="0" smtClean="0"/>
              <a:t>Classifying modules</a:t>
            </a:r>
          </a:p>
          <a:p>
            <a:r>
              <a:rPr lang="en-ZA" dirty="0" smtClean="0"/>
              <a:t>A framework for ontology modularisation</a:t>
            </a:r>
          </a:p>
          <a:p>
            <a:r>
              <a:rPr lang="en-ZA" dirty="0"/>
              <a:t>Theories and techniques for </a:t>
            </a:r>
            <a:r>
              <a:rPr lang="en-ZA" dirty="0" smtClean="0"/>
              <a:t>modularisation</a:t>
            </a:r>
          </a:p>
          <a:p>
            <a:r>
              <a:rPr lang="en-ZA" dirty="0" smtClean="0"/>
              <a:t>Evaluation metrics</a:t>
            </a:r>
          </a:p>
          <a:p>
            <a:r>
              <a:rPr lang="en-ZA" dirty="0" smtClean="0"/>
              <a:t>New algorithms</a:t>
            </a:r>
          </a:p>
          <a:p>
            <a:r>
              <a:rPr lang="en-ZA" dirty="0" smtClean="0"/>
              <a:t>Conclusion</a:t>
            </a:r>
          </a:p>
          <a:p>
            <a:endParaRPr lang="en-ZA" dirty="0" smtClean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6029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Results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774" y="1823482"/>
            <a:ext cx="7085616" cy="5034518"/>
          </a:xfrm>
        </p:spPr>
      </p:pic>
    </p:spTree>
    <p:extLst>
      <p:ext uri="{BB962C8B-B14F-4D97-AF65-F5344CB8AC3E}">
        <p14:creationId xmlns:p14="http://schemas.microsoft.com/office/powerpoint/2010/main" val="418396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Results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7" y="1742894"/>
            <a:ext cx="9415583" cy="5115105"/>
          </a:xfrm>
        </p:spPr>
      </p:pic>
    </p:spTree>
    <p:extLst>
      <p:ext uri="{BB962C8B-B14F-4D97-AF65-F5344CB8AC3E}">
        <p14:creationId xmlns:p14="http://schemas.microsoft.com/office/powerpoint/2010/main" val="13711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Results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67" y="1624080"/>
            <a:ext cx="7827017" cy="5233920"/>
          </a:xfrm>
        </p:spPr>
      </p:pic>
    </p:spTree>
    <p:extLst>
      <p:ext uri="{BB962C8B-B14F-4D97-AF65-F5344CB8AC3E}">
        <p14:creationId xmlns:p14="http://schemas.microsoft.com/office/powerpoint/2010/main" val="87418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Framework for modularisation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A </a:t>
            </a:r>
            <a:r>
              <a:rPr lang="en-ZA" dirty="0" smtClean="0"/>
              <a:t>module’s </a:t>
            </a:r>
            <a:r>
              <a:rPr lang="en-ZA" i="1" dirty="0" smtClean="0"/>
              <a:t>use-case</a:t>
            </a:r>
            <a:r>
              <a:rPr lang="en-ZA" dirty="0" smtClean="0"/>
              <a:t> results </a:t>
            </a:r>
            <a:r>
              <a:rPr lang="en-ZA" dirty="0"/>
              <a:t>in modules of a </a:t>
            </a:r>
            <a:r>
              <a:rPr lang="en-ZA" dirty="0" smtClean="0"/>
              <a:t>certain </a:t>
            </a:r>
            <a:r>
              <a:rPr lang="en-ZA" i="1" dirty="0" smtClean="0"/>
              <a:t>type</a:t>
            </a:r>
            <a:r>
              <a:rPr lang="en-ZA" dirty="0" smtClean="0"/>
              <a:t>. </a:t>
            </a:r>
            <a:r>
              <a:rPr lang="en-ZA" dirty="0"/>
              <a:t>(</a:t>
            </a:r>
            <a:r>
              <a:rPr lang="en-ZA" dirty="0" smtClean="0"/>
              <a:t>How </a:t>
            </a:r>
            <a:r>
              <a:rPr lang="en-ZA" dirty="0"/>
              <a:t>do module </a:t>
            </a:r>
            <a:r>
              <a:rPr lang="en-ZA" i="1" dirty="0"/>
              <a:t>types</a:t>
            </a:r>
            <a:r>
              <a:rPr lang="en-ZA" dirty="0"/>
              <a:t> differ with respect to certain </a:t>
            </a:r>
            <a:r>
              <a:rPr lang="en-ZA" i="1" dirty="0"/>
              <a:t>use-cases</a:t>
            </a:r>
            <a:r>
              <a:rPr lang="en-ZA" dirty="0" smtClean="0"/>
              <a:t>?)</a:t>
            </a:r>
          </a:p>
          <a:p>
            <a:r>
              <a:rPr lang="en-ZA" dirty="0" smtClean="0"/>
              <a:t>A </a:t>
            </a:r>
            <a:r>
              <a:rPr lang="en-ZA" dirty="0"/>
              <a:t>module of a </a:t>
            </a:r>
            <a:r>
              <a:rPr lang="en-ZA" dirty="0" smtClean="0"/>
              <a:t>certain </a:t>
            </a:r>
            <a:r>
              <a:rPr lang="en-ZA" i="1" dirty="0" smtClean="0"/>
              <a:t>type</a:t>
            </a:r>
            <a:r>
              <a:rPr lang="en-ZA" dirty="0" smtClean="0"/>
              <a:t> is </a:t>
            </a:r>
            <a:r>
              <a:rPr lang="en-ZA" dirty="0"/>
              <a:t>created by </a:t>
            </a:r>
            <a:r>
              <a:rPr lang="en-ZA" dirty="0" smtClean="0"/>
              <a:t>a modularisation </a:t>
            </a:r>
            <a:r>
              <a:rPr lang="en-ZA" i="1" dirty="0" smtClean="0"/>
              <a:t>technique</a:t>
            </a:r>
            <a:r>
              <a:rPr lang="en-ZA" dirty="0" smtClean="0"/>
              <a:t>. (</a:t>
            </a:r>
            <a:r>
              <a:rPr lang="en-ZA" dirty="0"/>
              <a:t>Which </a:t>
            </a:r>
            <a:r>
              <a:rPr lang="en-ZA" i="1" dirty="0"/>
              <a:t>techniques</a:t>
            </a:r>
            <a:r>
              <a:rPr lang="en-ZA" dirty="0"/>
              <a:t> can we use to create modules of a certain </a:t>
            </a:r>
            <a:r>
              <a:rPr lang="en-ZA" i="1" dirty="0"/>
              <a:t>type</a:t>
            </a:r>
            <a:r>
              <a:rPr lang="en-ZA" dirty="0" smtClean="0"/>
              <a:t>?)</a:t>
            </a:r>
          </a:p>
          <a:p>
            <a:r>
              <a:rPr lang="en-ZA" dirty="0" smtClean="0"/>
              <a:t>Modularisation </a:t>
            </a:r>
            <a:r>
              <a:rPr lang="en-ZA" i="1" dirty="0" smtClean="0"/>
              <a:t>techniques</a:t>
            </a:r>
            <a:r>
              <a:rPr lang="en-ZA" dirty="0" smtClean="0"/>
              <a:t> result </a:t>
            </a:r>
            <a:r>
              <a:rPr lang="en-ZA" dirty="0"/>
              <a:t>in modules with </a:t>
            </a:r>
            <a:r>
              <a:rPr lang="en-ZA" dirty="0" smtClean="0"/>
              <a:t>certain </a:t>
            </a:r>
            <a:r>
              <a:rPr lang="en-ZA" i="1" dirty="0" smtClean="0"/>
              <a:t>properties</a:t>
            </a:r>
            <a:r>
              <a:rPr lang="en-ZA" dirty="0" smtClean="0"/>
              <a:t>. (Which </a:t>
            </a:r>
            <a:r>
              <a:rPr lang="en-ZA" i="1" dirty="0"/>
              <a:t>techniques</a:t>
            </a:r>
            <a:r>
              <a:rPr lang="en-ZA" dirty="0"/>
              <a:t> result in modules with certain </a:t>
            </a:r>
            <a:r>
              <a:rPr lang="en-ZA" i="1" dirty="0" smtClean="0"/>
              <a:t>properties</a:t>
            </a:r>
            <a:r>
              <a:rPr lang="en-ZA" dirty="0" smtClean="0"/>
              <a:t>?)</a:t>
            </a:r>
          </a:p>
          <a:p>
            <a:endParaRPr lang="en-ZA" dirty="0"/>
          </a:p>
          <a:p>
            <a:endParaRPr lang="en-Z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4424293"/>
            <a:ext cx="9344152" cy="195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54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Dependencies between use-case and type</a:t>
            </a:r>
            <a:endParaRPr lang="en-ZA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48" y="1289304"/>
            <a:ext cx="9877760" cy="487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47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DEPENDENCIES between type and technique</a:t>
            </a:r>
            <a:endParaRPr lang="en-Z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379474"/>
            <a:ext cx="6951983" cy="4073315"/>
          </a:xfrm>
        </p:spPr>
      </p:pic>
    </p:spTree>
    <p:extLst>
      <p:ext uri="{BB962C8B-B14F-4D97-AF65-F5344CB8AC3E}">
        <p14:creationId xmlns:p14="http://schemas.microsoft.com/office/powerpoint/2010/main" val="55774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Dependencies between technique and property</a:t>
            </a:r>
            <a:endParaRPr lang="en-Z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254047"/>
            <a:ext cx="6963809" cy="4383019"/>
          </a:xfrm>
        </p:spPr>
      </p:pic>
    </p:spTree>
    <p:extLst>
      <p:ext uri="{BB962C8B-B14F-4D97-AF65-F5344CB8AC3E}">
        <p14:creationId xmlns:p14="http://schemas.microsoft.com/office/powerpoint/2010/main" val="129111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Theories and techniques for modularisation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Problems with modules: insufficient information about how to assess/ evaluate.</a:t>
            </a:r>
          </a:p>
          <a:p>
            <a:r>
              <a:rPr lang="en-ZA" dirty="0" smtClean="0"/>
              <a:t>Problems with tools:</a:t>
            </a:r>
            <a:endParaRPr lang="en-ZA" dirty="0"/>
          </a:p>
          <a:p>
            <a:r>
              <a:rPr lang="en-ZA" dirty="0" smtClean="0"/>
              <a:t>Too </a:t>
            </a:r>
            <a:r>
              <a:rPr lang="en-ZA" dirty="0" smtClean="0"/>
              <a:t>strict on logical properties, completeness </a:t>
            </a:r>
            <a:r>
              <a:rPr lang="en-ZA" dirty="0"/>
              <a:t>and correctness to </a:t>
            </a:r>
            <a:r>
              <a:rPr lang="en-ZA" dirty="0" smtClean="0"/>
              <a:t>allow for </a:t>
            </a:r>
            <a:r>
              <a:rPr lang="en-ZA" dirty="0"/>
              <a:t>the creation of smaller modules</a:t>
            </a:r>
            <a:r>
              <a:rPr lang="en-ZA" dirty="0" smtClean="0"/>
              <a:t>.</a:t>
            </a:r>
            <a:endParaRPr lang="en-ZA" dirty="0"/>
          </a:p>
          <a:p>
            <a:r>
              <a:rPr lang="en-ZA" dirty="0" smtClean="0"/>
              <a:t>Mainly focus locality-based</a:t>
            </a:r>
            <a:r>
              <a:rPr lang="en-ZA" dirty="0"/>
              <a:t>, </a:t>
            </a:r>
            <a:r>
              <a:rPr lang="en-ZA" dirty="0" smtClean="0"/>
              <a:t>graph partitioning</a:t>
            </a:r>
            <a:r>
              <a:rPr lang="en-ZA" dirty="0"/>
              <a:t>, and language-based techniques</a:t>
            </a:r>
            <a:r>
              <a:rPr lang="en-ZA" dirty="0" smtClean="0"/>
              <a:t>.</a:t>
            </a:r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592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Evaluation metrics</a:t>
            </a:r>
            <a:endParaRPr lang="en-Z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1892052"/>
            <a:ext cx="6013778" cy="4528594"/>
          </a:xfrm>
        </p:spPr>
      </p:pic>
    </p:spTree>
    <p:extLst>
      <p:ext uri="{BB962C8B-B14F-4D97-AF65-F5344CB8AC3E}">
        <p14:creationId xmlns:p14="http://schemas.microsoft.com/office/powerpoint/2010/main" val="269024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metrics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EM4: Atomic size: </a:t>
                </a:r>
                <a:r>
                  <a:rPr lang="en-US" dirty="0"/>
                  <a:t>An atom is a group of axioms within an ontology that have </a:t>
                </a:r>
                <a:r>
                  <a:rPr lang="en-US" dirty="0" smtClean="0"/>
                  <a:t>dependencies between </a:t>
                </a:r>
                <a:r>
                  <a:rPr lang="en-US" dirty="0"/>
                  <a:t>each </a:t>
                </a:r>
                <a:r>
                  <a:rPr lang="en-US" dirty="0" smtClean="0"/>
                  <a:t>other</a:t>
                </a:r>
                <a:r>
                  <a:rPr lang="en-US" dirty="0"/>
                  <a:t> </a:t>
                </a:r>
                <a:r>
                  <a:rPr lang="en-US" dirty="0" smtClean="0"/>
                  <a:t>[10]. </a:t>
                </a:r>
              </a:p>
              <a:p>
                <a:r>
                  <a:rPr lang="en-US" dirty="0" smtClean="0"/>
                  <a:t>We define the </a:t>
                </a:r>
                <a:r>
                  <a:rPr lang="en-US" dirty="0"/>
                  <a:t>atomic size as the average size of a group of inter-dependent axioms in a </a:t>
                </a:r>
                <a:r>
                  <a:rPr lang="en-US" dirty="0" smtClean="0"/>
                  <a:t>module.</a:t>
                </a:r>
              </a:p>
              <a:p>
                <a:r>
                  <a:rPr lang="en-US" dirty="0" smtClean="0"/>
                  <a:t>We </a:t>
                </a:r>
                <a:r>
                  <a:rPr lang="en-US" dirty="0"/>
                  <a:t>formulate an equation to measure the atomic size of a module by using the </a:t>
                </a:r>
                <a:r>
                  <a:rPr lang="en-US" dirty="0" smtClean="0"/>
                  <a:t>number of </a:t>
                </a:r>
                <a:r>
                  <a:rPr lang="en-US" dirty="0"/>
                  <a:t>atoms and number of axioms present in the module</a:t>
                </a:r>
                <a:r>
                  <a:rPr lang="en-US" dirty="0" smtClean="0"/>
                  <a:t>.</a:t>
                </a:r>
              </a:p>
              <a:p>
                <a:r>
                  <a:rPr lang="en-US" sz="3200" dirty="0" smtClean="0"/>
                  <a:t>Atomic size(M)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320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charset="0"/>
                          </a:rPr>
                          <m:t>|</m:t>
                        </m:r>
                        <m:r>
                          <a:rPr lang="en-US" sz="3200" b="0" i="1" smtClean="0">
                            <a:latin typeface="Cambria Math" charset="0"/>
                          </a:rPr>
                          <m:t>𝐴𝑥𝑖𝑜𝑚</m:t>
                        </m:r>
                        <m:r>
                          <a:rPr lang="en-US" sz="3200" b="0" i="1" smtClean="0">
                            <a:latin typeface="Cambria Math" charset="0"/>
                          </a:rPr>
                          <m:t>|</m:t>
                        </m:r>
                      </m:num>
                      <m:den>
                        <m:r>
                          <a:rPr lang="en-US" sz="3200" b="0" i="1" smtClean="0">
                            <a:latin typeface="Cambria Math" charset="0"/>
                          </a:rPr>
                          <m:t>|</m:t>
                        </m:r>
                        <m:r>
                          <a:rPr lang="en-US" sz="3200" b="0" i="1" smtClean="0">
                            <a:latin typeface="Cambria Math" charset="0"/>
                          </a:rPr>
                          <m:t>𝐴𝑡𝑜𝑚</m:t>
                        </m:r>
                        <m:r>
                          <a:rPr lang="en-US" sz="3200" b="0" i="1" smtClean="0">
                            <a:latin typeface="Cambria Math" charset="0"/>
                          </a:rPr>
                          <m:t>|</m:t>
                        </m:r>
                      </m:den>
                    </m:f>
                  </m:oMath>
                </a14:m>
                <a:endParaRPr lang="en-US" sz="32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30" t="-1504" r="-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937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Introduction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736592"/>
          </a:xfrm>
        </p:spPr>
        <p:txBody>
          <a:bodyPr>
            <a:normAutofit/>
          </a:bodyPr>
          <a:lstStyle/>
          <a:p>
            <a:r>
              <a:rPr lang="en-ZA" dirty="0"/>
              <a:t>Modularity: </a:t>
            </a:r>
            <a:r>
              <a:rPr lang="en-ZA" dirty="0" smtClean="0"/>
              <a:t>dividing, separating </a:t>
            </a:r>
            <a:r>
              <a:rPr lang="en-ZA" dirty="0"/>
              <a:t>the components of a large system such that modules can be </a:t>
            </a:r>
            <a:r>
              <a:rPr lang="en-ZA" dirty="0" smtClean="0"/>
              <a:t>recombined.</a:t>
            </a:r>
          </a:p>
          <a:p>
            <a:endParaRPr lang="en-ZA" dirty="0"/>
          </a:p>
          <a:p>
            <a:endParaRPr lang="en-ZA" dirty="0" smtClean="0"/>
          </a:p>
          <a:p>
            <a:endParaRPr lang="en-ZA" dirty="0"/>
          </a:p>
          <a:p>
            <a:endParaRPr lang="en-ZA" dirty="0" smtClean="0"/>
          </a:p>
          <a:p>
            <a:endParaRPr lang="en-ZA" dirty="0"/>
          </a:p>
          <a:p>
            <a:endParaRPr lang="en-ZA" dirty="0" smtClean="0"/>
          </a:p>
          <a:p>
            <a:endParaRPr lang="en-ZA" dirty="0"/>
          </a:p>
          <a:p>
            <a:r>
              <a:rPr lang="en-ZA" dirty="0" smtClean="0"/>
              <a:t>In CS, modular programming is about separating the functionality </a:t>
            </a:r>
            <a:r>
              <a:rPr lang="en-ZA" dirty="0"/>
              <a:t>of a program into independent, interchangeable </a:t>
            </a:r>
            <a:r>
              <a:rPr lang="en-ZA" dirty="0" smtClean="0"/>
              <a:t>modules for specific functions.</a:t>
            </a:r>
          </a:p>
          <a:p>
            <a:pPr marL="0" indent="0">
              <a:buNone/>
            </a:pP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480" y="2791121"/>
            <a:ext cx="3607135" cy="291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74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Consider the example in the screenshot </a:t>
                </a:r>
                <a:r>
                  <a:rPr lang="en-US" dirty="0"/>
                  <a:t>of an atomic </a:t>
                </a:r>
                <a:r>
                  <a:rPr lang="en-US" dirty="0" smtClean="0"/>
                  <a:t>decomposition </a:t>
                </a:r>
                <a:r>
                  <a:rPr lang="en-US" dirty="0"/>
                  <a:t>[</a:t>
                </a:r>
                <a:r>
                  <a:rPr lang="en-US" dirty="0" smtClean="0"/>
                  <a:t>10]. </a:t>
                </a:r>
                <a:r>
                  <a:rPr lang="en-US" dirty="0"/>
                  <a:t>The number of atoms in the example is 6 and there are 7 </a:t>
                </a:r>
                <a:r>
                  <a:rPr lang="en-US" dirty="0" smtClean="0"/>
                  <a:t>axioms in </a:t>
                </a:r>
                <a:r>
                  <a:rPr lang="en-US" dirty="0"/>
                  <a:t>total. The atomic size is </a:t>
                </a:r>
                <a:r>
                  <a:rPr lang="en-US" dirty="0" smtClean="0"/>
                  <a:t>hence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7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6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=1.17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r>
                  <a:rPr lang="en-US" dirty="0" smtClean="0"/>
                  <a:t>This </a:t>
                </a:r>
                <a:r>
                  <a:rPr lang="en-US" dirty="0"/>
                  <a:t>tells us that there is an average </a:t>
                </a:r>
                <a:r>
                  <a:rPr lang="en-US" dirty="0" smtClean="0"/>
                  <a:t>of </a:t>
                </a:r>
                <a:r>
                  <a:rPr lang="en-US" dirty="0"/>
                  <a:t> </a:t>
                </a:r>
                <a:r>
                  <a:rPr lang="en-US" dirty="0" smtClean="0"/>
                  <a:t>1.17 </a:t>
                </a:r>
                <a:r>
                  <a:rPr lang="en-US" dirty="0"/>
                  <a:t>axioms per atom for the </a:t>
                </a:r>
                <a:r>
                  <a:rPr lang="en-US" dirty="0" smtClean="0"/>
                  <a:t>example.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03" t="-1504" r="-1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391" y="3551583"/>
            <a:ext cx="8174776" cy="295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36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TOMM Metrics tool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It is unclear which metrics should be used to evaluate which modules? (types)</a:t>
            </a:r>
          </a:p>
          <a:p>
            <a:r>
              <a:rPr lang="en-ZA" dirty="0" smtClean="0"/>
              <a:t>To uncover this, we have created the Tool for Ontology Modularity Metrics (TOMM).</a:t>
            </a:r>
          </a:p>
          <a:p>
            <a:r>
              <a:rPr lang="en-ZA" dirty="0" smtClean="0"/>
              <a:t>TOMM is programmed with all the equations to calculate each metric.</a:t>
            </a:r>
          </a:p>
          <a:p>
            <a:r>
              <a:rPr lang="en-ZA" dirty="0" smtClean="0"/>
              <a:t>Stand-alone, java file.</a:t>
            </a:r>
          </a:p>
          <a:p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4327308"/>
            <a:ext cx="6633372" cy="223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05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Classifying quality of modules: Experimental evaluation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Determine </a:t>
            </a:r>
            <a:r>
              <a:rPr lang="en-ZA" dirty="0"/>
              <a:t>which metrics can be used to evaluate which module </a:t>
            </a:r>
            <a:r>
              <a:rPr lang="en-ZA" dirty="0" smtClean="0"/>
              <a:t>types</a:t>
            </a:r>
          </a:p>
          <a:p>
            <a:r>
              <a:rPr lang="en-ZA" dirty="0" smtClean="0"/>
              <a:t>How </a:t>
            </a:r>
            <a:r>
              <a:rPr lang="en-ZA" dirty="0"/>
              <a:t>to tell if a module is of good quality</a:t>
            </a:r>
            <a:r>
              <a:rPr lang="en-ZA" dirty="0" smtClean="0"/>
              <a:t>.</a:t>
            </a:r>
          </a:p>
          <a:p>
            <a:endParaRPr lang="en-ZA" dirty="0"/>
          </a:p>
          <a:p>
            <a:r>
              <a:rPr lang="en-ZA" dirty="0" smtClean="0"/>
              <a:t>1. Collect a set of modules</a:t>
            </a:r>
          </a:p>
          <a:p>
            <a:r>
              <a:rPr lang="en-ZA" dirty="0" smtClean="0"/>
              <a:t>2. Run the TOMM tool for each module</a:t>
            </a:r>
          </a:p>
          <a:p>
            <a:r>
              <a:rPr lang="en-ZA" dirty="0" smtClean="0"/>
              <a:t>3. Conduct an analysis</a:t>
            </a:r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5464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Results</a:t>
            </a:r>
            <a:endParaRPr lang="en-Z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349295"/>
            <a:ext cx="8761874" cy="3882959"/>
          </a:xfrm>
        </p:spPr>
      </p:pic>
    </p:spTree>
    <p:extLst>
      <p:ext uri="{BB962C8B-B14F-4D97-AF65-F5344CB8AC3E}">
        <p14:creationId xmlns:p14="http://schemas.microsoft.com/office/powerpoint/2010/main" val="130068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Results</a:t>
            </a:r>
            <a:endParaRPr lang="en-Z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1712976"/>
            <a:ext cx="8424439" cy="4893442"/>
          </a:xfrm>
        </p:spPr>
      </p:pic>
    </p:spTree>
    <p:extLst>
      <p:ext uri="{BB962C8B-B14F-4D97-AF65-F5344CB8AC3E}">
        <p14:creationId xmlns:p14="http://schemas.microsoft.com/office/powerpoint/2010/main" val="397457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360152" cy="1609344"/>
          </a:xfrm>
        </p:spPr>
        <p:txBody>
          <a:bodyPr/>
          <a:lstStyle/>
          <a:p>
            <a:r>
              <a:rPr lang="en-ZA" dirty="0" smtClean="0"/>
              <a:t>Dependencies between types &amp; metrics</a:t>
            </a:r>
            <a:endParaRPr lang="en-Z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1004824"/>
            <a:ext cx="9305558" cy="5853176"/>
          </a:xfrm>
        </p:spPr>
      </p:pic>
    </p:spTree>
    <p:extLst>
      <p:ext uri="{BB962C8B-B14F-4D97-AF65-F5344CB8AC3E}">
        <p14:creationId xmlns:p14="http://schemas.microsoft.com/office/powerpoint/2010/main" val="142787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New algorithms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The current algorithms are lacking for creating certain types of modules.</a:t>
            </a:r>
          </a:p>
          <a:p>
            <a:r>
              <a:rPr lang="en-ZA" dirty="0" smtClean="0"/>
              <a:t>We present 5 new algorithms</a:t>
            </a:r>
          </a:p>
          <a:p>
            <a:pPr lvl="1"/>
            <a:r>
              <a:rPr lang="en-ZA" dirty="0" smtClean="0"/>
              <a:t>Axiom abstraction</a:t>
            </a:r>
          </a:p>
          <a:p>
            <a:pPr lvl="1"/>
            <a:r>
              <a:rPr lang="en-ZA" dirty="0" smtClean="0"/>
              <a:t>Vocabulary abstraction</a:t>
            </a:r>
          </a:p>
          <a:p>
            <a:pPr lvl="1"/>
            <a:r>
              <a:rPr lang="en-ZA" dirty="0" smtClean="0"/>
              <a:t>High-level abstraction</a:t>
            </a:r>
          </a:p>
          <a:p>
            <a:pPr lvl="1"/>
            <a:r>
              <a:rPr lang="en-ZA" dirty="0" smtClean="0"/>
              <a:t>Weighted abstraction</a:t>
            </a:r>
          </a:p>
          <a:p>
            <a:pPr lvl="1"/>
            <a:r>
              <a:rPr lang="en-ZA" dirty="0" smtClean="0"/>
              <a:t>Feature expressiveness</a:t>
            </a:r>
          </a:p>
          <a:p>
            <a:r>
              <a:rPr lang="en-ZA" dirty="0" smtClean="0"/>
              <a:t>Implemented in NOMSA (Novel Ontology Modularisation </a:t>
            </a:r>
            <a:r>
              <a:rPr lang="en-ZA" dirty="0" err="1" smtClean="0"/>
              <a:t>SoftwAre</a:t>
            </a:r>
            <a:r>
              <a:rPr lang="en-ZA" dirty="0" smtClean="0"/>
              <a:t>).</a:t>
            </a:r>
          </a:p>
          <a:p>
            <a:r>
              <a:rPr lang="en-ZA" dirty="0" smtClean="0"/>
              <a:t>Allows users to upload an ontology file, select an algorithm, and input parameters and automatically generate a module.</a:t>
            </a:r>
          </a:p>
          <a:p>
            <a:pPr lvl="1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9134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Weighted abstraction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axioms are removed according to an absolute/relative threshold value.</a:t>
            </a:r>
          </a:p>
          <a:p>
            <a:r>
              <a:rPr lang="en-US" dirty="0"/>
              <a:t>Consider the following axioms in a toy Burger </a:t>
            </a:r>
            <a:r>
              <a:rPr lang="en-US" dirty="0" smtClean="0"/>
              <a:t>ontology.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333" y="2994938"/>
            <a:ext cx="7271703" cy="357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23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abstraction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 us assume we wish to create a module whereby we remove 25% of the entities. To achieve this, we set the threshold value to 25%. </a:t>
            </a:r>
            <a:endParaRPr lang="en-US" dirty="0" smtClean="0"/>
          </a:p>
          <a:p>
            <a:r>
              <a:rPr lang="en-US" dirty="0" smtClean="0"/>
              <a:t>First</a:t>
            </a:r>
            <a:r>
              <a:rPr lang="en-US" dirty="0"/>
              <a:t>, </a:t>
            </a:r>
            <a:r>
              <a:rPr lang="en-US" dirty="0" smtClean="0"/>
              <a:t>we we </a:t>
            </a:r>
            <a:r>
              <a:rPr lang="en-US" dirty="0"/>
              <a:t>weigh each class in the ontology with its number of referencing axioms and we store both the number of referencing axioms and each class in two arrays with corresponding indices. </a:t>
            </a:r>
            <a:endParaRPr lang="en-US" dirty="0" smtClean="0"/>
          </a:p>
          <a:p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sort the weight array values from low to high and the class array such that it matches the weight array. </a:t>
            </a:r>
            <a:endParaRPr lang="en-US" dirty="0" smtClean="0"/>
          </a:p>
          <a:p>
            <a:r>
              <a:rPr lang="en-US" dirty="0" smtClean="0"/>
              <a:t>A limit </a:t>
            </a:r>
            <a:r>
              <a:rPr lang="en-US" dirty="0"/>
              <a:t>variable is calculated as the product of the threshold percentage (.25) and the number of classes in the ontology (21) which is rounded off to a value of 5. </a:t>
            </a:r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classes with the 5 lowest values are </a:t>
            </a:r>
            <a:r>
              <a:rPr lang="en-US" dirty="0" smtClean="0"/>
              <a:t>removed; these are </a:t>
            </a:r>
            <a:r>
              <a:rPr lang="en-US" dirty="0"/>
              <a:t>deemed less-important than the rest and are to be removed due to having the least number of referencing axioms in the ontology.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01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abstraction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classes in bold font are those that are to be removed because they have the least number of referencing axioms.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7" y="2876804"/>
            <a:ext cx="7812895" cy="352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4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Introduction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Ontology developers have been using modularisation to deal with  large and complex ontologies.</a:t>
            </a:r>
          </a:p>
          <a:p>
            <a:r>
              <a:rPr lang="en-ZA" dirty="0" smtClean="0"/>
              <a:t>It is used to simplify/ downsize an ontology for a particular task.</a:t>
            </a:r>
          </a:p>
          <a:p>
            <a:r>
              <a:rPr lang="en-ZA" dirty="0" smtClean="0"/>
              <a:t>What </a:t>
            </a:r>
            <a:r>
              <a:rPr lang="en-ZA" smtClean="0"/>
              <a:t>is modularity?</a:t>
            </a:r>
            <a:endParaRPr lang="en-ZA" dirty="0" smtClean="0"/>
          </a:p>
          <a:p>
            <a:r>
              <a:rPr lang="en-ZA" dirty="0"/>
              <a:t>The possibility to perceive a large knowledge repository as a set of smaller repositories or modules that together compose the entire </a:t>
            </a:r>
            <a:r>
              <a:rPr lang="en-ZA" dirty="0" smtClean="0"/>
              <a:t>repository [8].</a:t>
            </a:r>
          </a:p>
          <a:p>
            <a:r>
              <a:rPr lang="en-ZA" dirty="0"/>
              <a:t>There are many different types of ontology modules, such as language expressivity modules, domain-specific modules, more/less-detailed modules, to name a few. </a:t>
            </a:r>
            <a:endParaRPr lang="en-ZA" dirty="0" smtClean="0"/>
          </a:p>
        </p:txBody>
      </p:sp>
    </p:spTree>
    <p:extLst>
      <p:ext uri="{BB962C8B-B14F-4D97-AF65-F5344CB8AC3E}">
        <p14:creationId xmlns:p14="http://schemas.microsoft.com/office/powerpoint/2010/main" val="341249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ZA" dirty="0" smtClean="0"/>
              <a:t>NOMSA</a:t>
            </a:r>
            <a:endParaRPr lang="en-Z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066" y="2422264"/>
            <a:ext cx="4484915" cy="4264973"/>
          </a:xfrm>
        </p:spPr>
      </p:pic>
      <p:sp>
        <p:nvSpPr>
          <p:cNvPr id="3" name="TextBox 2"/>
          <p:cNvSpPr txBox="1"/>
          <p:nvPr/>
        </p:nvSpPr>
        <p:spPr>
          <a:xfrm>
            <a:off x="1069848" y="1493811"/>
            <a:ext cx="107302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ZA" sz="2000" dirty="0" smtClean="0"/>
              <a:t>Algorithms implemented </a:t>
            </a:r>
            <a:r>
              <a:rPr lang="en-ZA" sz="2000" dirty="0"/>
              <a:t>in NOMSA (Novel Ontology Modularisation </a:t>
            </a:r>
            <a:r>
              <a:rPr lang="en-ZA" sz="2000" dirty="0" err="1"/>
              <a:t>SoftwAre</a:t>
            </a:r>
            <a:r>
              <a:rPr lang="en-ZA" sz="2000" dirty="0"/>
              <a:t>).</a:t>
            </a:r>
          </a:p>
          <a:p>
            <a:pPr marL="285750" indent="-285750">
              <a:buFont typeface="Arial" charset="0"/>
              <a:buChar char="•"/>
            </a:pPr>
            <a:r>
              <a:rPr lang="en-ZA" sz="2000" dirty="0"/>
              <a:t>Allows users to upload an ontology file, select an algorithm, and input parameters and automatically generate a module.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7916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NOMSA EVALUATION</a:t>
            </a:r>
            <a:endParaRPr lang="en-Z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23" y="1838496"/>
            <a:ext cx="11716117" cy="3838403"/>
          </a:xfrm>
        </p:spPr>
      </p:pic>
    </p:spTree>
    <p:extLst>
      <p:ext uri="{BB962C8B-B14F-4D97-AF65-F5344CB8AC3E}">
        <p14:creationId xmlns:p14="http://schemas.microsoft.com/office/powerpoint/2010/main" val="112092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SUMMARY OF CONTRIBUTIONS FOR MODULARISATION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Provided a new, exhaustive definition for </a:t>
            </a:r>
            <a:r>
              <a:rPr lang="en-ZA" dirty="0" smtClean="0"/>
              <a:t>modularisation</a:t>
            </a:r>
            <a:endParaRPr lang="en-ZA" dirty="0" smtClean="0"/>
          </a:p>
          <a:p>
            <a:r>
              <a:rPr lang="en-ZA" dirty="0" smtClean="0"/>
              <a:t>Identified dimensions for modularisation</a:t>
            </a:r>
          </a:p>
          <a:p>
            <a:r>
              <a:rPr lang="en-ZA" dirty="0" smtClean="0"/>
              <a:t>Created dependencies between modularity dimensions</a:t>
            </a:r>
          </a:p>
          <a:p>
            <a:r>
              <a:rPr lang="en-ZA" dirty="0" smtClean="0"/>
              <a:t>Determine how to evaluate a module</a:t>
            </a:r>
          </a:p>
          <a:p>
            <a:r>
              <a:rPr lang="en-ZA" dirty="0" smtClean="0"/>
              <a:t>Improve modularisation techniques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3344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Conclusion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240" y="2121408"/>
            <a:ext cx="10351008" cy="4477512"/>
          </a:xfrm>
        </p:spPr>
        <p:txBody>
          <a:bodyPr>
            <a:normAutofit/>
          </a:bodyPr>
          <a:lstStyle/>
          <a:p>
            <a:r>
              <a:rPr lang="en-ZA" dirty="0" smtClean="0"/>
              <a:t>Solved the problems that:</a:t>
            </a:r>
          </a:p>
          <a:p>
            <a:pPr lvl="1"/>
            <a:r>
              <a:rPr lang="en-ZA" dirty="0" smtClean="0"/>
              <a:t>1.</a:t>
            </a:r>
            <a:r>
              <a:rPr lang="en-ZA" dirty="0"/>
              <a:t> </a:t>
            </a:r>
            <a:r>
              <a:rPr lang="en-ZA" dirty="0" smtClean="0"/>
              <a:t>Existing </a:t>
            </a:r>
            <a:r>
              <a:rPr lang="en-ZA" dirty="0"/>
              <a:t>techniques are not sufficient for </a:t>
            </a:r>
            <a:r>
              <a:rPr lang="en-ZA" dirty="0" smtClean="0"/>
              <a:t>modularisation</a:t>
            </a:r>
          </a:p>
          <a:p>
            <a:pPr lvl="2"/>
            <a:r>
              <a:rPr lang="en-ZA" dirty="0" smtClean="0"/>
              <a:t>performing </a:t>
            </a:r>
            <a:r>
              <a:rPr lang="en-ZA" dirty="0"/>
              <a:t>a classification on a set of </a:t>
            </a:r>
            <a:r>
              <a:rPr lang="en-ZA" dirty="0" smtClean="0"/>
              <a:t>ontology modules </a:t>
            </a:r>
            <a:r>
              <a:rPr lang="en-ZA" dirty="0"/>
              <a:t>to determine which techniques are lacking in </a:t>
            </a:r>
            <a:r>
              <a:rPr lang="en-ZA" dirty="0" smtClean="0"/>
              <a:t>tools</a:t>
            </a:r>
            <a:endParaRPr lang="en-ZA" dirty="0" smtClean="0"/>
          </a:p>
          <a:p>
            <a:pPr lvl="2"/>
            <a:r>
              <a:rPr lang="en-ZA" dirty="0" smtClean="0"/>
              <a:t>by </a:t>
            </a:r>
            <a:r>
              <a:rPr lang="en-ZA" dirty="0" smtClean="0"/>
              <a:t>designing </a:t>
            </a:r>
            <a:r>
              <a:rPr lang="en-ZA" dirty="0"/>
              <a:t>and implementing novel algorithms to perform </a:t>
            </a:r>
            <a:r>
              <a:rPr lang="en-ZA" dirty="0" smtClean="0"/>
              <a:t>modularisation</a:t>
            </a:r>
            <a:endParaRPr lang="en-ZA" dirty="0" smtClean="0"/>
          </a:p>
          <a:p>
            <a:pPr lvl="1"/>
            <a:r>
              <a:rPr lang="en-ZA" dirty="0" smtClean="0"/>
              <a:t>2.</a:t>
            </a:r>
            <a:r>
              <a:rPr lang="en-ZA" dirty="0"/>
              <a:t> </a:t>
            </a:r>
            <a:r>
              <a:rPr lang="en-ZA" dirty="0" smtClean="0"/>
              <a:t>A user </a:t>
            </a:r>
            <a:r>
              <a:rPr lang="en-ZA" dirty="0"/>
              <a:t>has no </a:t>
            </a:r>
            <a:r>
              <a:rPr lang="en-ZA" dirty="0" smtClean="0"/>
              <a:t>guidance on </a:t>
            </a:r>
            <a:r>
              <a:rPr lang="en-ZA" dirty="0"/>
              <a:t>how to initiate modularisation for an </a:t>
            </a:r>
            <a:r>
              <a:rPr lang="en-ZA" dirty="0" smtClean="0"/>
              <a:t>ontology</a:t>
            </a:r>
          </a:p>
          <a:p>
            <a:pPr lvl="2"/>
            <a:r>
              <a:rPr lang="en-ZA" dirty="0"/>
              <a:t>by identifying dimensions of </a:t>
            </a:r>
            <a:r>
              <a:rPr lang="en-ZA" dirty="0" smtClean="0"/>
              <a:t>modularity</a:t>
            </a:r>
          </a:p>
          <a:p>
            <a:pPr lvl="2"/>
            <a:r>
              <a:rPr lang="en-ZA" dirty="0"/>
              <a:t>c</a:t>
            </a:r>
            <a:r>
              <a:rPr lang="en-ZA" dirty="0" smtClean="0"/>
              <a:t>lassifying </a:t>
            </a:r>
            <a:r>
              <a:rPr lang="en-ZA" dirty="0"/>
              <a:t>a set of </a:t>
            </a:r>
            <a:r>
              <a:rPr lang="en-ZA" dirty="0" smtClean="0"/>
              <a:t>modules </a:t>
            </a:r>
            <a:r>
              <a:rPr lang="en-ZA" dirty="0"/>
              <a:t>with </a:t>
            </a:r>
            <a:r>
              <a:rPr lang="en-ZA" dirty="0" smtClean="0"/>
              <a:t>dimensions</a:t>
            </a:r>
          </a:p>
          <a:p>
            <a:pPr lvl="2"/>
            <a:r>
              <a:rPr lang="en-ZA" dirty="0"/>
              <a:t>linking various dimensions together to create </a:t>
            </a:r>
            <a:r>
              <a:rPr lang="en-ZA" dirty="0" smtClean="0"/>
              <a:t>dependencies</a:t>
            </a:r>
          </a:p>
          <a:p>
            <a:pPr lvl="1"/>
            <a:r>
              <a:rPr lang="en-ZA" dirty="0"/>
              <a:t>3. How to determine if the module is of good quality</a:t>
            </a:r>
          </a:p>
          <a:p>
            <a:pPr lvl="2"/>
            <a:r>
              <a:rPr lang="en-ZA" dirty="0"/>
              <a:t>by identifying new and existing evaluation metrics </a:t>
            </a:r>
          </a:p>
          <a:p>
            <a:pPr lvl="2"/>
            <a:r>
              <a:rPr lang="en-ZA" dirty="0"/>
              <a:t>providing equations for those that did not have any equations</a:t>
            </a:r>
          </a:p>
          <a:p>
            <a:pPr lvl="2"/>
            <a:r>
              <a:rPr lang="en-ZA" dirty="0"/>
              <a:t>the development of a tool to compute the metrics for an ontology module</a:t>
            </a:r>
          </a:p>
          <a:p>
            <a:pPr lvl="2"/>
            <a:r>
              <a:rPr lang="en-ZA" dirty="0"/>
              <a:t>performing an investigation to determine which metrics can be used to measure which module types</a:t>
            </a:r>
          </a:p>
          <a:p>
            <a:pPr lvl="1"/>
            <a:endParaRPr lang="en-ZA" dirty="0"/>
          </a:p>
          <a:p>
            <a:pPr lvl="1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612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Conclusion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We </a:t>
            </a:r>
            <a:r>
              <a:rPr lang="en-ZA" dirty="0" smtClean="0"/>
              <a:t>provided a foundation </a:t>
            </a:r>
            <a:r>
              <a:rPr lang="en-ZA" dirty="0"/>
              <a:t>for modularity </a:t>
            </a:r>
            <a:r>
              <a:rPr lang="en-ZA" dirty="0" smtClean="0"/>
              <a:t>encompassing: </a:t>
            </a:r>
          </a:p>
          <a:p>
            <a:pPr lvl="1"/>
            <a:r>
              <a:rPr lang="en-ZA" dirty="0" smtClean="0"/>
              <a:t>a </a:t>
            </a:r>
            <a:r>
              <a:rPr lang="en-ZA" dirty="0"/>
              <a:t>framework for </a:t>
            </a:r>
            <a:r>
              <a:rPr lang="en-ZA" dirty="0" smtClean="0"/>
              <a:t>modularity</a:t>
            </a:r>
          </a:p>
          <a:p>
            <a:pPr lvl="1"/>
            <a:r>
              <a:rPr lang="en-ZA" dirty="0" smtClean="0"/>
              <a:t>new </a:t>
            </a:r>
            <a:r>
              <a:rPr lang="en-ZA" dirty="0"/>
              <a:t>algorithms for </a:t>
            </a:r>
            <a:r>
              <a:rPr lang="en-ZA" dirty="0" smtClean="0"/>
              <a:t>modularisation</a:t>
            </a:r>
          </a:p>
          <a:p>
            <a:pPr lvl="1"/>
            <a:r>
              <a:rPr lang="en-ZA" dirty="0" smtClean="0"/>
              <a:t>a </a:t>
            </a:r>
            <a:r>
              <a:rPr lang="en-ZA" dirty="0"/>
              <a:t>method and tool for evaluating the quality of a </a:t>
            </a:r>
            <a:r>
              <a:rPr lang="en-ZA" dirty="0" smtClean="0"/>
              <a:t>module</a:t>
            </a:r>
          </a:p>
          <a:p>
            <a:r>
              <a:rPr lang="en-ZA" dirty="0" smtClean="0"/>
              <a:t>The </a:t>
            </a:r>
            <a:r>
              <a:rPr lang="en-ZA" dirty="0"/>
              <a:t>foundation successfully solves several problems concerning modularity.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4998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References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3758692"/>
          </a:xfrm>
        </p:spPr>
        <p:txBody>
          <a:bodyPr>
            <a:normAutofit fontScale="55000" lnSpcReduction="20000"/>
          </a:bodyPr>
          <a:lstStyle/>
          <a:p>
            <a:r>
              <a:rPr lang="en-ZA" dirty="0" smtClean="0"/>
              <a:t>[</a:t>
            </a:r>
            <a:r>
              <a:rPr lang="en-ZA" dirty="0"/>
              <a:t>1] van der Vet, Paul E., and </a:t>
            </a:r>
            <a:r>
              <a:rPr lang="en-ZA" dirty="0" err="1"/>
              <a:t>Nicolaas</a:t>
            </a:r>
            <a:r>
              <a:rPr lang="en-ZA" dirty="0"/>
              <a:t> JI Mars. "Bottom-up construction of ontologies: the case of an ontology of pure substances." </a:t>
            </a:r>
            <a:r>
              <a:rPr lang="en-ZA" i="1" dirty="0"/>
              <a:t>Memoranda </a:t>
            </a:r>
            <a:r>
              <a:rPr lang="en-ZA" i="1" dirty="0" err="1"/>
              <a:t>informatica</a:t>
            </a:r>
            <a:r>
              <a:rPr lang="en-ZA" dirty="0"/>
              <a:t> (1995): 95-35</a:t>
            </a:r>
            <a:r>
              <a:rPr lang="en-ZA" dirty="0" smtClean="0"/>
              <a:t>.</a:t>
            </a:r>
          </a:p>
          <a:p>
            <a:r>
              <a:rPr lang="en-ZA" dirty="0" smtClean="0"/>
              <a:t>[2] </a:t>
            </a:r>
            <a:r>
              <a:rPr lang="en-ZA" dirty="0"/>
              <a:t>Rector, Alan L. "Modularisation of domain ontologies implemented in description logics and related formalisms including OWL." </a:t>
            </a:r>
            <a:r>
              <a:rPr lang="en-ZA" i="1" dirty="0"/>
              <a:t>Proceedings of the 2nd international conference on Knowledge capture</a:t>
            </a:r>
            <a:r>
              <a:rPr lang="en-ZA" dirty="0"/>
              <a:t>. ACM, 2003</a:t>
            </a:r>
            <a:r>
              <a:rPr lang="en-ZA" dirty="0" smtClean="0"/>
              <a:t>.</a:t>
            </a:r>
          </a:p>
          <a:p>
            <a:r>
              <a:rPr lang="en-ZA" dirty="0" smtClean="0"/>
              <a:t>[3] </a:t>
            </a:r>
            <a:r>
              <a:rPr lang="en-ZA" dirty="0" err="1"/>
              <a:t>Grau</a:t>
            </a:r>
            <a:r>
              <a:rPr lang="en-ZA" dirty="0"/>
              <a:t>, Bernardo Cuenca, et al. "Modularity and Web Ontologies." </a:t>
            </a:r>
            <a:r>
              <a:rPr lang="en-ZA" i="1" dirty="0"/>
              <a:t>KR</a:t>
            </a:r>
            <a:r>
              <a:rPr lang="en-ZA" dirty="0"/>
              <a:t>. 2006</a:t>
            </a:r>
            <a:r>
              <a:rPr lang="en-ZA" dirty="0" smtClean="0"/>
              <a:t>.</a:t>
            </a:r>
          </a:p>
          <a:p>
            <a:r>
              <a:rPr lang="en-ZA" dirty="0" smtClean="0"/>
              <a:t>[</a:t>
            </a:r>
            <a:r>
              <a:rPr lang="en-ZA" dirty="0"/>
              <a:t>4] </a:t>
            </a:r>
            <a:r>
              <a:rPr lang="en-ZA" dirty="0" err="1"/>
              <a:t>Stuckenschmidt</a:t>
            </a:r>
            <a:r>
              <a:rPr lang="en-ZA" dirty="0"/>
              <a:t>, Heiner, and Michel Klein. "Structure-based partitioning of large concept hierarchies." </a:t>
            </a:r>
            <a:r>
              <a:rPr lang="en-ZA" i="1" dirty="0"/>
              <a:t>International semantic web conference</a:t>
            </a:r>
            <a:r>
              <a:rPr lang="en-ZA" dirty="0"/>
              <a:t>. Springer, Berlin, Heidelberg, 2004</a:t>
            </a:r>
            <a:r>
              <a:rPr lang="en-ZA" dirty="0" smtClean="0"/>
              <a:t>.</a:t>
            </a:r>
          </a:p>
          <a:p>
            <a:r>
              <a:rPr lang="en-ZA" dirty="0" smtClean="0"/>
              <a:t>[5] </a:t>
            </a:r>
            <a:r>
              <a:rPr lang="en-ZA" dirty="0" err="1" smtClean="0"/>
              <a:t>Noy</a:t>
            </a:r>
            <a:r>
              <a:rPr lang="en-ZA" dirty="0"/>
              <a:t>, Natalya F., and Mark A. </a:t>
            </a:r>
            <a:r>
              <a:rPr lang="en-ZA" dirty="0" err="1"/>
              <a:t>Musen</a:t>
            </a:r>
            <a:r>
              <a:rPr lang="en-ZA" dirty="0"/>
              <a:t>. "Specifying ontology views by traversal." </a:t>
            </a:r>
            <a:r>
              <a:rPr lang="en-ZA" i="1" dirty="0"/>
              <a:t>International Semantic Web Conference</a:t>
            </a:r>
            <a:r>
              <a:rPr lang="en-ZA" dirty="0"/>
              <a:t>. Springer, Berlin, Heidelberg, </a:t>
            </a:r>
            <a:r>
              <a:rPr lang="en-ZA" dirty="0" smtClean="0"/>
              <a:t>2004.</a:t>
            </a:r>
          </a:p>
          <a:p>
            <a:r>
              <a:rPr lang="en-ZA" dirty="0" smtClean="0"/>
              <a:t>[6] </a:t>
            </a:r>
            <a:r>
              <a:rPr lang="en-ZA" dirty="0" err="1"/>
              <a:t>Keet</a:t>
            </a:r>
            <a:r>
              <a:rPr lang="en-ZA" dirty="0"/>
              <a:t>, C. Maria. "Using abstractions to facilitate management of large ORM models and ontologies." </a:t>
            </a:r>
            <a:r>
              <a:rPr lang="en-ZA" i="1" dirty="0"/>
              <a:t>OTM Confederated International Conferences" On the Move to Meaningful Internet Systems"</a:t>
            </a:r>
            <a:r>
              <a:rPr lang="en-ZA" dirty="0"/>
              <a:t>. Springer, Berlin, Heidelberg, 2005</a:t>
            </a:r>
            <a:r>
              <a:rPr lang="en-ZA" dirty="0" smtClean="0"/>
              <a:t>.</a:t>
            </a:r>
          </a:p>
          <a:p>
            <a:r>
              <a:rPr lang="en-ZA" dirty="0" smtClean="0"/>
              <a:t>[7] </a:t>
            </a:r>
            <a:r>
              <a:rPr lang="en-ZA" dirty="0" err="1"/>
              <a:t>Grau</a:t>
            </a:r>
            <a:r>
              <a:rPr lang="en-ZA" dirty="0"/>
              <a:t>, B. Cuenca, et al. "Modular reuse of ontologies: Theory and practice." </a:t>
            </a:r>
            <a:r>
              <a:rPr lang="en-ZA" i="1" dirty="0"/>
              <a:t>Journal of Artificial Intelligence Research</a:t>
            </a:r>
            <a:r>
              <a:rPr lang="en-ZA" dirty="0"/>
              <a:t> 31 (2008): 273-318</a:t>
            </a:r>
            <a:r>
              <a:rPr lang="en-ZA" dirty="0" smtClean="0"/>
              <a:t>.</a:t>
            </a:r>
          </a:p>
          <a:p>
            <a:r>
              <a:rPr lang="en-ZA" dirty="0" smtClean="0"/>
              <a:t>[8] </a:t>
            </a:r>
            <a:r>
              <a:rPr lang="en-ZA" dirty="0"/>
              <a:t>Parent, Christine, and Stefano </a:t>
            </a:r>
            <a:r>
              <a:rPr lang="en-ZA" dirty="0" err="1"/>
              <a:t>Spaccapietra</a:t>
            </a:r>
            <a:r>
              <a:rPr lang="en-ZA" dirty="0"/>
              <a:t>. "An overview of modularity." </a:t>
            </a:r>
            <a:r>
              <a:rPr lang="en-ZA" i="1" dirty="0"/>
              <a:t>Modular ontologies</a:t>
            </a:r>
            <a:r>
              <a:rPr lang="en-ZA" dirty="0"/>
              <a:t>. Springer, Berlin, Heidelberg, 2009. 5-23</a:t>
            </a:r>
            <a:r>
              <a:rPr lang="en-ZA" dirty="0" smtClean="0"/>
              <a:t>.</a:t>
            </a:r>
          </a:p>
          <a:p>
            <a:r>
              <a:rPr lang="en-ZA" dirty="0" smtClean="0"/>
              <a:t>[9] </a:t>
            </a:r>
            <a:r>
              <a:rPr lang="en-ZA" dirty="0" err="1"/>
              <a:t>d’Aquin</a:t>
            </a:r>
            <a:r>
              <a:rPr lang="en-ZA" dirty="0"/>
              <a:t>, Mathieu, et al. "Criteria and evaluation for ontology modularization techniques." </a:t>
            </a:r>
            <a:r>
              <a:rPr lang="en-ZA" i="1" dirty="0"/>
              <a:t>Modular ontologies</a:t>
            </a:r>
            <a:r>
              <a:rPr lang="en-ZA" dirty="0"/>
              <a:t>. Springer, Berlin, Heidelberg, 2009. 67-89</a:t>
            </a:r>
            <a:r>
              <a:rPr lang="en-ZA" dirty="0" smtClean="0"/>
              <a:t>.</a:t>
            </a:r>
          </a:p>
          <a:p>
            <a:r>
              <a:rPr lang="en-ZA" dirty="0" smtClean="0"/>
              <a:t>[10] </a:t>
            </a:r>
            <a:r>
              <a:rPr lang="en-ZA" dirty="0"/>
              <a:t>Del </a:t>
            </a:r>
            <a:r>
              <a:rPr lang="en-ZA" dirty="0" err="1"/>
              <a:t>Vescovo</a:t>
            </a:r>
            <a:r>
              <a:rPr lang="en-ZA" dirty="0"/>
              <a:t>, Chiara, et al. "The modular structure of an ontology: Atomic decomposition." </a:t>
            </a:r>
            <a:r>
              <a:rPr lang="en-ZA" i="1" dirty="0"/>
              <a:t>Twenty-Second International Joint Conference on Artificial Intelligence</a:t>
            </a:r>
            <a:r>
              <a:rPr lang="en-ZA" dirty="0"/>
              <a:t>. 2011</a:t>
            </a:r>
            <a:r>
              <a:rPr lang="en-ZA" dirty="0" smtClean="0"/>
              <a:t>.</a:t>
            </a:r>
          </a:p>
          <a:p>
            <a:r>
              <a:rPr lang="en-ZA" dirty="0" smtClean="0"/>
              <a:t>[11] </a:t>
            </a:r>
            <a:r>
              <a:rPr lang="fr-FR" dirty="0"/>
              <a:t>Abbes, </a:t>
            </a:r>
            <a:r>
              <a:rPr lang="fr-FR" dirty="0" err="1"/>
              <a:t>Sarra</a:t>
            </a:r>
            <a:r>
              <a:rPr lang="fr-FR" dirty="0"/>
              <a:t> Ben, et al. "</a:t>
            </a:r>
            <a:r>
              <a:rPr lang="fr-FR" dirty="0" err="1"/>
              <a:t>Characterizing</a:t>
            </a:r>
            <a:r>
              <a:rPr lang="fr-FR" dirty="0"/>
              <a:t> </a:t>
            </a:r>
            <a:r>
              <a:rPr lang="fr-FR" dirty="0" err="1"/>
              <a:t>modular</a:t>
            </a:r>
            <a:r>
              <a:rPr lang="fr-FR" dirty="0"/>
              <a:t> ontologies." 2012</a:t>
            </a:r>
            <a:r>
              <a:rPr lang="fr-FR" dirty="0" smtClean="0"/>
              <a:t>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5820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Thank you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>
                <a:hlinkClick r:id="rId2"/>
              </a:rPr>
              <a:t>http://www.thezfiles.co.za/modularisation</a:t>
            </a:r>
            <a:r>
              <a:rPr lang="en-ZA" dirty="0" smtClean="0">
                <a:hlinkClick r:id="rId2"/>
              </a:rPr>
              <a:t>/</a:t>
            </a:r>
            <a:endParaRPr lang="en-ZA" dirty="0" smtClean="0"/>
          </a:p>
          <a:p>
            <a:r>
              <a:rPr lang="en-ZA" dirty="0">
                <a:hlinkClick r:id="rId3"/>
              </a:rPr>
              <a:t>http://www.thezfiles.co.za/Modularity/TOMM.zip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5201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Why modularise an ontology?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Reuse</a:t>
            </a:r>
          </a:p>
          <a:p>
            <a:r>
              <a:rPr lang="en-ZA" dirty="0" smtClean="0"/>
              <a:t>Simplify</a:t>
            </a:r>
          </a:p>
          <a:p>
            <a:r>
              <a:rPr lang="en-ZA" dirty="0" smtClean="0"/>
              <a:t>Scalability for processing</a:t>
            </a:r>
          </a:p>
          <a:p>
            <a:r>
              <a:rPr lang="en-ZA" dirty="0" smtClean="0"/>
              <a:t>Scalability for management</a:t>
            </a:r>
          </a:p>
          <a:p>
            <a:endParaRPr lang="en-Z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495" y="2270379"/>
            <a:ext cx="5050580" cy="390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83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History of modularisation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 smtClean="0"/>
              <a:t>In 1995, researchers proposed a ‘bottom-up’ approach for the development of a chemical ontology [1].</a:t>
            </a:r>
          </a:p>
          <a:p>
            <a:r>
              <a:rPr lang="en-ZA" dirty="0" smtClean="0"/>
              <a:t>In 2003, Rector proposed normalisation towards achieving ontology modularisation [2].</a:t>
            </a:r>
          </a:p>
          <a:p>
            <a:r>
              <a:rPr lang="en-ZA" dirty="0" smtClean="0"/>
              <a:t>In 2004, </a:t>
            </a:r>
            <a:r>
              <a:rPr lang="en-ZA" dirty="0" err="1" smtClean="0"/>
              <a:t>Stuckenschmidt</a:t>
            </a:r>
            <a:r>
              <a:rPr lang="en-ZA" dirty="0" smtClean="0"/>
              <a:t> and Klein proposed a partitioning algorithm for ontologies based on hierarchy [4].</a:t>
            </a:r>
          </a:p>
          <a:p>
            <a:r>
              <a:rPr lang="en-ZA" dirty="0" smtClean="0"/>
              <a:t>In 2004, </a:t>
            </a:r>
            <a:r>
              <a:rPr lang="en-ZA" dirty="0" err="1" smtClean="0"/>
              <a:t>Noy</a:t>
            </a:r>
            <a:r>
              <a:rPr lang="en-ZA" dirty="0" smtClean="0"/>
              <a:t> proposed the traversal method whereby based </a:t>
            </a:r>
            <a:r>
              <a:rPr lang="en-ZA" dirty="0"/>
              <a:t>on an element of the input vocabulary, relations in the ontology are traversed to gather concepts to be included in a </a:t>
            </a:r>
            <a:r>
              <a:rPr lang="en-ZA" dirty="0" smtClean="0"/>
              <a:t>module [5].</a:t>
            </a:r>
          </a:p>
          <a:p>
            <a:r>
              <a:rPr lang="en-ZA" dirty="0" smtClean="0"/>
              <a:t>In 2005, </a:t>
            </a:r>
            <a:r>
              <a:rPr lang="en-ZA" dirty="0" err="1" smtClean="0"/>
              <a:t>Keet</a:t>
            </a:r>
            <a:r>
              <a:rPr lang="en-ZA" dirty="0" smtClean="0"/>
              <a:t> proposed using abstraction </a:t>
            </a:r>
            <a:r>
              <a:rPr lang="en-ZA" dirty="0"/>
              <a:t>t</a:t>
            </a:r>
            <a:r>
              <a:rPr lang="en-ZA" dirty="0" smtClean="0"/>
              <a:t>o simplify ontology models by removing unnecessary details for use cases based on a set of rules [6].</a:t>
            </a:r>
          </a:p>
          <a:p>
            <a:r>
              <a:rPr lang="en-ZA" dirty="0"/>
              <a:t>In 2005, Cuenca </a:t>
            </a:r>
            <a:r>
              <a:rPr lang="en-ZA" dirty="0" err="1"/>
              <a:t>Grau</a:t>
            </a:r>
            <a:r>
              <a:rPr lang="en-ZA" dirty="0"/>
              <a:t> et al. proposed a partitioning algorithm to generate ontology modules from large ontologies [3].</a:t>
            </a:r>
          </a:p>
          <a:p>
            <a:endParaRPr lang="en-ZA" dirty="0" smtClean="0"/>
          </a:p>
        </p:txBody>
      </p:sp>
    </p:spTree>
    <p:extLst>
      <p:ext uri="{BB962C8B-B14F-4D97-AF65-F5344CB8AC3E}">
        <p14:creationId xmlns:p14="http://schemas.microsoft.com/office/powerpoint/2010/main" val="99422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History of modularisation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 smtClean="0"/>
              <a:t>In 2008, locality-</a:t>
            </a:r>
            <a:r>
              <a:rPr lang="en-ZA" dirty="0"/>
              <a:t>b</a:t>
            </a:r>
            <a:r>
              <a:rPr lang="en-ZA" dirty="0" smtClean="0"/>
              <a:t>ased modules were proposed by </a:t>
            </a:r>
            <a:r>
              <a:rPr lang="en-ZA" dirty="0" smtClean="0"/>
              <a:t>Cuenca </a:t>
            </a:r>
            <a:r>
              <a:rPr lang="en-ZA" dirty="0" err="1"/>
              <a:t>G</a:t>
            </a:r>
            <a:r>
              <a:rPr lang="en-ZA" dirty="0" err="1" smtClean="0"/>
              <a:t>rau</a:t>
            </a:r>
            <a:r>
              <a:rPr lang="en-ZA" dirty="0" smtClean="0"/>
              <a:t> </a:t>
            </a:r>
            <a:r>
              <a:rPr lang="en-ZA" dirty="0" smtClean="0"/>
              <a:t>et. </a:t>
            </a:r>
            <a:r>
              <a:rPr lang="en-ZA" dirty="0"/>
              <a:t>al </a:t>
            </a:r>
            <a:r>
              <a:rPr lang="en-ZA" dirty="0" smtClean="0"/>
              <a:t>- given </a:t>
            </a:r>
            <a:r>
              <a:rPr lang="en-ZA" dirty="0"/>
              <a:t>an input signature seed, entities of the ontology that reference the signature seed are preserved in the </a:t>
            </a:r>
            <a:r>
              <a:rPr lang="en-ZA" dirty="0" smtClean="0"/>
              <a:t>module [7].</a:t>
            </a:r>
          </a:p>
          <a:p>
            <a:r>
              <a:rPr lang="en-ZA" dirty="0" smtClean="0"/>
              <a:t>In </a:t>
            </a:r>
            <a:r>
              <a:rPr lang="en-ZA" dirty="0"/>
              <a:t>2009, Parent and </a:t>
            </a:r>
            <a:r>
              <a:rPr lang="en-ZA" dirty="0" err="1"/>
              <a:t>Spaccapietra</a:t>
            </a:r>
            <a:r>
              <a:rPr lang="en-ZA" dirty="0"/>
              <a:t> defined several goals of modularity: scalability for reasoning and maintenance, complexity management, </a:t>
            </a:r>
            <a:r>
              <a:rPr lang="en-ZA" dirty="0" err="1"/>
              <a:t>understandability</a:t>
            </a:r>
            <a:r>
              <a:rPr lang="en-ZA" dirty="0"/>
              <a:t> and </a:t>
            </a:r>
            <a:r>
              <a:rPr lang="en-ZA" dirty="0" smtClean="0"/>
              <a:t>reuse [8].</a:t>
            </a:r>
          </a:p>
          <a:p>
            <a:r>
              <a:rPr lang="en-ZA" dirty="0" smtClean="0"/>
              <a:t>In 2009</a:t>
            </a:r>
            <a:r>
              <a:rPr lang="en-ZA" dirty="0"/>
              <a:t>, </a:t>
            </a:r>
            <a:r>
              <a:rPr lang="en-ZA" dirty="0" err="1"/>
              <a:t>D’Aquin</a:t>
            </a:r>
            <a:r>
              <a:rPr lang="en-ZA" dirty="0"/>
              <a:t> </a:t>
            </a:r>
            <a:r>
              <a:rPr lang="en-ZA" dirty="0" smtClean="0"/>
              <a:t>et. al reviewed </a:t>
            </a:r>
            <a:r>
              <a:rPr lang="en-ZA" dirty="0"/>
              <a:t>existing tools in terms of modularity </a:t>
            </a:r>
            <a:r>
              <a:rPr lang="en-ZA" dirty="0" smtClean="0"/>
              <a:t>criteria e.g</a:t>
            </a:r>
            <a:r>
              <a:rPr lang="en-ZA" dirty="0"/>
              <a:t>., local correctness</a:t>
            </a:r>
            <a:r>
              <a:rPr lang="en-ZA" dirty="0" smtClean="0"/>
              <a:t>, size </a:t>
            </a:r>
            <a:r>
              <a:rPr lang="en-ZA" dirty="0"/>
              <a:t>of </a:t>
            </a:r>
            <a:r>
              <a:rPr lang="en-ZA" dirty="0" smtClean="0"/>
              <a:t>module, encapsulation, </a:t>
            </a:r>
            <a:r>
              <a:rPr lang="en-ZA" dirty="0" err="1" smtClean="0"/>
              <a:t>etc</a:t>
            </a:r>
            <a:r>
              <a:rPr lang="en-ZA" dirty="0" smtClean="0"/>
              <a:t> [9].</a:t>
            </a:r>
          </a:p>
          <a:p>
            <a:r>
              <a:rPr lang="en-ZA" dirty="0" smtClean="0"/>
              <a:t>The method of splitting an ontology into ‘atoms’ by atomic decomposition was proposed in 2011 by Del </a:t>
            </a:r>
            <a:r>
              <a:rPr lang="en-ZA" dirty="0" err="1" smtClean="0"/>
              <a:t>Vescovo</a:t>
            </a:r>
            <a:r>
              <a:rPr lang="en-ZA" dirty="0" smtClean="0"/>
              <a:t> [10].</a:t>
            </a:r>
          </a:p>
          <a:p>
            <a:r>
              <a:rPr lang="en-ZA" dirty="0" smtClean="0"/>
              <a:t>In 2012, </a:t>
            </a:r>
            <a:r>
              <a:rPr lang="en-ZA" dirty="0" err="1" smtClean="0"/>
              <a:t>Abbés</a:t>
            </a:r>
            <a:r>
              <a:rPr lang="en-ZA" dirty="0" smtClean="0"/>
              <a:t> characterised ontology modules in terms of patterns [11].</a:t>
            </a:r>
          </a:p>
          <a:p>
            <a:r>
              <a:rPr lang="en-ZA" dirty="0" smtClean="0"/>
              <a:t>In 2015, Khan and </a:t>
            </a:r>
            <a:r>
              <a:rPr lang="en-ZA" dirty="0" err="1" smtClean="0"/>
              <a:t>Keet</a:t>
            </a:r>
            <a:r>
              <a:rPr lang="en-ZA" dirty="0" smtClean="0"/>
              <a:t> began research on modularisation.</a:t>
            </a:r>
          </a:p>
          <a:p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3548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What is lacking?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There is currently no foundation for modularity, i.e., a user has no guidance on </a:t>
            </a:r>
            <a:r>
              <a:rPr lang="en-ZA" dirty="0" smtClean="0"/>
              <a:t>:</a:t>
            </a:r>
          </a:p>
          <a:p>
            <a:pPr lvl="1"/>
            <a:r>
              <a:rPr lang="en-ZA" dirty="0" smtClean="0"/>
              <a:t>how </a:t>
            </a:r>
            <a:r>
              <a:rPr lang="en-ZA" dirty="0"/>
              <a:t>to initiate modularisation for a large </a:t>
            </a:r>
            <a:r>
              <a:rPr lang="en-ZA" dirty="0" smtClean="0"/>
              <a:t>ontology</a:t>
            </a:r>
          </a:p>
          <a:p>
            <a:pPr lvl="1"/>
            <a:r>
              <a:rPr lang="en-ZA" dirty="0" smtClean="0"/>
              <a:t>which </a:t>
            </a:r>
            <a:r>
              <a:rPr lang="en-ZA" dirty="0"/>
              <a:t>type of module to </a:t>
            </a:r>
            <a:r>
              <a:rPr lang="en-ZA" dirty="0" smtClean="0"/>
              <a:t>extract</a:t>
            </a:r>
          </a:p>
          <a:p>
            <a:pPr lvl="1"/>
            <a:r>
              <a:rPr lang="en-ZA" dirty="0" smtClean="0"/>
              <a:t>which </a:t>
            </a:r>
            <a:r>
              <a:rPr lang="en-ZA" dirty="0"/>
              <a:t>tool to </a:t>
            </a:r>
            <a:r>
              <a:rPr lang="en-ZA" dirty="0" smtClean="0"/>
              <a:t>use</a:t>
            </a:r>
          </a:p>
          <a:p>
            <a:pPr lvl="1"/>
            <a:r>
              <a:rPr lang="en-ZA" dirty="0" smtClean="0"/>
              <a:t>how </a:t>
            </a:r>
            <a:r>
              <a:rPr lang="en-ZA" dirty="0"/>
              <a:t>to determine if the module is of good </a:t>
            </a:r>
            <a:r>
              <a:rPr lang="en-ZA" dirty="0" smtClean="0"/>
              <a:t>quality</a:t>
            </a:r>
            <a:endParaRPr lang="en-ZA" dirty="0" smtClean="0"/>
          </a:p>
          <a:p>
            <a:r>
              <a:rPr lang="en-ZA" dirty="0" smtClean="0"/>
              <a:t>Problems with  modularisation tools:</a:t>
            </a:r>
          </a:p>
          <a:p>
            <a:pPr lvl="1"/>
            <a:r>
              <a:rPr lang="en-ZA" dirty="0" smtClean="0"/>
              <a:t>Some fail </a:t>
            </a:r>
            <a:r>
              <a:rPr lang="en-ZA" dirty="0"/>
              <a:t>to partition large ontologies because they focus on preserving the logical properties of the modules while others lose some of the relational properties of the </a:t>
            </a:r>
            <a:r>
              <a:rPr lang="en-ZA" dirty="0" smtClean="0"/>
              <a:t>ontologies</a:t>
            </a:r>
            <a:endParaRPr lang="en-ZA" dirty="0" smtClean="0"/>
          </a:p>
          <a:p>
            <a:pPr lvl="1"/>
            <a:r>
              <a:rPr lang="en-ZA" dirty="0" smtClean="0"/>
              <a:t>Most generate </a:t>
            </a:r>
            <a:r>
              <a:rPr lang="en-ZA" dirty="0"/>
              <a:t>views instead of module file </a:t>
            </a:r>
            <a:r>
              <a:rPr lang="en-ZA" dirty="0" smtClean="0"/>
              <a:t>output.</a:t>
            </a:r>
          </a:p>
        </p:txBody>
      </p:sp>
    </p:spTree>
    <p:extLst>
      <p:ext uri="{BB962C8B-B14F-4D97-AF65-F5344CB8AC3E}">
        <p14:creationId xmlns:p14="http://schemas.microsoft.com/office/powerpoint/2010/main" val="407319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Define modularisation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i="1" dirty="0"/>
              <a:t>A Module M is a subset of a source ontology O, M ⊂ O, or M is an ontology existing in a set such that, when combined, make up a larger ontology. M is created for some use-case u ∈ U, number of u ≥ 1, and is of a particular type t ∈ T, number of t = 1. t is classified by a set of distinguishing properties {p</a:t>
            </a:r>
            <a:r>
              <a:rPr lang="en-ZA" i="1" baseline="-25000" dirty="0"/>
              <a:t>1</a:t>
            </a:r>
            <a:r>
              <a:rPr lang="en-ZA" i="1" dirty="0"/>
              <a:t>, ..., </a:t>
            </a:r>
            <a:r>
              <a:rPr lang="en-ZA" i="1" dirty="0" err="1"/>
              <a:t>p</a:t>
            </a:r>
            <a:r>
              <a:rPr lang="en-ZA" i="1" baseline="-25000" dirty="0" err="1"/>
              <a:t>k</a:t>
            </a:r>
            <a:r>
              <a:rPr lang="en-ZA" i="1" dirty="0"/>
              <a:t>} ∈ P, number of p ≥ 1, and is created by using a specific modularisation technique </a:t>
            </a:r>
            <a:r>
              <a:rPr lang="en-ZA" i="1" dirty="0" err="1"/>
              <a:t>mt</a:t>
            </a:r>
            <a:r>
              <a:rPr lang="en-ZA" i="1" dirty="0"/>
              <a:t> ∈ MT, number of </a:t>
            </a:r>
            <a:r>
              <a:rPr lang="en-ZA" i="1" dirty="0" err="1"/>
              <a:t>mt</a:t>
            </a:r>
            <a:r>
              <a:rPr lang="en-ZA" i="1" dirty="0"/>
              <a:t> = 1, and has a set of corresponding evaluation metrics {em</a:t>
            </a:r>
            <a:r>
              <a:rPr lang="en-ZA" i="1" baseline="-25000" dirty="0"/>
              <a:t>1</a:t>
            </a:r>
            <a:r>
              <a:rPr lang="en-ZA" i="1" dirty="0"/>
              <a:t>, ..., </a:t>
            </a:r>
            <a:r>
              <a:rPr lang="en-ZA" i="1" dirty="0" err="1"/>
              <a:t>em</a:t>
            </a:r>
            <a:r>
              <a:rPr lang="en-ZA" i="1" baseline="-25000" dirty="0" err="1"/>
              <a:t>k</a:t>
            </a:r>
            <a:r>
              <a:rPr lang="en-ZA" i="1" dirty="0"/>
              <a:t>} ∈ EM, number of </a:t>
            </a:r>
            <a:r>
              <a:rPr lang="en-ZA" i="1" dirty="0" err="1"/>
              <a:t>em</a:t>
            </a:r>
            <a:r>
              <a:rPr lang="en-ZA" i="1" dirty="0"/>
              <a:t> ≥ 1, which is used to assess the quality of M</a:t>
            </a:r>
            <a:r>
              <a:rPr lang="en-ZA" i="1" dirty="0" smtClean="0"/>
              <a:t>.</a:t>
            </a:r>
            <a:endParaRPr lang="en-ZA" i="1" dirty="0"/>
          </a:p>
        </p:txBody>
      </p:sp>
    </p:spTree>
    <p:extLst>
      <p:ext uri="{BB962C8B-B14F-4D97-AF65-F5344CB8AC3E}">
        <p14:creationId xmlns:p14="http://schemas.microsoft.com/office/powerpoint/2010/main" val="394352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10102</TotalTime>
  <Words>2343</Words>
  <Application>Microsoft Macintosh PowerPoint</Application>
  <PresentationFormat>Widescreen</PresentationFormat>
  <Paragraphs>263</Paragraphs>
  <Slides>46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Calibri</vt:lpstr>
      <vt:lpstr>Cambria Math</vt:lpstr>
      <vt:lpstr>Mangal</vt:lpstr>
      <vt:lpstr>Rockwell</vt:lpstr>
      <vt:lpstr>Rockwell Condensed</vt:lpstr>
      <vt:lpstr>Wingdings</vt:lpstr>
      <vt:lpstr>Arial</vt:lpstr>
      <vt:lpstr>Wood Type</vt:lpstr>
      <vt:lpstr>Modularisation in ontologies</vt:lpstr>
      <vt:lpstr>Outline</vt:lpstr>
      <vt:lpstr>Introduction</vt:lpstr>
      <vt:lpstr>Introduction</vt:lpstr>
      <vt:lpstr>Why modularise an ontology?</vt:lpstr>
      <vt:lpstr>History of modularisation</vt:lpstr>
      <vt:lpstr>History of modularisation</vt:lpstr>
      <vt:lpstr>What is lacking?</vt:lpstr>
      <vt:lpstr>Define modularisation</vt:lpstr>
      <vt:lpstr>Dimensions for modularisation</vt:lpstr>
      <vt:lpstr>Use-cases</vt:lpstr>
      <vt:lpstr>Types</vt:lpstr>
      <vt:lpstr>Types</vt:lpstr>
      <vt:lpstr>properties</vt:lpstr>
      <vt:lpstr>properties</vt:lpstr>
      <vt:lpstr>Techniques</vt:lpstr>
      <vt:lpstr>Techniques</vt:lpstr>
      <vt:lpstr>Classifying modules: an experimental evaluation</vt:lpstr>
      <vt:lpstr>Results</vt:lpstr>
      <vt:lpstr>Results</vt:lpstr>
      <vt:lpstr>Results</vt:lpstr>
      <vt:lpstr>Results</vt:lpstr>
      <vt:lpstr>Framework for modularisation</vt:lpstr>
      <vt:lpstr>Dependencies between use-case and type</vt:lpstr>
      <vt:lpstr>DEPENDENCIES between type and technique</vt:lpstr>
      <vt:lpstr>Dependencies between technique and property</vt:lpstr>
      <vt:lpstr>Theories and techniques for modularisation</vt:lpstr>
      <vt:lpstr>Evaluation metrics</vt:lpstr>
      <vt:lpstr>Evaluation metrics</vt:lpstr>
      <vt:lpstr>Evaluation metrics</vt:lpstr>
      <vt:lpstr>TOMM Metrics tool</vt:lpstr>
      <vt:lpstr>Classifying quality of modules: Experimental evaluation</vt:lpstr>
      <vt:lpstr>Results</vt:lpstr>
      <vt:lpstr>Results</vt:lpstr>
      <vt:lpstr>Dependencies between types &amp; metrics</vt:lpstr>
      <vt:lpstr>New algorithms</vt:lpstr>
      <vt:lpstr>Weighted abstraction algorithm</vt:lpstr>
      <vt:lpstr>Weighted abstraction algorithm</vt:lpstr>
      <vt:lpstr>Weighted abstraction algorithm</vt:lpstr>
      <vt:lpstr>NOMSA</vt:lpstr>
      <vt:lpstr>NOMSA EVALUATION</vt:lpstr>
      <vt:lpstr>SUMMARY OF CONTRIBUTIONS FOR MODULARISATION</vt:lpstr>
      <vt:lpstr>Conclusion</vt:lpstr>
      <vt:lpstr>Conclusion</vt:lpstr>
      <vt:lpstr>References</vt:lpstr>
      <vt:lpstr>Thank you</vt:lpstr>
    </vt:vector>
  </TitlesOfParts>
  <Company>CSIR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Modularisation in ontologies</dc:title>
  <dc:creator>ZDawood</dc:creator>
  <cp:lastModifiedBy>Microsoft Office User</cp:lastModifiedBy>
  <cp:revision>105</cp:revision>
  <dcterms:created xsi:type="dcterms:W3CDTF">2019-07-19T10:00:58Z</dcterms:created>
  <dcterms:modified xsi:type="dcterms:W3CDTF">2019-08-16T09:28:15Z</dcterms:modified>
</cp:coreProperties>
</file>