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neighborhoods_in_San_Francisco" TargetMode="External"/><Relationship Id="rId2" Type="http://schemas.openxmlformats.org/officeDocument/2006/relationships/hyperlink" Target="https://wallethub.com/edu/healthiest-cities/310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CF9B-DB4D-4CC2-B2A1-E6C1D14EF8A9}"/>
              </a:ext>
            </a:extLst>
          </p:cNvPr>
          <p:cNvSpPr>
            <a:spLocks noGrp="1"/>
          </p:cNvSpPr>
          <p:nvPr>
            <p:ph type="ctrTitle"/>
          </p:nvPr>
        </p:nvSpPr>
        <p:spPr/>
        <p:txBody>
          <a:bodyPr>
            <a:normAutofit fontScale="90000"/>
          </a:bodyPr>
          <a:lstStyle/>
          <a:p>
            <a:r>
              <a:rPr lang="en-US" dirty="0">
                <a:effectLst>
                  <a:outerShdw blurRad="38100" dist="25400" dir="5400000" algn="ctr">
                    <a:srgbClr val="6E747A">
                      <a:alpha val="43000"/>
                    </a:srgbClr>
                  </a:outerShdw>
                </a:effectLst>
              </a:rPr>
              <a:t>Heathiest and unhealthiest </a:t>
            </a:r>
            <a:br>
              <a:rPr lang="en-US" dirty="0"/>
            </a:br>
            <a:r>
              <a:rPr lang="en-US" dirty="0">
                <a:effectLst>
                  <a:outerShdw blurRad="38100" dist="25400" dir="5400000" algn="ctr">
                    <a:srgbClr val="6E747A">
                      <a:alpha val="43000"/>
                    </a:srgbClr>
                  </a:outerShdw>
                </a:effectLst>
              </a:rPr>
              <a:t>cities in </a:t>
            </a:r>
            <a:br>
              <a:rPr lang="en-US" dirty="0"/>
            </a:br>
            <a:r>
              <a:rPr lang="en-US" dirty="0">
                <a:effectLst>
                  <a:outerShdw blurRad="38100" dist="25400" dir="5400000" algn="ctr">
                    <a:srgbClr val="6E747A">
                      <a:alpha val="43000"/>
                    </a:srgbClr>
                  </a:outerShdw>
                </a:effectLst>
              </a:rPr>
              <a:t>USA for travelling</a:t>
            </a:r>
            <a:br>
              <a:rPr lang="en-US" dirty="0"/>
            </a:br>
            <a:endParaRPr lang="en-US" dirty="0"/>
          </a:p>
        </p:txBody>
      </p:sp>
      <p:sp>
        <p:nvSpPr>
          <p:cNvPr id="3" name="Subtitle 2">
            <a:extLst>
              <a:ext uri="{FF2B5EF4-FFF2-40B4-BE49-F238E27FC236}">
                <a16:creationId xmlns:a16="http://schemas.microsoft.com/office/drawing/2014/main" id="{CA33A927-E79F-4102-9574-0CC3227C3893}"/>
              </a:ext>
            </a:extLst>
          </p:cNvPr>
          <p:cNvSpPr>
            <a:spLocks noGrp="1"/>
          </p:cNvSpPr>
          <p:nvPr>
            <p:ph type="subTitle" idx="1"/>
          </p:nvPr>
        </p:nvSpPr>
        <p:spPr/>
        <p:txBody>
          <a:bodyPr/>
          <a:lstStyle/>
          <a:p>
            <a:r>
              <a:rPr lang="en-US" dirty="0">
                <a:effectLst>
                  <a:outerShdw blurRad="38100" dist="25400" dir="5400000" algn="ctr">
                    <a:srgbClr val="6E747A">
                      <a:alpha val="43000"/>
                    </a:srgbClr>
                  </a:outerShdw>
                </a:effectLst>
              </a:rPr>
              <a:t>Coursera Capstone</a:t>
            </a:r>
            <a:endParaRPr lang="en-US" dirty="0"/>
          </a:p>
          <a:p>
            <a:r>
              <a:rPr lang="en-US" dirty="0">
                <a:effectLst>
                  <a:outerShdw blurRad="38100" dist="25400" dir="5400000" algn="ctr">
                    <a:srgbClr val="6E747A">
                      <a:alpha val="43000"/>
                    </a:srgbClr>
                  </a:outerShdw>
                </a:effectLst>
              </a:rPr>
              <a:t>IBM Applied Data Science </a:t>
            </a:r>
            <a:endParaRPr lang="en-US" dirty="0"/>
          </a:p>
          <a:p>
            <a:r>
              <a:rPr lang="en-US" dirty="0">
                <a:effectLst>
                  <a:outerShdw blurRad="38100" dist="25400" dir="5400000" algn="ctr">
                    <a:srgbClr val="6E747A">
                      <a:alpha val="43000"/>
                    </a:srgbClr>
                  </a:outerShdw>
                </a:effectLst>
              </a:rPr>
              <a:t>Namrata Dwivedi (2020)</a:t>
            </a:r>
            <a:endParaRPr lang="en-US" dirty="0"/>
          </a:p>
          <a:p>
            <a:endParaRPr lang="en-US" dirty="0"/>
          </a:p>
        </p:txBody>
      </p:sp>
    </p:spTree>
    <p:extLst>
      <p:ext uri="{BB962C8B-B14F-4D97-AF65-F5344CB8AC3E}">
        <p14:creationId xmlns:p14="http://schemas.microsoft.com/office/powerpoint/2010/main" val="267579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8CCB-8FEB-46F0-85D7-20DEA3B8771D}"/>
              </a:ext>
            </a:extLst>
          </p:cNvPr>
          <p:cNvSpPr>
            <a:spLocks noGrp="1"/>
          </p:cNvSpPr>
          <p:nvPr>
            <p:ph type="title"/>
          </p:nvPr>
        </p:nvSpPr>
        <p:spPr/>
        <p:txBody>
          <a:bodyPr/>
          <a:lstStyle/>
          <a:p>
            <a:r>
              <a:rPr lang="en-US" b="1" i="1" dirty="0"/>
              <a:t>Business problem:</a:t>
            </a:r>
            <a:br>
              <a:rPr lang="en-US" dirty="0"/>
            </a:br>
            <a:endParaRPr lang="en-US" dirty="0"/>
          </a:p>
        </p:txBody>
      </p:sp>
      <p:sp>
        <p:nvSpPr>
          <p:cNvPr id="3" name="Content Placeholder 2">
            <a:extLst>
              <a:ext uri="{FF2B5EF4-FFF2-40B4-BE49-F238E27FC236}">
                <a16:creationId xmlns:a16="http://schemas.microsoft.com/office/drawing/2014/main" id="{321913B1-CA68-4AC0-A773-F6990EA5FE9E}"/>
              </a:ext>
            </a:extLst>
          </p:cNvPr>
          <p:cNvSpPr>
            <a:spLocks noGrp="1"/>
          </p:cNvSpPr>
          <p:nvPr>
            <p:ph idx="1"/>
          </p:nvPr>
        </p:nvSpPr>
        <p:spPr/>
        <p:txBody>
          <a:bodyPr>
            <a:normAutofit/>
          </a:bodyPr>
          <a:lstStyle/>
          <a:p>
            <a:r>
              <a:rPr lang="en-US" dirty="0"/>
              <a:t>The objective of this project was to analyses the top healthiest and unhealthiest city in USA and figure out how the above four factors play a key role in the wellness of the people who wish to travel in these cities. </a:t>
            </a:r>
          </a:p>
          <a:p>
            <a:r>
              <a:rPr lang="en-US" dirty="0"/>
              <a:t>The researchers have calculated overall scores for each city based on a weighted average of all metrics. </a:t>
            </a:r>
          </a:p>
          <a:p>
            <a:r>
              <a:rPr lang="en-US" dirty="0"/>
              <a:t>So, the next time you want to travel across USA and stay healthy the best way is to watch out for these factors to enhance your travelling experience. </a:t>
            </a:r>
          </a:p>
          <a:p>
            <a:endParaRPr lang="en-US" dirty="0"/>
          </a:p>
        </p:txBody>
      </p:sp>
    </p:spTree>
    <p:extLst>
      <p:ext uri="{BB962C8B-B14F-4D97-AF65-F5344CB8AC3E}">
        <p14:creationId xmlns:p14="http://schemas.microsoft.com/office/powerpoint/2010/main" val="65226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3B25E-4413-45BA-875B-1261E58B8621}"/>
              </a:ext>
            </a:extLst>
          </p:cNvPr>
          <p:cNvSpPr>
            <a:spLocks noGrp="1"/>
          </p:cNvSpPr>
          <p:nvPr>
            <p:ph type="title"/>
          </p:nvPr>
        </p:nvSpPr>
        <p:spPr/>
        <p:txBody>
          <a:bodyPr/>
          <a:lstStyle/>
          <a:p>
            <a:r>
              <a:rPr lang="en-US" b="1" i="1" dirty="0"/>
              <a:t>Data</a:t>
            </a:r>
            <a:br>
              <a:rPr lang="en-US" dirty="0"/>
            </a:br>
            <a:endParaRPr lang="en-US" dirty="0"/>
          </a:p>
        </p:txBody>
      </p:sp>
      <p:sp>
        <p:nvSpPr>
          <p:cNvPr id="3" name="Content Placeholder 2">
            <a:extLst>
              <a:ext uri="{FF2B5EF4-FFF2-40B4-BE49-F238E27FC236}">
                <a16:creationId xmlns:a16="http://schemas.microsoft.com/office/drawing/2014/main" id="{14043A7C-820B-4060-9BF9-7C755F4D5512}"/>
              </a:ext>
            </a:extLst>
          </p:cNvPr>
          <p:cNvSpPr>
            <a:spLocks noGrp="1"/>
          </p:cNvSpPr>
          <p:nvPr>
            <p:ph idx="1"/>
          </p:nvPr>
        </p:nvSpPr>
        <p:spPr/>
        <p:txBody>
          <a:bodyPr>
            <a:normAutofit fontScale="92500" lnSpcReduction="20000"/>
          </a:bodyPr>
          <a:lstStyle/>
          <a:p>
            <a:r>
              <a:rPr lang="en-US" dirty="0"/>
              <a:t>1.The data for the healthiest and unhealthiest cities in the USA will be obtained from wallet hub. The latitudes and longitudes are required to build an interactive map of the cities. </a:t>
            </a:r>
            <a:r>
              <a:rPr lang="en-US" u="sng" dirty="0">
                <a:hlinkClick r:id="rId2"/>
              </a:rPr>
              <a:t>https://wallethub.com/edu/healthiest-cities/31072/</a:t>
            </a:r>
            <a:endParaRPr lang="en-US" dirty="0"/>
          </a:p>
          <a:p>
            <a:r>
              <a:rPr lang="en-US" dirty="0"/>
              <a:t>The healthiest city is San Francisco, we will need the neighborhood of the city along with the latitude and longitude. It will be  obtained by </a:t>
            </a:r>
            <a:r>
              <a:rPr lang="en-US" u="sng" dirty="0">
                <a:hlinkClick r:id="rId3"/>
              </a:rPr>
              <a:t>https://en.wikipedia.org/wiki/List_of_neighborhoods_in_San_Francisco</a:t>
            </a:r>
            <a:r>
              <a:rPr lang="en-US" dirty="0"/>
              <a:t> and python Geocoders package.</a:t>
            </a:r>
          </a:p>
          <a:p>
            <a:r>
              <a:rPr lang="en-US" dirty="0"/>
              <a:t>Similarly, the unhealthiest city is Brownsville in Texas. The data will be obtained in the similar manner as mentioned above</a:t>
            </a:r>
          </a:p>
          <a:p>
            <a:endParaRPr lang="en-US" dirty="0"/>
          </a:p>
        </p:txBody>
      </p:sp>
    </p:spTree>
    <p:extLst>
      <p:ext uri="{BB962C8B-B14F-4D97-AF65-F5344CB8AC3E}">
        <p14:creationId xmlns:p14="http://schemas.microsoft.com/office/powerpoint/2010/main" val="61559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BC94-3A6C-422C-A0BF-C33DD3B0E887}"/>
              </a:ext>
            </a:extLst>
          </p:cNvPr>
          <p:cNvSpPr>
            <a:spLocks noGrp="1"/>
          </p:cNvSpPr>
          <p:nvPr>
            <p:ph type="title"/>
          </p:nvPr>
        </p:nvSpPr>
        <p:spPr/>
        <p:txBody>
          <a:bodyPr/>
          <a:lstStyle/>
          <a:p>
            <a:r>
              <a:rPr lang="en-US" b="1" dirty="0"/>
              <a:t>Methodology:</a:t>
            </a:r>
            <a:br>
              <a:rPr lang="en-US" dirty="0"/>
            </a:br>
            <a:endParaRPr lang="en-US" dirty="0"/>
          </a:p>
        </p:txBody>
      </p:sp>
      <p:sp>
        <p:nvSpPr>
          <p:cNvPr id="3" name="Content Placeholder 2">
            <a:extLst>
              <a:ext uri="{FF2B5EF4-FFF2-40B4-BE49-F238E27FC236}">
                <a16:creationId xmlns:a16="http://schemas.microsoft.com/office/drawing/2014/main" id="{119A9A85-824F-4ABC-A7DA-3433AF5670AF}"/>
              </a:ext>
            </a:extLst>
          </p:cNvPr>
          <p:cNvSpPr>
            <a:spLocks noGrp="1"/>
          </p:cNvSpPr>
          <p:nvPr>
            <p:ph idx="1"/>
          </p:nvPr>
        </p:nvSpPr>
        <p:spPr/>
        <p:txBody>
          <a:bodyPr>
            <a:normAutofit fontScale="92500" lnSpcReduction="10000"/>
          </a:bodyPr>
          <a:lstStyle/>
          <a:p>
            <a:r>
              <a:rPr lang="en-US" dirty="0"/>
              <a:t>Web scraping wallet hub  and Wikipedia pages for the neighborhood of San Francisco and Brownsville Texas.</a:t>
            </a:r>
          </a:p>
          <a:p>
            <a:r>
              <a:rPr lang="en-US" dirty="0"/>
              <a:t>Geocoders will give us the latitude and longitude.</a:t>
            </a:r>
          </a:p>
          <a:p>
            <a:r>
              <a:rPr lang="en-US" dirty="0"/>
              <a:t>Create interactive map of USA showing location of 174 cities.</a:t>
            </a:r>
          </a:p>
          <a:p>
            <a:r>
              <a:rPr lang="en-US" dirty="0"/>
              <a:t>Plot graph of two cities  taking various factors </a:t>
            </a:r>
          </a:p>
          <a:p>
            <a:r>
              <a:rPr lang="en-US" dirty="0"/>
              <a:t>Use Foursquare API will get  the specific Venue details.</a:t>
            </a:r>
          </a:p>
          <a:p>
            <a:r>
              <a:rPr lang="en-US" dirty="0"/>
              <a:t>Compare results of the two cities.</a:t>
            </a:r>
          </a:p>
          <a:p>
            <a:pPr marL="0" indent="0">
              <a:buNone/>
            </a:pPr>
            <a:endParaRPr lang="en-US" dirty="0"/>
          </a:p>
        </p:txBody>
      </p:sp>
    </p:spTree>
    <p:extLst>
      <p:ext uri="{BB962C8B-B14F-4D97-AF65-F5344CB8AC3E}">
        <p14:creationId xmlns:p14="http://schemas.microsoft.com/office/powerpoint/2010/main" val="91946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4C65-0180-4553-A76E-97CFD2DBE339}"/>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D01A8403-EF1B-47A1-8EBE-C0C3CA696A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0410" y="1071157"/>
            <a:ext cx="4860095" cy="4516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875CBC-DBCA-42B9-8E03-44A38D4AE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271" y="1071157"/>
            <a:ext cx="5069143" cy="444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8629-2B10-4B4D-B10F-863CB4193C3E}"/>
              </a:ext>
            </a:extLst>
          </p:cNvPr>
          <p:cNvSpPr>
            <a:spLocks noGrp="1"/>
          </p:cNvSpPr>
          <p:nvPr>
            <p:ph type="title"/>
          </p:nvPr>
        </p:nvSpPr>
        <p:spPr/>
        <p:txBody>
          <a:bodyPr/>
          <a:lstStyle/>
          <a:p>
            <a:r>
              <a:rPr lang="en-US" b="1" i="1" dirty="0">
                <a:solidFill>
                  <a:schemeClr val="bg1"/>
                </a:solidFill>
              </a:rPr>
              <a:t>Result:</a:t>
            </a:r>
            <a:br>
              <a:rPr lang="en-US" dirty="0"/>
            </a:br>
            <a:endParaRPr lang="en-US" dirty="0"/>
          </a:p>
        </p:txBody>
      </p:sp>
      <p:pic>
        <p:nvPicPr>
          <p:cNvPr id="2050" name="Picture 2">
            <a:extLst>
              <a:ext uri="{FF2B5EF4-FFF2-40B4-BE49-F238E27FC236}">
                <a16:creationId xmlns:a16="http://schemas.microsoft.com/office/drawing/2014/main" id="{BBACEEEE-CB8E-449E-9036-7026AC806B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049" y="1219201"/>
            <a:ext cx="3913963" cy="35417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CB2737B-9079-4DB4-BBB0-5F36DAFBC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641" y="1219201"/>
            <a:ext cx="3505200" cy="3171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53F7BD-70C9-49F6-A05F-C64D82654802}"/>
              </a:ext>
            </a:extLst>
          </p:cNvPr>
          <p:cNvSpPr txBox="1"/>
          <p:nvPr/>
        </p:nvSpPr>
        <p:spPr>
          <a:xfrm>
            <a:off x="1966249" y="1276588"/>
            <a:ext cx="2413000" cy="369332"/>
          </a:xfrm>
          <a:prstGeom prst="rect">
            <a:avLst/>
          </a:prstGeom>
          <a:noFill/>
        </p:spPr>
        <p:txBody>
          <a:bodyPr wrap="square" rtlCol="0">
            <a:spAutoFit/>
          </a:bodyPr>
          <a:lstStyle/>
          <a:p>
            <a:r>
              <a:rPr lang="en-US" dirty="0">
                <a:solidFill>
                  <a:schemeClr val="bg1"/>
                </a:solidFill>
              </a:rPr>
              <a:t>Brownsville Texas</a:t>
            </a:r>
          </a:p>
        </p:txBody>
      </p:sp>
      <p:sp>
        <p:nvSpPr>
          <p:cNvPr id="6" name="TextBox 5">
            <a:extLst>
              <a:ext uri="{FF2B5EF4-FFF2-40B4-BE49-F238E27FC236}">
                <a16:creationId xmlns:a16="http://schemas.microsoft.com/office/drawing/2014/main" id="{3746D35C-D2F1-4F81-8181-023D0761904F}"/>
              </a:ext>
            </a:extLst>
          </p:cNvPr>
          <p:cNvSpPr txBox="1"/>
          <p:nvPr/>
        </p:nvSpPr>
        <p:spPr>
          <a:xfrm>
            <a:off x="7071360" y="1276588"/>
            <a:ext cx="2032000" cy="369332"/>
          </a:xfrm>
          <a:prstGeom prst="rect">
            <a:avLst/>
          </a:prstGeom>
          <a:noFill/>
        </p:spPr>
        <p:txBody>
          <a:bodyPr wrap="square" rtlCol="0">
            <a:spAutoFit/>
          </a:bodyPr>
          <a:lstStyle/>
          <a:p>
            <a:r>
              <a:rPr lang="en-US" dirty="0">
                <a:solidFill>
                  <a:schemeClr val="bg1"/>
                </a:solidFill>
              </a:rPr>
              <a:t>San Francisco </a:t>
            </a:r>
          </a:p>
        </p:txBody>
      </p:sp>
      <p:sp>
        <p:nvSpPr>
          <p:cNvPr id="7" name="Rectangle 6">
            <a:extLst>
              <a:ext uri="{FF2B5EF4-FFF2-40B4-BE49-F238E27FC236}">
                <a16:creationId xmlns:a16="http://schemas.microsoft.com/office/drawing/2014/main" id="{48969418-4ECA-4351-AB2D-8FBF9D0BB360}"/>
              </a:ext>
            </a:extLst>
          </p:cNvPr>
          <p:cNvSpPr/>
          <p:nvPr/>
        </p:nvSpPr>
        <p:spPr>
          <a:xfrm>
            <a:off x="1029431" y="4700048"/>
            <a:ext cx="10129961" cy="1499257"/>
          </a:xfrm>
          <a:prstGeom prst="rect">
            <a:avLst/>
          </a:prstGeom>
        </p:spPr>
        <p:txBody>
          <a:bodyPr wrap="square">
            <a:spAutoFit/>
          </a:bodyPr>
          <a:lstStyle/>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San Francisco, which is the healthiest city, has more green spaces like parks to cater to people’s health. The vegan and vegetarian food choices are unlimited. We can also see that there are many spas and gyms in its neighborhood overall, it’s a perfect travelling destination Unlike Brownsville Texas.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Brownsville Texas is the unhealthiest city in the USA. Though we can find spas and gyms in its neighborhood, but these two factors are not the only factor which need to be considered while travelling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682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9652-EDE5-437B-9E85-3D0CA140A0AC}"/>
              </a:ext>
            </a:extLst>
          </p:cNvPr>
          <p:cNvSpPr>
            <a:spLocks noGrp="1"/>
          </p:cNvSpPr>
          <p:nvPr>
            <p:ph type="title"/>
          </p:nvPr>
        </p:nvSpPr>
        <p:spPr/>
        <p:txBody>
          <a:bodyPr/>
          <a:lstStyle/>
          <a:p>
            <a:r>
              <a:rPr lang="en-US" b="1" i="1" dirty="0"/>
              <a:t>Discussion:</a:t>
            </a:r>
            <a:br>
              <a:rPr lang="en-US" dirty="0"/>
            </a:br>
            <a:r>
              <a:rPr lang="en-US" dirty="0"/>
              <a:t> </a:t>
            </a:r>
          </a:p>
        </p:txBody>
      </p:sp>
      <p:sp>
        <p:nvSpPr>
          <p:cNvPr id="3" name="Content Placeholder 2">
            <a:extLst>
              <a:ext uri="{FF2B5EF4-FFF2-40B4-BE49-F238E27FC236}">
                <a16:creationId xmlns:a16="http://schemas.microsoft.com/office/drawing/2014/main" id="{60A8C964-E432-42E4-8466-3E4B39B16747}"/>
              </a:ext>
            </a:extLst>
          </p:cNvPr>
          <p:cNvSpPr>
            <a:spLocks noGrp="1"/>
          </p:cNvSpPr>
          <p:nvPr>
            <p:ph idx="1"/>
          </p:nvPr>
        </p:nvSpPr>
        <p:spPr/>
        <p:txBody>
          <a:bodyPr>
            <a:noAutofit/>
          </a:bodyPr>
          <a:lstStyle/>
          <a:p>
            <a:r>
              <a:rPr lang="en-US" sz="2800" dirty="0"/>
              <a:t>Brownsville</a:t>
            </a:r>
            <a:r>
              <a:rPr lang="en-US" sz="2000" dirty="0"/>
              <a:t> had the lowest percentage of physically active adults of any US city. </a:t>
            </a:r>
          </a:p>
          <a:p>
            <a:r>
              <a:rPr lang="en-US" sz="2000" dirty="0"/>
              <a:t>It also has the fewest number of healthy restaurants. Brownsville also lacks walking trails, running trails per capita. Brownsville scored an overall health score of 21.41</a:t>
            </a:r>
          </a:p>
          <a:p>
            <a:r>
              <a:rPr lang="en-US" dirty="0"/>
              <a:t>San Francisco </a:t>
            </a:r>
            <a:r>
              <a:rPr lang="en-US" sz="2000" dirty="0"/>
              <a:t>scored an overall health score of 73.99</a:t>
            </a:r>
          </a:p>
          <a:p>
            <a:r>
              <a:rPr lang="en-US" sz="2000" dirty="0"/>
              <a:t>It beat out all other cities for having the most walking trails per capita, tied for first for having the most running trails per capita.</a:t>
            </a:r>
          </a:p>
          <a:p>
            <a:r>
              <a:rPr lang="en-US" sz="2000" dirty="0"/>
              <a:t>It ranks  fourth for having the most healthy restaurants per capita</a:t>
            </a:r>
          </a:p>
        </p:txBody>
      </p:sp>
    </p:spTree>
    <p:extLst>
      <p:ext uri="{BB962C8B-B14F-4D97-AF65-F5344CB8AC3E}">
        <p14:creationId xmlns:p14="http://schemas.microsoft.com/office/powerpoint/2010/main" val="72691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ADBA-8476-4389-93A7-3935D108C1FF}"/>
              </a:ext>
            </a:extLst>
          </p:cNvPr>
          <p:cNvSpPr>
            <a:spLocks noGrp="1"/>
          </p:cNvSpPr>
          <p:nvPr>
            <p:ph type="title"/>
          </p:nvPr>
        </p:nvSpPr>
        <p:spPr/>
        <p:txBody>
          <a:bodyPr/>
          <a:lstStyle/>
          <a:p>
            <a:r>
              <a:rPr lang="en-US" b="1" i="1" dirty="0"/>
              <a:t>Limitations:</a:t>
            </a:r>
            <a:br>
              <a:rPr lang="en-US" dirty="0"/>
            </a:br>
            <a:endParaRPr lang="en-US" dirty="0"/>
          </a:p>
        </p:txBody>
      </p:sp>
      <p:sp>
        <p:nvSpPr>
          <p:cNvPr id="3" name="Content Placeholder 2">
            <a:extLst>
              <a:ext uri="{FF2B5EF4-FFF2-40B4-BE49-F238E27FC236}">
                <a16:creationId xmlns:a16="http://schemas.microsoft.com/office/drawing/2014/main" id="{F080D575-14A3-4CB8-AF21-13DC06C65FDD}"/>
              </a:ext>
            </a:extLst>
          </p:cNvPr>
          <p:cNvSpPr>
            <a:spLocks noGrp="1"/>
          </p:cNvSpPr>
          <p:nvPr>
            <p:ph idx="1"/>
          </p:nvPr>
        </p:nvSpPr>
        <p:spPr/>
        <p:txBody>
          <a:bodyPr>
            <a:normAutofit/>
          </a:bodyPr>
          <a:lstStyle/>
          <a:p>
            <a:r>
              <a:rPr lang="en-US" dirty="0"/>
              <a:t>The foursquare API has limited access for non-paid users. </a:t>
            </a:r>
          </a:p>
          <a:p>
            <a:r>
              <a:rPr lang="en-US" dirty="0"/>
              <a:t>We also did not consider the health care rank as the data for health care system was unavailable to us. </a:t>
            </a:r>
          </a:p>
          <a:p>
            <a:r>
              <a:rPr lang="en-US" dirty="0"/>
              <a:t>If did not compare all the cities in the USA, then our project would be more meaningful. We can further investigate our finding from Foursquare paid account to bypass all these limitations.</a:t>
            </a:r>
          </a:p>
          <a:p>
            <a:endParaRPr lang="en-US" dirty="0"/>
          </a:p>
        </p:txBody>
      </p:sp>
    </p:spTree>
    <p:extLst>
      <p:ext uri="{BB962C8B-B14F-4D97-AF65-F5344CB8AC3E}">
        <p14:creationId xmlns:p14="http://schemas.microsoft.com/office/powerpoint/2010/main" val="224932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FEC6-07C6-4A2A-B62C-798ED6A782E6}"/>
              </a:ext>
            </a:extLst>
          </p:cNvPr>
          <p:cNvSpPr>
            <a:spLocks noGrp="1"/>
          </p:cNvSpPr>
          <p:nvPr>
            <p:ph type="title"/>
          </p:nvPr>
        </p:nvSpPr>
        <p:spPr/>
        <p:txBody>
          <a:bodyPr/>
          <a:lstStyle/>
          <a:p>
            <a:r>
              <a:rPr lang="en-US" b="1" i="1" dirty="0"/>
              <a:t>Conclusion:</a:t>
            </a:r>
            <a:br>
              <a:rPr lang="en-US" dirty="0"/>
            </a:br>
            <a:endParaRPr lang="en-US" dirty="0"/>
          </a:p>
        </p:txBody>
      </p:sp>
      <p:sp>
        <p:nvSpPr>
          <p:cNvPr id="3" name="Content Placeholder 2">
            <a:extLst>
              <a:ext uri="{FF2B5EF4-FFF2-40B4-BE49-F238E27FC236}">
                <a16:creationId xmlns:a16="http://schemas.microsoft.com/office/drawing/2014/main" id="{6AAA40DB-E8EB-4FCA-95E3-36FFAC481C59}"/>
              </a:ext>
            </a:extLst>
          </p:cNvPr>
          <p:cNvSpPr>
            <a:spLocks noGrp="1"/>
          </p:cNvSpPr>
          <p:nvPr>
            <p:ph idx="1"/>
          </p:nvPr>
        </p:nvSpPr>
        <p:spPr/>
        <p:txBody>
          <a:bodyPr>
            <a:normAutofit/>
          </a:bodyPr>
          <a:lstStyle/>
          <a:p>
            <a:r>
              <a:rPr lang="en-US" dirty="0"/>
              <a:t>In this project we have made an effort to summarize the travelling experience in the healthiest and unhealthiest city in the USA. map. Various location like restaurants spas parks and gyms are explored in the neighborhood of the cities and compared with each other. The findings of these projects will help the travelers  explore the scope and limitation of the region with respect to various parameters. </a:t>
            </a:r>
          </a:p>
          <a:p>
            <a:r>
              <a:rPr lang="en-US" dirty="0"/>
              <a:t> </a:t>
            </a:r>
          </a:p>
          <a:p>
            <a:endParaRPr lang="en-US" dirty="0"/>
          </a:p>
        </p:txBody>
      </p:sp>
    </p:spTree>
    <p:extLst>
      <p:ext uri="{BB962C8B-B14F-4D97-AF65-F5344CB8AC3E}">
        <p14:creationId xmlns:p14="http://schemas.microsoft.com/office/powerpoint/2010/main" val="3294753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44</TotalTime>
  <Words>624</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Tw Cen MT</vt:lpstr>
      <vt:lpstr>Circuit</vt:lpstr>
      <vt:lpstr>Heathiest and unhealthiest  cities in  USA for travelling </vt:lpstr>
      <vt:lpstr>Business problem: </vt:lpstr>
      <vt:lpstr>Data </vt:lpstr>
      <vt:lpstr>Methodology: </vt:lpstr>
      <vt:lpstr>PowerPoint Presentation</vt:lpstr>
      <vt:lpstr>Result: </vt:lpstr>
      <vt:lpstr>Discussion:  </vt:lpstr>
      <vt:lpstr>Limitations: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Heathiest and unhealthiest  cities in  USA for travelling</dc:title>
  <dc:creator>Namrata Dwivedi</dc:creator>
  <cp:lastModifiedBy>Namrata Dwivedi</cp:lastModifiedBy>
  <cp:revision>6</cp:revision>
  <dcterms:created xsi:type="dcterms:W3CDTF">2020-06-30T19:29:56Z</dcterms:created>
  <dcterms:modified xsi:type="dcterms:W3CDTF">2020-06-30T20:14:57Z</dcterms:modified>
</cp:coreProperties>
</file>