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8" d="100"/>
          <a:sy n="98" d="100"/>
        </p:scale>
        <p:origin x="-82" y="101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xmlns="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xmlns="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5067E9C-C7B9-4476-9708-CBB3F66FD892}"/>
              </a:ext>
            </a:extLst>
          </p:cNvPr>
          <p:cNvSpPr txBox="1"/>
          <p:nvPr/>
        </p:nvSpPr>
        <p:spPr>
          <a:xfrm>
            <a:off x="4546793" y="3428999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AIR QUALITY INDEX PREDICTION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xmlns="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xmlns="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xmlns="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7744" y="1668198"/>
            <a:ext cx="63222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Data Collection &amp; Cleaning</a:t>
            </a:r>
            <a:endParaRPr lang="en-GB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Acquire raw air quality dataset (UCI repository).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Handle formatting inconsistencies (e.g., commas vs. dots in decimals, date/time formats).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Identify and remove invalid rows, </a:t>
            </a:r>
            <a:r>
              <a:rPr lang="en-GB" sz="1000" dirty="0" err="1"/>
              <a:t>NaN</a:t>
            </a:r>
            <a:r>
              <a:rPr lang="en-GB" sz="1000" dirty="0"/>
              <a:t> values, and placeholder values (e.g., -200).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Impute missing data using statistical techniques (mean replacement</a:t>
            </a:r>
            <a:r>
              <a:rPr lang="en-GB" sz="1000" dirty="0" smtClean="0"/>
              <a:t>).</a:t>
            </a:r>
          </a:p>
          <a:p>
            <a:pPr marL="171450" indent="-171450">
              <a:buFont typeface="Arial" pitchFamily="34" charset="0"/>
              <a:buChar char="•"/>
            </a:pPr>
            <a:endParaRPr lang="en-GB" sz="1000" dirty="0"/>
          </a:p>
          <a:p>
            <a:r>
              <a:rPr lang="en-GB" sz="1200" b="1" dirty="0"/>
              <a:t>Data Preparation for </a:t>
            </a:r>
            <a:r>
              <a:rPr lang="en-GB" sz="1200" b="1" dirty="0" err="1"/>
              <a:t>Modeling</a:t>
            </a:r>
            <a:endParaRPr lang="en-GB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Reformat dataset to meet requirements of forecasting models (merge date &amp; time, define ds and y columns).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Split dataset into training (80%) and testing (20%) for model evaluation</a:t>
            </a:r>
            <a:r>
              <a:rPr lang="en-GB" sz="10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GB" sz="1000" dirty="0"/>
          </a:p>
          <a:p>
            <a:r>
              <a:rPr lang="en-GB" sz="1200" b="1" dirty="0"/>
              <a:t>Forecasting with Facebook Prophet</a:t>
            </a:r>
            <a:endParaRPr lang="en-GB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Learn Prophet’s input requirements and structure (time series with ds and y).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Train, test, and forecast individual attributes (e.g., Relative Humidity, CO).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Evaluate performance using metrics (MAPE, MAE, RMSE, SMAPE).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Understand interpretation of model accuracy (excellent, good, acceptable, poor</a:t>
            </a:r>
            <a:r>
              <a:rPr lang="en-GB" sz="1000" dirty="0" smtClean="0"/>
              <a:t>).</a:t>
            </a:r>
          </a:p>
          <a:p>
            <a:pPr marL="171450" indent="-171450">
              <a:buFont typeface="Arial" pitchFamily="34" charset="0"/>
              <a:buChar char="•"/>
            </a:pPr>
            <a:endParaRPr lang="en-GB" sz="1000" dirty="0"/>
          </a:p>
          <a:p>
            <a:r>
              <a:rPr lang="en-GB" sz="1200" b="1" dirty="0"/>
              <a:t>AQI Prediction Pipeline</a:t>
            </a:r>
            <a:endParaRPr lang="en-GB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Predict environmental constituents (CO, NO₂, humidity, etc.) using Prophet.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Use predicted values as input features for an AQI prediction model (</a:t>
            </a:r>
            <a:r>
              <a:rPr lang="en-GB" sz="1000" dirty="0" err="1"/>
              <a:t>XGBoost</a:t>
            </a:r>
            <a:r>
              <a:rPr lang="en-GB" sz="1000" dirty="0"/>
              <a:t>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Forecast future AQI (e.g., next 7 days) based on historical data and </a:t>
            </a:r>
            <a:r>
              <a:rPr lang="en-GB" sz="1000" dirty="0" err="1"/>
              <a:t>modeled</a:t>
            </a:r>
            <a:r>
              <a:rPr lang="en-GB" sz="1000" dirty="0"/>
              <a:t> features</a:t>
            </a:r>
            <a:r>
              <a:rPr lang="en-GB" sz="10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GB" sz="1000" dirty="0"/>
          </a:p>
          <a:p>
            <a:r>
              <a:rPr lang="en-GB" sz="1200" b="1" dirty="0"/>
              <a:t>Model Evaluation &amp; Insights</a:t>
            </a:r>
            <a:endParaRPr lang="en-GB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Compare actual vs. predicted trends visually and numerically.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Understand limitations of forecasting models (e.g., acceptable but not highly accurate predictions).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Develop ability to interpret error metrics in environmental forecasting context.</a:t>
            </a:r>
          </a:p>
          <a:p>
            <a:pPr marL="171450" indent="-171450">
              <a:buFont typeface="Arial" pitchFamily="34" charset="0"/>
              <a:buChar char="•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98374"/>
              </p:ext>
            </p:extLst>
          </p:nvPr>
        </p:nvGraphicFramePr>
        <p:xfrm>
          <a:off x="1562318" y="1700939"/>
          <a:ext cx="7316054" cy="4525964"/>
        </p:xfrm>
        <a:graphic>
          <a:graphicData uri="http://schemas.openxmlformats.org/drawingml/2006/table">
            <a:tbl>
              <a:tblPr/>
              <a:tblGrid>
                <a:gridCol w="3658027"/>
                <a:gridCol w="3658027"/>
              </a:tblGrid>
              <a:tr h="250685">
                <a:tc>
                  <a:txBody>
                    <a:bodyPr/>
                    <a:lstStyle/>
                    <a:p>
                      <a:r>
                        <a:rPr lang="en-GB" sz="1200" b="1" dirty="0"/>
                        <a:t>Tool / Technology</a:t>
                      </a:r>
                      <a:endParaRPr lang="en-GB" sz="1200" dirty="0"/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Use Case in Project</a:t>
                      </a:r>
                      <a:endParaRPr lang="en-GB" sz="1200" dirty="0"/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403">
                <a:tc>
                  <a:txBody>
                    <a:bodyPr/>
                    <a:lstStyle/>
                    <a:p>
                      <a:r>
                        <a:rPr lang="en-GB" sz="1200" b="0" dirty="0" err="1" smtClean="0"/>
                        <a:t>XGBoost</a:t>
                      </a:r>
                      <a:r>
                        <a:rPr lang="en-GB" sz="1200" b="0" dirty="0" smtClean="0"/>
                        <a:t> Algorithm</a:t>
                      </a:r>
                      <a:endParaRPr lang="en-GB" sz="1200" b="0" dirty="0"/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Main machine learning algorithm for predicting AQI from multiple features.</a:t>
                      </a:r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403">
                <a:tc>
                  <a:txBody>
                    <a:bodyPr/>
                    <a:lstStyle/>
                    <a:p>
                      <a:r>
                        <a:rPr lang="en-GB" sz="1200" b="0" dirty="0"/>
                        <a:t>Facebook </a:t>
                      </a:r>
                      <a:r>
                        <a:rPr lang="en-GB" sz="1200" b="0" dirty="0" smtClean="0"/>
                        <a:t>Prophet Model</a:t>
                      </a:r>
                      <a:endParaRPr lang="en-GB" sz="1200" b="0" dirty="0"/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Time-series forecasting of environmental attributes (CO, NO₂, humidity, etc.).</a:t>
                      </a:r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5">
                <a:tc>
                  <a:txBody>
                    <a:bodyPr/>
                    <a:lstStyle/>
                    <a:p>
                      <a:r>
                        <a:rPr lang="en-GB" sz="1200" b="0"/>
                        <a:t>scikit-learn (sklearn.model_selection)</a:t>
                      </a:r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Splitting data into training and testing sets.</a:t>
                      </a:r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403">
                <a:tc>
                  <a:txBody>
                    <a:bodyPr/>
                    <a:lstStyle/>
                    <a:p>
                      <a:r>
                        <a:rPr lang="en-GB" sz="1200" b="0" dirty="0" err="1"/>
                        <a:t>scikit</a:t>
                      </a:r>
                      <a:r>
                        <a:rPr lang="en-GB" sz="1200" b="0" dirty="0"/>
                        <a:t>-learn (</a:t>
                      </a:r>
                      <a:r>
                        <a:rPr lang="en-GB" sz="1200" b="0" dirty="0" err="1"/>
                        <a:t>sklearn.metrics</a:t>
                      </a:r>
                      <a:r>
                        <a:rPr lang="en-GB" sz="1200" b="0" dirty="0"/>
                        <a:t>)</a:t>
                      </a:r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Evaluating model performance using MAE, RMSE, MAPE, SMAPE.</a:t>
                      </a:r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5">
                <a:tc>
                  <a:txBody>
                    <a:bodyPr/>
                    <a:lstStyle/>
                    <a:p>
                      <a:r>
                        <a:rPr lang="en-GB" sz="1200" b="0" dirty="0" err="1"/>
                        <a:t>joblib</a:t>
                      </a:r>
                      <a:endParaRPr lang="en-GB" sz="1200" b="0" dirty="0"/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Saving and loading trained models efficiently.</a:t>
                      </a:r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403">
                <a:tc>
                  <a:txBody>
                    <a:bodyPr/>
                    <a:lstStyle/>
                    <a:p>
                      <a:r>
                        <a:rPr lang="en-GB" sz="1200" b="0" dirty="0"/>
                        <a:t>pandas</a:t>
                      </a:r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Data cleaning, handling missing values, preparing dataset.</a:t>
                      </a:r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685">
                <a:tc>
                  <a:txBody>
                    <a:bodyPr/>
                    <a:lstStyle/>
                    <a:p>
                      <a:r>
                        <a:rPr lang="en-GB" sz="1200" b="0" dirty="0" err="1"/>
                        <a:t>numpy</a:t>
                      </a:r>
                      <a:endParaRPr lang="en-GB" sz="1200" b="0" dirty="0"/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Numerical computations and transformations.</a:t>
                      </a:r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403">
                <a:tc>
                  <a:txBody>
                    <a:bodyPr/>
                    <a:lstStyle/>
                    <a:p>
                      <a:r>
                        <a:rPr lang="en-GB" sz="1200" b="0" dirty="0" err="1"/>
                        <a:t>matplotlib</a:t>
                      </a:r>
                      <a:endParaRPr lang="en-GB" sz="1200" b="0" dirty="0"/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Visualization of data trends, actual vs. predicted graphs.</a:t>
                      </a:r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403">
                <a:tc>
                  <a:txBody>
                    <a:bodyPr/>
                    <a:lstStyle/>
                    <a:p>
                      <a:r>
                        <a:rPr lang="en-GB" sz="1200" b="0" dirty="0"/>
                        <a:t>Python</a:t>
                      </a:r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Core programming language for the entire workflow.</a:t>
                      </a:r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403">
                <a:tc>
                  <a:txBody>
                    <a:bodyPr/>
                    <a:lstStyle/>
                    <a:p>
                      <a:r>
                        <a:rPr lang="en-GB" sz="1200" b="0" dirty="0" err="1"/>
                        <a:t>Jupyter</a:t>
                      </a:r>
                      <a:r>
                        <a:rPr lang="en-GB" sz="1200" b="0" dirty="0"/>
                        <a:t> Notebook</a:t>
                      </a:r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/>
                        <a:t>Interactive environment for running code, visualizations, and documentation.</a:t>
                      </a:r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0403">
                <a:tc>
                  <a:txBody>
                    <a:bodyPr/>
                    <a:lstStyle/>
                    <a:p>
                      <a:r>
                        <a:rPr lang="en-GB" sz="1200" b="0" dirty="0"/>
                        <a:t>UCI Air Quality Dataset</a:t>
                      </a:r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Source of historical air quality data for training and testing models.</a:t>
                      </a:r>
                    </a:p>
                  </a:txBody>
                  <a:tcPr marL="60967" marR="60967" marT="30484" marB="304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72705" y="1639491"/>
            <a:ext cx="1074807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Data Collection &amp; Understanding</a:t>
            </a:r>
            <a:endParaRPr lang="en-GB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Collect dataset from UCI repository.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Explore dataset structure and identify inconsistencies (</a:t>
            </a:r>
            <a:r>
              <a:rPr lang="en-GB" sz="1000" dirty="0" err="1"/>
              <a:t>NaN</a:t>
            </a:r>
            <a:r>
              <a:rPr lang="en-GB" sz="1000" dirty="0"/>
              <a:t> values, -200 placeholders, wrong formats</a:t>
            </a:r>
            <a:r>
              <a:rPr lang="en-GB" sz="1000" dirty="0" smtClean="0"/>
              <a:t>).</a:t>
            </a:r>
          </a:p>
          <a:p>
            <a:pPr marL="171450" indent="-171450">
              <a:buFont typeface="Arial" pitchFamily="34" charset="0"/>
              <a:buChar char="•"/>
            </a:pPr>
            <a:endParaRPr lang="en-GB" sz="1000" dirty="0"/>
          </a:p>
          <a:p>
            <a:r>
              <a:rPr lang="en-GB" sz="1200" b="1" dirty="0"/>
              <a:t>Data Cleaning &amp; </a:t>
            </a:r>
            <a:r>
              <a:rPr lang="en-GB" sz="1200" b="1" dirty="0" err="1"/>
              <a:t>Preprocessing</a:t>
            </a:r>
            <a:endParaRPr lang="en-GB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Remove invalid rows and missing values.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Convert placeholders (-200) into </a:t>
            </a:r>
            <a:r>
              <a:rPr lang="en-GB" sz="1000" dirty="0" err="1"/>
              <a:t>NaN</a:t>
            </a:r>
            <a:r>
              <a:rPr lang="en-GB" sz="1000" dirty="0"/>
              <a:t> and impute with mean values.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Reformat date and time columns into standard Prophet-compatible format.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Merge date and time into a single timestamp column.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Split dataset into training (80%) and testing (20</a:t>
            </a:r>
            <a:r>
              <a:rPr lang="en-GB" sz="1000" dirty="0" smtClean="0"/>
              <a:t>%).</a:t>
            </a:r>
          </a:p>
          <a:p>
            <a:pPr marL="171450" indent="-171450">
              <a:buFont typeface="Arial" pitchFamily="34" charset="0"/>
              <a:buChar char="•"/>
            </a:pPr>
            <a:endParaRPr lang="en-GB" sz="1000" dirty="0"/>
          </a:p>
          <a:p>
            <a:r>
              <a:rPr lang="en-GB" sz="1200" b="1" dirty="0"/>
              <a:t>Time-Series Forecasting</a:t>
            </a:r>
            <a:endParaRPr lang="en-GB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Apply </a:t>
            </a:r>
            <a:r>
              <a:rPr lang="en-GB" sz="1000" b="1" dirty="0"/>
              <a:t>Facebook Prophet</a:t>
            </a:r>
            <a:r>
              <a:rPr lang="en-GB" sz="1000" dirty="0"/>
              <a:t> for forecasting individual environmental attributes (CO, NO₂, humidity, etc.).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Evaluate accuracy using error metrics (MAPE, MAE, RMSE, SMAPE).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Forecast future values for environmental attributes beyond dataset range</a:t>
            </a:r>
            <a:r>
              <a:rPr lang="en-GB" sz="1000" dirty="0" smtClean="0"/>
              <a:t>.</a:t>
            </a:r>
          </a:p>
          <a:p>
            <a:pPr marL="171450" indent="-171450">
              <a:buFont typeface="Arial" pitchFamily="34" charset="0"/>
              <a:buChar char="•"/>
            </a:pPr>
            <a:endParaRPr lang="en-GB" sz="1000" dirty="0"/>
          </a:p>
          <a:p>
            <a:r>
              <a:rPr lang="en-GB" sz="1200" b="1" dirty="0"/>
              <a:t>AQI Prediction Pipeline</a:t>
            </a:r>
            <a:endParaRPr lang="en-GB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Use predicted environmental attributes (from Prophet) as inputs.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Train </a:t>
            </a:r>
            <a:r>
              <a:rPr lang="en-GB" sz="1000" b="1" dirty="0" err="1"/>
              <a:t>XGBoost</a:t>
            </a:r>
            <a:r>
              <a:rPr lang="en-GB" sz="1000" dirty="0"/>
              <a:t> model to predict AQI.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Test AQI predictions on historical data and forecast AQI for future days (e.g., 7-day forecast</a:t>
            </a:r>
            <a:r>
              <a:rPr lang="en-GB" sz="1000" dirty="0" smtClean="0"/>
              <a:t>).</a:t>
            </a:r>
          </a:p>
          <a:p>
            <a:pPr marL="171450" indent="-171450">
              <a:buFont typeface="Arial" pitchFamily="34" charset="0"/>
              <a:buChar char="•"/>
            </a:pPr>
            <a:endParaRPr lang="en-GB" sz="1000" dirty="0"/>
          </a:p>
          <a:p>
            <a:r>
              <a:rPr lang="en-GB" sz="1200" b="1" dirty="0"/>
              <a:t>Model Evaluation &amp; Validation</a:t>
            </a:r>
            <a:endParaRPr lang="en-GB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Compare actual vs. predicted trends visually (plots) and numerically (error metrics).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Interpret results (acceptable vs. poor accuracy ranges</a:t>
            </a:r>
            <a:r>
              <a:rPr lang="en-GB" sz="1000" dirty="0" smtClean="0"/>
              <a:t>).</a:t>
            </a:r>
          </a:p>
          <a:p>
            <a:pPr marL="171450" indent="-171450">
              <a:buFont typeface="Arial" pitchFamily="34" charset="0"/>
              <a:buChar char="•"/>
            </a:pPr>
            <a:endParaRPr lang="en-GB" sz="1000" dirty="0"/>
          </a:p>
          <a:p>
            <a:r>
              <a:rPr lang="en-GB" sz="1200" b="1" dirty="0"/>
              <a:t>Model Persistence &amp; Reusability</a:t>
            </a:r>
            <a:endParaRPr lang="en-GB" sz="1200" dirty="0"/>
          </a:p>
          <a:p>
            <a:pPr marL="171450" indent="-171450">
              <a:buFont typeface="Arial" pitchFamily="34" charset="0"/>
              <a:buChar char="•"/>
            </a:pPr>
            <a:r>
              <a:rPr lang="en-GB" sz="1000" dirty="0"/>
              <a:t>Save trained models using </a:t>
            </a:r>
            <a:r>
              <a:rPr lang="en-GB" sz="1000" dirty="0" err="1"/>
              <a:t>joblib</a:t>
            </a:r>
            <a:r>
              <a:rPr lang="en-GB" sz="1000" dirty="0"/>
              <a:t> for future use without retraining.</a:t>
            </a:r>
          </a:p>
          <a:p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77871" y="2115519"/>
            <a:ext cx="8795288" cy="2103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PROBLEM STATEMENT DETAILS </a:t>
            </a:r>
            <a:r>
              <a:rPr lang="en-US" b="1" dirty="0" smtClean="0"/>
              <a:t>:</a:t>
            </a:r>
          </a:p>
          <a:p>
            <a:endParaRPr lang="en-GB" b="1" dirty="0" smtClean="0"/>
          </a:p>
          <a:p>
            <a:r>
              <a:rPr lang="en-GB" dirty="0" smtClean="0"/>
              <a:t>Air </a:t>
            </a:r>
            <a:r>
              <a:rPr lang="en-GB" dirty="0"/>
              <a:t>pollution poses a significant threat to environmental sustainability and public health, and accurate forecasting of air quality remains a major challenge due to inconsistent, incomplete, and noisy datasets. There is a need for a reliable system that can predict future Air Quality Index (AQI) levels to support timely decision-making and effective preventive measures.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1119" y="1573078"/>
            <a:ext cx="9469464" cy="4072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SOLUTION WORKFLOW PIPELINE :-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1600" b="1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1600" dirty="0" smtClean="0"/>
              <a:t>Cleaned </a:t>
            </a:r>
            <a:r>
              <a:rPr lang="en-GB" sz="1600" dirty="0"/>
              <a:t>and </a:t>
            </a:r>
            <a:r>
              <a:rPr lang="en-GB" sz="1600" dirty="0" err="1"/>
              <a:t>preprocessed</a:t>
            </a:r>
            <a:r>
              <a:rPr lang="en-GB" sz="1600" dirty="0"/>
              <a:t> historical air quality data to address missing values, anomalies, and formatting issues</a:t>
            </a:r>
            <a:r>
              <a:rPr lang="en-GB" sz="16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16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1600" dirty="0"/>
              <a:t>Applied </a:t>
            </a:r>
            <a:r>
              <a:rPr lang="en-GB" sz="1600" b="1" dirty="0"/>
              <a:t>Prophet</a:t>
            </a:r>
            <a:r>
              <a:rPr lang="en-GB" sz="1600" dirty="0"/>
              <a:t> for time-series forecasting of key environmental attributes (e.g., CO, NO₂, humidity</a:t>
            </a:r>
            <a:r>
              <a:rPr lang="en-GB" sz="1600" dirty="0" smtClean="0"/>
              <a:t>).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16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1600" dirty="0"/>
              <a:t>Trained an </a:t>
            </a:r>
            <a:r>
              <a:rPr lang="en-GB" sz="1600" b="1" dirty="0" err="1"/>
              <a:t>XGBoost</a:t>
            </a:r>
            <a:r>
              <a:rPr lang="en-GB" sz="1600" dirty="0"/>
              <a:t> model using forecasted attributes to predict Air Quality Index (AQI</a:t>
            </a:r>
            <a:r>
              <a:rPr lang="en-GB" sz="1600" dirty="0" smtClean="0"/>
              <a:t>).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16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1600" dirty="0"/>
              <a:t>Evaluated model performance with error metrics (MAE, RMSE, MAPE, SMAPE) and visual comparisons</a:t>
            </a:r>
            <a:r>
              <a:rPr lang="en-GB" sz="16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sz="16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1600" dirty="0"/>
              <a:t>Saved trained models with </a:t>
            </a:r>
            <a:r>
              <a:rPr lang="en-GB" sz="1600" b="1" dirty="0" err="1"/>
              <a:t>joblib</a:t>
            </a:r>
            <a:r>
              <a:rPr lang="en-GB" sz="1600" dirty="0"/>
              <a:t> and documented the workflow in Python/</a:t>
            </a:r>
            <a:r>
              <a:rPr lang="en-GB" sz="1600" dirty="0" err="1"/>
              <a:t>Jupyter</a:t>
            </a:r>
            <a:r>
              <a:rPr lang="en-GB" sz="1600" dirty="0"/>
              <a:t> Notebook for reproducibility and deployment readiness.</a:t>
            </a:r>
          </a:p>
          <a:p>
            <a:pPr marL="342900" indent="-342900">
              <a:buFont typeface="Arial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04" y="1981957"/>
            <a:ext cx="3851329" cy="28439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034" y="1981957"/>
            <a:ext cx="3905140" cy="27700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99" y="1942278"/>
            <a:ext cx="3743459" cy="28494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4434" y="5176434"/>
            <a:ext cx="3045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 IN CODE CELL</a:t>
            </a:r>
            <a:endParaRPr lang="en-GB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4587498" y="5176434"/>
            <a:ext cx="3246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 SAVED IN CSV FILE</a:t>
            </a:r>
            <a:endParaRPr lang="en-GB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400174" y="4960990"/>
            <a:ext cx="34333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MODEL PREDICTION’S STRENGTH GRAPH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1858" y="2270502"/>
            <a:ext cx="9546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This project delivers a practical, reproducible pipeline for short-term Air Quality Index (AQI) forecasting by transforming noisy historical measurements into actionable predictions. After careful data cleaning and harmonization, the workflow models key pollutant and meteorological attributes with time-series forecasting and then uses those predicted features to estimate AQI with a robust gradient-boosting model. Quantitative error metrics and visual comparisons demonstrate the system’s ability to capture meaningful temporal patterns suitable for short-term warnings while also identifying opportunities for improved accuracy through richer features and expanded data. With saved models and </a:t>
            </a:r>
            <a:r>
              <a:rPr lang="en-GB" sz="1600" dirty="0" err="1"/>
              <a:t>notebooked</a:t>
            </a:r>
            <a:r>
              <a:rPr lang="en-GB" sz="1600" dirty="0"/>
              <a:t> documentation, the solution is ready to be refined into an operational tool that supports public-health alerts, urban planning, and policy decisions.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59</TotalTime>
  <Words>922</Words>
  <Application>Microsoft Office PowerPoint</Application>
  <PresentationFormat>Custom</PresentationFormat>
  <Paragraphs>105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Lenovo</cp:lastModifiedBy>
  <cp:revision>8</cp:revision>
  <dcterms:created xsi:type="dcterms:W3CDTF">2024-12-31T09:40:01Z</dcterms:created>
  <dcterms:modified xsi:type="dcterms:W3CDTF">2025-09-13T11:35:58Z</dcterms:modified>
</cp:coreProperties>
</file>