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6"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2" r:id="rId18"/>
    <p:sldId id="271" r:id="rId19"/>
    <p:sldId id="273" r:id="rId20"/>
    <p:sldId id="274" r:id="rId21"/>
    <p:sldId id="275"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C5A811-11EE-4F32-8A51-A537E77C02DB}" type="datetimeFigureOut">
              <a:rPr lang="en-IN" smtClean="0"/>
              <a:t>06-01-2018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D37BBA-3B6A-4F9B-A35E-3FD947E9DCE4}" type="slidenum">
              <a:rPr lang="en-IN" smtClean="0"/>
              <a:t>‹#›</a:t>
            </a:fld>
            <a:endParaRPr lang="en-IN"/>
          </a:p>
        </p:txBody>
      </p:sp>
    </p:spTree>
    <p:extLst>
      <p:ext uri="{BB962C8B-B14F-4D97-AF65-F5344CB8AC3E}">
        <p14:creationId xmlns:p14="http://schemas.microsoft.com/office/powerpoint/2010/main" val="3108743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C5A811-11EE-4F32-8A51-A537E77C02DB}" type="datetimeFigureOut">
              <a:rPr lang="en-IN" smtClean="0"/>
              <a:t>06-01-2018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D37BBA-3B6A-4F9B-A35E-3FD947E9DCE4}" type="slidenum">
              <a:rPr lang="en-IN" smtClean="0"/>
              <a:t>‹#›</a:t>
            </a:fld>
            <a:endParaRPr lang="en-IN"/>
          </a:p>
        </p:txBody>
      </p:sp>
    </p:spTree>
    <p:extLst>
      <p:ext uri="{BB962C8B-B14F-4D97-AF65-F5344CB8AC3E}">
        <p14:creationId xmlns:p14="http://schemas.microsoft.com/office/powerpoint/2010/main" val="4126076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C5A811-11EE-4F32-8A51-A537E77C02DB}" type="datetimeFigureOut">
              <a:rPr lang="en-IN" smtClean="0"/>
              <a:t>06-01-2018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D37BBA-3B6A-4F9B-A35E-3FD947E9DCE4}"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713438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C5A811-11EE-4F32-8A51-A537E77C02DB}" type="datetimeFigureOut">
              <a:rPr lang="en-IN" smtClean="0"/>
              <a:t>06-01-2018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D37BBA-3B6A-4F9B-A35E-3FD947E9DCE4}" type="slidenum">
              <a:rPr lang="en-IN" smtClean="0"/>
              <a:t>‹#›</a:t>
            </a:fld>
            <a:endParaRPr lang="en-IN"/>
          </a:p>
        </p:txBody>
      </p:sp>
    </p:spTree>
    <p:extLst>
      <p:ext uri="{BB962C8B-B14F-4D97-AF65-F5344CB8AC3E}">
        <p14:creationId xmlns:p14="http://schemas.microsoft.com/office/powerpoint/2010/main" val="222425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C5A811-11EE-4F32-8A51-A537E77C02DB}" type="datetimeFigureOut">
              <a:rPr lang="en-IN" smtClean="0"/>
              <a:t>06-01-2018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D37BBA-3B6A-4F9B-A35E-3FD947E9DCE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538894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C5A811-11EE-4F32-8A51-A537E77C02DB}" type="datetimeFigureOut">
              <a:rPr lang="en-IN" smtClean="0"/>
              <a:t>06-01-2018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D37BBA-3B6A-4F9B-A35E-3FD947E9DCE4}" type="slidenum">
              <a:rPr lang="en-IN" smtClean="0"/>
              <a:t>‹#›</a:t>
            </a:fld>
            <a:endParaRPr lang="en-IN"/>
          </a:p>
        </p:txBody>
      </p:sp>
    </p:spTree>
    <p:extLst>
      <p:ext uri="{BB962C8B-B14F-4D97-AF65-F5344CB8AC3E}">
        <p14:creationId xmlns:p14="http://schemas.microsoft.com/office/powerpoint/2010/main" val="18858771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5A811-11EE-4F32-8A51-A537E77C02DB}" type="datetimeFigureOut">
              <a:rPr lang="en-IN" smtClean="0"/>
              <a:t>06-01-2018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D37BBA-3B6A-4F9B-A35E-3FD947E9DCE4}" type="slidenum">
              <a:rPr lang="en-IN" smtClean="0"/>
              <a:t>‹#›</a:t>
            </a:fld>
            <a:endParaRPr lang="en-IN"/>
          </a:p>
        </p:txBody>
      </p:sp>
    </p:spTree>
    <p:extLst>
      <p:ext uri="{BB962C8B-B14F-4D97-AF65-F5344CB8AC3E}">
        <p14:creationId xmlns:p14="http://schemas.microsoft.com/office/powerpoint/2010/main" val="41723645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5A811-11EE-4F32-8A51-A537E77C02DB}" type="datetimeFigureOut">
              <a:rPr lang="en-IN" smtClean="0"/>
              <a:t>06-01-2018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D37BBA-3B6A-4F9B-A35E-3FD947E9DCE4}" type="slidenum">
              <a:rPr lang="en-IN" smtClean="0"/>
              <a:t>‹#›</a:t>
            </a:fld>
            <a:endParaRPr lang="en-IN"/>
          </a:p>
        </p:txBody>
      </p:sp>
    </p:spTree>
    <p:extLst>
      <p:ext uri="{BB962C8B-B14F-4D97-AF65-F5344CB8AC3E}">
        <p14:creationId xmlns:p14="http://schemas.microsoft.com/office/powerpoint/2010/main" val="620048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5A811-11EE-4F32-8A51-A537E77C02DB}" type="datetimeFigureOut">
              <a:rPr lang="en-IN" smtClean="0"/>
              <a:t>06-01-2018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D37BBA-3B6A-4F9B-A35E-3FD947E9DCE4}" type="slidenum">
              <a:rPr lang="en-IN" smtClean="0"/>
              <a:t>‹#›</a:t>
            </a:fld>
            <a:endParaRPr lang="en-IN"/>
          </a:p>
        </p:txBody>
      </p:sp>
    </p:spTree>
    <p:extLst>
      <p:ext uri="{BB962C8B-B14F-4D97-AF65-F5344CB8AC3E}">
        <p14:creationId xmlns:p14="http://schemas.microsoft.com/office/powerpoint/2010/main" val="3053353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C5A811-11EE-4F32-8A51-A537E77C02DB}" type="datetimeFigureOut">
              <a:rPr lang="en-IN" smtClean="0"/>
              <a:t>06-01-2018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D37BBA-3B6A-4F9B-A35E-3FD947E9DCE4}" type="slidenum">
              <a:rPr lang="en-IN" smtClean="0"/>
              <a:t>‹#›</a:t>
            </a:fld>
            <a:endParaRPr lang="en-IN"/>
          </a:p>
        </p:txBody>
      </p:sp>
    </p:spTree>
    <p:extLst>
      <p:ext uri="{BB962C8B-B14F-4D97-AF65-F5344CB8AC3E}">
        <p14:creationId xmlns:p14="http://schemas.microsoft.com/office/powerpoint/2010/main" val="1170241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C5A811-11EE-4F32-8A51-A537E77C02DB}" type="datetimeFigureOut">
              <a:rPr lang="en-IN" smtClean="0"/>
              <a:t>06-01-2018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D37BBA-3B6A-4F9B-A35E-3FD947E9DCE4}" type="slidenum">
              <a:rPr lang="en-IN" smtClean="0"/>
              <a:t>‹#›</a:t>
            </a:fld>
            <a:endParaRPr lang="en-IN"/>
          </a:p>
        </p:txBody>
      </p:sp>
    </p:spTree>
    <p:extLst>
      <p:ext uri="{BB962C8B-B14F-4D97-AF65-F5344CB8AC3E}">
        <p14:creationId xmlns:p14="http://schemas.microsoft.com/office/powerpoint/2010/main" val="4202930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C5A811-11EE-4F32-8A51-A537E77C02DB}" type="datetimeFigureOut">
              <a:rPr lang="en-IN" smtClean="0"/>
              <a:t>06-01-2018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8D37BBA-3B6A-4F9B-A35E-3FD947E9DCE4}" type="slidenum">
              <a:rPr lang="en-IN" smtClean="0"/>
              <a:t>‹#›</a:t>
            </a:fld>
            <a:endParaRPr lang="en-IN"/>
          </a:p>
        </p:txBody>
      </p:sp>
    </p:spTree>
    <p:extLst>
      <p:ext uri="{BB962C8B-B14F-4D97-AF65-F5344CB8AC3E}">
        <p14:creationId xmlns:p14="http://schemas.microsoft.com/office/powerpoint/2010/main" val="1817663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C5A811-11EE-4F32-8A51-A537E77C02DB}" type="datetimeFigureOut">
              <a:rPr lang="en-IN" smtClean="0"/>
              <a:t>06-01-2018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8D37BBA-3B6A-4F9B-A35E-3FD947E9DCE4}" type="slidenum">
              <a:rPr lang="en-IN" smtClean="0"/>
              <a:t>‹#›</a:t>
            </a:fld>
            <a:endParaRPr lang="en-IN"/>
          </a:p>
        </p:txBody>
      </p:sp>
    </p:spTree>
    <p:extLst>
      <p:ext uri="{BB962C8B-B14F-4D97-AF65-F5344CB8AC3E}">
        <p14:creationId xmlns:p14="http://schemas.microsoft.com/office/powerpoint/2010/main" val="2952676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C5A811-11EE-4F32-8A51-A537E77C02DB}" type="datetimeFigureOut">
              <a:rPr lang="en-IN" smtClean="0"/>
              <a:t>06-01-2018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8D37BBA-3B6A-4F9B-A35E-3FD947E9DCE4}" type="slidenum">
              <a:rPr lang="en-IN" smtClean="0"/>
              <a:t>‹#›</a:t>
            </a:fld>
            <a:endParaRPr lang="en-IN"/>
          </a:p>
        </p:txBody>
      </p:sp>
    </p:spTree>
    <p:extLst>
      <p:ext uri="{BB962C8B-B14F-4D97-AF65-F5344CB8AC3E}">
        <p14:creationId xmlns:p14="http://schemas.microsoft.com/office/powerpoint/2010/main" val="1680570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C5A811-11EE-4F32-8A51-A537E77C02DB}" type="datetimeFigureOut">
              <a:rPr lang="en-IN" smtClean="0"/>
              <a:t>06-01-2018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D37BBA-3B6A-4F9B-A35E-3FD947E9DCE4}" type="slidenum">
              <a:rPr lang="en-IN" smtClean="0"/>
              <a:t>‹#›</a:t>
            </a:fld>
            <a:endParaRPr lang="en-IN"/>
          </a:p>
        </p:txBody>
      </p:sp>
    </p:spTree>
    <p:extLst>
      <p:ext uri="{BB962C8B-B14F-4D97-AF65-F5344CB8AC3E}">
        <p14:creationId xmlns:p14="http://schemas.microsoft.com/office/powerpoint/2010/main" val="1589015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C5A811-11EE-4F32-8A51-A537E77C02DB}" type="datetimeFigureOut">
              <a:rPr lang="en-IN" smtClean="0"/>
              <a:t>06-01-2018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D37BBA-3B6A-4F9B-A35E-3FD947E9DCE4}" type="slidenum">
              <a:rPr lang="en-IN" smtClean="0"/>
              <a:t>‹#›</a:t>
            </a:fld>
            <a:endParaRPr lang="en-IN"/>
          </a:p>
        </p:txBody>
      </p:sp>
    </p:spTree>
    <p:extLst>
      <p:ext uri="{BB962C8B-B14F-4D97-AF65-F5344CB8AC3E}">
        <p14:creationId xmlns:p14="http://schemas.microsoft.com/office/powerpoint/2010/main" val="1940390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7C5A811-11EE-4F32-8A51-A537E77C02DB}" type="datetimeFigureOut">
              <a:rPr lang="en-IN" smtClean="0"/>
              <a:t>06-01-2018</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8D37BBA-3B6A-4F9B-A35E-3FD947E9DCE4}" type="slidenum">
              <a:rPr lang="en-IN" smtClean="0"/>
              <a:t>‹#›</a:t>
            </a:fld>
            <a:endParaRPr lang="en-IN"/>
          </a:p>
        </p:txBody>
      </p:sp>
    </p:spTree>
    <p:extLst>
      <p:ext uri="{BB962C8B-B14F-4D97-AF65-F5344CB8AC3E}">
        <p14:creationId xmlns:p14="http://schemas.microsoft.com/office/powerpoint/2010/main" val="13580136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catalog.data.gov/dataset/accidental-drug-related-deaths-january-2012-sept-2015"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77379-AD68-4BBD-97EE-30AAC4A2E9BB}"/>
              </a:ext>
            </a:extLst>
          </p:cNvPr>
          <p:cNvSpPr>
            <a:spLocks noGrp="1"/>
          </p:cNvSpPr>
          <p:nvPr>
            <p:ph type="ctrTitle"/>
          </p:nvPr>
        </p:nvSpPr>
        <p:spPr/>
        <p:txBody>
          <a:bodyPr/>
          <a:lstStyle/>
          <a:p>
            <a:r>
              <a:rPr lang="en-IN" sz="4400" dirty="0">
                <a:latin typeface="Times New Roman" panose="02020603050405020304" pitchFamily="18" charset="0"/>
                <a:cs typeface="Times New Roman" panose="02020603050405020304" pitchFamily="18" charset="0"/>
              </a:rPr>
              <a:t>Analyzing Drug Overdose Death In State of Connecticut</a:t>
            </a:r>
            <a:br>
              <a:rPr lang="en-IN" sz="4400" dirty="0">
                <a:latin typeface="Times New Roman" panose="02020603050405020304" pitchFamily="18" charset="0"/>
                <a:cs typeface="Times New Roman" panose="02020603050405020304" pitchFamily="18" charset="0"/>
              </a:rPr>
            </a:br>
            <a:endParaRPr lang="en-IN" sz="4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7691BE1-24A1-4486-82EA-8ED05F97B103}"/>
              </a:ext>
            </a:extLst>
          </p:cNvPr>
          <p:cNvSpPr>
            <a:spLocks noGrp="1"/>
          </p:cNvSpPr>
          <p:nvPr>
            <p:ph type="subTitle" idx="1"/>
          </p:nvPr>
        </p:nvSpPr>
        <p:spPr/>
        <p:txBody>
          <a:bodyPr>
            <a:noAutofit/>
          </a:bodyPr>
          <a:lstStyle/>
          <a:p>
            <a:pPr algn="ctr"/>
            <a:r>
              <a:rPr lang="en-IN" sz="1400" dirty="0">
                <a:latin typeface="Times New Roman" panose="02020603050405020304" pitchFamily="18" charset="0"/>
                <a:cs typeface="Times New Roman" panose="02020603050405020304" pitchFamily="18" charset="0"/>
              </a:rPr>
              <a:t> </a:t>
            </a:r>
          </a:p>
          <a:p>
            <a:pPr algn="ct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0694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5F3FA-0067-449F-949B-342D2E73F43C}"/>
              </a:ext>
            </a:extLst>
          </p:cNvPr>
          <p:cNvSpPr>
            <a:spLocks noGrp="1"/>
          </p:cNvSpPr>
          <p:nvPr>
            <p:ph type="title"/>
          </p:nvPr>
        </p:nvSpPr>
        <p:spPr/>
        <p:txBody>
          <a:bodyPr/>
          <a:lstStyle/>
          <a:p>
            <a:br>
              <a:rPr lang="en-IN" dirty="0"/>
            </a:br>
            <a:r>
              <a:rPr lang="en-IN" dirty="0"/>
              <a:t>Mining the Data</a:t>
            </a:r>
          </a:p>
        </p:txBody>
      </p:sp>
      <p:sp>
        <p:nvSpPr>
          <p:cNvPr id="3" name="Content Placeholder 2">
            <a:extLst>
              <a:ext uri="{FF2B5EF4-FFF2-40B4-BE49-F238E27FC236}">
                <a16:creationId xmlns:a16="http://schemas.microsoft.com/office/drawing/2014/main" id="{4662644E-F1DB-4896-A2F6-2B9CBBC403E3}"/>
              </a:ext>
            </a:extLst>
          </p:cNvPr>
          <p:cNvSpPr>
            <a:spLocks noGrp="1"/>
          </p:cNvSpPr>
          <p:nvPr>
            <p:ph idx="1"/>
          </p:nvPr>
        </p:nvSpPr>
        <p:spPr/>
        <p:txBody>
          <a:bodyPr/>
          <a:lstStyle/>
          <a:p>
            <a:r>
              <a:rPr lang="en-IN" dirty="0"/>
              <a:t>We have used two different learning algorithms for model building- clustering and classification. </a:t>
            </a:r>
          </a:p>
          <a:p>
            <a:endParaRPr lang="en-IN" dirty="0"/>
          </a:p>
          <a:p>
            <a:r>
              <a:rPr lang="en-IN" dirty="0"/>
              <a:t>Out initial thought was to perform classification algorithm for our dataset but soon we realized that for our dataset there is no potential class values and hence decided to perform clustering first.</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3628356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FF1A8-54C6-42EE-BFFD-157E6082DD07}"/>
              </a:ext>
            </a:extLst>
          </p:cNvPr>
          <p:cNvSpPr>
            <a:spLocks noGrp="1"/>
          </p:cNvSpPr>
          <p:nvPr>
            <p:ph type="title"/>
          </p:nvPr>
        </p:nvSpPr>
        <p:spPr/>
        <p:txBody>
          <a:bodyPr>
            <a:normAutofit fontScale="90000"/>
          </a:bodyPr>
          <a:lstStyle/>
          <a:p>
            <a:br>
              <a:rPr lang="en-IN" dirty="0"/>
            </a:br>
            <a:r>
              <a:rPr lang="en-IN" dirty="0"/>
              <a:t>Clustering</a:t>
            </a:r>
            <a:br>
              <a:rPr lang="en-IN" dirty="0"/>
            </a:br>
            <a:br>
              <a:rPr lang="en-IN" dirty="0"/>
            </a:br>
            <a:endParaRPr lang="en-IN" dirty="0"/>
          </a:p>
        </p:txBody>
      </p:sp>
      <p:sp>
        <p:nvSpPr>
          <p:cNvPr id="3" name="Content Placeholder 2">
            <a:extLst>
              <a:ext uri="{FF2B5EF4-FFF2-40B4-BE49-F238E27FC236}">
                <a16:creationId xmlns:a16="http://schemas.microsoft.com/office/drawing/2014/main" id="{B046C0E1-34E8-421D-8BB9-C8BA7D046C35}"/>
              </a:ext>
            </a:extLst>
          </p:cNvPr>
          <p:cNvSpPr>
            <a:spLocks noGrp="1"/>
          </p:cNvSpPr>
          <p:nvPr>
            <p:ph idx="1"/>
          </p:nvPr>
        </p:nvSpPr>
        <p:spPr/>
        <p:txBody>
          <a:bodyPr>
            <a:normAutofit lnSpcReduction="10000"/>
          </a:bodyPr>
          <a:lstStyle/>
          <a:p>
            <a:r>
              <a:rPr lang="en-IN" dirty="0"/>
              <a:t>We initially started with Hierarchical cluster algorithm but it clustered 3579 records in one cluster and remaining 1 record in other cluster ; so then we moved to SimpleKMeans clustering algorithm.</a:t>
            </a:r>
          </a:p>
          <a:p>
            <a:endParaRPr lang="en-IN" dirty="0"/>
          </a:p>
          <a:p>
            <a:r>
              <a:rPr lang="en-IN" dirty="0"/>
              <a:t>Here we tried different values for K like 2,3,4,5,6,7,8,9 for learning curve and found that K=6 is an ideal K value because the curve has smooth changes after it. </a:t>
            </a:r>
          </a:p>
          <a:p>
            <a:endParaRPr lang="en-IN" dirty="0"/>
          </a:p>
          <a:p>
            <a:r>
              <a:rPr lang="en-IN" dirty="0"/>
              <a:t>This gave 6 clusters.  which we later transformed into 3 values based on age, sex, race, and death city attributes and that acts as our class values for classification : Highly Vulnerable, Vulnerable, Less Vulnerable by grouping similar data points.</a:t>
            </a:r>
          </a:p>
        </p:txBody>
      </p:sp>
    </p:spTree>
    <p:extLst>
      <p:ext uri="{BB962C8B-B14F-4D97-AF65-F5344CB8AC3E}">
        <p14:creationId xmlns:p14="http://schemas.microsoft.com/office/powerpoint/2010/main" val="615718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D1B5A-B241-48CB-9D31-D1FDDC73AF5C}"/>
              </a:ext>
            </a:extLst>
          </p:cNvPr>
          <p:cNvSpPr>
            <a:spLocks noGrp="1"/>
          </p:cNvSpPr>
          <p:nvPr>
            <p:ph type="title"/>
          </p:nvPr>
        </p:nvSpPr>
        <p:spPr/>
        <p:txBody>
          <a:bodyPr/>
          <a:lstStyle/>
          <a:p>
            <a:br>
              <a:rPr lang="en-IN" dirty="0"/>
            </a:br>
            <a:r>
              <a:rPr lang="en-IN" dirty="0"/>
              <a:t>Classification</a:t>
            </a:r>
          </a:p>
        </p:txBody>
      </p:sp>
      <p:sp>
        <p:nvSpPr>
          <p:cNvPr id="3" name="Content Placeholder 2">
            <a:extLst>
              <a:ext uri="{FF2B5EF4-FFF2-40B4-BE49-F238E27FC236}">
                <a16:creationId xmlns:a16="http://schemas.microsoft.com/office/drawing/2014/main" id="{8DDDC3D3-C74E-483A-BA43-68D8E5F3A003}"/>
              </a:ext>
            </a:extLst>
          </p:cNvPr>
          <p:cNvSpPr>
            <a:spLocks noGrp="1"/>
          </p:cNvSpPr>
          <p:nvPr>
            <p:ph idx="1"/>
          </p:nvPr>
        </p:nvSpPr>
        <p:spPr/>
        <p:txBody>
          <a:bodyPr/>
          <a:lstStyle/>
          <a:p>
            <a:r>
              <a:rPr lang="en-IN" dirty="0"/>
              <a:t>The major algorithms performed are</a:t>
            </a:r>
          </a:p>
          <a:p>
            <a:pPr lvl="1" fontAlgn="base">
              <a:buFont typeface="Wingdings" panose="05000000000000000000" pitchFamily="2" charset="2"/>
              <a:buChar char="§"/>
            </a:pPr>
            <a:r>
              <a:rPr lang="en-IN" b="1" dirty="0"/>
              <a:t>JRIP</a:t>
            </a:r>
          </a:p>
          <a:p>
            <a:pPr lvl="1" fontAlgn="base">
              <a:buFont typeface="Wingdings" panose="05000000000000000000" pitchFamily="2" charset="2"/>
              <a:buChar char="§"/>
            </a:pPr>
            <a:r>
              <a:rPr lang="en-IN" b="1" dirty="0"/>
              <a:t>IBK</a:t>
            </a:r>
          </a:p>
          <a:p>
            <a:pPr lvl="1" fontAlgn="base">
              <a:buFont typeface="Wingdings" panose="05000000000000000000" pitchFamily="2" charset="2"/>
              <a:buChar char="§"/>
            </a:pPr>
            <a:r>
              <a:rPr lang="en-IN" b="1" dirty="0"/>
              <a:t>Naive Bayes</a:t>
            </a:r>
          </a:p>
          <a:p>
            <a:endParaRPr lang="en-IN" dirty="0"/>
          </a:p>
          <a:p>
            <a:r>
              <a:rPr lang="en-IN" dirty="0"/>
              <a:t>We performed classification using 10-folds Cross Validation and percentage split.</a:t>
            </a:r>
          </a:p>
        </p:txBody>
      </p:sp>
    </p:spTree>
    <p:extLst>
      <p:ext uri="{BB962C8B-B14F-4D97-AF65-F5344CB8AC3E}">
        <p14:creationId xmlns:p14="http://schemas.microsoft.com/office/powerpoint/2010/main" val="925278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3616D-17D5-4D5D-B499-BB24924212F3}"/>
              </a:ext>
            </a:extLst>
          </p:cNvPr>
          <p:cNvSpPr>
            <a:spLocks noGrp="1"/>
          </p:cNvSpPr>
          <p:nvPr>
            <p:ph type="title"/>
          </p:nvPr>
        </p:nvSpPr>
        <p:spPr/>
        <p:txBody>
          <a:bodyPr/>
          <a:lstStyle/>
          <a:p>
            <a:br>
              <a:rPr lang="en-IN" dirty="0"/>
            </a:br>
            <a:r>
              <a:rPr lang="en-IN" dirty="0"/>
              <a:t>Rules</a:t>
            </a:r>
          </a:p>
        </p:txBody>
      </p:sp>
      <p:sp>
        <p:nvSpPr>
          <p:cNvPr id="3" name="Content Placeholder 2">
            <a:extLst>
              <a:ext uri="{FF2B5EF4-FFF2-40B4-BE49-F238E27FC236}">
                <a16:creationId xmlns:a16="http://schemas.microsoft.com/office/drawing/2014/main" id="{A151A524-D3C1-4AA0-9150-913CE949A7AE}"/>
              </a:ext>
            </a:extLst>
          </p:cNvPr>
          <p:cNvSpPr>
            <a:spLocks noGrp="1"/>
          </p:cNvSpPr>
          <p:nvPr>
            <p:ph idx="1"/>
          </p:nvPr>
        </p:nvSpPr>
        <p:spPr/>
        <p:txBody>
          <a:bodyPr/>
          <a:lstStyle/>
          <a:p>
            <a:r>
              <a:rPr lang="en-IN" dirty="0"/>
              <a:t>Some of the rules generated are </a:t>
            </a:r>
          </a:p>
          <a:p>
            <a:pPr lvl="1">
              <a:buFont typeface="Wingdings" panose="05000000000000000000" pitchFamily="2" charset="2"/>
              <a:buChar char="§"/>
            </a:pPr>
            <a:r>
              <a:rPr lang="en-US" b="1" dirty="0"/>
              <a:t>(Death City = HARTFORD) and (Fentanyl = Present) =&gt; Severity=Vulnerable (17.0/3.0)</a:t>
            </a:r>
          </a:p>
          <a:p>
            <a:pPr marL="457200" lvl="1" indent="0">
              <a:buNone/>
            </a:pPr>
            <a:endParaRPr lang="en-IN" b="1" dirty="0"/>
          </a:p>
          <a:p>
            <a:pPr lvl="1">
              <a:buFont typeface="Wingdings" panose="05000000000000000000" pitchFamily="2" charset="2"/>
              <a:buChar char="§"/>
            </a:pPr>
            <a:r>
              <a:rPr lang="en-US" b="1" dirty="0"/>
              <a:t>(</a:t>
            </a:r>
            <a:r>
              <a:rPr lang="en-US" b="1" dirty="0" err="1"/>
              <a:t>EtOH</a:t>
            </a:r>
            <a:r>
              <a:rPr lang="en-US" b="1" dirty="0"/>
              <a:t> = Present) and (Toxicity Report = Multiple Drug Toxicity) and (Oxycodone = Absent) and (Gender = Male) =&gt; Severity=Less Vulnerable (9.0/1.0)</a:t>
            </a:r>
          </a:p>
          <a:p>
            <a:pPr lvl="1">
              <a:buFont typeface="Wingdings" panose="05000000000000000000" pitchFamily="2" charset="2"/>
              <a:buChar char="§"/>
            </a:pPr>
            <a:endParaRPr lang="en-US" b="1" dirty="0"/>
          </a:p>
          <a:p>
            <a:pPr lvl="1">
              <a:buFont typeface="Wingdings" panose="05000000000000000000" pitchFamily="2" charset="2"/>
              <a:buChar char="§"/>
            </a:pPr>
            <a:r>
              <a:rPr lang="en-US" b="1" dirty="0"/>
              <a:t>(</a:t>
            </a:r>
            <a:r>
              <a:rPr lang="en-US" b="1" dirty="0" err="1"/>
              <a:t>EtOH</a:t>
            </a:r>
            <a:r>
              <a:rPr lang="en-US" b="1" dirty="0"/>
              <a:t> = Present) and (Death City = BRIDGEPORT) =&gt; Severity=Less Vulnerable (37.0/8.0)</a:t>
            </a:r>
            <a:br>
              <a:rPr lang="en-IN" b="1" dirty="0"/>
            </a:br>
            <a:endParaRPr lang="en-IN" b="1" dirty="0"/>
          </a:p>
        </p:txBody>
      </p:sp>
    </p:spTree>
    <p:extLst>
      <p:ext uri="{BB962C8B-B14F-4D97-AF65-F5344CB8AC3E}">
        <p14:creationId xmlns:p14="http://schemas.microsoft.com/office/powerpoint/2010/main" val="3525362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B761E-1403-44B9-8900-F7B83C8ADBEE}"/>
              </a:ext>
            </a:extLst>
          </p:cNvPr>
          <p:cNvSpPr>
            <a:spLocks noGrp="1"/>
          </p:cNvSpPr>
          <p:nvPr>
            <p:ph type="title"/>
          </p:nvPr>
        </p:nvSpPr>
        <p:spPr/>
        <p:txBody>
          <a:bodyPr/>
          <a:lstStyle/>
          <a:p>
            <a:br>
              <a:rPr lang="en-IN" dirty="0"/>
            </a:br>
            <a:r>
              <a:rPr lang="en-IN" dirty="0"/>
              <a:t>JRIP</a:t>
            </a:r>
          </a:p>
        </p:txBody>
      </p:sp>
      <p:sp>
        <p:nvSpPr>
          <p:cNvPr id="3" name="Content Placeholder 2">
            <a:extLst>
              <a:ext uri="{FF2B5EF4-FFF2-40B4-BE49-F238E27FC236}">
                <a16:creationId xmlns:a16="http://schemas.microsoft.com/office/drawing/2014/main" id="{ED79ED6C-9A1A-4ED0-927F-F8D9D8DF6AA8}"/>
              </a:ext>
            </a:extLst>
          </p:cNvPr>
          <p:cNvSpPr>
            <a:spLocks noGrp="1"/>
          </p:cNvSpPr>
          <p:nvPr>
            <p:ph idx="1"/>
          </p:nvPr>
        </p:nvSpPr>
        <p:spPr/>
        <p:txBody>
          <a:bodyPr/>
          <a:lstStyle/>
          <a:p>
            <a:r>
              <a:rPr lang="en-IN" dirty="0"/>
              <a:t>Accuracies and Confusion Matrix</a:t>
            </a:r>
          </a:p>
        </p:txBody>
      </p:sp>
      <p:pic>
        <p:nvPicPr>
          <p:cNvPr id="4" name="Picture 3">
            <a:extLst>
              <a:ext uri="{FF2B5EF4-FFF2-40B4-BE49-F238E27FC236}">
                <a16:creationId xmlns:a16="http://schemas.microsoft.com/office/drawing/2014/main" id="{7D9868CE-027A-4D24-AB64-A7FD9DFCF458}"/>
              </a:ext>
            </a:extLst>
          </p:cNvPr>
          <p:cNvPicPr>
            <a:picLocks noChangeAspect="1"/>
          </p:cNvPicPr>
          <p:nvPr/>
        </p:nvPicPr>
        <p:blipFill>
          <a:blip r:embed="rId2"/>
          <a:stretch>
            <a:fillRect/>
          </a:stretch>
        </p:blipFill>
        <p:spPr>
          <a:xfrm>
            <a:off x="987147" y="2644952"/>
            <a:ext cx="7073777" cy="2908643"/>
          </a:xfrm>
          <a:prstGeom prst="rect">
            <a:avLst/>
          </a:prstGeom>
        </p:spPr>
      </p:pic>
    </p:spTree>
    <p:extLst>
      <p:ext uri="{BB962C8B-B14F-4D97-AF65-F5344CB8AC3E}">
        <p14:creationId xmlns:p14="http://schemas.microsoft.com/office/powerpoint/2010/main" val="2688674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93630-6A7E-4D11-BFE6-6A0360E317AB}"/>
              </a:ext>
            </a:extLst>
          </p:cNvPr>
          <p:cNvSpPr>
            <a:spLocks noGrp="1"/>
          </p:cNvSpPr>
          <p:nvPr>
            <p:ph type="title"/>
          </p:nvPr>
        </p:nvSpPr>
        <p:spPr>
          <a:xfrm>
            <a:off x="677334" y="609600"/>
            <a:ext cx="8596668" cy="755374"/>
          </a:xfrm>
        </p:spPr>
        <p:txBody>
          <a:bodyPr/>
          <a:lstStyle/>
          <a:p>
            <a:r>
              <a:rPr lang="en-IN" dirty="0"/>
              <a:t>IBK</a:t>
            </a:r>
          </a:p>
        </p:txBody>
      </p:sp>
      <p:sp>
        <p:nvSpPr>
          <p:cNvPr id="3" name="Content Placeholder 2">
            <a:extLst>
              <a:ext uri="{FF2B5EF4-FFF2-40B4-BE49-F238E27FC236}">
                <a16:creationId xmlns:a16="http://schemas.microsoft.com/office/drawing/2014/main" id="{C2D884FF-2A49-4A91-8DB2-1821CE2EEEDA}"/>
              </a:ext>
            </a:extLst>
          </p:cNvPr>
          <p:cNvSpPr>
            <a:spLocks noGrp="1"/>
          </p:cNvSpPr>
          <p:nvPr>
            <p:ph idx="1"/>
          </p:nvPr>
        </p:nvSpPr>
        <p:spPr>
          <a:xfrm>
            <a:off x="677333" y="1364975"/>
            <a:ext cx="8691953" cy="4676388"/>
          </a:xfrm>
        </p:spPr>
        <p:txBody>
          <a:bodyPr/>
          <a:lstStyle/>
          <a:p>
            <a:r>
              <a:rPr lang="en-IN" dirty="0"/>
              <a:t>Accuracies and Confusion Matrix</a:t>
            </a:r>
          </a:p>
          <a:p>
            <a:pPr marL="0" indent="0">
              <a:buNone/>
            </a:pPr>
            <a:endParaRPr lang="en-IN" dirty="0"/>
          </a:p>
        </p:txBody>
      </p:sp>
      <p:pic>
        <p:nvPicPr>
          <p:cNvPr id="4" name="Picture 3">
            <a:extLst>
              <a:ext uri="{FF2B5EF4-FFF2-40B4-BE49-F238E27FC236}">
                <a16:creationId xmlns:a16="http://schemas.microsoft.com/office/drawing/2014/main" id="{F67F245B-F9ED-4B65-96C5-B56AA937F17F}"/>
              </a:ext>
            </a:extLst>
          </p:cNvPr>
          <p:cNvPicPr>
            <a:picLocks noChangeAspect="1"/>
          </p:cNvPicPr>
          <p:nvPr/>
        </p:nvPicPr>
        <p:blipFill>
          <a:blip r:embed="rId2"/>
          <a:stretch>
            <a:fillRect/>
          </a:stretch>
        </p:blipFill>
        <p:spPr>
          <a:xfrm>
            <a:off x="1104787" y="1728788"/>
            <a:ext cx="5544588" cy="4964975"/>
          </a:xfrm>
          <a:prstGeom prst="rect">
            <a:avLst/>
          </a:prstGeom>
        </p:spPr>
      </p:pic>
    </p:spTree>
    <p:extLst>
      <p:ext uri="{BB962C8B-B14F-4D97-AF65-F5344CB8AC3E}">
        <p14:creationId xmlns:p14="http://schemas.microsoft.com/office/powerpoint/2010/main" val="19568173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CBEBE-B8A2-4400-B5B0-8DEFEB47387F}"/>
              </a:ext>
            </a:extLst>
          </p:cNvPr>
          <p:cNvSpPr>
            <a:spLocks noGrp="1"/>
          </p:cNvSpPr>
          <p:nvPr>
            <p:ph type="title"/>
          </p:nvPr>
        </p:nvSpPr>
        <p:spPr/>
        <p:txBody>
          <a:bodyPr/>
          <a:lstStyle/>
          <a:p>
            <a:br>
              <a:rPr lang="en-IN" dirty="0"/>
            </a:br>
            <a:r>
              <a:rPr lang="en-IN" dirty="0"/>
              <a:t>Naïve Bayes</a:t>
            </a:r>
          </a:p>
        </p:txBody>
      </p:sp>
      <p:sp>
        <p:nvSpPr>
          <p:cNvPr id="3" name="Content Placeholder 2">
            <a:extLst>
              <a:ext uri="{FF2B5EF4-FFF2-40B4-BE49-F238E27FC236}">
                <a16:creationId xmlns:a16="http://schemas.microsoft.com/office/drawing/2014/main" id="{90CF1560-1C9E-4E01-8C30-DC04839FF68A}"/>
              </a:ext>
            </a:extLst>
          </p:cNvPr>
          <p:cNvSpPr>
            <a:spLocks noGrp="1"/>
          </p:cNvSpPr>
          <p:nvPr>
            <p:ph idx="1"/>
          </p:nvPr>
        </p:nvSpPr>
        <p:spPr/>
        <p:txBody>
          <a:bodyPr/>
          <a:lstStyle/>
          <a:p>
            <a:r>
              <a:rPr lang="en-IN" dirty="0"/>
              <a:t>Accuracies and Confusion Matrix</a:t>
            </a:r>
          </a:p>
        </p:txBody>
      </p:sp>
      <p:pic>
        <p:nvPicPr>
          <p:cNvPr id="4" name="Picture 3">
            <a:extLst>
              <a:ext uri="{FF2B5EF4-FFF2-40B4-BE49-F238E27FC236}">
                <a16:creationId xmlns:a16="http://schemas.microsoft.com/office/drawing/2014/main" id="{E3F6D4DB-5D36-4E3E-BB1B-64D1350F0AE0}"/>
              </a:ext>
            </a:extLst>
          </p:cNvPr>
          <p:cNvPicPr>
            <a:picLocks noChangeAspect="1"/>
          </p:cNvPicPr>
          <p:nvPr/>
        </p:nvPicPr>
        <p:blipFill>
          <a:blip r:embed="rId2"/>
          <a:stretch>
            <a:fillRect/>
          </a:stretch>
        </p:blipFill>
        <p:spPr>
          <a:xfrm>
            <a:off x="981795" y="2632037"/>
            <a:ext cx="7185661" cy="2863579"/>
          </a:xfrm>
          <a:prstGeom prst="rect">
            <a:avLst/>
          </a:prstGeom>
        </p:spPr>
      </p:pic>
    </p:spTree>
    <p:extLst>
      <p:ext uri="{BB962C8B-B14F-4D97-AF65-F5344CB8AC3E}">
        <p14:creationId xmlns:p14="http://schemas.microsoft.com/office/powerpoint/2010/main" val="2210010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E2DF1-C414-4240-BE9C-785A9353ABD5}"/>
              </a:ext>
            </a:extLst>
          </p:cNvPr>
          <p:cNvSpPr>
            <a:spLocks noGrp="1"/>
          </p:cNvSpPr>
          <p:nvPr>
            <p:ph type="title"/>
          </p:nvPr>
        </p:nvSpPr>
        <p:spPr/>
        <p:txBody>
          <a:bodyPr/>
          <a:lstStyle/>
          <a:p>
            <a:br>
              <a:rPr lang="en-IN" dirty="0"/>
            </a:br>
            <a:r>
              <a:rPr lang="en-IN" dirty="0"/>
              <a:t>Tableau Analysis</a:t>
            </a:r>
          </a:p>
        </p:txBody>
      </p:sp>
      <p:pic>
        <p:nvPicPr>
          <p:cNvPr id="4" name="Content Placeholder 3">
            <a:extLst>
              <a:ext uri="{FF2B5EF4-FFF2-40B4-BE49-F238E27FC236}">
                <a16:creationId xmlns:a16="http://schemas.microsoft.com/office/drawing/2014/main" id="{09914993-DA0D-4854-BF27-4A33C5C890F3}"/>
              </a:ext>
            </a:extLst>
          </p:cNvPr>
          <p:cNvPicPr>
            <a:picLocks noGrp="1" noChangeAspect="1"/>
          </p:cNvPicPr>
          <p:nvPr>
            <p:ph idx="1"/>
          </p:nvPr>
        </p:nvPicPr>
        <p:blipFill>
          <a:blip r:embed="rId2"/>
          <a:stretch>
            <a:fillRect/>
          </a:stretch>
        </p:blipFill>
        <p:spPr>
          <a:xfrm>
            <a:off x="1209515" y="2160588"/>
            <a:ext cx="7533008" cy="3881437"/>
          </a:xfrm>
          <a:prstGeom prst="rect">
            <a:avLst/>
          </a:prstGeom>
          <a:ln w="12700">
            <a:solidFill>
              <a:schemeClr val="tx1"/>
            </a:solidFill>
          </a:ln>
        </p:spPr>
      </p:pic>
      <p:sp>
        <p:nvSpPr>
          <p:cNvPr id="6" name="TextBox 5">
            <a:extLst>
              <a:ext uri="{FF2B5EF4-FFF2-40B4-BE49-F238E27FC236}">
                <a16:creationId xmlns:a16="http://schemas.microsoft.com/office/drawing/2014/main" id="{8A3C20F5-E54B-474B-880B-15025ECC1736}"/>
              </a:ext>
            </a:extLst>
          </p:cNvPr>
          <p:cNvSpPr txBox="1"/>
          <p:nvPr/>
        </p:nvSpPr>
        <p:spPr>
          <a:xfrm>
            <a:off x="2968487" y="6248400"/>
            <a:ext cx="4200939" cy="646331"/>
          </a:xfrm>
          <a:prstGeom prst="rect">
            <a:avLst/>
          </a:prstGeom>
          <a:noFill/>
        </p:spPr>
        <p:txBody>
          <a:bodyPr wrap="square" rtlCol="0">
            <a:spAutoFit/>
          </a:bodyPr>
          <a:lstStyle/>
          <a:p>
            <a:pPr algn="ctr"/>
            <a:r>
              <a:rPr lang="en-IN" dirty="0"/>
              <a:t>Graphical representation of deaths based on race</a:t>
            </a:r>
          </a:p>
        </p:txBody>
      </p:sp>
    </p:spTree>
    <p:extLst>
      <p:ext uri="{BB962C8B-B14F-4D97-AF65-F5344CB8AC3E}">
        <p14:creationId xmlns:p14="http://schemas.microsoft.com/office/powerpoint/2010/main" val="41240603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C8ACD-BD14-4C5F-8863-33C3B24BE321}"/>
              </a:ext>
            </a:extLst>
          </p:cNvPr>
          <p:cNvSpPr>
            <a:spLocks noGrp="1"/>
          </p:cNvSpPr>
          <p:nvPr>
            <p:ph type="title"/>
          </p:nvPr>
        </p:nvSpPr>
        <p:spPr/>
        <p:txBody>
          <a:bodyPr/>
          <a:lstStyle/>
          <a:p>
            <a:r>
              <a:rPr lang="en-IN" dirty="0"/>
              <a:t>Tableau Analysis Cont..</a:t>
            </a:r>
          </a:p>
        </p:txBody>
      </p:sp>
      <p:pic>
        <p:nvPicPr>
          <p:cNvPr id="4" name="Content Placeholder 3">
            <a:extLst>
              <a:ext uri="{FF2B5EF4-FFF2-40B4-BE49-F238E27FC236}">
                <a16:creationId xmlns:a16="http://schemas.microsoft.com/office/drawing/2014/main" id="{E43E40A2-0ED0-4E80-9430-CADBE84C50D1}"/>
              </a:ext>
            </a:extLst>
          </p:cNvPr>
          <p:cNvPicPr>
            <a:picLocks noGrp="1" noChangeAspect="1"/>
          </p:cNvPicPr>
          <p:nvPr>
            <p:ph idx="1"/>
          </p:nvPr>
        </p:nvPicPr>
        <p:blipFill>
          <a:blip r:embed="rId2"/>
          <a:stretch>
            <a:fillRect/>
          </a:stretch>
        </p:blipFill>
        <p:spPr>
          <a:xfrm>
            <a:off x="1289490" y="1488281"/>
            <a:ext cx="7558587" cy="3881437"/>
          </a:xfrm>
          <a:prstGeom prst="rect">
            <a:avLst/>
          </a:prstGeom>
          <a:ln w="12700">
            <a:solidFill>
              <a:schemeClr val="tx1"/>
            </a:solidFill>
          </a:ln>
        </p:spPr>
      </p:pic>
      <p:sp>
        <p:nvSpPr>
          <p:cNvPr id="5" name="TextBox 4">
            <a:extLst>
              <a:ext uri="{FF2B5EF4-FFF2-40B4-BE49-F238E27FC236}">
                <a16:creationId xmlns:a16="http://schemas.microsoft.com/office/drawing/2014/main" id="{CCD0CBDC-39D1-4A28-9C7C-807A65D36FBA}"/>
              </a:ext>
            </a:extLst>
          </p:cNvPr>
          <p:cNvSpPr txBox="1"/>
          <p:nvPr/>
        </p:nvSpPr>
        <p:spPr>
          <a:xfrm>
            <a:off x="3299791" y="5685183"/>
            <a:ext cx="4200939" cy="369332"/>
          </a:xfrm>
          <a:prstGeom prst="rect">
            <a:avLst/>
          </a:prstGeom>
          <a:noFill/>
        </p:spPr>
        <p:txBody>
          <a:bodyPr wrap="square" rtlCol="0">
            <a:spAutoFit/>
          </a:bodyPr>
          <a:lstStyle/>
          <a:p>
            <a:pPr algn="ctr"/>
            <a:r>
              <a:rPr lang="en-IN" dirty="0"/>
              <a:t>City wise incident map</a:t>
            </a:r>
          </a:p>
        </p:txBody>
      </p:sp>
    </p:spTree>
    <p:extLst>
      <p:ext uri="{BB962C8B-B14F-4D97-AF65-F5344CB8AC3E}">
        <p14:creationId xmlns:p14="http://schemas.microsoft.com/office/powerpoint/2010/main" val="20353546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20E2-1CC6-44CE-AF5D-5231C352B76B}"/>
              </a:ext>
            </a:extLst>
          </p:cNvPr>
          <p:cNvSpPr>
            <a:spLocks noGrp="1"/>
          </p:cNvSpPr>
          <p:nvPr>
            <p:ph type="title"/>
          </p:nvPr>
        </p:nvSpPr>
        <p:spPr>
          <a:xfrm>
            <a:off x="677334" y="609599"/>
            <a:ext cx="8596668" cy="935307"/>
          </a:xfrm>
        </p:spPr>
        <p:txBody>
          <a:bodyPr>
            <a:normAutofit fontScale="90000"/>
          </a:bodyPr>
          <a:lstStyle/>
          <a:p>
            <a:br>
              <a:rPr lang="en-IN" dirty="0"/>
            </a:br>
            <a:r>
              <a:rPr lang="en-IN" dirty="0"/>
              <a:t>Tableau Analysis Cont..</a:t>
            </a:r>
          </a:p>
        </p:txBody>
      </p:sp>
      <p:pic>
        <p:nvPicPr>
          <p:cNvPr id="4" name="Content Placeholder 3">
            <a:extLst>
              <a:ext uri="{FF2B5EF4-FFF2-40B4-BE49-F238E27FC236}">
                <a16:creationId xmlns:a16="http://schemas.microsoft.com/office/drawing/2014/main" id="{C99A3929-0DB9-4785-B03F-1556F79EE29B}"/>
              </a:ext>
            </a:extLst>
          </p:cNvPr>
          <p:cNvPicPr>
            <a:picLocks noGrp="1" noChangeAspect="1"/>
          </p:cNvPicPr>
          <p:nvPr>
            <p:ph idx="1"/>
          </p:nvPr>
        </p:nvPicPr>
        <p:blipFill>
          <a:blip r:embed="rId2"/>
          <a:stretch>
            <a:fillRect/>
          </a:stretch>
        </p:blipFill>
        <p:spPr>
          <a:xfrm>
            <a:off x="1032441" y="1838322"/>
            <a:ext cx="8076049" cy="4082566"/>
          </a:xfrm>
          <a:prstGeom prst="rect">
            <a:avLst/>
          </a:prstGeom>
          <a:ln w="12700">
            <a:solidFill>
              <a:schemeClr val="tx1"/>
            </a:solidFill>
          </a:ln>
        </p:spPr>
      </p:pic>
      <p:sp>
        <p:nvSpPr>
          <p:cNvPr id="5" name="TextBox 4">
            <a:extLst>
              <a:ext uri="{FF2B5EF4-FFF2-40B4-BE49-F238E27FC236}">
                <a16:creationId xmlns:a16="http://schemas.microsoft.com/office/drawing/2014/main" id="{8AFDAF69-AA63-40E2-8212-85472B88F42E}"/>
              </a:ext>
            </a:extLst>
          </p:cNvPr>
          <p:cNvSpPr txBox="1"/>
          <p:nvPr/>
        </p:nvSpPr>
        <p:spPr>
          <a:xfrm>
            <a:off x="1590261" y="6214303"/>
            <a:ext cx="6559826" cy="369332"/>
          </a:xfrm>
          <a:prstGeom prst="rect">
            <a:avLst/>
          </a:prstGeom>
          <a:noFill/>
        </p:spPr>
        <p:txBody>
          <a:bodyPr wrap="square" rtlCol="0">
            <a:spAutoFit/>
          </a:bodyPr>
          <a:lstStyle/>
          <a:p>
            <a:pPr algn="ctr"/>
            <a:r>
              <a:rPr lang="en-IN" dirty="0"/>
              <a:t>Incident on death based on location injury took place</a:t>
            </a:r>
          </a:p>
        </p:txBody>
      </p:sp>
    </p:spTree>
    <p:extLst>
      <p:ext uri="{BB962C8B-B14F-4D97-AF65-F5344CB8AC3E}">
        <p14:creationId xmlns:p14="http://schemas.microsoft.com/office/powerpoint/2010/main" val="1823250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6D13B-8FAC-4534-BBEE-C9167D930D40}"/>
              </a:ext>
            </a:extLst>
          </p:cNvPr>
          <p:cNvSpPr>
            <a:spLocks noGrp="1"/>
          </p:cNvSpPr>
          <p:nvPr>
            <p:ph type="title"/>
          </p:nvPr>
        </p:nvSpPr>
        <p:spPr/>
        <p:txBody>
          <a:bodyPr/>
          <a:lstStyle/>
          <a:p>
            <a:br>
              <a:rPr lang="en-IN" dirty="0"/>
            </a:br>
            <a:r>
              <a:rPr lang="en-IN" dirty="0"/>
              <a:t>Introduction</a:t>
            </a:r>
          </a:p>
        </p:txBody>
      </p:sp>
      <p:sp>
        <p:nvSpPr>
          <p:cNvPr id="3" name="Content Placeholder 2">
            <a:extLst>
              <a:ext uri="{FF2B5EF4-FFF2-40B4-BE49-F238E27FC236}">
                <a16:creationId xmlns:a16="http://schemas.microsoft.com/office/drawing/2014/main" id="{197F084C-1344-4FE1-AF2C-0F47833BF166}"/>
              </a:ext>
            </a:extLst>
          </p:cNvPr>
          <p:cNvSpPr>
            <a:spLocks noGrp="1"/>
          </p:cNvSpPr>
          <p:nvPr>
            <p:ph idx="1"/>
          </p:nvPr>
        </p:nvSpPr>
        <p:spPr/>
        <p:txBody>
          <a:bodyPr>
            <a:normAutofit fontScale="92500" lnSpcReduction="20000"/>
          </a:bodyPr>
          <a:lstStyle/>
          <a:p>
            <a:r>
              <a:rPr lang="en-IN" dirty="0"/>
              <a:t>During last 15 years, there has been a steady rise in death rates in the United States due to drug overdose.</a:t>
            </a:r>
          </a:p>
          <a:p>
            <a:endParaRPr lang="en-IN" dirty="0"/>
          </a:p>
          <a:p>
            <a:r>
              <a:rPr lang="en-IN" dirty="0"/>
              <a:t>The state of Connecticut shares this trend, having seen a around 3600 deaths between year 2012 to 2017.</a:t>
            </a:r>
          </a:p>
          <a:p>
            <a:endParaRPr lang="en-IN" dirty="0"/>
          </a:p>
          <a:p>
            <a:r>
              <a:rPr lang="en-IN" dirty="0"/>
              <a:t>Another report suggests accidental deaths due to drug abuse in 2016 has increased 25% compared to the death rate of previous year.</a:t>
            </a:r>
          </a:p>
          <a:p>
            <a:endParaRPr lang="en-IN" dirty="0"/>
          </a:p>
          <a:p>
            <a:r>
              <a:rPr lang="en-IN" dirty="0"/>
              <a:t>The rising problem of death due to drug overdose motivated our team to take up this project to conduct analysis and perform data mining activities so that these analysis can help to reduce the death rate and allocate required resources to most affected areas. </a:t>
            </a:r>
          </a:p>
          <a:p>
            <a:endParaRPr lang="en-IN" dirty="0"/>
          </a:p>
        </p:txBody>
      </p:sp>
    </p:spTree>
    <p:extLst>
      <p:ext uri="{BB962C8B-B14F-4D97-AF65-F5344CB8AC3E}">
        <p14:creationId xmlns:p14="http://schemas.microsoft.com/office/powerpoint/2010/main" val="19105297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B5C09-2723-48FC-BC78-DF1FDE75350F}"/>
              </a:ext>
            </a:extLst>
          </p:cNvPr>
          <p:cNvSpPr>
            <a:spLocks noGrp="1"/>
          </p:cNvSpPr>
          <p:nvPr>
            <p:ph type="title"/>
          </p:nvPr>
        </p:nvSpPr>
        <p:spPr/>
        <p:txBody>
          <a:bodyPr/>
          <a:lstStyle/>
          <a:p>
            <a:br>
              <a:rPr lang="en-US" dirty="0"/>
            </a:br>
            <a:r>
              <a:rPr lang="en-US" dirty="0"/>
              <a:t>Conclusion</a:t>
            </a:r>
          </a:p>
        </p:txBody>
      </p:sp>
      <p:sp>
        <p:nvSpPr>
          <p:cNvPr id="3" name="Content Placeholder 2">
            <a:extLst>
              <a:ext uri="{FF2B5EF4-FFF2-40B4-BE49-F238E27FC236}">
                <a16:creationId xmlns:a16="http://schemas.microsoft.com/office/drawing/2014/main" id="{3E8A8E1D-2C93-4FDB-8B80-8D0A3AA6EB6E}"/>
              </a:ext>
            </a:extLst>
          </p:cNvPr>
          <p:cNvSpPr>
            <a:spLocks noGrp="1"/>
          </p:cNvSpPr>
          <p:nvPr>
            <p:ph idx="1"/>
          </p:nvPr>
        </p:nvSpPr>
        <p:spPr/>
        <p:txBody>
          <a:bodyPr>
            <a:normAutofit lnSpcReduction="10000"/>
          </a:bodyPr>
          <a:lstStyle/>
          <a:p>
            <a:r>
              <a:rPr lang="en-US" dirty="0"/>
              <a:t>After performing IBK, Naïve Bayes, JRIP classification algorithms, we found that JRIP has the highest accuracy rate for cross-validation(87.62%) and percentage-split(88.24%) and it generates some useful rules for data mining analysis.</a:t>
            </a:r>
          </a:p>
          <a:p>
            <a:endParaRPr lang="en-US" dirty="0"/>
          </a:p>
          <a:p>
            <a:r>
              <a:rPr lang="en-US" dirty="0"/>
              <a:t>Weka generates a rule based on presence/absence of some of the drugs in victim’s body and on the toxicity report. For example, if the drug </a:t>
            </a:r>
            <a:r>
              <a:rPr lang="en-US" dirty="0" err="1"/>
              <a:t>EtOH</a:t>
            </a:r>
            <a:r>
              <a:rPr lang="en-US" dirty="0"/>
              <a:t> is found, Oxycodone is not found, and toxicity report says multiple drug toxicity, for male, Weka categorizes the severity of it to less Vulnerable. </a:t>
            </a:r>
          </a:p>
          <a:p>
            <a:endParaRPr lang="en-US" dirty="0"/>
          </a:p>
          <a:p>
            <a:r>
              <a:rPr lang="en-US" dirty="0"/>
              <a:t>The accuracy rate of Naïve Bayes algorithm is the list for both cross validation (80.47%) and percentage split (79.12%)</a:t>
            </a:r>
          </a:p>
          <a:p>
            <a:endParaRPr lang="en-US" dirty="0"/>
          </a:p>
          <a:p>
            <a:endParaRPr lang="en-US" dirty="0"/>
          </a:p>
          <a:p>
            <a:endParaRPr lang="en-US" dirty="0"/>
          </a:p>
        </p:txBody>
      </p:sp>
    </p:spTree>
    <p:extLst>
      <p:ext uri="{BB962C8B-B14F-4D97-AF65-F5344CB8AC3E}">
        <p14:creationId xmlns:p14="http://schemas.microsoft.com/office/powerpoint/2010/main" val="2252271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98329-4AAB-4488-8C0D-77969746A85E}"/>
              </a:ext>
            </a:extLst>
          </p:cNvPr>
          <p:cNvSpPr>
            <a:spLocks noGrp="1"/>
          </p:cNvSpPr>
          <p:nvPr>
            <p:ph type="title"/>
          </p:nvPr>
        </p:nvSpPr>
        <p:spPr/>
        <p:txBody>
          <a:bodyPr/>
          <a:lstStyle/>
          <a:p>
            <a:br>
              <a:rPr lang="en-US" dirty="0"/>
            </a:br>
            <a:r>
              <a:rPr lang="en-US" dirty="0"/>
              <a:t>Pattern Discovered and Suitable Model</a:t>
            </a:r>
          </a:p>
        </p:txBody>
      </p:sp>
      <p:sp>
        <p:nvSpPr>
          <p:cNvPr id="3" name="Content Placeholder 2">
            <a:extLst>
              <a:ext uri="{FF2B5EF4-FFF2-40B4-BE49-F238E27FC236}">
                <a16:creationId xmlns:a16="http://schemas.microsoft.com/office/drawing/2014/main" id="{BD2B6FC5-ED96-482D-85E5-3E89B5959568}"/>
              </a:ext>
            </a:extLst>
          </p:cNvPr>
          <p:cNvSpPr>
            <a:spLocks noGrp="1"/>
          </p:cNvSpPr>
          <p:nvPr>
            <p:ph idx="1"/>
          </p:nvPr>
        </p:nvSpPr>
        <p:spPr/>
        <p:txBody>
          <a:bodyPr/>
          <a:lstStyle/>
          <a:p>
            <a:r>
              <a:rPr lang="en-US" dirty="0"/>
              <a:t>One of pattern found in different model is that most of the males between the age group of 26-50 years, who are the resident of city “Waterbury” are addicts of drugs “Heroine” and “Oxycodone”.  </a:t>
            </a:r>
          </a:p>
          <a:p>
            <a:endParaRPr lang="en-US" dirty="0"/>
          </a:p>
          <a:p>
            <a:r>
              <a:rPr lang="en-US" dirty="0"/>
              <a:t>In dataset, there are very few numeric attribute (age and year) and most of the attributes are related to the presence/absence of various drugs in victim’s body. Hence, JRIP would be the best model, since it generates various rules related to the comparison of drug’s presence/absence along with relationship of them with different sex, age, and death city.</a:t>
            </a:r>
          </a:p>
          <a:p>
            <a:endParaRPr lang="en-US" dirty="0"/>
          </a:p>
          <a:p>
            <a:endParaRPr lang="en-US" dirty="0"/>
          </a:p>
        </p:txBody>
      </p:sp>
    </p:spTree>
    <p:extLst>
      <p:ext uri="{BB962C8B-B14F-4D97-AF65-F5344CB8AC3E}">
        <p14:creationId xmlns:p14="http://schemas.microsoft.com/office/powerpoint/2010/main" val="33512350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21C25-03BB-479C-9A85-CE1ABF2EBFD4}"/>
              </a:ext>
            </a:extLst>
          </p:cNvPr>
          <p:cNvSpPr>
            <a:spLocks noGrp="1"/>
          </p:cNvSpPr>
          <p:nvPr>
            <p:ph type="title"/>
          </p:nvPr>
        </p:nvSpPr>
        <p:spPr/>
        <p:txBody>
          <a:bodyPr/>
          <a:lstStyle/>
          <a:p>
            <a:br>
              <a:rPr lang="en-US" dirty="0"/>
            </a:br>
            <a:r>
              <a:rPr lang="en-US" dirty="0"/>
              <a:t>Future Work</a:t>
            </a:r>
          </a:p>
        </p:txBody>
      </p:sp>
      <p:sp>
        <p:nvSpPr>
          <p:cNvPr id="3" name="Content Placeholder 2">
            <a:extLst>
              <a:ext uri="{FF2B5EF4-FFF2-40B4-BE49-F238E27FC236}">
                <a16:creationId xmlns:a16="http://schemas.microsoft.com/office/drawing/2014/main" id="{F1577F12-68E3-4F07-B112-00CB474A3B56}"/>
              </a:ext>
            </a:extLst>
          </p:cNvPr>
          <p:cNvSpPr>
            <a:spLocks noGrp="1"/>
          </p:cNvSpPr>
          <p:nvPr>
            <p:ph idx="1"/>
          </p:nvPr>
        </p:nvSpPr>
        <p:spPr/>
        <p:txBody>
          <a:bodyPr/>
          <a:lstStyle/>
          <a:p>
            <a:r>
              <a:rPr lang="en-US" dirty="0"/>
              <a:t>Our data source does not have many numeric fields .Thus, for further action, our team will try to find and add more numeric attributes, that would make the analysis easier.</a:t>
            </a:r>
          </a:p>
          <a:p>
            <a:pPr marL="0" indent="0">
              <a:buNone/>
            </a:pPr>
            <a:endParaRPr lang="en-US" dirty="0"/>
          </a:p>
          <a:p>
            <a:r>
              <a:rPr lang="en-US" dirty="0"/>
              <a:t>Other alternative is that our team may have to generate some numeric field out of the existing nominal fields such as creating a attribute like harm score for different types of drugs.</a:t>
            </a:r>
          </a:p>
          <a:p>
            <a:endParaRPr lang="en-US" dirty="0"/>
          </a:p>
          <a:p>
            <a:r>
              <a:rPr lang="en-US" dirty="0"/>
              <a:t>At the end of project analysis and model building we will generate a report and sent it to the police department and government, so that they can apply some strong rules to mitigate the issue of drug related deaths.</a:t>
            </a:r>
          </a:p>
        </p:txBody>
      </p:sp>
    </p:spTree>
    <p:extLst>
      <p:ext uri="{BB962C8B-B14F-4D97-AF65-F5344CB8AC3E}">
        <p14:creationId xmlns:p14="http://schemas.microsoft.com/office/powerpoint/2010/main" val="35013612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2B3AD-92E1-4BC5-9CF2-EDF3E85EAA16}"/>
              </a:ext>
            </a:extLst>
          </p:cNvPr>
          <p:cNvSpPr>
            <a:spLocks noGrp="1"/>
          </p:cNvSpPr>
          <p:nvPr>
            <p:ph type="title"/>
          </p:nvPr>
        </p:nvSpPr>
        <p:spPr/>
        <p:txBody>
          <a:bodyPr/>
          <a:lstStyle/>
          <a:p>
            <a:br>
              <a:rPr lang="en-US" dirty="0"/>
            </a:br>
            <a:r>
              <a:rPr lang="en-US" dirty="0"/>
              <a:t>Standard Harm Score</a:t>
            </a:r>
          </a:p>
        </p:txBody>
      </p:sp>
      <p:pic>
        <p:nvPicPr>
          <p:cNvPr id="4" name="Content Placeholder 3">
            <a:extLst>
              <a:ext uri="{FF2B5EF4-FFF2-40B4-BE49-F238E27FC236}">
                <a16:creationId xmlns:a16="http://schemas.microsoft.com/office/drawing/2014/main" id="{FB59364C-1868-4507-A461-2BB7F5FB8048}"/>
              </a:ext>
            </a:extLst>
          </p:cNvPr>
          <p:cNvPicPr>
            <a:picLocks noGrp="1"/>
          </p:cNvPicPr>
          <p:nvPr>
            <p:ph idx="1"/>
          </p:nvPr>
        </p:nvPicPr>
        <p:blipFill>
          <a:blip r:embed="rId2"/>
          <a:stretch>
            <a:fillRect/>
          </a:stretch>
        </p:blipFill>
        <p:spPr>
          <a:xfrm>
            <a:off x="1021792" y="1930400"/>
            <a:ext cx="7417357" cy="4165600"/>
          </a:xfrm>
          <a:prstGeom prst="rect">
            <a:avLst/>
          </a:prstGeom>
        </p:spPr>
      </p:pic>
    </p:spTree>
    <p:extLst>
      <p:ext uri="{BB962C8B-B14F-4D97-AF65-F5344CB8AC3E}">
        <p14:creationId xmlns:p14="http://schemas.microsoft.com/office/powerpoint/2010/main" val="28461389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D7D1E-8EB2-4726-B6A0-43AEC06F5321}"/>
              </a:ext>
            </a:extLst>
          </p:cNvPr>
          <p:cNvSpPr>
            <a:spLocks noGrp="1"/>
          </p:cNvSpPr>
          <p:nvPr>
            <p:ph type="title"/>
          </p:nvPr>
        </p:nvSpPr>
        <p:spPr/>
        <p:txBody>
          <a:bodyPr/>
          <a:lstStyle/>
          <a:p>
            <a:br>
              <a:rPr lang="en-US" dirty="0"/>
            </a:br>
            <a:r>
              <a:rPr lang="en-US" dirty="0"/>
              <a:t>Questions</a:t>
            </a:r>
          </a:p>
        </p:txBody>
      </p:sp>
      <p:pic>
        <p:nvPicPr>
          <p:cNvPr id="4" name="Content Placeholder 4">
            <a:extLst>
              <a:ext uri="{FF2B5EF4-FFF2-40B4-BE49-F238E27FC236}">
                <a16:creationId xmlns:a16="http://schemas.microsoft.com/office/drawing/2014/main" id="{1C6FEE78-EC96-4C05-B260-136FEA5317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35300" y="2160588"/>
            <a:ext cx="3881437" cy="3881437"/>
          </a:xfrm>
          <a:prstGeom prst="rect">
            <a:avLst/>
          </a:prstGeom>
        </p:spPr>
      </p:pic>
    </p:spTree>
    <p:extLst>
      <p:ext uri="{BB962C8B-B14F-4D97-AF65-F5344CB8AC3E}">
        <p14:creationId xmlns:p14="http://schemas.microsoft.com/office/powerpoint/2010/main" val="3375497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6465B-8FF2-4D98-8C5F-30A741B20043}"/>
              </a:ext>
            </a:extLst>
          </p:cNvPr>
          <p:cNvSpPr>
            <a:spLocks noGrp="1"/>
          </p:cNvSpPr>
          <p:nvPr>
            <p:ph type="title"/>
          </p:nvPr>
        </p:nvSpPr>
        <p:spPr/>
        <p:txBody>
          <a:bodyPr/>
          <a:lstStyle/>
          <a:p>
            <a:br>
              <a:rPr lang="en-US" dirty="0"/>
            </a:br>
            <a:r>
              <a:rPr lang="en-US" dirty="0"/>
              <a:t>Introduction Cont..</a:t>
            </a:r>
          </a:p>
        </p:txBody>
      </p:sp>
      <p:pic>
        <p:nvPicPr>
          <p:cNvPr id="4" name="Content Placeholder 3">
            <a:extLst>
              <a:ext uri="{FF2B5EF4-FFF2-40B4-BE49-F238E27FC236}">
                <a16:creationId xmlns:a16="http://schemas.microsoft.com/office/drawing/2014/main" id="{F136443A-09F7-49CC-AB03-092075010013}"/>
              </a:ext>
            </a:extLst>
          </p:cNvPr>
          <p:cNvPicPr>
            <a:picLocks noGrp="1" noChangeAspect="1"/>
          </p:cNvPicPr>
          <p:nvPr>
            <p:ph idx="1"/>
          </p:nvPr>
        </p:nvPicPr>
        <p:blipFill>
          <a:blip r:embed="rId2"/>
          <a:stretch>
            <a:fillRect/>
          </a:stretch>
        </p:blipFill>
        <p:spPr>
          <a:xfrm>
            <a:off x="740247" y="1861019"/>
            <a:ext cx="7675784" cy="4387381"/>
          </a:xfrm>
          <a:prstGeom prst="rect">
            <a:avLst/>
          </a:prstGeom>
          <a:ln w="9525">
            <a:solidFill>
              <a:schemeClr val="tx1"/>
            </a:solidFill>
          </a:ln>
        </p:spPr>
      </p:pic>
    </p:spTree>
    <p:extLst>
      <p:ext uri="{BB962C8B-B14F-4D97-AF65-F5344CB8AC3E}">
        <p14:creationId xmlns:p14="http://schemas.microsoft.com/office/powerpoint/2010/main" val="1472527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DBA1E-273D-4445-AB10-9401859C6CD6}"/>
              </a:ext>
            </a:extLst>
          </p:cNvPr>
          <p:cNvSpPr>
            <a:spLocks noGrp="1"/>
          </p:cNvSpPr>
          <p:nvPr>
            <p:ph type="title"/>
          </p:nvPr>
        </p:nvSpPr>
        <p:spPr/>
        <p:txBody>
          <a:bodyPr/>
          <a:lstStyle/>
          <a:p>
            <a:br>
              <a:rPr lang="en-US" dirty="0"/>
            </a:br>
            <a:r>
              <a:rPr lang="en-US" dirty="0"/>
              <a:t>Problem Statement and Goal</a:t>
            </a:r>
          </a:p>
        </p:txBody>
      </p:sp>
      <p:sp>
        <p:nvSpPr>
          <p:cNvPr id="3" name="Content Placeholder 2">
            <a:extLst>
              <a:ext uri="{FF2B5EF4-FFF2-40B4-BE49-F238E27FC236}">
                <a16:creationId xmlns:a16="http://schemas.microsoft.com/office/drawing/2014/main" id="{F8F28ABF-B049-48A2-8691-3B738BCE4DD2}"/>
              </a:ext>
            </a:extLst>
          </p:cNvPr>
          <p:cNvSpPr>
            <a:spLocks noGrp="1"/>
          </p:cNvSpPr>
          <p:nvPr>
            <p:ph idx="1"/>
          </p:nvPr>
        </p:nvSpPr>
        <p:spPr/>
        <p:txBody>
          <a:bodyPr/>
          <a:lstStyle/>
          <a:p>
            <a:r>
              <a:rPr lang="en-US" dirty="0"/>
              <a:t>A substantial increase in the cases of accidental death due to drug overdose, in the state of Connecticut, over the last few years has caused detrimental effect on society.</a:t>
            </a:r>
          </a:p>
          <a:p>
            <a:endParaRPr lang="en-US" dirty="0"/>
          </a:p>
          <a:p>
            <a:r>
              <a:rPr lang="en-US" dirty="0"/>
              <a:t>Project goal is analyze the dataset of accidental death due to drug abuse in state of Connecticut to find patterns using data mining techniques.</a:t>
            </a:r>
          </a:p>
        </p:txBody>
      </p:sp>
    </p:spTree>
    <p:extLst>
      <p:ext uri="{BB962C8B-B14F-4D97-AF65-F5344CB8AC3E}">
        <p14:creationId xmlns:p14="http://schemas.microsoft.com/office/powerpoint/2010/main" val="2469211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18236-DE9C-425F-BCA9-DD5C4D4A9D83}"/>
              </a:ext>
            </a:extLst>
          </p:cNvPr>
          <p:cNvSpPr>
            <a:spLocks noGrp="1"/>
          </p:cNvSpPr>
          <p:nvPr>
            <p:ph type="title"/>
          </p:nvPr>
        </p:nvSpPr>
        <p:spPr/>
        <p:txBody>
          <a:bodyPr/>
          <a:lstStyle/>
          <a:p>
            <a:br>
              <a:rPr lang="en-US" dirty="0"/>
            </a:br>
            <a:r>
              <a:rPr lang="en-US" dirty="0"/>
              <a:t>Data Exploration</a:t>
            </a:r>
          </a:p>
        </p:txBody>
      </p:sp>
      <p:sp>
        <p:nvSpPr>
          <p:cNvPr id="3" name="Content Placeholder 2">
            <a:extLst>
              <a:ext uri="{FF2B5EF4-FFF2-40B4-BE49-F238E27FC236}">
                <a16:creationId xmlns:a16="http://schemas.microsoft.com/office/drawing/2014/main" id="{8B2EC079-3B69-4E73-A9F9-59676C6985F5}"/>
              </a:ext>
            </a:extLst>
          </p:cNvPr>
          <p:cNvSpPr>
            <a:spLocks noGrp="1"/>
          </p:cNvSpPr>
          <p:nvPr>
            <p:ph idx="1"/>
          </p:nvPr>
        </p:nvSpPr>
        <p:spPr/>
        <p:txBody>
          <a:bodyPr>
            <a:normAutofit/>
          </a:bodyPr>
          <a:lstStyle/>
          <a:p>
            <a:r>
              <a:rPr lang="en-US" dirty="0"/>
              <a:t>The data motivating for the study is taken from </a:t>
            </a:r>
            <a:r>
              <a:rPr lang="en-US" dirty="0">
                <a:hlinkClick r:id="rId2"/>
              </a:rPr>
              <a:t>www.data.gov’s</a:t>
            </a:r>
            <a:r>
              <a:rPr lang="en-US" dirty="0"/>
              <a:t> website from database Accidental Drug Related Deaths 2012-June 2017.</a:t>
            </a:r>
          </a:p>
          <a:p>
            <a:endParaRPr lang="en-US" dirty="0"/>
          </a:p>
          <a:p>
            <a:r>
              <a:rPr lang="en-US" dirty="0"/>
              <a:t>The data consists of 3,584 records and partitioned into 32 attributes. </a:t>
            </a:r>
          </a:p>
          <a:p>
            <a:endParaRPr lang="en-US" dirty="0"/>
          </a:p>
          <a:p>
            <a:r>
              <a:rPr lang="en-US" dirty="0"/>
              <a:t>Some of these attributes are age, race, gender, date of death, state ,city and county of residence and death, prognosis of incident and diagnosis of drug.</a:t>
            </a:r>
          </a:p>
          <a:p>
            <a:endParaRPr lang="en-US" dirty="0"/>
          </a:p>
          <a:p>
            <a:r>
              <a:rPr lang="en-US" dirty="0"/>
              <a:t>These attributes were numerical, and nominal types.</a:t>
            </a:r>
          </a:p>
        </p:txBody>
      </p:sp>
    </p:spTree>
    <p:extLst>
      <p:ext uri="{BB962C8B-B14F-4D97-AF65-F5344CB8AC3E}">
        <p14:creationId xmlns:p14="http://schemas.microsoft.com/office/powerpoint/2010/main" val="3894882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9B2D1-7FD6-4501-A999-E1675C3EE9DA}"/>
              </a:ext>
            </a:extLst>
          </p:cNvPr>
          <p:cNvSpPr>
            <a:spLocks noGrp="1"/>
          </p:cNvSpPr>
          <p:nvPr>
            <p:ph type="title"/>
          </p:nvPr>
        </p:nvSpPr>
        <p:spPr/>
        <p:txBody>
          <a:bodyPr/>
          <a:lstStyle/>
          <a:p>
            <a:br>
              <a:rPr lang="en-US" dirty="0"/>
            </a:br>
            <a:r>
              <a:rPr lang="en-US" dirty="0"/>
              <a:t>Data Exploration</a:t>
            </a:r>
          </a:p>
        </p:txBody>
      </p:sp>
      <p:sp>
        <p:nvSpPr>
          <p:cNvPr id="3" name="Content Placeholder 2">
            <a:extLst>
              <a:ext uri="{FF2B5EF4-FFF2-40B4-BE49-F238E27FC236}">
                <a16:creationId xmlns:a16="http://schemas.microsoft.com/office/drawing/2014/main" id="{E4CED98E-FD0D-460D-A342-F0A3E38F6028}"/>
              </a:ext>
            </a:extLst>
          </p:cNvPr>
          <p:cNvSpPr>
            <a:spLocks noGrp="1"/>
          </p:cNvSpPr>
          <p:nvPr>
            <p:ph idx="1"/>
          </p:nvPr>
        </p:nvSpPr>
        <p:spPr>
          <a:xfrm>
            <a:off x="677334" y="2160589"/>
            <a:ext cx="8596668" cy="4372733"/>
          </a:xfrm>
        </p:spPr>
        <p:txBody>
          <a:bodyPr>
            <a:normAutofit lnSpcReduction="10000"/>
          </a:bodyPr>
          <a:lstStyle/>
          <a:p>
            <a:r>
              <a:rPr lang="en-US" dirty="0"/>
              <a:t>We found that there were few insignificant attributes. For example, incident number is an attribute which is a unique identifier and used to index each record.</a:t>
            </a:r>
          </a:p>
          <a:p>
            <a:endParaRPr lang="en-US" dirty="0"/>
          </a:p>
          <a:p>
            <a:r>
              <a:rPr lang="en-IN" dirty="0"/>
              <a:t>Incident number may be useful for the medical community to keep track of records, but it does not contribute to a model formation and hence is insignificant for data mining process.</a:t>
            </a:r>
          </a:p>
          <a:p>
            <a:endParaRPr lang="en-IN" dirty="0"/>
          </a:p>
          <a:p>
            <a:r>
              <a:rPr lang="en-IN" dirty="0"/>
              <a:t>There are other attributes such as state of residence and state of death, in which almost all of the records belong to Connecticut and so insignificant to data mining process.</a:t>
            </a:r>
          </a:p>
          <a:p>
            <a:endParaRPr lang="en-IN" dirty="0"/>
          </a:p>
          <a:p>
            <a:r>
              <a:rPr lang="en-IN" dirty="0"/>
              <a:t>As a result of these insignificant attributes pre-processing was performed. After which above mentioned fields were removed from dataset.</a:t>
            </a:r>
          </a:p>
          <a:p>
            <a:endParaRPr lang="en-IN" dirty="0"/>
          </a:p>
          <a:p>
            <a:endParaRPr lang="en-IN" dirty="0"/>
          </a:p>
        </p:txBody>
      </p:sp>
    </p:spTree>
    <p:extLst>
      <p:ext uri="{BB962C8B-B14F-4D97-AF65-F5344CB8AC3E}">
        <p14:creationId xmlns:p14="http://schemas.microsoft.com/office/powerpoint/2010/main" val="165798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98091-6526-4D59-BEFC-214582DF0787}"/>
              </a:ext>
            </a:extLst>
          </p:cNvPr>
          <p:cNvSpPr>
            <a:spLocks noGrp="1"/>
          </p:cNvSpPr>
          <p:nvPr>
            <p:ph type="title"/>
          </p:nvPr>
        </p:nvSpPr>
        <p:spPr/>
        <p:txBody>
          <a:bodyPr/>
          <a:lstStyle/>
          <a:p>
            <a:br>
              <a:rPr lang="en-IN" dirty="0"/>
            </a:br>
            <a:r>
              <a:rPr lang="en-IN" dirty="0"/>
              <a:t>Data Pre-processing</a:t>
            </a:r>
          </a:p>
        </p:txBody>
      </p:sp>
      <p:sp>
        <p:nvSpPr>
          <p:cNvPr id="3" name="Content Placeholder 2">
            <a:extLst>
              <a:ext uri="{FF2B5EF4-FFF2-40B4-BE49-F238E27FC236}">
                <a16:creationId xmlns:a16="http://schemas.microsoft.com/office/drawing/2014/main" id="{30C081B2-2941-416D-B168-88DAC33C0589}"/>
              </a:ext>
            </a:extLst>
          </p:cNvPr>
          <p:cNvSpPr>
            <a:spLocks noGrp="1"/>
          </p:cNvSpPr>
          <p:nvPr>
            <p:ph idx="1"/>
          </p:nvPr>
        </p:nvSpPr>
        <p:spPr>
          <a:xfrm>
            <a:off x="677334" y="2160589"/>
            <a:ext cx="8596668" cy="4385985"/>
          </a:xfrm>
        </p:spPr>
        <p:txBody>
          <a:bodyPr>
            <a:normAutofit/>
          </a:bodyPr>
          <a:lstStyle/>
          <a:p>
            <a:r>
              <a:rPr lang="en-IN" dirty="0"/>
              <a:t>The date of death attribute was split, to give two attributes month and year. </a:t>
            </a:r>
          </a:p>
          <a:p>
            <a:endParaRPr lang="en-IN" dirty="0"/>
          </a:p>
          <a:p>
            <a:r>
              <a:rPr lang="en-IN" dirty="0"/>
              <a:t>The date attribute needs to be fragmented in order to do a better comparison between datasets. </a:t>
            </a:r>
          </a:p>
          <a:p>
            <a:endParaRPr lang="en-IN" dirty="0"/>
          </a:p>
          <a:p>
            <a:r>
              <a:rPr lang="en-IN" dirty="0"/>
              <a:t>There are attributes like race, city of residence, and place of injury, which has some missing values and thus we filled it with unknown.</a:t>
            </a:r>
          </a:p>
          <a:p>
            <a:endParaRPr lang="en-IN" dirty="0"/>
          </a:p>
          <a:p>
            <a:r>
              <a:rPr lang="en-IN" dirty="0"/>
              <a:t>Finally, we are left with 3,581 records and 30 attributes, which was pre-processed further.</a:t>
            </a:r>
            <a:br>
              <a:rPr lang="en-IN" dirty="0"/>
            </a:br>
            <a:br>
              <a:rPr lang="en-IN" dirty="0"/>
            </a:br>
            <a:endParaRPr lang="en-IN" dirty="0"/>
          </a:p>
          <a:p>
            <a:endParaRPr lang="en-IN" dirty="0"/>
          </a:p>
        </p:txBody>
      </p:sp>
    </p:spTree>
    <p:extLst>
      <p:ext uri="{BB962C8B-B14F-4D97-AF65-F5344CB8AC3E}">
        <p14:creationId xmlns:p14="http://schemas.microsoft.com/office/powerpoint/2010/main" val="69502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E592B-3636-4A1D-BD85-AF8947DD7E1F}"/>
              </a:ext>
            </a:extLst>
          </p:cNvPr>
          <p:cNvSpPr>
            <a:spLocks noGrp="1"/>
          </p:cNvSpPr>
          <p:nvPr>
            <p:ph type="title"/>
          </p:nvPr>
        </p:nvSpPr>
        <p:spPr/>
        <p:txBody>
          <a:bodyPr/>
          <a:lstStyle/>
          <a:p>
            <a:br>
              <a:rPr lang="en-IN" dirty="0"/>
            </a:br>
            <a:r>
              <a:rPr lang="en-IN" dirty="0"/>
              <a:t>Pre-processing</a:t>
            </a:r>
          </a:p>
        </p:txBody>
      </p:sp>
      <p:sp>
        <p:nvSpPr>
          <p:cNvPr id="3" name="Content Placeholder 2">
            <a:extLst>
              <a:ext uri="{FF2B5EF4-FFF2-40B4-BE49-F238E27FC236}">
                <a16:creationId xmlns:a16="http://schemas.microsoft.com/office/drawing/2014/main" id="{2CC96017-232E-4B78-A13F-E5ADCD7EFE0B}"/>
              </a:ext>
            </a:extLst>
          </p:cNvPr>
          <p:cNvSpPr>
            <a:spLocks noGrp="1"/>
          </p:cNvSpPr>
          <p:nvPr>
            <p:ph idx="1"/>
          </p:nvPr>
        </p:nvSpPr>
        <p:spPr/>
        <p:txBody>
          <a:bodyPr/>
          <a:lstStyle/>
          <a:p>
            <a:r>
              <a:rPr lang="en-IN" dirty="0"/>
              <a:t>Pre-processing did not just involved removing insignificant attributes but also replacing instances which did not suit the datamining process.</a:t>
            </a:r>
          </a:p>
          <a:p>
            <a:endParaRPr lang="en-IN" dirty="0"/>
          </a:p>
          <a:p>
            <a:r>
              <a:rPr lang="en-IN" dirty="0"/>
              <a:t>For example, in age we found that one of the record (number 781) has an unknown age attribute value and with the assumption that age is a discrete attribute, the age attribute value is replaced by a mode value i.e. 50.</a:t>
            </a:r>
          </a:p>
          <a:p>
            <a:pPr marL="0" indent="0">
              <a:buNone/>
            </a:pPr>
            <a:endParaRPr lang="en-IN" dirty="0"/>
          </a:p>
          <a:p>
            <a:r>
              <a:rPr lang="en-IN" dirty="0"/>
              <a:t>Even though, if we have considered age attribute as a continuous attribute, the mean value would be approximately 50. Hence, 50 is a suitable value for the missing age value for the record. </a:t>
            </a:r>
            <a:br>
              <a:rPr lang="en-IN" dirty="0"/>
            </a:br>
            <a:endParaRPr lang="en-IN" dirty="0"/>
          </a:p>
        </p:txBody>
      </p:sp>
    </p:spTree>
    <p:extLst>
      <p:ext uri="{BB962C8B-B14F-4D97-AF65-F5344CB8AC3E}">
        <p14:creationId xmlns:p14="http://schemas.microsoft.com/office/powerpoint/2010/main" val="1004242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8168E-F384-412A-8473-11FAFD21E64F}"/>
              </a:ext>
            </a:extLst>
          </p:cNvPr>
          <p:cNvSpPr>
            <a:spLocks noGrp="1"/>
          </p:cNvSpPr>
          <p:nvPr>
            <p:ph type="title"/>
          </p:nvPr>
        </p:nvSpPr>
        <p:spPr/>
        <p:txBody>
          <a:bodyPr/>
          <a:lstStyle/>
          <a:p>
            <a:br>
              <a:rPr lang="en-IN" dirty="0"/>
            </a:br>
            <a:r>
              <a:rPr lang="en-IN" dirty="0"/>
              <a:t>Pre-processing</a:t>
            </a:r>
          </a:p>
        </p:txBody>
      </p:sp>
      <p:sp>
        <p:nvSpPr>
          <p:cNvPr id="3" name="Content Placeholder 2">
            <a:extLst>
              <a:ext uri="{FF2B5EF4-FFF2-40B4-BE49-F238E27FC236}">
                <a16:creationId xmlns:a16="http://schemas.microsoft.com/office/drawing/2014/main" id="{E0B29E54-DE6A-492F-ABC4-F7A01415A395}"/>
              </a:ext>
            </a:extLst>
          </p:cNvPr>
          <p:cNvSpPr>
            <a:spLocks noGrp="1"/>
          </p:cNvSpPr>
          <p:nvPr>
            <p:ph idx="1"/>
          </p:nvPr>
        </p:nvSpPr>
        <p:spPr/>
        <p:txBody>
          <a:bodyPr/>
          <a:lstStyle/>
          <a:p>
            <a:r>
              <a:rPr lang="en-IN" dirty="0"/>
              <a:t>We converted numeric value of age and year attribute to a nominal value, so that clustering algorithms can be performed on it. Before converting to nominal field and post clustering, attributes value were displayed as 23.45(age) , 2013.55(year), which did not make any significance.</a:t>
            </a:r>
          </a:p>
          <a:p>
            <a:endParaRPr lang="en-IN" dirty="0"/>
          </a:p>
          <a:p>
            <a:r>
              <a:rPr lang="en-IN" dirty="0"/>
              <a:t>In addition, team has found that attributes like  residence county, death county, death location should be removed since they do not contribute to the model building but affecting the accuracy.</a:t>
            </a:r>
            <a:br>
              <a:rPr lang="en-IN" dirty="0"/>
            </a:br>
            <a:endParaRPr lang="en-IN" dirty="0"/>
          </a:p>
        </p:txBody>
      </p:sp>
    </p:spTree>
    <p:extLst>
      <p:ext uri="{BB962C8B-B14F-4D97-AF65-F5344CB8AC3E}">
        <p14:creationId xmlns:p14="http://schemas.microsoft.com/office/powerpoint/2010/main" val="159377571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356</TotalTime>
  <Words>1153</Words>
  <Application>Microsoft Office PowerPoint</Application>
  <PresentationFormat>Widescreen</PresentationFormat>
  <Paragraphs>104</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Times New Roman</vt:lpstr>
      <vt:lpstr>Trebuchet MS</vt:lpstr>
      <vt:lpstr>Wingdings</vt:lpstr>
      <vt:lpstr>Wingdings 3</vt:lpstr>
      <vt:lpstr>Facet</vt:lpstr>
      <vt:lpstr>Analyzing Drug Overdose Death In State of Connecticut </vt:lpstr>
      <vt:lpstr> Introduction</vt:lpstr>
      <vt:lpstr> Introduction Cont..</vt:lpstr>
      <vt:lpstr> Problem Statement and Goal</vt:lpstr>
      <vt:lpstr> Data Exploration</vt:lpstr>
      <vt:lpstr> Data Exploration</vt:lpstr>
      <vt:lpstr> Data Pre-processing</vt:lpstr>
      <vt:lpstr> Pre-processing</vt:lpstr>
      <vt:lpstr> Pre-processing</vt:lpstr>
      <vt:lpstr> Mining the Data</vt:lpstr>
      <vt:lpstr> Clustering  </vt:lpstr>
      <vt:lpstr> Classification</vt:lpstr>
      <vt:lpstr> Rules</vt:lpstr>
      <vt:lpstr> JRIP</vt:lpstr>
      <vt:lpstr>IBK</vt:lpstr>
      <vt:lpstr> Naïve Bayes</vt:lpstr>
      <vt:lpstr> Tableau Analysis</vt:lpstr>
      <vt:lpstr>Tableau Analysis Cont..</vt:lpstr>
      <vt:lpstr> Tableau Analysis Cont..</vt:lpstr>
      <vt:lpstr> Conclusion</vt:lpstr>
      <vt:lpstr> Pattern Discovered and Suitable Model</vt:lpstr>
      <vt:lpstr> Future Work</vt:lpstr>
      <vt:lpstr> Standard Harm Score</vt:lpstr>
      <vt:lpstr>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saurabh joshi</dc:creator>
  <cp:lastModifiedBy>Dwiz Kumar</cp:lastModifiedBy>
  <cp:revision>78</cp:revision>
  <dcterms:created xsi:type="dcterms:W3CDTF">2017-12-03T07:01:22Z</dcterms:created>
  <dcterms:modified xsi:type="dcterms:W3CDTF">2018-01-06T19:41:22Z</dcterms:modified>
</cp:coreProperties>
</file>