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5"/>
  </p:notesMasterIdLst>
  <p:sldIdLst>
    <p:sldId id="256" r:id="rId2"/>
    <p:sldId id="270" r:id="rId3"/>
    <p:sldId id="271" r:id="rId4"/>
    <p:sldId id="272" r:id="rId5"/>
    <p:sldId id="273" r:id="rId6"/>
    <p:sldId id="274" r:id="rId7"/>
    <p:sldId id="269" r:id="rId8"/>
    <p:sldId id="275" r:id="rId9"/>
    <p:sldId id="276" r:id="rId10"/>
    <p:sldId id="277" r:id="rId11"/>
    <p:sldId id="278" r:id="rId12"/>
    <p:sldId id="279" r:id="rId13"/>
    <p:sldId id="280" r:id="rId14"/>
    <p:sldId id="281" r:id="rId15"/>
    <p:sldId id="282" r:id="rId16"/>
    <p:sldId id="283" r:id="rId17"/>
    <p:sldId id="284" r:id="rId18"/>
    <p:sldId id="285" r:id="rId19"/>
    <p:sldId id="260" r:id="rId20"/>
    <p:sldId id="286" r:id="rId21"/>
    <p:sldId id="287" r:id="rId22"/>
    <p:sldId id="288"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96" autoAdjust="0"/>
  </p:normalViewPr>
  <p:slideViewPr>
    <p:cSldViewPr snapToGrid="0">
      <p:cViewPr varScale="1">
        <p:scale>
          <a:sx n="55" d="100"/>
          <a:sy n="55" d="100"/>
        </p:scale>
        <p:origin x="160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F5882-6BE0-4997-8600-1273D82A37C3}" type="datetimeFigureOut">
              <a:rPr lang="en-US" smtClean="0"/>
              <a:t>9/4/2013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8DFF1-4BB6-48EF-829F-E6A16B84010E}" type="slidenum">
              <a:rPr lang="en-US" smtClean="0"/>
              <a:t>‹#›</a:t>
            </a:fld>
            <a:endParaRPr lang="en-US"/>
          </a:p>
        </p:txBody>
      </p:sp>
    </p:spTree>
    <p:extLst>
      <p:ext uri="{BB962C8B-B14F-4D97-AF65-F5344CB8AC3E}">
        <p14:creationId xmlns:p14="http://schemas.microsoft.com/office/powerpoint/2010/main" val="157874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smtClean="0"/>
              <a:t>Engineering Career Fair is coming up and all of you should go.  Even freshmen get hired and it’s better to start early </a:t>
            </a:r>
            <a:r>
              <a:rPr lang="en-US" baseline="0" dirty="0" smtClean="0"/>
              <a:t>regardless.  </a:t>
            </a:r>
            <a:r>
              <a:rPr lang="en-US" baseline="0" dirty="0" smtClean="0"/>
              <a:t>The more you talk to companies the better you’ll get at it.   So hone your skills if nothing else.  Since hopefully you’re all now going you’re going to need a resume.  Let’s talk about how your resume gets used.</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1</a:t>
            </a:fld>
            <a:endParaRPr lang="en-US"/>
          </a:p>
        </p:txBody>
      </p:sp>
    </p:spTree>
    <p:extLst>
      <p:ext uri="{BB962C8B-B14F-4D97-AF65-F5344CB8AC3E}">
        <p14:creationId xmlns:p14="http://schemas.microsoft.com/office/powerpoint/2010/main" val="63126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you’ve done here is replicate the </a:t>
            </a:r>
            <a:r>
              <a:rPr lang="en-US" dirty="0" err="1" smtClean="0"/>
              <a:t>penn</a:t>
            </a:r>
            <a:r>
              <a:rPr lang="en-US" dirty="0" smtClean="0"/>
              <a:t> state syllabus.  This</a:t>
            </a:r>
            <a:r>
              <a:rPr lang="en-US" baseline="0" dirty="0" smtClean="0"/>
              <a:t> would be true for every single person they talk to that day.</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10</a:t>
            </a:fld>
            <a:endParaRPr lang="en-US"/>
          </a:p>
        </p:txBody>
      </p:sp>
    </p:spTree>
    <p:extLst>
      <p:ext uri="{BB962C8B-B14F-4D97-AF65-F5344CB8AC3E}">
        <p14:creationId xmlns:p14="http://schemas.microsoft.com/office/powerpoint/2010/main" val="1259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 here what you want to do is focus on what you’ve built.   You</a:t>
            </a:r>
            <a:r>
              <a:rPr lang="en-US" baseline="0" dirty="0" smtClean="0"/>
              <a:t> can still talk about what the course was about but frame it in terms of a project you completed.  Obviously the exception is if you’ve taken a really interesting course like the one at the bottom and didn’t do any projects for it.   Then go ahead and put that on your resume.  </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11</a:t>
            </a:fld>
            <a:endParaRPr lang="en-US"/>
          </a:p>
        </p:txBody>
      </p:sp>
    </p:spTree>
    <p:extLst>
      <p:ext uri="{BB962C8B-B14F-4D97-AF65-F5344CB8AC3E}">
        <p14:creationId xmlns:p14="http://schemas.microsoft.com/office/powerpoint/2010/main" val="3006283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this is better than nothing</a:t>
            </a:r>
            <a:r>
              <a:rPr lang="en-US" baseline="0" dirty="0" smtClean="0"/>
              <a:t> you might as well just be naming technologies you’ve heard of.   </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12</a:t>
            </a:fld>
            <a:endParaRPr lang="en-US"/>
          </a:p>
        </p:txBody>
      </p:sp>
    </p:spTree>
    <p:extLst>
      <p:ext uri="{BB962C8B-B14F-4D97-AF65-F5344CB8AC3E}">
        <p14:creationId xmlns:p14="http://schemas.microsoft.com/office/powerpoint/2010/main" val="3578845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 here what you want to do is focus on what you’ve built.   You</a:t>
            </a:r>
            <a:r>
              <a:rPr lang="en-US" baseline="0" dirty="0" smtClean="0"/>
              <a:t> can still talk about what the course was about but frame it in terms of a project you completed.  Obviously the exception is if you’ve taken a really interesting course like the one at the bottom and didn’t do any projects for it.   Then go ahead and put that on your resume.  </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13</a:t>
            </a:fld>
            <a:endParaRPr lang="en-US"/>
          </a:p>
        </p:txBody>
      </p:sp>
    </p:spTree>
    <p:extLst>
      <p:ext uri="{BB962C8B-B14F-4D97-AF65-F5344CB8AC3E}">
        <p14:creationId xmlns:p14="http://schemas.microsoft.com/office/powerpoint/2010/main" val="408016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I’ve</a:t>
            </a:r>
            <a:r>
              <a:rPr lang="en-US" baseline="0" dirty="0" smtClean="0"/>
              <a:t> identified the three main stages your resume goes through.  The first is an initial screen.  Someone, normally at the career fair itself will scan your resume looking for specific things like class standing or GPA, then sort you into a pile.  Either a definite no, a maybe, a definite yes or something similar.  After that they’ll look more closely at your resume and decide whether or not to invite you back for an interview.  At this stage you’re normally being compared to the other resumes they’ve received, if yours stands out you’ll get a callback.  Finally there’s your interview itself.  Here you resume is what you hold up to an employer to verify you’re qualified to hold the job.  </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2</a:t>
            </a:fld>
            <a:endParaRPr lang="en-US"/>
          </a:p>
        </p:txBody>
      </p:sp>
    </p:spTree>
    <p:extLst>
      <p:ext uri="{BB962C8B-B14F-4D97-AF65-F5344CB8AC3E}">
        <p14:creationId xmlns:p14="http://schemas.microsoft.com/office/powerpoint/2010/main" val="506446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are some things employers</a:t>
            </a:r>
            <a:r>
              <a:rPr lang="en-US" baseline="0" dirty="0" smtClean="0"/>
              <a:t> check to make sure you meet the job requirements.  Class Standing, </a:t>
            </a:r>
            <a:r>
              <a:rPr lang="en-US" baseline="0" dirty="0" smtClean="0"/>
              <a:t>for instance some </a:t>
            </a:r>
            <a:r>
              <a:rPr lang="en-US" baseline="0" dirty="0" smtClean="0"/>
              <a:t>companies only hire juniors for internships.  Others are only hiring full time positions so they only want seniors.  Some have specific programs for freshmen and sophomores.  Some companies, particularly government contractors and consulting companies, have GPA constraints, normally a 3.00 or higher.  Some companies look to make sure you’ve taken specific classes.  IBM for instance wants it’s co-ops to have completed 311, Google wants you to have done 122.  Just FYI about the 122 they’re going to ask you if you’ve completed “data structures and algorithms” they are talking about 122 not 465.  Some companies want you to have prior work experience, Microsoft is a good example here. Some look for specifics technologies or programming languages,  Google generally requires Java for instance.  </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3</a:t>
            </a:fld>
            <a:endParaRPr lang="en-US"/>
          </a:p>
        </p:txBody>
      </p:sp>
    </p:spTree>
    <p:extLst>
      <p:ext uri="{BB962C8B-B14F-4D97-AF65-F5344CB8AC3E}">
        <p14:creationId xmlns:p14="http://schemas.microsoft.com/office/powerpoint/2010/main" val="320678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if you make it past the initial screen you still have to compete with everyone else who wants the job.  You can assume everyone has taken roughly the same classes you have.  So what will set you apart?   Work you’ve done beyond the classroom.   Either through personal side projects or previous internships.  Beyond that things like attending </a:t>
            </a:r>
            <a:r>
              <a:rPr lang="en-US" baseline="0" dirty="0" err="1" smtClean="0"/>
              <a:t>hackathons</a:t>
            </a:r>
            <a:r>
              <a:rPr lang="en-US" baseline="0" dirty="0" smtClean="0"/>
              <a:t> and competitive programming competitions show you’re passionate about what you do.  Contributing to open source software (you </a:t>
            </a:r>
            <a:r>
              <a:rPr lang="en-US" baseline="0" dirty="0" smtClean="0"/>
              <a:t>have </a:t>
            </a:r>
            <a:r>
              <a:rPr lang="en-US" baseline="0" dirty="0" smtClean="0"/>
              <a:t>a </a:t>
            </a:r>
            <a:r>
              <a:rPr lang="en-US" baseline="0" dirty="0" err="1" smtClean="0"/>
              <a:t>git</a:t>
            </a:r>
            <a:r>
              <a:rPr lang="en-US" baseline="0" dirty="0" smtClean="0"/>
              <a:t> hub account </a:t>
            </a:r>
            <a:r>
              <a:rPr lang="en-US" baseline="0" dirty="0" smtClean="0"/>
              <a:t>don’t </a:t>
            </a:r>
            <a:r>
              <a:rPr lang="en-US" baseline="0" dirty="0" smtClean="0"/>
              <a:t>you?), the clubs you participate it and organizations you are a part of  that includes non-computer science related things as well.  If you have a scuba license or love rock climbing or are a member of the boxing team, there’s a place on your resume for that too.</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4</a:t>
            </a:fld>
            <a:endParaRPr lang="en-US"/>
          </a:p>
        </p:txBody>
      </p:sp>
    </p:spTree>
    <p:extLst>
      <p:ext uri="{BB962C8B-B14F-4D97-AF65-F5344CB8AC3E}">
        <p14:creationId xmlns:p14="http://schemas.microsoft.com/office/powerpoint/2010/main" val="94333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once you get into your interview remember that you need to back up any claims you made,</a:t>
            </a:r>
            <a:r>
              <a:rPr lang="en-US" baseline="0" dirty="0" smtClean="0"/>
              <a:t> be prepared to explain in detail how you implemented any of your projects, what technologies you used, etc.  Be prepared to talk specially about your role in group projects, so if you were responsible to a group of 4 people make sure you can explain what you did as the group leader.  Great talking points are things on your resume that interviewers can use to start conversations.</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5</a:t>
            </a:fld>
            <a:endParaRPr lang="en-US"/>
          </a:p>
        </p:txBody>
      </p:sp>
    </p:spTree>
    <p:extLst>
      <p:ext uri="{BB962C8B-B14F-4D97-AF65-F5344CB8AC3E}">
        <p14:creationId xmlns:p14="http://schemas.microsoft.com/office/powerpoint/2010/main" val="187185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run down</a:t>
            </a:r>
            <a:r>
              <a:rPr lang="en-US" baseline="0" dirty="0" smtClean="0"/>
              <a:t> this list real quick: spelling and grammar mistakes are very preventable and will cost you jobs.  Seriously run your stuff through spell check and by a buddy.  Filler information, if you have things on your resume that just take up space I’ll assume you didn’t have anything else to put there.  Exaggeration, don’t make it seem like you’ve done more than you really have, normally recruiters can spot this and even if they don’t you’re setting yourself up for failure during the interview itself.  Weasel words, so these are things like “participated”.  Other examples are “proposed”, “learned”, “studied”, etc.  You resume should also not be a collection of buzz words, that will be painful for everyone involved.  Going into too much detail can be tricky but if you’re including the specifics of how you implemented something you’ve probably gone more in depth than the resume merits.  Finally personal information, this seems obvious but it really isn’t, companies are legally not allowed to discriminate either for or against you so there’s nothing to be gained by offering your personal information, but there’s potentially a lot to lose.</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6</a:t>
            </a:fld>
            <a:endParaRPr lang="en-US"/>
          </a:p>
        </p:txBody>
      </p:sp>
    </p:spTree>
    <p:extLst>
      <p:ext uri="{BB962C8B-B14F-4D97-AF65-F5344CB8AC3E}">
        <p14:creationId xmlns:p14="http://schemas.microsoft.com/office/powerpoint/2010/main" val="245607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so now we understand the purpose of resumes, and generally what we should or should not highlight, let’s get specific.  </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7</a:t>
            </a:fld>
            <a:endParaRPr lang="en-US"/>
          </a:p>
        </p:txBody>
      </p:sp>
    </p:spTree>
    <p:extLst>
      <p:ext uri="{BB962C8B-B14F-4D97-AF65-F5344CB8AC3E}">
        <p14:creationId xmlns:p14="http://schemas.microsoft.com/office/powerpoint/2010/main" val="328589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much to say here, you need to put your academic info.</a:t>
            </a:r>
            <a:r>
              <a:rPr lang="en-US" baseline="0" dirty="0" smtClean="0"/>
              <a:t>  Likely your in-major GPA is higher than your overall so include that.  I’ve said here consider putting this information either at the very top of very bottom, this is mostly used for screening purposes so getting it out of the way early makes sense, as does getting it out of the way of your real experience.</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8</a:t>
            </a:fld>
            <a:endParaRPr lang="en-US"/>
          </a:p>
        </p:txBody>
      </p:sp>
    </p:spTree>
    <p:extLst>
      <p:ext uri="{BB962C8B-B14F-4D97-AF65-F5344CB8AC3E}">
        <p14:creationId xmlns:p14="http://schemas.microsoft.com/office/powerpoint/2010/main" val="328330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you’ve described</a:t>
            </a:r>
            <a:r>
              <a:rPr lang="en-US" baseline="0" dirty="0" smtClean="0"/>
              <a:t> a skill set possessed by everyone in at least three college majors.</a:t>
            </a:r>
            <a:endParaRPr lang="en-US" dirty="0"/>
          </a:p>
        </p:txBody>
      </p:sp>
      <p:sp>
        <p:nvSpPr>
          <p:cNvPr id="4" name="Slide Number Placeholder 3"/>
          <p:cNvSpPr>
            <a:spLocks noGrp="1"/>
          </p:cNvSpPr>
          <p:nvPr>
            <p:ph type="sldNum" sz="quarter" idx="10"/>
          </p:nvPr>
        </p:nvSpPr>
        <p:spPr/>
        <p:txBody>
          <a:bodyPr/>
          <a:lstStyle/>
          <a:p>
            <a:fld id="{DE28DFF1-4BB6-48EF-829F-E6A16B84010E}" type="slidenum">
              <a:rPr lang="en-US" smtClean="0"/>
              <a:t>9</a:t>
            </a:fld>
            <a:endParaRPr lang="en-US"/>
          </a:p>
        </p:txBody>
      </p:sp>
    </p:spTree>
    <p:extLst>
      <p:ext uri="{BB962C8B-B14F-4D97-AF65-F5344CB8AC3E}">
        <p14:creationId xmlns:p14="http://schemas.microsoft.com/office/powerpoint/2010/main" val="24777611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4A7371-026A-4D4E-B18D-B919A4734505}" type="datetimeFigureOut">
              <a:rPr lang="en-US" smtClean="0"/>
              <a:t>9/4/2013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82B043A1-288C-4B27-9B96-E0E9B437AA9B}" type="slidenum">
              <a:rPr lang="en-US" smtClean="0"/>
              <a:t>‹#›</a:t>
            </a:fld>
            <a:endParaRPr lang="en-US"/>
          </a:p>
        </p:txBody>
      </p:sp>
    </p:spTree>
    <p:extLst>
      <p:ext uri="{BB962C8B-B14F-4D97-AF65-F5344CB8AC3E}">
        <p14:creationId xmlns:p14="http://schemas.microsoft.com/office/powerpoint/2010/main" val="379317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A7371-026A-4D4E-B18D-B919A4734505}" type="datetimeFigureOut">
              <a:rPr lang="en-US" smtClean="0"/>
              <a:t>9/4/2013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63451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A7371-026A-4D4E-B18D-B919A4734505}" type="datetimeFigureOut">
              <a:rPr lang="en-US" smtClean="0"/>
              <a:t>9/4/2013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117655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A7371-026A-4D4E-B18D-B919A4734505}" type="datetimeFigureOut">
              <a:rPr lang="en-US" smtClean="0"/>
              <a:t>9/4/2013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122250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C24A7371-026A-4D4E-B18D-B919A4734505}" type="datetimeFigureOut">
              <a:rPr lang="en-US" smtClean="0"/>
              <a:t>9/4/2013</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82B043A1-288C-4B27-9B96-E0E9B437AA9B}" type="slidenum">
              <a:rPr lang="en-US" smtClean="0"/>
              <a:t>‹#›</a:t>
            </a:fld>
            <a:endParaRPr lang="en-US"/>
          </a:p>
        </p:txBody>
      </p:sp>
    </p:spTree>
    <p:extLst>
      <p:ext uri="{BB962C8B-B14F-4D97-AF65-F5344CB8AC3E}">
        <p14:creationId xmlns:p14="http://schemas.microsoft.com/office/powerpoint/2010/main" val="8637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4A7371-026A-4D4E-B18D-B919A4734505}"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348810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A7371-026A-4D4E-B18D-B919A4734505}" type="datetimeFigureOut">
              <a:rPr lang="en-US" smtClean="0"/>
              <a:t>9/4/2013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55458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C24A7371-026A-4D4E-B18D-B919A4734505}" type="datetimeFigureOut">
              <a:rPr lang="en-US" smtClean="0"/>
              <a:t>9/4/2013</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349695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A7371-026A-4D4E-B18D-B919A4734505}" type="datetimeFigureOut">
              <a:rPr lang="en-US" smtClean="0"/>
              <a:t>9/4/2013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221861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C24A7371-026A-4D4E-B18D-B919A4734505}" type="datetimeFigureOut">
              <a:rPr lang="en-US" smtClean="0"/>
              <a:t>9/4/2013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416133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C24A7371-026A-4D4E-B18D-B919A4734505}" type="datetimeFigureOut">
              <a:rPr lang="en-US" smtClean="0"/>
              <a:t>9/4/2013</a:t>
            </a:fld>
            <a:endParaRPr lang="en-US"/>
          </a:p>
        </p:txBody>
      </p:sp>
      <p:sp>
        <p:nvSpPr>
          <p:cNvPr id="10" name="Slide Number Placeholder 9"/>
          <p:cNvSpPr>
            <a:spLocks noGrp="1"/>
          </p:cNvSpPr>
          <p:nvPr>
            <p:ph type="sldNum" sz="quarter" idx="12"/>
          </p:nvPr>
        </p:nvSpPr>
        <p:spPr/>
        <p:txBody>
          <a:bodyPr/>
          <a:lstStyle/>
          <a:p>
            <a:fld id="{82B043A1-288C-4B27-9B96-E0E9B437AA9B}" type="slidenum">
              <a:rPr lang="en-US" smtClean="0"/>
              <a:t>‹#›</a:t>
            </a:fld>
            <a:endParaRPr lang="en-US"/>
          </a:p>
        </p:txBody>
      </p:sp>
    </p:spTree>
    <p:extLst>
      <p:ext uri="{BB962C8B-B14F-4D97-AF65-F5344CB8AC3E}">
        <p14:creationId xmlns:p14="http://schemas.microsoft.com/office/powerpoint/2010/main" val="160609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C24A7371-026A-4D4E-B18D-B919A4734505}" type="datetimeFigureOut">
              <a:rPr lang="en-US" smtClean="0"/>
              <a:t>9/4/2013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82B043A1-288C-4B27-9B96-E0E9B437AA9B}" type="slidenum">
              <a:rPr lang="en-US" smtClean="0"/>
              <a:t>‹#›</a:t>
            </a:fld>
            <a:endParaRPr lang="en-US"/>
          </a:p>
        </p:txBody>
      </p:sp>
    </p:spTree>
    <p:extLst>
      <p:ext uri="{BB962C8B-B14F-4D97-AF65-F5344CB8AC3E}">
        <p14:creationId xmlns:p14="http://schemas.microsoft.com/office/powerpoint/2010/main" val="3757732945"/>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 </a:t>
            </a:r>
            <a:r>
              <a:rPr lang="en-US" smtClean="0"/>
              <a:t>to a good </a:t>
            </a:r>
            <a:r>
              <a:rPr lang="en-US" dirty="0" smtClean="0"/>
              <a:t>Technical Resume</a:t>
            </a:r>
            <a:endParaRPr lang="en-US" dirty="0"/>
          </a:p>
        </p:txBody>
      </p:sp>
      <p:sp>
        <p:nvSpPr>
          <p:cNvPr id="3" name="Subtitle 2"/>
          <p:cNvSpPr>
            <a:spLocks noGrp="1"/>
          </p:cNvSpPr>
          <p:nvPr>
            <p:ph type="subTitle" idx="1"/>
          </p:nvPr>
        </p:nvSpPr>
        <p:spPr>
          <a:xfrm>
            <a:off x="808831" y="5280847"/>
            <a:ext cx="7526338" cy="1305010"/>
          </a:xfrm>
        </p:spPr>
        <p:txBody>
          <a:bodyPr>
            <a:normAutofit/>
          </a:bodyPr>
          <a:lstStyle/>
          <a:p>
            <a:r>
              <a:rPr lang="en-US" sz="2400" dirty="0" smtClean="0"/>
              <a:t>PSU ACM</a:t>
            </a:r>
          </a:p>
          <a:p>
            <a:r>
              <a:rPr lang="en-US" sz="2400" dirty="0" smtClean="0"/>
              <a:t>Fall</a:t>
            </a:r>
            <a:r>
              <a:rPr lang="en-US" sz="2400" dirty="0" smtClean="0"/>
              <a:t> </a:t>
            </a:r>
            <a:r>
              <a:rPr lang="en-US" sz="2400" dirty="0" smtClean="0"/>
              <a:t>2013</a:t>
            </a:r>
            <a:endParaRPr lang="en-US" sz="2400" dirty="0"/>
          </a:p>
        </p:txBody>
      </p:sp>
    </p:spTree>
    <p:extLst>
      <p:ext uri="{BB962C8B-B14F-4D97-AF65-F5344CB8AC3E}">
        <p14:creationId xmlns:p14="http://schemas.microsoft.com/office/powerpoint/2010/main" val="2308988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484632"/>
            <a:ext cx="7968342" cy="1609344"/>
          </a:xfrm>
        </p:spPr>
        <p:txBody>
          <a:bodyPr/>
          <a:lstStyle/>
          <a:p>
            <a:r>
              <a:rPr lang="en-US" dirty="0" smtClean="0"/>
              <a:t>A Wrong way to include classes:</a:t>
            </a:r>
            <a:endParaRPr lang="en-US" dirty="0"/>
          </a:p>
        </p:txBody>
      </p:sp>
      <p:sp>
        <p:nvSpPr>
          <p:cNvPr id="5" name="Multiply 4"/>
          <p:cNvSpPr/>
          <p:nvPr/>
        </p:nvSpPr>
        <p:spPr>
          <a:xfrm>
            <a:off x="337458" y="908304"/>
            <a:ext cx="762000" cy="7620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p:cNvSpPr/>
          <p:nvPr/>
        </p:nvSpPr>
        <p:spPr>
          <a:xfrm>
            <a:off x="337457" y="1894114"/>
            <a:ext cx="7859485" cy="4031873"/>
          </a:xfrm>
          <a:prstGeom prst="rect">
            <a:avLst/>
          </a:prstGeom>
        </p:spPr>
        <p:txBody>
          <a:bodyPr wrap="square">
            <a:spAutoFit/>
          </a:bodyPr>
          <a:lstStyle/>
          <a:p>
            <a:r>
              <a:rPr lang="en-US" sz="2000" b="1" dirty="0">
                <a:latin typeface="Arial-BoldMT"/>
              </a:rPr>
              <a:t>Relevant Coursework</a:t>
            </a:r>
          </a:p>
          <a:p>
            <a:pPr marL="285750" indent="-285750">
              <a:buFont typeface="Arial" panose="020B0604020202020204" pitchFamily="34" charset="0"/>
              <a:buChar char="•"/>
            </a:pPr>
            <a:r>
              <a:rPr lang="en-US" dirty="0">
                <a:latin typeface="ArialMT"/>
              </a:rPr>
              <a:t>CMPSC111S: Logic for Computer Science</a:t>
            </a:r>
          </a:p>
          <a:p>
            <a:pPr marL="285750" indent="-285750">
              <a:buFont typeface="Arial" panose="020B0604020202020204" pitchFamily="34" charset="0"/>
              <a:buChar char="•"/>
            </a:pPr>
            <a:r>
              <a:rPr lang="en-US" dirty="0">
                <a:latin typeface="ArialMT"/>
              </a:rPr>
              <a:t>CMPSC121: Introduction to Programming</a:t>
            </a:r>
          </a:p>
          <a:p>
            <a:pPr marL="742950" lvl="1" indent="-285750">
              <a:buFont typeface="Arial" panose="020B0604020202020204" pitchFamily="34" charset="0"/>
              <a:buChar char="•"/>
            </a:pPr>
            <a:r>
              <a:rPr lang="en-US" dirty="0" smtClean="0">
                <a:latin typeface="ArialMT"/>
              </a:rPr>
              <a:t>An </a:t>
            </a:r>
            <a:r>
              <a:rPr lang="en-US" dirty="0">
                <a:latin typeface="ArialMT"/>
              </a:rPr>
              <a:t>introductory programming class, learned the basics of C</a:t>
            </a:r>
            <a:r>
              <a:rPr lang="en-US" dirty="0" smtClean="0">
                <a:latin typeface="ArialMT"/>
              </a:rPr>
              <a:t>++</a:t>
            </a:r>
          </a:p>
          <a:p>
            <a:pPr marL="285750" indent="-285750">
              <a:buFont typeface="Arial" panose="020B0604020202020204" pitchFamily="34" charset="0"/>
              <a:buChar char="•"/>
            </a:pPr>
            <a:r>
              <a:rPr lang="en-US" dirty="0" smtClean="0">
                <a:latin typeface="ArialMT"/>
              </a:rPr>
              <a:t>CMPSC122: C++ with Data Structures</a:t>
            </a:r>
          </a:p>
          <a:p>
            <a:pPr marL="742950" lvl="1" indent="-285750">
              <a:buFont typeface="Arial" panose="020B0604020202020204" pitchFamily="34" charset="0"/>
              <a:buChar char="•"/>
            </a:pPr>
            <a:r>
              <a:rPr lang="en-US" dirty="0" smtClean="0">
                <a:latin typeface="ArialMT"/>
              </a:rPr>
              <a:t>Continuation </a:t>
            </a:r>
            <a:r>
              <a:rPr lang="en-US" dirty="0">
                <a:latin typeface="ArialMT"/>
              </a:rPr>
              <a:t>of C++</a:t>
            </a:r>
          </a:p>
          <a:p>
            <a:pPr marL="742950" lvl="1" indent="-285750">
              <a:buFont typeface="Arial" panose="020B0604020202020204" pitchFamily="34" charset="0"/>
              <a:buChar char="•"/>
            </a:pPr>
            <a:r>
              <a:rPr lang="en-US" dirty="0" smtClean="0">
                <a:latin typeface="ArialMT"/>
              </a:rPr>
              <a:t>Learned </a:t>
            </a:r>
            <a:r>
              <a:rPr lang="en-US" dirty="0">
                <a:latin typeface="ArialMT"/>
              </a:rPr>
              <a:t>about several data </a:t>
            </a:r>
            <a:r>
              <a:rPr lang="en-US" dirty="0" smtClean="0">
                <a:latin typeface="ArialMT"/>
              </a:rPr>
              <a:t>types</a:t>
            </a:r>
            <a:endParaRPr lang="en-US" dirty="0">
              <a:latin typeface="ArialMT"/>
            </a:endParaRPr>
          </a:p>
          <a:p>
            <a:pPr marL="285750" indent="-285750">
              <a:buFont typeface="Arial" panose="020B0604020202020204" pitchFamily="34" charset="0"/>
              <a:buChar char="•"/>
            </a:pPr>
            <a:r>
              <a:rPr lang="en-US" dirty="0">
                <a:latin typeface="ArialMT"/>
              </a:rPr>
              <a:t>CMPSC221: Object Oriented Programming with Web Apps.</a:t>
            </a:r>
          </a:p>
          <a:p>
            <a:pPr marL="742950" lvl="1" indent="-285750">
              <a:buFont typeface="Arial" panose="020B0604020202020204" pitchFamily="34" charset="0"/>
              <a:buChar char="•"/>
            </a:pPr>
            <a:r>
              <a:rPr lang="en-US" dirty="0" smtClean="0">
                <a:latin typeface="ArialMT"/>
              </a:rPr>
              <a:t>Learned </a:t>
            </a:r>
            <a:r>
              <a:rPr lang="en-US" dirty="0">
                <a:latin typeface="ArialMT"/>
              </a:rPr>
              <a:t>Object Oriented Programming, learned Java</a:t>
            </a:r>
          </a:p>
          <a:p>
            <a:pPr marL="742950" lvl="1" indent="-285750">
              <a:buFont typeface="Arial" panose="020B0604020202020204" pitchFamily="34" charset="0"/>
              <a:buChar char="•"/>
            </a:pPr>
            <a:r>
              <a:rPr lang="en-US" dirty="0" smtClean="0">
                <a:latin typeface="ArialMT"/>
              </a:rPr>
              <a:t>Several </a:t>
            </a:r>
            <a:r>
              <a:rPr lang="en-US" dirty="0">
                <a:latin typeface="ArialMT"/>
              </a:rPr>
              <a:t>team projects (Teams of 2-4)</a:t>
            </a:r>
          </a:p>
          <a:p>
            <a:pPr marL="285750" indent="-285750">
              <a:buFont typeface="Arial" panose="020B0604020202020204" pitchFamily="34" charset="0"/>
              <a:buChar char="•"/>
            </a:pPr>
            <a:r>
              <a:rPr lang="en-US" dirty="0" smtClean="0">
                <a:latin typeface="ArialMT"/>
              </a:rPr>
              <a:t>CMPSC311</a:t>
            </a:r>
            <a:r>
              <a:rPr lang="en-US" dirty="0">
                <a:latin typeface="ArialMT"/>
              </a:rPr>
              <a:t>: Introduction to Systems Programming</a:t>
            </a:r>
          </a:p>
          <a:p>
            <a:pPr marL="742950" lvl="1" indent="-285750">
              <a:buFont typeface="Arial" panose="020B0604020202020204" pitchFamily="34" charset="0"/>
              <a:buChar char="•"/>
            </a:pPr>
            <a:r>
              <a:rPr lang="en-US" dirty="0" smtClean="0">
                <a:latin typeface="ArialMT"/>
              </a:rPr>
              <a:t>Concentrating </a:t>
            </a:r>
            <a:r>
              <a:rPr lang="en-US" dirty="0">
                <a:latin typeface="ArialMT"/>
              </a:rPr>
              <a:t>on the C programming language</a:t>
            </a:r>
          </a:p>
          <a:p>
            <a:pPr marL="742950" lvl="1" indent="-285750">
              <a:buFont typeface="Arial" panose="020B0604020202020204" pitchFamily="34" charset="0"/>
              <a:buChar char="•"/>
            </a:pPr>
            <a:r>
              <a:rPr lang="en-US" dirty="0" smtClean="0">
                <a:latin typeface="ArialMT"/>
              </a:rPr>
              <a:t>Concentrating </a:t>
            </a:r>
            <a:r>
              <a:rPr lang="en-US" dirty="0">
                <a:latin typeface="ArialMT"/>
              </a:rPr>
              <a:t>on the Unix and Linux operating system</a:t>
            </a:r>
          </a:p>
          <a:p>
            <a:pPr marL="742950" lvl="1" indent="-285750">
              <a:buFont typeface="Arial" panose="020B0604020202020204" pitchFamily="34" charset="0"/>
              <a:buChar char="•"/>
            </a:pPr>
            <a:r>
              <a:rPr lang="en-US" dirty="0" smtClean="0">
                <a:latin typeface="ArialMT"/>
              </a:rPr>
              <a:t>Learn </a:t>
            </a:r>
            <a:r>
              <a:rPr lang="en-US" dirty="0">
                <a:latin typeface="ArialMT"/>
              </a:rPr>
              <a:t>about systems programming</a:t>
            </a:r>
            <a:endParaRPr lang="en-US" dirty="0"/>
          </a:p>
        </p:txBody>
      </p:sp>
    </p:spTree>
    <p:extLst>
      <p:ext uri="{BB962C8B-B14F-4D97-AF65-F5344CB8AC3E}">
        <p14:creationId xmlns:p14="http://schemas.microsoft.com/office/powerpoint/2010/main" val="2484653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Right way to include Classes:</a:t>
            </a:r>
            <a:endParaRPr lang="en-US" dirty="0"/>
          </a:p>
        </p:txBody>
      </p:sp>
      <p:sp>
        <p:nvSpPr>
          <p:cNvPr id="4" name="Rectangle 3"/>
          <p:cNvSpPr/>
          <p:nvPr/>
        </p:nvSpPr>
        <p:spPr>
          <a:xfrm>
            <a:off x="337457" y="1894114"/>
            <a:ext cx="7859485" cy="4832092"/>
          </a:xfrm>
          <a:prstGeom prst="rect">
            <a:avLst/>
          </a:prstGeom>
        </p:spPr>
        <p:txBody>
          <a:bodyPr wrap="square">
            <a:spAutoFit/>
          </a:bodyPr>
          <a:lstStyle/>
          <a:p>
            <a:r>
              <a:rPr lang="en-US" sz="2000" b="1" dirty="0">
                <a:effectLst>
                  <a:outerShdw blurRad="38100" dist="38100" dir="2700000" algn="tl">
                    <a:srgbClr val="000000">
                      <a:alpha val="43137"/>
                    </a:srgbClr>
                  </a:outerShdw>
                </a:effectLst>
                <a:latin typeface="Arial-BoldMT"/>
              </a:rPr>
              <a:t>Relevant Coursework</a:t>
            </a:r>
          </a:p>
          <a:p>
            <a:pPr marL="285750" indent="-285750">
              <a:buFont typeface="Arial" panose="020B0604020202020204" pitchFamily="34" charset="0"/>
              <a:buChar char="•"/>
            </a:pPr>
            <a:r>
              <a:rPr lang="en-US" b="1" dirty="0" smtClean="0">
                <a:latin typeface="ArialMT"/>
              </a:rPr>
              <a:t>CMPSC 121: Wrote a black jack simulation.</a:t>
            </a:r>
          </a:p>
          <a:p>
            <a:pPr marL="742950" lvl="1" indent="-285750">
              <a:buFont typeface="Arial" panose="020B0604020202020204" pitchFamily="34" charset="0"/>
              <a:buChar char="•"/>
            </a:pPr>
            <a:r>
              <a:rPr lang="en-US" dirty="0" smtClean="0">
                <a:latin typeface="ArialMT"/>
              </a:rPr>
              <a:t>C++ command line application.</a:t>
            </a:r>
          </a:p>
          <a:p>
            <a:pPr marL="742950" lvl="1" indent="-285750">
              <a:buFont typeface="Arial" panose="020B0604020202020204" pitchFamily="34" charset="0"/>
              <a:buChar char="•"/>
            </a:pPr>
            <a:r>
              <a:rPr lang="en-US" dirty="0" smtClean="0">
                <a:latin typeface="ArialMT"/>
              </a:rPr>
              <a:t>Maintained and improved the applications over the course of a year.</a:t>
            </a:r>
          </a:p>
          <a:p>
            <a:pPr marL="742950" lvl="1" indent="-285750">
              <a:buFont typeface="Arial" panose="020B0604020202020204" pitchFamily="34" charset="0"/>
              <a:buChar char="•"/>
            </a:pPr>
            <a:r>
              <a:rPr lang="en-US" dirty="0" smtClean="0">
                <a:latin typeface="ArialMT"/>
              </a:rPr>
              <a:t>Now includes 27 different casino games.</a:t>
            </a:r>
            <a:endParaRPr lang="en-US" dirty="0">
              <a:latin typeface="ArialMT"/>
            </a:endParaRPr>
          </a:p>
          <a:p>
            <a:pPr marL="285750" indent="-285750">
              <a:buFont typeface="Arial" panose="020B0604020202020204" pitchFamily="34" charset="0"/>
              <a:buChar char="•"/>
            </a:pPr>
            <a:r>
              <a:rPr lang="en-US" b="1" dirty="0" smtClean="0">
                <a:latin typeface="ArialMT"/>
              </a:rPr>
              <a:t>CMPSC 122: Created a store locator application</a:t>
            </a:r>
            <a:endParaRPr lang="en-US" b="1" dirty="0">
              <a:latin typeface="ArialMT"/>
            </a:endParaRPr>
          </a:p>
          <a:p>
            <a:pPr marL="742950" lvl="1" indent="-285750">
              <a:buFont typeface="Arial" panose="020B0604020202020204" pitchFamily="34" charset="0"/>
              <a:buChar char="•"/>
            </a:pPr>
            <a:r>
              <a:rPr lang="en-US" dirty="0" smtClean="0">
                <a:latin typeface="ArialMT"/>
              </a:rPr>
              <a:t>Used a Java Swing Application as the frontend.</a:t>
            </a:r>
          </a:p>
          <a:p>
            <a:pPr marL="742950" lvl="1" indent="-285750">
              <a:buFont typeface="Arial" panose="020B0604020202020204" pitchFamily="34" charset="0"/>
              <a:buChar char="•"/>
            </a:pPr>
            <a:r>
              <a:rPr lang="en-US" dirty="0" smtClean="0">
                <a:latin typeface="ArialMT"/>
              </a:rPr>
              <a:t>Read from a Derby database.</a:t>
            </a:r>
          </a:p>
          <a:p>
            <a:pPr marL="285750" indent="-285750">
              <a:buFont typeface="Arial" panose="020B0604020202020204" pitchFamily="34" charset="0"/>
              <a:buChar char="•"/>
            </a:pPr>
            <a:r>
              <a:rPr lang="en-US" b="1" dirty="0" smtClean="0">
                <a:latin typeface="ArialMT"/>
              </a:rPr>
              <a:t>CMPSC 221: Created an Angry Birds Clone</a:t>
            </a:r>
          </a:p>
          <a:p>
            <a:pPr marL="742950" lvl="1" indent="-285750">
              <a:buFont typeface="Arial" panose="020B0604020202020204" pitchFamily="34" charset="0"/>
              <a:buChar char="•"/>
            </a:pPr>
            <a:r>
              <a:rPr lang="en-US" dirty="0" smtClean="0">
                <a:latin typeface="ArialMT"/>
              </a:rPr>
              <a:t>Java Applet</a:t>
            </a:r>
            <a:endParaRPr lang="en-US" dirty="0">
              <a:latin typeface="ArialMT"/>
            </a:endParaRPr>
          </a:p>
          <a:p>
            <a:pPr marL="742950" lvl="1" indent="-285750">
              <a:buFont typeface="Arial" panose="020B0604020202020204" pitchFamily="34" charset="0"/>
              <a:buChar char="•"/>
            </a:pPr>
            <a:r>
              <a:rPr lang="en-US" dirty="0" smtClean="0">
                <a:latin typeface="ArialMT"/>
              </a:rPr>
              <a:t>Worked on a team of four people</a:t>
            </a:r>
          </a:p>
          <a:p>
            <a:pPr marL="285750" indent="-285750">
              <a:buFont typeface="Arial" panose="020B0604020202020204" pitchFamily="34" charset="0"/>
              <a:buChar char="•"/>
            </a:pPr>
            <a:r>
              <a:rPr lang="en-US" b="1" dirty="0" smtClean="0">
                <a:latin typeface="ArialMT"/>
              </a:rPr>
              <a:t>CMPSC 458: Simulated a rollercoaster ride</a:t>
            </a:r>
            <a:endParaRPr lang="en-US" b="1" dirty="0">
              <a:latin typeface="ArialMT"/>
            </a:endParaRPr>
          </a:p>
          <a:p>
            <a:pPr marL="742950" lvl="1" indent="-285750">
              <a:buFont typeface="Arial" panose="020B0604020202020204" pitchFamily="34" charset="0"/>
              <a:buChar char="•"/>
            </a:pPr>
            <a:r>
              <a:rPr lang="en-US" dirty="0" smtClean="0">
                <a:latin typeface="ArialMT"/>
              </a:rPr>
              <a:t>Done Using OpenGL</a:t>
            </a:r>
            <a:endParaRPr lang="en-US" dirty="0">
              <a:latin typeface="ArialMT"/>
            </a:endParaRPr>
          </a:p>
          <a:p>
            <a:pPr marL="742950" lvl="1" indent="-285750">
              <a:buFont typeface="Arial" panose="020B0604020202020204" pitchFamily="34" charset="0"/>
              <a:buChar char="•"/>
            </a:pPr>
            <a:r>
              <a:rPr lang="en-US" dirty="0" smtClean="0">
                <a:latin typeface="ArialMT"/>
              </a:rPr>
              <a:t>Implemented dynamics lighting conditions</a:t>
            </a:r>
          </a:p>
          <a:p>
            <a:pPr marL="742950" lvl="1" indent="-285750">
              <a:buFont typeface="Arial" panose="020B0604020202020204" pitchFamily="34" charset="0"/>
              <a:buChar char="•"/>
            </a:pPr>
            <a:endParaRPr lang="en-US" dirty="0">
              <a:latin typeface="ArialMT"/>
            </a:endParaRP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latin typeface="ArialMT"/>
              </a:rPr>
              <a:t>IST 567: Design for Data Mining Applications</a:t>
            </a:r>
            <a:endParaRPr lang="en-US" b="1" dirty="0">
              <a:latin typeface="ArialMT"/>
            </a:endParaRPr>
          </a:p>
        </p:txBody>
      </p:sp>
    </p:spTree>
    <p:extLst>
      <p:ext uri="{BB962C8B-B14F-4D97-AF65-F5344CB8AC3E}">
        <p14:creationId xmlns:p14="http://schemas.microsoft.com/office/powerpoint/2010/main" val="55820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wrong way to include skills:</a:t>
            </a:r>
            <a:endParaRPr lang="en-US" dirty="0"/>
          </a:p>
        </p:txBody>
      </p:sp>
      <p:sp>
        <p:nvSpPr>
          <p:cNvPr id="4" name="Rectangle 3"/>
          <p:cNvSpPr/>
          <p:nvPr/>
        </p:nvSpPr>
        <p:spPr>
          <a:xfrm>
            <a:off x="685800" y="1884331"/>
            <a:ext cx="7336971" cy="4973669"/>
          </a:xfrm>
          <a:prstGeom prst="rect">
            <a:avLst/>
          </a:prstGeom>
        </p:spPr>
        <p:txBody>
          <a:bodyPr wrap="square">
            <a:spAutoFit/>
          </a:bodyPr>
          <a:lstStyle/>
          <a:p>
            <a:pPr>
              <a:lnSpc>
                <a:spcPct val="110000"/>
              </a:lnSpc>
              <a:spcAft>
                <a:spcPts val="600"/>
              </a:spcAft>
            </a:pPr>
            <a:r>
              <a:rPr lang="en-US" sz="2800" dirty="0">
                <a:latin typeface="Bookman Old Style" panose="02050604050505020204" pitchFamily="18" charset="0"/>
                <a:ea typeface="Times New Roman" panose="02020603050405020304" pitchFamily="18" charset="0"/>
                <a:cs typeface="Leelawadee" panose="020B0502040204020203" pitchFamily="34" charset="-34"/>
              </a:rPr>
              <a:t>Programming Experience:</a:t>
            </a:r>
            <a:endParaRPr lang="en-US" sz="28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800" dirty="0">
                <a:latin typeface="Bookman Old Style" panose="02050604050505020204" pitchFamily="18" charset="0"/>
                <a:ea typeface="Times New Roman" panose="02020603050405020304" pitchFamily="18" charset="0"/>
                <a:cs typeface="Leelawadee" panose="020B0502040204020203" pitchFamily="34" charset="-34"/>
              </a:rPr>
              <a:t>C</a:t>
            </a:r>
            <a:endParaRPr lang="en-US" sz="28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800" dirty="0">
                <a:latin typeface="Bookman Old Style" panose="02050604050505020204" pitchFamily="18" charset="0"/>
                <a:ea typeface="Times New Roman" panose="02020603050405020304" pitchFamily="18" charset="0"/>
                <a:cs typeface="Leelawadee" panose="020B0502040204020203" pitchFamily="34" charset="-34"/>
              </a:rPr>
              <a:t>C++</a:t>
            </a:r>
            <a:endParaRPr lang="en-US" sz="28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800" dirty="0">
                <a:latin typeface="Bookman Old Style" panose="02050604050505020204" pitchFamily="18" charset="0"/>
                <a:ea typeface="Times New Roman" panose="02020603050405020304" pitchFamily="18" charset="0"/>
                <a:cs typeface="Leelawadee" panose="020B0502040204020203" pitchFamily="34" charset="-34"/>
              </a:rPr>
              <a:t>Java</a:t>
            </a:r>
            <a:endParaRPr lang="en-US" sz="28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800" dirty="0">
                <a:latin typeface="Bookman Old Style" panose="02050604050505020204" pitchFamily="18" charset="0"/>
                <a:ea typeface="Times New Roman" panose="02020603050405020304" pitchFamily="18" charset="0"/>
                <a:cs typeface="Leelawadee" panose="020B0502040204020203" pitchFamily="34" charset="-34"/>
              </a:rPr>
              <a:t>SQL</a:t>
            </a:r>
            <a:endParaRPr lang="en-US" sz="28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800" dirty="0">
                <a:latin typeface="Bookman Old Style" panose="02050604050505020204" pitchFamily="18" charset="0"/>
                <a:ea typeface="Times New Roman" panose="02020603050405020304" pitchFamily="18" charset="0"/>
                <a:cs typeface="Leelawadee" panose="020B0502040204020203" pitchFamily="34" charset="-34"/>
              </a:rPr>
              <a:t>HTML</a:t>
            </a:r>
            <a:endParaRPr lang="en-US" sz="28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800" dirty="0">
                <a:latin typeface="Bookman Old Style" panose="02050604050505020204" pitchFamily="18" charset="0"/>
                <a:ea typeface="Times New Roman" panose="02020603050405020304" pitchFamily="18" charset="0"/>
                <a:cs typeface="Leelawadee" panose="020B0502040204020203" pitchFamily="34" charset="-34"/>
              </a:rPr>
              <a:t>Assembly </a:t>
            </a:r>
            <a:r>
              <a:rPr lang="en-US" sz="2800" dirty="0" smtClean="0">
                <a:latin typeface="Bookman Old Style" panose="02050604050505020204" pitchFamily="18" charset="0"/>
                <a:ea typeface="Times New Roman" panose="02020603050405020304" pitchFamily="18" charset="0"/>
                <a:cs typeface="Leelawadee" panose="020B0502040204020203" pitchFamily="34" charset="-34"/>
              </a:rPr>
              <a:t>Language</a:t>
            </a:r>
          </a:p>
          <a:p>
            <a:pPr marL="342900" marR="0" lvl="0" indent="-342900">
              <a:lnSpc>
                <a:spcPct val="110000"/>
              </a:lnSpc>
              <a:spcBef>
                <a:spcPts val="0"/>
              </a:spcBef>
              <a:spcAft>
                <a:spcPts val="600"/>
              </a:spcAft>
              <a:buFont typeface="Symbol" panose="05050102010706020507" pitchFamily="18" charset="2"/>
              <a:buChar char=""/>
            </a:pPr>
            <a:r>
              <a:rPr lang="en-US" sz="2800" dirty="0" smtClean="0">
                <a:effectLst/>
                <a:latin typeface="Bookman Old Style" panose="02050604050505020204" pitchFamily="18" charset="0"/>
                <a:ea typeface="Times New Roman" panose="02020603050405020304" pitchFamily="18" charset="0"/>
                <a:cs typeface="Leelawadee" panose="020B0502040204020203" pitchFamily="34" charset="-34"/>
              </a:rPr>
              <a:t>Mac OS</a:t>
            </a:r>
          </a:p>
          <a:p>
            <a:pPr marL="342900" marR="0" lvl="0" indent="-342900">
              <a:lnSpc>
                <a:spcPct val="110000"/>
              </a:lnSpc>
              <a:spcBef>
                <a:spcPts val="0"/>
              </a:spcBef>
              <a:spcAft>
                <a:spcPts val="600"/>
              </a:spcAft>
              <a:buFont typeface="Symbol" panose="05050102010706020507" pitchFamily="18" charset="2"/>
              <a:buChar char=""/>
            </a:pPr>
            <a:r>
              <a:rPr lang="en-US" sz="2800" dirty="0" smtClean="0">
                <a:latin typeface="Bookman Old Style" panose="02050604050505020204" pitchFamily="18" charset="0"/>
                <a:ea typeface="Times New Roman" panose="02020603050405020304" pitchFamily="18" charset="0"/>
                <a:cs typeface="Leelawadee" panose="020B0502040204020203" pitchFamily="34" charset="-34"/>
              </a:rPr>
              <a:t>Linux</a:t>
            </a:r>
            <a:endParaRPr lang="en-US" sz="2800" dirty="0">
              <a:effectLst/>
              <a:latin typeface="MS Sans Serif"/>
              <a:ea typeface="Times New Roman" panose="02020603050405020304" pitchFamily="18" charset="0"/>
              <a:cs typeface="Times New Roman" panose="02020603050405020304" pitchFamily="18" charset="0"/>
            </a:endParaRPr>
          </a:p>
        </p:txBody>
      </p:sp>
      <p:sp>
        <p:nvSpPr>
          <p:cNvPr id="5" name="Multiply 4"/>
          <p:cNvSpPr/>
          <p:nvPr/>
        </p:nvSpPr>
        <p:spPr>
          <a:xfrm>
            <a:off x="0" y="908304"/>
            <a:ext cx="762000" cy="7620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30485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Right way to include Skills:</a:t>
            </a:r>
            <a:endParaRPr lang="en-US" dirty="0"/>
          </a:p>
        </p:txBody>
      </p:sp>
      <p:sp>
        <p:nvSpPr>
          <p:cNvPr id="3" name="Rectangle 2"/>
          <p:cNvSpPr/>
          <p:nvPr/>
        </p:nvSpPr>
        <p:spPr>
          <a:xfrm>
            <a:off x="685799" y="1883228"/>
            <a:ext cx="7347857" cy="3139321"/>
          </a:xfrm>
          <a:prstGeom prst="rect">
            <a:avLst/>
          </a:prstGeom>
        </p:spPr>
        <p:txBody>
          <a:bodyPr wrap="square">
            <a:spAutoFit/>
          </a:bodyPr>
          <a:lstStyle/>
          <a:p>
            <a:r>
              <a:rPr lang="en-US" b="1" dirty="0" smtClean="0"/>
              <a:t>2013:</a:t>
            </a:r>
            <a:r>
              <a:rPr lang="en-US" dirty="0" smtClean="0"/>
              <a:t> </a:t>
            </a:r>
            <a:r>
              <a:rPr lang="en-US" dirty="0"/>
              <a:t>At the </a:t>
            </a:r>
            <a:r>
              <a:rPr lang="en-US" dirty="0" err="1"/>
              <a:t>PennApps</a:t>
            </a:r>
            <a:r>
              <a:rPr lang="en-US" dirty="0"/>
              <a:t> </a:t>
            </a:r>
            <a:r>
              <a:rPr lang="en-US" dirty="0" smtClean="0"/>
              <a:t>2013 created a robot that mixes </a:t>
            </a:r>
            <a:r>
              <a:rPr lang="en-US" dirty="0" err="1" smtClean="0"/>
              <a:t>drinkes</a:t>
            </a:r>
            <a:r>
              <a:rPr lang="en-US" dirty="0" smtClean="0"/>
              <a:t> using an </a:t>
            </a:r>
            <a:r>
              <a:rPr lang="en-US" dirty="0" err="1" smtClean="0"/>
              <a:t>ardunio</a:t>
            </a:r>
            <a:r>
              <a:rPr lang="en-US" dirty="0" smtClean="0"/>
              <a:t> controller and C++.</a:t>
            </a:r>
          </a:p>
          <a:p>
            <a:endParaRPr lang="en-US" dirty="0"/>
          </a:p>
          <a:p>
            <a:r>
              <a:rPr lang="en-US" b="1" dirty="0" smtClean="0"/>
              <a:t>2012: </a:t>
            </a:r>
            <a:r>
              <a:rPr lang="en-US" dirty="0"/>
              <a:t>Created an application using </a:t>
            </a:r>
            <a:r>
              <a:rPr lang="en-US" dirty="0" smtClean="0"/>
              <a:t>CURL via PHP </a:t>
            </a:r>
            <a:r>
              <a:rPr lang="en-US" dirty="0"/>
              <a:t>to automatically trade stocks on </a:t>
            </a:r>
            <a:r>
              <a:rPr lang="en-US" dirty="0" err="1"/>
              <a:t>Ka-Ching</a:t>
            </a:r>
            <a:r>
              <a:rPr lang="en-US" dirty="0"/>
              <a:t> (now </a:t>
            </a:r>
            <a:r>
              <a:rPr lang="en-US" dirty="0" err="1"/>
              <a:t>Wealthfront</a:t>
            </a:r>
            <a:r>
              <a:rPr lang="en-US" dirty="0" smtClean="0"/>
              <a:t>).</a:t>
            </a:r>
          </a:p>
          <a:p>
            <a:endParaRPr lang="en-US" dirty="0"/>
          </a:p>
          <a:p>
            <a:r>
              <a:rPr lang="en-US" b="1" dirty="0" smtClean="0"/>
              <a:t>2012: </a:t>
            </a:r>
            <a:r>
              <a:rPr lang="en-US" dirty="0"/>
              <a:t>Wrote a User Interface in Java for a biology professor’s DNA sorting/matching research</a:t>
            </a:r>
            <a:r>
              <a:rPr lang="en-US" dirty="0" smtClean="0"/>
              <a:t>.</a:t>
            </a:r>
          </a:p>
          <a:p>
            <a:endParaRPr lang="en-US" dirty="0"/>
          </a:p>
          <a:p>
            <a:r>
              <a:rPr lang="en-US" b="1" dirty="0" smtClean="0"/>
              <a:t>2011: </a:t>
            </a:r>
            <a:r>
              <a:rPr lang="en-US" dirty="0"/>
              <a:t>Rewrote a local dating service’s matching code (</a:t>
            </a:r>
            <a:r>
              <a:rPr lang="en-US" dirty="0" smtClean="0"/>
              <a:t>Turbo PASCAL </a:t>
            </a:r>
            <a:r>
              <a:rPr lang="en-US" dirty="0"/>
              <a:t>and CSV files) in </a:t>
            </a:r>
            <a:r>
              <a:rPr lang="en-US" dirty="0" smtClean="0"/>
              <a:t>C# </a:t>
            </a:r>
            <a:r>
              <a:rPr lang="en-US" dirty="0"/>
              <a:t>using </a:t>
            </a:r>
            <a:r>
              <a:rPr lang="en-US" dirty="0" smtClean="0"/>
              <a:t>a </a:t>
            </a:r>
            <a:r>
              <a:rPr lang="en-US" dirty="0" err="1" smtClean="0"/>
              <a:t>mySQL</a:t>
            </a:r>
            <a:r>
              <a:rPr lang="en-US" dirty="0" smtClean="0"/>
              <a:t> </a:t>
            </a:r>
            <a:r>
              <a:rPr lang="en-US" dirty="0"/>
              <a:t>database</a:t>
            </a:r>
            <a:r>
              <a:rPr lang="en-US" dirty="0" smtClean="0"/>
              <a:t>.</a:t>
            </a:r>
            <a:endParaRPr lang="en-US" dirty="0"/>
          </a:p>
        </p:txBody>
      </p:sp>
    </p:spTree>
    <p:extLst>
      <p:ext uri="{BB962C8B-B14F-4D97-AF65-F5344CB8AC3E}">
        <p14:creationId xmlns:p14="http://schemas.microsoft.com/office/powerpoint/2010/main" val="3706275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You (probably) don’t need an objective</a:t>
            </a:r>
            <a:endParaRPr lang="en-US" sz="4000" dirty="0"/>
          </a:p>
        </p:txBody>
      </p:sp>
      <p:sp>
        <p:nvSpPr>
          <p:cNvPr id="3" name="Content Placeholder 2"/>
          <p:cNvSpPr>
            <a:spLocks noGrp="1"/>
          </p:cNvSpPr>
          <p:nvPr>
            <p:ph idx="1"/>
          </p:nvPr>
        </p:nvSpPr>
        <p:spPr/>
        <p:txBody>
          <a:bodyPr/>
          <a:lstStyle/>
          <a:p>
            <a:r>
              <a:rPr lang="en-US" dirty="0" smtClean="0"/>
              <a:t>Objectives are used to show intent beyond your resume.</a:t>
            </a:r>
          </a:p>
          <a:p>
            <a:r>
              <a:rPr lang="en-US" dirty="0" smtClean="0"/>
              <a:t>You </a:t>
            </a:r>
            <a:r>
              <a:rPr lang="en-US" dirty="0" smtClean="0"/>
              <a:t>Objective</a:t>
            </a:r>
            <a:r>
              <a:rPr lang="en-US" dirty="0" smtClean="0"/>
              <a:t> </a:t>
            </a:r>
            <a:r>
              <a:rPr lang="en-US" dirty="0" smtClean="0"/>
              <a:t>probably looks like this:</a:t>
            </a:r>
          </a:p>
          <a:p>
            <a:pPr marL="0" indent="0">
              <a:buNone/>
            </a:pPr>
            <a:endParaRPr lang="en-US" dirty="0" smtClean="0"/>
          </a:p>
          <a:p>
            <a:pPr marL="0" indent="0">
              <a:buNone/>
            </a:pPr>
            <a:r>
              <a:rPr lang="en-US" sz="1600" dirty="0" smtClean="0"/>
              <a:t>“Objective: To obtain a job in the software industry working as a developer.”</a:t>
            </a:r>
          </a:p>
          <a:p>
            <a:pPr marL="0" indent="0">
              <a:buNone/>
            </a:pPr>
            <a:endParaRPr lang="en-US" sz="1600" dirty="0"/>
          </a:p>
          <a:p>
            <a:r>
              <a:rPr lang="en-US" dirty="0" smtClean="0"/>
              <a:t>So does everyone else’s.   That part is understood.</a:t>
            </a:r>
          </a:p>
          <a:p>
            <a:pPr marL="0" indent="0">
              <a:buNone/>
            </a:pPr>
            <a:endParaRPr lang="en-US" dirty="0" smtClean="0"/>
          </a:p>
          <a:p>
            <a:r>
              <a:rPr lang="en-US" i="1" dirty="0" smtClean="0"/>
              <a:t>Exception</a:t>
            </a:r>
            <a:r>
              <a:rPr lang="en-US" dirty="0" smtClean="0"/>
              <a:t>: When there’s a specific job you want or company you want to impress:</a:t>
            </a:r>
          </a:p>
          <a:p>
            <a:pPr marL="0" indent="0">
              <a:buNone/>
            </a:pPr>
            <a:r>
              <a:rPr lang="en-US" sz="1600" dirty="0"/>
              <a:t>“Objective: To obtain a job </a:t>
            </a:r>
            <a:r>
              <a:rPr lang="en-US" sz="1600" dirty="0" smtClean="0"/>
              <a:t>as a security analyst at the NSA’s Boston location.”</a:t>
            </a:r>
            <a:endParaRPr lang="en-US" sz="1600" dirty="0"/>
          </a:p>
          <a:p>
            <a:pPr marL="0" indent="0">
              <a:buNone/>
            </a:pPr>
            <a:endParaRPr lang="en-US" dirty="0"/>
          </a:p>
        </p:txBody>
      </p:sp>
    </p:spTree>
    <p:extLst>
      <p:ext uri="{BB962C8B-B14F-4D97-AF65-F5344CB8AC3E}">
        <p14:creationId xmlns:p14="http://schemas.microsoft.com/office/powerpoint/2010/main" val="2594745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484631"/>
            <a:ext cx="8730343" cy="5502512"/>
          </a:xfrm>
        </p:spPr>
        <p:txBody>
          <a:bodyPr>
            <a:normAutofit/>
          </a:bodyPr>
          <a:lstStyle/>
          <a:p>
            <a:pPr algn="ctr"/>
            <a:r>
              <a:rPr lang="en-US" sz="9800" dirty="0" smtClean="0"/>
              <a:t>“Objective: To Work for Samsung”</a:t>
            </a:r>
            <a:br>
              <a:rPr lang="en-US" sz="9800" dirty="0" smtClean="0"/>
            </a:br>
            <a:r>
              <a:rPr lang="en-US" dirty="0" smtClean="0"/>
              <a:t/>
            </a:r>
            <a:br>
              <a:rPr lang="en-US" dirty="0" smtClean="0"/>
            </a:br>
            <a:r>
              <a:rPr lang="en-US" dirty="0" smtClean="0"/>
              <a:t>- Top of a Resume sent to apple</a:t>
            </a:r>
            <a:endParaRPr lang="en-US" dirty="0"/>
          </a:p>
        </p:txBody>
      </p:sp>
    </p:spTree>
    <p:extLst>
      <p:ext uri="{BB962C8B-B14F-4D97-AF65-F5344CB8AC3E}">
        <p14:creationId xmlns:p14="http://schemas.microsoft.com/office/powerpoint/2010/main" val="435328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Include your previous work experience:</a:t>
            </a:r>
            <a:endParaRPr lang="en-US" sz="3600" dirty="0"/>
          </a:p>
        </p:txBody>
      </p:sp>
      <p:sp>
        <p:nvSpPr>
          <p:cNvPr id="3" name="Content Placeholder 2"/>
          <p:cNvSpPr>
            <a:spLocks noGrp="1"/>
          </p:cNvSpPr>
          <p:nvPr>
            <p:ph idx="1"/>
          </p:nvPr>
        </p:nvSpPr>
        <p:spPr>
          <a:xfrm>
            <a:off x="685800" y="1915886"/>
            <a:ext cx="7772400" cy="1752600"/>
          </a:xfrm>
        </p:spPr>
        <p:txBody>
          <a:bodyPr/>
          <a:lstStyle/>
          <a:p>
            <a:r>
              <a:rPr lang="en-US" dirty="0" smtClean="0"/>
              <a:t>Focus on what you accomplished during the job, not just it’s description.</a:t>
            </a:r>
          </a:p>
          <a:p>
            <a:r>
              <a:rPr lang="en-US" dirty="0" smtClean="0"/>
              <a:t>Be wary of putting too much information about non-tech jobs for example:</a:t>
            </a:r>
          </a:p>
        </p:txBody>
      </p:sp>
      <p:sp>
        <p:nvSpPr>
          <p:cNvPr id="4" name="Rectangle 3"/>
          <p:cNvSpPr/>
          <p:nvPr/>
        </p:nvSpPr>
        <p:spPr>
          <a:xfrm>
            <a:off x="685800" y="3450771"/>
            <a:ext cx="8001000" cy="2622256"/>
          </a:xfrm>
          <a:prstGeom prst="rect">
            <a:avLst/>
          </a:prstGeom>
        </p:spPr>
        <p:txBody>
          <a:bodyPr wrap="square">
            <a:spAutoFit/>
          </a:bodyPr>
          <a:lstStyle/>
          <a:p>
            <a:r>
              <a:rPr lang="en-US" b="1" dirty="0"/>
              <a:t>Work:</a:t>
            </a:r>
          </a:p>
          <a:p>
            <a:r>
              <a:rPr lang="en-US" sz="1600" b="1" dirty="0" smtClean="0"/>
              <a:t>Burger King - Cashier			March </a:t>
            </a:r>
            <a:r>
              <a:rPr lang="en-US" sz="1600" b="1" dirty="0"/>
              <a:t>2009 – June </a:t>
            </a:r>
            <a:r>
              <a:rPr lang="en-US" sz="1600" b="1" dirty="0" smtClean="0"/>
              <a:t>2009</a:t>
            </a:r>
          </a:p>
          <a:p>
            <a:endParaRPr lang="en-US" sz="1400" dirty="0" smtClean="0">
              <a:latin typeface="MS Sans Serif"/>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400" dirty="0" smtClean="0">
                <a:latin typeface="Bookman Old Style" panose="02050604050505020204" pitchFamily="18" charset="0"/>
                <a:ea typeface="Times New Roman" panose="02020603050405020304" pitchFamily="18" charset="0"/>
                <a:cs typeface="Leelawadee" panose="020B0502040204020203" pitchFamily="34" charset="-34"/>
              </a:rPr>
              <a:t>Process hundreds of customer transactions and manage thousands of dollars per day.</a:t>
            </a:r>
            <a:endParaRPr lang="en-US" sz="1400" dirty="0" smtClean="0">
              <a:latin typeface="MS Sans Serif"/>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400" dirty="0" smtClean="0">
                <a:latin typeface="Bookman Old Style" panose="02050604050505020204" pitchFamily="18" charset="0"/>
                <a:ea typeface="Times New Roman" panose="02020603050405020304" pitchFamily="18" charset="0"/>
                <a:cs typeface="Leelawadee" panose="020B0502040204020203" pitchFamily="34" charset="-34"/>
              </a:rPr>
              <a:t>Help </a:t>
            </a:r>
            <a:r>
              <a:rPr lang="en-US" sz="1400" dirty="0">
                <a:latin typeface="Bookman Old Style" panose="02050604050505020204" pitchFamily="18" charset="0"/>
                <a:ea typeface="Times New Roman" panose="02020603050405020304" pitchFamily="18" charset="0"/>
                <a:cs typeface="Leelawadee" panose="020B0502040204020203" pitchFamily="34" charset="-34"/>
              </a:rPr>
              <a:t>fellow associates by describing what tasks to perform and how goals should be met, assemble &amp; fulfill orders and assist customers with new store technologies.</a:t>
            </a:r>
            <a:endParaRPr lang="en-US" sz="1400" dirty="0">
              <a:latin typeface="MS Sans Serif"/>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400" dirty="0">
                <a:latin typeface="Bookman Old Style" panose="02050604050505020204" pitchFamily="18" charset="0"/>
                <a:ea typeface="Times New Roman" panose="02020603050405020304" pitchFamily="18" charset="0"/>
                <a:cs typeface="Leelawadee" panose="020B0502040204020203" pitchFamily="34" charset="-34"/>
              </a:rPr>
              <a:t>Manage, clean and maintain facilities, storefront, equipment, computers and registers.</a:t>
            </a:r>
            <a:endParaRPr lang="en-US" sz="14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mj-lt"/>
              <a:buAutoNum type="arabicPeriod"/>
            </a:pPr>
            <a:r>
              <a:rPr lang="en-US" sz="1400" dirty="0" smtClean="0">
                <a:latin typeface="Bookman Old Style" panose="02050604050505020204" pitchFamily="18" charset="0"/>
                <a:ea typeface="Times New Roman" panose="02020603050405020304" pitchFamily="18" charset="0"/>
                <a:cs typeface="Leelawadee" panose="020B0502040204020203" pitchFamily="34" charset="-34"/>
              </a:rPr>
              <a:t>Trained others in proper technique and procedure.</a:t>
            </a:r>
            <a:endParaRPr lang="en-US" sz="1400" dirty="0">
              <a:effectLst/>
              <a:latin typeface="MS Sans Serif"/>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622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It’s okay to put on High School Achievements</a:t>
            </a:r>
            <a:endParaRPr lang="en-US" dirty="0"/>
          </a:p>
        </p:txBody>
      </p:sp>
      <p:sp>
        <p:nvSpPr>
          <p:cNvPr id="3" name="Text Placeholder 2"/>
          <p:cNvSpPr>
            <a:spLocks noGrp="1"/>
          </p:cNvSpPr>
          <p:nvPr>
            <p:ph type="body" idx="1"/>
          </p:nvPr>
        </p:nvSpPr>
        <p:spPr/>
        <p:txBody>
          <a:bodyPr>
            <a:normAutofit/>
          </a:bodyPr>
          <a:lstStyle/>
          <a:p>
            <a:r>
              <a:rPr lang="en-US" sz="2400" dirty="0" smtClean="0"/>
              <a:t>As you gain experience you can replace them.</a:t>
            </a:r>
            <a:endParaRPr lang="en-US" sz="2400" dirty="0"/>
          </a:p>
        </p:txBody>
      </p:sp>
    </p:spTree>
    <p:extLst>
      <p:ext uri="{BB962C8B-B14F-4D97-AF65-F5344CB8AC3E}">
        <p14:creationId xmlns:p14="http://schemas.microsoft.com/office/powerpoint/2010/main" val="3029477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the rest of your resume with:</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ü"/>
            </a:pPr>
            <a:r>
              <a:rPr lang="en-US" dirty="0" smtClean="0"/>
              <a:t> Extra Curricular Activities (including ACM).</a:t>
            </a:r>
          </a:p>
          <a:p>
            <a:pPr>
              <a:buFont typeface="Wingdings" panose="05000000000000000000" pitchFamily="2" charset="2"/>
              <a:buChar char="ü"/>
            </a:pPr>
            <a:r>
              <a:rPr lang="en-US" dirty="0" smtClean="0"/>
              <a:t> Any scholarships or awards you’ve won.</a:t>
            </a:r>
          </a:p>
          <a:p>
            <a:pPr>
              <a:buFont typeface="Wingdings" panose="05000000000000000000" pitchFamily="2" charset="2"/>
              <a:buChar char="ü"/>
            </a:pPr>
            <a:r>
              <a:rPr lang="en-US" dirty="0"/>
              <a:t> </a:t>
            </a:r>
            <a:r>
              <a:rPr lang="en-US" dirty="0" smtClean="0"/>
              <a:t>Interesting hobbies or sports.</a:t>
            </a:r>
          </a:p>
          <a:p>
            <a:pPr>
              <a:buFont typeface="Wingdings" panose="05000000000000000000" pitchFamily="2" charset="2"/>
              <a:buChar char="ü"/>
            </a:pPr>
            <a:r>
              <a:rPr lang="en-US" dirty="0"/>
              <a:t> </a:t>
            </a:r>
            <a:r>
              <a:rPr lang="en-US" dirty="0" smtClean="0"/>
              <a:t>Links to your:</a:t>
            </a:r>
          </a:p>
          <a:p>
            <a:pPr lvl="1">
              <a:buFont typeface="Wingdings" panose="05000000000000000000" pitchFamily="2" charset="2"/>
              <a:buChar char="Ø"/>
            </a:pPr>
            <a:r>
              <a:rPr lang="en-US" dirty="0" smtClean="0"/>
              <a:t> </a:t>
            </a:r>
            <a:r>
              <a:rPr lang="en-US" dirty="0" err="1" smtClean="0"/>
              <a:t>Github</a:t>
            </a:r>
            <a:r>
              <a:rPr lang="en-US" dirty="0" smtClean="0"/>
              <a:t> Page</a:t>
            </a:r>
          </a:p>
          <a:p>
            <a:pPr lvl="1">
              <a:buFont typeface="Wingdings" panose="05000000000000000000" pitchFamily="2" charset="2"/>
              <a:buChar char="Ø"/>
            </a:pPr>
            <a:r>
              <a:rPr lang="en-US" dirty="0"/>
              <a:t> </a:t>
            </a:r>
            <a:r>
              <a:rPr lang="en-US" dirty="0" smtClean="0"/>
              <a:t>Stack Overflow Profile</a:t>
            </a:r>
          </a:p>
          <a:p>
            <a:pPr lvl="1">
              <a:buFont typeface="Wingdings" panose="05000000000000000000" pitchFamily="2" charset="2"/>
              <a:buChar char="Ø"/>
            </a:pPr>
            <a:r>
              <a:rPr lang="en-US" dirty="0"/>
              <a:t> </a:t>
            </a:r>
            <a:r>
              <a:rPr lang="en-US" dirty="0" smtClean="0"/>
              <a:t> Blog</a:t>
            </a:r>
          </a:p>
          <a:p>
            <a:pPr lvl="1">
              <a:buFont typeface="Wingdings" panose="05000000000000000000" pitchFamily="2" charset="2"/>
              <a:buChar char="Ø"/>
            </a:pPr>
            <a:r>
              <a:rPr lang="en-US" dirty="0"/>
              <a:t> </a:t>
            </a:r>
            <a:r>
              <a:rPr lang="en-US" dirty="0" smtClean="0"/>
              <a:t>Personal Website</a:t>
            </a:r>
          </a:p>
          <a:p>
            <a:pPr lvl="1">
              <a:buFont typeface="Wingdings" panose="05000000000000000000" pitchFamily="2" charset="2"/>
              <a:buChar char="Ø"/>
            </a:pPr>
            <a:r>
              <a:rPr lang="en-US" dirty="0"/>
              <a:t> </a:t>
            </a:r>
            <a:r>
              <a:rPr lang="en-US" dirty="0" smtClean="0"/>
              <a:t>Project Portfolio</a:t>
            </a:r>
          </a:p>
          <a:p>
            <a:pPr lvl="1">
              <a:buFont typeface="Wingdings" panose="05000000000000000000" pitchFamily="2" charset="2"/>
              <a:buChar char="Ø"/>
            </a:pPr>
            <a:r>
              <a:rPr lang="en-US" dirty="0" smtClean="0"/>
              <a:t>Links to </a:t>
            </a:r>
            <a:r>
              <a:rPr lang="en-US" dirty="0"/>
              <a:t>t</a:t>
            </a:r>
            <a:r>
              <a:rPr lang="en-US" dirty="0" smtClean="0"/>
              <a:t>hings you’ve made</a:t>
            </a:r>
          </a:p>
          <a:p>
            <a:pPr marL="0" indent="0">
              <a:buNone/>
            </a:pPr>
            <a:endParaRPr lang="en-US" dirty="0"/>
          </a:p>
          <a:p>
            <a:pPr marL="0" indent="0">
              <a:buNone/>
            </a:pPr>
            <a:r>
              <a:rPr lang="en-US" sz="1700" b="1" dirty="0" smtClean="0">
                <a:solidFill>
                  <a:srgbClr val="FF0000"/>
                </a:solidFill>
              </a:rPr>
              <a:t>X</a:t>
            </a:r>
            <a:r>
              <a:rPr lang="en-US" dirty="0" smtClean="0"/>
              <a:t> There’s no need to say, “</a:t>
            </a:r>
            <a:r>
              <a:rPr lang="en-US" sz="2200" dirty="0"/>
              <a:t>References Provided upon </a:t>
            </a:r>
            <a:r>
              <a:rPr lang="en-US" sz="2200" dirty="0" smtClean="0"/>
              <a:t>Request</a:t>
            </a:r>
            <a:r>
              <a:rPr lang="en-US" dirty="0" smtClean="0"/>
              <a:t>”</a:t>
            </a:r>
            <a:endParaRPr lang="en-US" b="1" dirty="0"/>
          </a:p>
        </p:txBody>
      </p:sp>
    </p:spTree>
    <p:extLst>
      <p:ext uri="{BB962C8B-B14F-4D97-AF65-F5344CB8AC3E}">
        <p14:creationId xmlns:p14="http://schemas.microsoft.com/office/powerpoint/2010/main" val="2945592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 with a 1 page maximum</a:t>
            </a:r>
            <a:endParaRPr lang="en-US" dirty="0"/>
          </a:p>
        </p:txBody>
      </p:sp>
    </p:spTree>
    <p:extLst>
      <p:ext uri="{BB962C8B-B14F-4D97-AF65-F5344CB8AC3E}">
        <p14:creationId xmlns:p14="http://schemas.microsoft.com/office/powerpoint/2010/main" val="396363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technical resume</a:t>
            </a:r>
            <a:endParaRPr lang="en-US" dirty="0"/>
          </a:p>
        </p:txBody>
      </p:sp>
      <p:sp>
        <p:nvSpPr>
          <p:cNvPr id="3" name="Content Placeholder 2"/>
          <p:cNvSpPr>
            <a:spLocks noGrp="1"/>
          </p:cNvSpPr>
          <p:nvPr>
            <p:ph idx="1"/>
          </p:nvPr>
        </p:nvSpPr>
        <p:spPr/>
        <p:txBody>
          <a:bodyPr>
            <a:normAutofit/>
          </a:bodyPr>
          <a:lstStyle/>
          <a:p>
            <a:pPr marL="457200" indent="-457200">
              <a:spcAft>
                <a:spcPts val="1200"/>
              </a:spcAft>
              <a:buFont typeface="+mj-lt"/>
              <a:buAutoNum type="arabicPeriod"/>
            </a:pPr>
            <a:r>
              <a:rPr lang="en-US" sz="4800" dirty="0" smtClean="0"/>
              <a:t>The Initial Screen.</a:t>
            </a:r>
          </a:p>
          <a:p>
            <a:pPr marL="457200" indent="-457200">
              <a:spcAft>
                <a:spcPts val="1200"/>
              </a:spcAft>
              <a:buFont typeface="+mj-lt"/>
              <a:buAutoNum type="arabicPeriod"/>
            </a:pPr>
            <a:r>
              <a:rPr lang="en-US" sz="4800" dirty="0" smtClean="0"/>
              <a:t>The Interview Decision.</a:t>
            </a:r>
          </a:p>
          <a:p>
            <a:pPr marL="457200" indent="-457200">
              <a:spcAft>
                <a:spcPts val="1200"/>
              </a:spcAft>
              <a:buFont typeface="+mj-lt"/>
              <a:buAutoNum type="arabicPeriod"/>
            </a:pPr>
            <a:r>
              <a:rPr lang="en-US" sz="4800" dirty="0" smtClean="0"/>
              <a:t>The Interview Itself.</a:t>
            </a:r>
          </a:p>
        </p:txBody>
      </p:sp>
    </p:spTree>
    <p:extLst>
      <p:ext uri="{BB962C8B-B14F-4D97-AF65-F5344CB8AC3E}">
        <p14:creationId xmlns:p14="http://schemas.microsoft.com/office/powerpoint/2010/main" val="1217379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71" y="1110606"/>
            <a:ext cx="9165771" cy="3908388"/>
          </a:xfrm>
          <a:prstGeom prst="rect">
            <a:avLst/>
          </a:prstGeom>
        </p:spPr>
      </p:pic>
    </p:spTree>
    <p:extLst>
      <p:ext uri="{BB962C8B-B14F-4D97-AF65-F5344CB8AC3E}">
        <p14:creationId xmlns:p14="http://schemas.microsoft.com/office/powerpoint/2010/main" val="1705751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37613" y="0"/>
            <a:ext cx="6889919" cy="6764790"/>
          </a:xfrm>
          <a:prstGeom prst="rect">
            <a:avLst/>
          </a:prstGeom>
        </p:spPr>
      </p:pic>
    </p:spTree>
    <p:extLst>
      <p:ext uri="{BB962C8B-B14F-4D97-AF65-F5344CB8AC3E}">
        <p14:creationId xmlns:p14="http://schemas.microsoft.com/office/powerpoint/2010/main" val="3063787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6287" y="200025"/>
            <a:ext cx="7591425" cy="6457950"/>
          </a:xfrm>
          <a:prstGeom prst="rect">
            <a:avLst/>
          </a:prstGeom>
        </p:spPr>
      </p:pic>
    </p:spTree>
    <p:extLst>
      <p:ext uri="{BB962C8B-B14F-4D97-AF65-F5344CB8AC3E}">
        <p14:creationId xmlns:p14="http://schemas.microsoft.com/office/powerpoint/2010/main" val="4268370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pPr>
              <a:spcAft>
                <a:spcPts val="1200"/>
              </a:spcAft>
            </a:pPr>
            <a:r>
              <a:rPr lang="en-US" dirty="0" smtClean="0"/>
              <a:t>Don’t go to the career center for resume help (seriously).</a:t>
            </a:r>
          </a:p>
          <a:p>
            <a:pPr>
              <a:spcAft>
                <a:spcPts val="1200"/>
              </a:spcAft>
            </a:pPr>
            <a:r>
              <a:rPr lang="en-US" dirty="0" smtClean="0"/>
              <a:t>Get to know your professors</a:t>
            </a:r>
          </a:p>
          <a:p>
            <a:pPr>
              <a:spcAft>
                <a:spcPts val="1200"/>
              </a:spcAft>
            </a:pPr>
            <a:r>
              <a:rPr lang="en-US" dirty="0" smtClean="0"/>
              <a:t>Start early</a:t>
            </a:r>
          </a:p>
          <a:p>
            <a:pPr>
              <a:spcAft>
                <a:spcPts val="1200"/>
              </a:spcAft>
            </a:pPr>
            <a:r>
              <a:rPr lang="en-US" dirty="0" smtClean="0"/>
              <a:t>Revise often</a:t>
            </a:r>
          </a:p>
          <a:p>
            <a:pPr>
              <a:spcAft>
                <a:spcPts val="1200"/>
              </a:spcAft>
            </a:pPr>
            <a:r>
              <a:rPr lang="en-US" dirty="0" smtClean="0"/>
              <a:t>Have someone else look over </a:t>
            </a:r>
            <a:r>
              <a:rPr lang="en-US" smtClean="0"/>
              <a:t>your </a:t>
            </a:r>
            <a:r>
              <a:rPr lang="en-US" smtClean="0"/>
              <a:t>work</a:t>
            </a:r>
            <a:endParaRPr lang="en-US" dirty="0" smtClean="0"/>
          </a:p>
        </p:txBody>
      </p:sp>
    </p:spTree>
    <p:extLst>
      <p:ext uri="{BB962C8B-B14F-4D97-AF65-F5344CB8AC3E}">
        <p14:creationId xmlns:p14="http://schemas.microsoft.com/office/powerpoint/2010/main" val="1786244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Things Companies Screen For</a:t>
            </a:r>
            <a:endParaRPr lang="en-US" dirty="0"/>
          </a:p>
        </p:txBody>
      </p:sp>
      <p:sp>
        <p:nvSpPr>
          <p:cNvPr id="3" name="Content Placeholder 2"/>
          <p:cNvSpPr>
            <a:spLocks noGrp="1"/>
          </p:cNvSpPr>
          <p:nvPr>
            <p:ph idx="1"/>
          </p:nvPr>
        </p:nvSpPr>
        <p:spPr/>
        <p:txBody>
          <a:bodyPr>
            <a:normAutofit/>
          </a:bodyPr>
          <a:lstStyle/>
          <a:p>
            <a:r>
              <a:rPr lang="en-US" sz="4400" dirty="0" smtClean="0"/>
              <a:t>Class Standing</a:t>
            </a:r>
          </a:p>
          <a:p>
            <a:r>
              <a:rPr lang="en-US" sz="4400" dirty="0" smtClean="0"/>
              <a:t>GPA</a:t>
            </a:r>
          </a:p>
          <a:p>
            <a:r>
              <a:rPr lang="en-US" sz="4400" dirty="0" smtClean="0"/>
              <a:t>Specific Classes Taken</a:t>
            </a:r>
          </a:p>
          <a:p>
            <a:r>
              <a:rPr lang="en-US" sz="4400" dirty="0" smtClean="0"/>
              <a:t>Prior Work Experience</a:t>
            </a:r>
          </a:p>
          <a:p>
            <a:r>
              <a:rPr lang="en-US" sz="4400" dirty="0" smtClean="0"/>
              <a:t>Specific Technologies</a:t>
            </a:r>
            <a:endParaRPr lang="en-US" sz="4400" dirty="0"/>
          </a:p>
        </p:txBody>
      </p:sp>
    </p:spTree>
    <p:extLst>
      <p:ext uri="{BB962C8B-B14F-4D97-AF65-F5344CB8AC3E}">
        <p14:creationId xmlns:p14="http://schemas.microsoft.com/office/powerpoint/2010/main" val="231887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Things that will help </a:t>
            </a:r>
            <a:br>
              <a:rPr lang="en-US" dirty="0" smtClean="0"/>
            </a:br>
            <a:r>
              <a:rPr lang="en-US" dirty="0" smtClean="0"/>
              <a:t>you get an Interview</a:t>
            </a:r>
            <a:endParaRPr lang="en-US" dirty="0"/>
          </a:p>
        </p:txBody>
      </p:sp>
      <p:sp>
        <p:nvSpPr>
          <p:cNvPr id="3" name="Content Placeholder 2"/>
          <p:cNvSpPr>
            <a:spLocks noGrp="1"/>
          </p:cNvSpPr>
          <p:nvPr>
            <p:ph idx="1"/>
          </p:nvPr>
        </p:nvSpPr>
        <p:spPr/>
        <p:txBody>
          <a:bodyPr>
            <a:noAutofit/>
          </a:bodyPr>
          <a:lstStyle/>
          <a:p>
            <a:r>
              <a:rPr lang="en-US" sz="3200" dirty="0" smtClean="0"/>
              <a:t>Personal Projects</a:t>
            </a:r>
          </a:p>
          <a:p>
            <a:r>
              <a:rPr lang="en-US" sz="3200" dirty="0" smtClean="0"/>
              <a:t>Prior Work Experience</a:t>
            </a:r>
          </a:p>
          <a:p>
            <a:r>
              <a:rPr lang="en-US" sz="3200" dirty="0" smtClean="0"/>
              <a:t>Demonstrable Accomplishments</a:t>
            </a:r>
          </a:p>
          <a:p>
            <a:r>
              <a:rPr lang="en-US" sz="3200" dirty="0" smtClean="0"/>
              <a:t>Clear Passion for Comp </a:t>
            </a:r>
            <a:r>
              <a:rPr lang="en-US" sz="3200" dirty="0" err="1" smtClean="0"/>
              <a:t>Sci</a:t>
            </a:r>
            <a:endParaRPr lang="en-US" sz="3200" dirty="0" smtClean="0"/>
          </a:p>
          <a:p>
            <a:r>
              <a:rPr lang="en-US" sz="3200" dirty="0" smtClean="0"/>
              <a:t>Networking / Community Participation</a:t>
            </a:r>
          </a:p>
          <a:p>
            <a:r>
              <a:rPr lang="en-US" sz="3200" dirty="0" smtClean="0"/>
              <a:t>Diverse Interests</a:t>
            </a:r>
            <a:endParaRPr lang="en-US" sz="3200" dirty="0"/>
          </a:p>
        </p:txBody>
      </p:sp>
    </p:spTree>
    <p:extLst>
      <p:ext uri="{BB962C8B-B14F-4D97-AF65-F5344CB8AC3E}">
        <p14:creationId xmlns:p14="http://schemas.microsoft.com/office/powerpoint/2010/main" val="3354577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Things that will help</a:t>
            </a:r>
            <a:br>
              <a:rPr lang="en-US" dirty="0" smtClean="0"/>
            </a:br>
            <a:r>
              <a:rPr lang="en-US" dirty="0" smtClean="0"/>
              <a:t> you in your Interview</a:t>
            </a:r>
            <a:endParaRPr lang="en-US" dirty="0"/>
          </a:p>
        </p:txBody>
      </p:sp>
      <p:sp>
        <p:nvSpPr>
          <p:cNvPr id="3" name="Content Placeholder 2"/>
          <p:cNvSpPr>
            <a:spLocks noGrp="1"/>
          </p:cNvSpPr>
          <p:nvPr>
            <p:ph idx="1"/>
          </p:nvPr>
        </p:nvSpPr>
        <p:spPr/>
        <p:txBody>
          <a:bodyPr>
            <a:normAutofit/>
          </a:bodyPr>
          <a:lstStyle/>
          <a:p>
            <a:r>
              <a:rPr lang="en-US" sz="3600" dirty="0" smtClean="0"/>
              <a:t>Substance that backs up your resume</a:t>
            </a:r>
          </a:p>
          <a:p>
            <a:r>
              <a:rPr lang="en-US" sz="3600" dirty="0" smtClean="0"/>
              <a:t>Genuine accomplishments, not just responsibilities</a:t>
            </a:r>
          </a:p>
          <a:p>
            <a:r>
              <a:rPr lang="en-US" sz="3600" dirty="0" smtClean="0"/>
              <a:t>Great talking points</a:t>
            </a:r>
            <a:endParaRPr lang="en-US" sz="3600" dirty="0"/>
          </a:p>
        </p:txBody>
      </p:sp>
    </p:spTree>
    <p:extLst>
      <p:ext uri="{BB962C8B-B14F-4D97-AF65-F5344CB8AC3E}">
        <p14:creationId xmlns:p14="http://schemas.microsoft.com/office/powerpoint/2010/main" val="95381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Things to Avoid</a:t>
            </a:r>
            <a:endParaRPr lang="en-US" dirty="0"/>
          </a:p>
        </p:txBody>
      </p:sp>
      <p:sp>
        <p:nvSpPr>
          <p:cNvPr id="3" name="Content Placeholder 2"/>
          <p:cNvSpPr>
            <a:spLocks noGrp="1"/>
          </p:cNvSpPr>
          <p:nvPr>
            <p:ph idx="1"/>
          </p:nvPr>
        </p:nvSpPr>
        <p:spPr>
          <a:xfrm>
            <a:off x="685800" y="1796143"/>
            <a:ext cx="7772400" cy="4376057"/>
          </a:xfrm>
        </p:spPr>
        <p:txBody>
          <a:bodyPr>
            <a:normAutofit fontScale="92500" lnSpcReduction="10000"/>
          </a:bodyPr>
          <a:lstStyle/>
          <a:p>
            <a:r>
              <a:rPr lang="en-US" sz="3000" dirty="0" smtClean="0"/>
              <a:t>Bad English</a:t>
            </a:r>
          </a:p>
          <a:p>
            <a:r>
              <a:rPr lang="en-US" sz="3000" dirty="0" smtClean="0"/>
              <a:t>Filler Information</a:t>
            </a:r>
          </a:p>
          <a:p>
            <a:r>
              <a:rPr lang="en-US" sz="3000" dirty="0" smtClean="0"/>
              <a:t>Exaggeration (or lying)</a:t>
            </a:r>
          </a:p>
          <a:p>
            <a:r>
              <a:rPr lang="en-US" sz="3000" dirty="0" smtClean="0"/>
              <a:t>Weasel Words </a:t>
            </a:r>
          </a:p>
          <a:p>
            <a:r>
              <a:rPr lang="en-US" sz="3000" dirty="0" smtClean="0"/>
              <a:t>Buzz Words</a:t>
            </a:r>
          </a:p>
          <a:p>
            <a:r>
              <a:rPr lang="en-US" sz="3000" dirty="0" smtClean="0"/>
              <a:t>Lists</a:t>
            </a:r>
          </a:p>
          <a:p>
            <a:r>
              <a:rPr lang="en-US" sz="3000" dirty="0" smtClean="0"/>
              <a:t>Too Much Detail</a:t>
            </a:r>
          </a:p>
          <a:p>
            <a:r>
              <a:rPr lang="en-US" sz="3000" dirty="0" smtClean="0"/>
              <a:t>Including Personal Information (race, religion, gender, birthdate, photo)</a:t>
            </a:r>
          </a:p>
          <a:p>
            <a:endParaRPr lang="en-US" dirty="0"/>
          </a:p>
        </p:txBody>
      </p:sp>
      <p:sp>
        <p:nvSpPr>
          <p:cNvPr id="4" name="Multiply 3"/>
          <p:cNvSpPr/>
          <p:nvPr/>
        </p:nvSpPr>
        <p:spPr>
          <a:xfrm>
            <a:off x="2166257" y="908304"/>
            <a:ext cx="762000" cy="7620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17491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Putting it together</a:t>
            </a:r>
            <a:endParaRPr lang="en-US" dirty="0"/>
          </a:p>
        </p:txBody>
      </p:sp>
    </p:spTree>
    <p:extLst>
      <p:ext uri="{BB962C8B-B14F-4D97-AF65-F5344CB8AC3E}">
        <p14:creationId xmlns:p14="http://schemas.microsoft.com/office/powerpoint/2010/main" val="414162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Academic Information:</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sz="2400" dirty="0"/>
              <a:t> </a:t>
            </a:r>
            <a:r>
              <a:rPr lang="en-US" sz="2400" dirty="0" smtClean="0"/>
              <a:t>Your GPA – Consider including in-major GPA.</a:t>
            </a:r>
          </a:p>
          <a:p>
            <a:pPr>
              <a:buFont typeface="Wingdings" panose="05000000000000000000" pitchFamily="2" charset="2"/>
              <a:buChar char="ü"/>
            </a:pPr>
            <a:r>
              <a:rPr lang="en-US" sz="2400" dirty="0"/>
              <a:t> </a:t>
            </a:r>
            <a:r>
              <a:rPr lang="en-US" sz="2400" dirty="0" smtClean="0"/>
              <a:t>Your expected graduation date.</a:t>
            </a:r>
          </a:p>
          <a:p>
            <a:pPr>
              <a:buFont typeface="Wingdings" panose="05000000000000000000" pitchFamily="2" charset="2"/>
              <a:buChar char="ü"/>
            </a:pPr>
            <a:r>
              <a:rPr lang="en-US" sz="2400" dirty="0"/>
              <a:t> </a:t>
            </a:r>
            <a:r>
              <a:rPr lang="en-US" sz="2400" dirty="0" smtClean="0"/>
              <a:t>Your major.</a:t>
            </a:r>
          </a:p>
          <a:p>
            <a:pPr>
              <a:buFont typeface="Wingdings" panose="05000000000000000000" pitchFamily="2" charset="2"/>
              <a:buChar char="ü"/>
            </a:pPr>
            <a:r>
              <a:rPr lang="en-US" sz="2400" dirty="0"/>
              <a:t> </a:t>
            </a:r>
            <a:r>
              <a:rPr lang="en-US" sz="2400" dirty="0" smtClean="0"/>
              <a:t>Classes you’ve taken*</a:t>
            </a:r>
          </a:p>
          <a:p>
            <a:pPr>
              <a:buFont typeface="Wingdings" panose="05000000000000000000" pitchFamily="2" charset="2"/>
              <a:buChar char="ü"/>
            </a:pPr>
            <a:endParaRPr lang="en-US" sz="2400" dirty="0"/>
          </a:p>
          <a:p>
            <a:pPr marL="0" indent="0">
              <a:buNone/>
            </a:pPr>
            <a:r>
              <a:rPr lang="en-US" sz="2400" dirty="0" smtClean="0"/>
              <a:t>Consider putting this information either at the very top or very bottom.</a:t>
            </a:r>
          </a:p>
          <a:p>
            <a:pPr marL="0" indent="0">
              <a:buNone/>
            </a:pPr>
            <a:endParaRPr lang="en-US" sz="2400" dirty="0"/>
          </a:p>
          <a:p>
            <a:pPr marL="0" indent="0">
              <a:buNone/>
            </a:pPr>
            <a:r>
              <a:rPr lang="en-US" sz="2400" dirty="0" smtClean="0"/>
              <a:t>* There is a right and a wrong way to do this.</a:t>
            </a:r>
          </a:p>
        </p:txBody>
      </p:sp>
    </p:spTree>
    <p:extLst>
      <p:ext uri="{BB962C8B-B14F-4D97-AF65-F5344CB8AC3E}">
        <p14:creationId xmlns:p14="http://schemas.microsoft.com/office/powerpoint/2010/main" val="3911564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7" y="484632"/>
            <a:ext cx="8196943" cy="1609344"/>
          </a:xfrm>
        </p:spPr>
        <p:txBody>
          <a:bodyPr/>
          <a:lstStyle/>
          <a:p>
            <a:r>
              <a:rPr lang="en-US" dirty="0" smtClean="0"/>
              <a:t>A very Wrong way to include classes:</a:t>
            </a:r>
            <a:endParaRPr lang="en-US" dirty="0"/>
          </a:p>
        </p:txBody>
      </p:sp>
      <p:sp>
        <p:nvSpPr>
          <p:cNvPr id="4" name="Rectangle 3"/>
          <p:cNvSpPr/>
          <p:nvPr/>
        </p:nvSpPr>
        <p:spPr>
          <a:xfrm>
            <a:off x="1099458" y="2076123"/>
            <a:ext cx="4572000" cy="3360920"/>
          </a:xfrm>
          <a:prstGeom prst="rect">
            <a:avLst/>
          </a:prstGeom>
        </p:spPr>
        <p:txBody>
          <a:bodyPr>
            <a:spAutoFit/>
          </a:bodyPr>
          <a:lstStyle/>
          <a:p>
            <a:pPr>
              <a:lnSpc>
                <a:spcPct val="110000"/>
              </a:lnSpc>
              <a:spcAft>
                <a:spcPts val="600"/>
              </a:spcAft>
            </a:pPr>
            <a:r>
              <a:rPr lang="en-US" sz="2400" dirty="0">
                <a:latin typeface="Bookman Old Style" panose="02050604050505020204" pitchFamily="18" charset="0"/>
                <a:ea typeface="Times New Roman" panose="02020603050405020304" pitchFamily="18" charset="0"/>
                <a:cs typeface="Leelawadee" panose="020B0502040204020203" pitchFamily="34" charset="-34"/>
              </a:rPr>
              <a:t>Relevant Courses:</a:t>
            </a:r>
            <a:endParaRPr lang="en-US" sz="24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400" dirty="0">
                <a:latin typeface="Bookman Old Style" panose="02050604050505020204" pitchFamily="18" charset="0"/>
                <a:ea typeface="Times New Roman" panose="02020603050405020304" pitchFamily="18" charset="0"/>
                <a:cs typeface="Leelawadee" panose="020B0502040204020203" pitchFamily="34" charset="-34"/>
              </a:rPr>
              <a:t>Computer Programming</a:t>
            </a:r>
            <a:endParaRPr lang="en-US" sz="24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400" dirty="0">
                <a:latin typeface="Bookman Old Style" panose="02050604050505020204" pitchFamily="18" charset="0"/>
                <a:ea typeface="Times New Roman" panose="02020603050405020304" pitchFamily="18" charset="0"/>
                <a:cs typeface="Leelawadee" panose="020B0502040204020203" pitchFamily="34" charset="-34"/>
              </a:rPr>
              <a:t>Digital Systems</a:t>
            </a:r>
            <a:endParaRPr lang="en-US" sz="24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400" dirty="0">
                <a:latin typeface="Bookman Old Style" panose="02050604050505020204" pitchFamily="18" charset="0"/>
                <a:ea typeface="Times New Roman" panose="02020603050405020304" pitchFamily="18" charset="0"/>
                <a:cs typeface="Leelawadee" panose="020B0502040204020203" pitchFamily="34" charset="-34"/>
              </a:rPr>
              <a:t>Multivariable Calculus</a:t>
            </a:r>
            <a:endParaRPr lang="en-US" sz="24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400" dirty="0">
                <a:latin typeface="Bookman Old Style" panose="02050604050505020204" pitchFamily="18" charset="0"/>
                <a:ea typeface="Times New Roman" panose="02020603050405020304" pitchFamily="18" charset="0"/>
                <a:cs typeface="Leelawadee" panose="020B0502040204020203" pitchFamily="34" charset="-34"/>
              </a:rPr>
              <a:t>Matrices and Statistics</a:t>
            </a:r>
            <a:endParaRPr lang="en-US" sz="2400" dirty="0">
              <a:latin typeface="MS Sans Serif"/>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600"/>
              </a:spcAft>
              <a:buFont typeface="Symbol" panose="05050102010706020507" pitchFamily="18" charset="2"/>
              <a:buChar char=""/>
            </a:pPr>
            <a:r>
              <a:rPr lang="en-US" sz="2400" dirty="0">
                <a:latin typeface="Bookman Old Style" panose="02050604050505020204" pitchFamily="18" charset="0"/>
                <a:ea typeface="Times New Roman" panose="02020603050405020304" pitchFamily="18" charset="0"/>
                <a:cs typeface="Leelawadee" panose="020B0502040204020203" pitchFamily="34" charset="-34"/>
              </a:rPr>
              <a:t>Mechanics</a:t>
            </a:r>
            <a:endParaRPr lang="en-US" sz="2400" dirty="0">
              <a:latin typeface="MS Sans Serif"/>
              <a:ea typeface="Times New Roman" panose="02020603050405020304" pitchFamily="18" charset="0"/>
              <a:cs typeface="Times New Roman" panose="02020603050405020304" pitchFamily="18" charset="0"/>
            </a:endParaRPr>
          </a:p>
          <a:p>
            <a:pPr marL="285750" indent="-285750">
              <a:buSzPct val="150000"/>
              <a:buFont typeface="Arial" panose="020B0604020202020204" pitchFamily="34" charset="0"/>
              <a:buChar char="•"/>
            </a:pPr>
            <a:r>
              <a:rPr lang="en-US" sz="2400" dirty="0">
                <a:latin typeface="Bookman Old Style" panose="02050604050505020204" pitchFamily="18" charset="0"/>
                <a:ea typeface="Times New Roman" panose="02020603050405020304" pitchFamily="18" charset="0"/>
                <a:cs typeface="Leelawadee" panose="020B0502040204020203" pitchFamily="34" charset="-34"/>
              </a:rPr>
              <a:t>Electricity &amp; Magnetism</a:t>
            </a:r>
            <a:endParaRPr lang="en-US" sz="2400" dirty="0"/>
          </a:p>
        </p:txBody>
      </p:sp>
      <p:sp>
        <p:nvSpPr>
          <p:cNvPr id="5" name="Multiply 4"/>
          <p:cNvSpPr/>
          <p:nvPr/>
        </p:nvSpPr>
        <p:spPr>
          <a:xfrm>
            <a:off x="108857" y="908304"/>
            <a:ext cx="762000" cy="762000"/>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12604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TC103090434[[fn=Wood Type]]</Template>
  <TotalTime>483</TotalTime>
  <Words>1884</Words>
  <Application>Microsoft Office PowerPoint</Application>
  <PresentationFormat>On-screen Show (4:3)</PresentationFormat>
  <Paragraphs>171</Paragraphs>
  <Slides>23</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Arial-BoldMT</vt:lpstr>
      <vt:lpstr>ArialMT</vt:lpstr>
      <vt:lpstr>Bookman Old Style</vt:lpstr>
      <vt:lpstr>Calibri</vt:lpstr>
      <vt:lpstr>Leelawadee</vt:lpstr>
      <vt:lpstr>MS Sans Serif</vt:lpstr>
      <vt:lpstr>Rockwell</vt:lpstr>
      <vt:lpstr>Rockwell Condensed</vt:lpstr>
      <vt:lpstr>Symbol</vt:lpstr>
      <vt:lpstr>Times New Roman</vt:lpstr>
      <vt:lpstr>Wingdings</vt:lpstr>
      <vt:lpstr>Wood Type</vt:lpstr>
      <vt:lpstr>Guide to a good Technical Resume</vt:lpstr>
      <vt:lpstr>Life Cycle of a technical resume</vt:lpstr>
      <vt:lpstr>Things Companies Screen For</vt:lpstr>
      <vt:lpstr>Things that will help  you get an Interview</vt:lpstr>
      <vt:lpstr>Things that will help  you in your Interview</vt:lpstr>
      <vt:lpstr>Things to Avoid</vt:lpstr>
      <vt:lpstr>Putting it together</vt:lpstr>
      <vt:lpstr>Academic Information:</vt:lpstr>
      <vt:lpstr>A very Wrong way to include classes:</vt:lpstr>
      <vt:lpstr>A Wrong way to include classes:</vt:lpstr>
      <vt:lpstr>The Right way to include Classes:</vt:lpstr>
      <vt:lpstr>The wrong way to include skills:</vt:lpstr>
      <vt:lpstr>The Right way to include Skills:</vt:lpstr>
      <vt:lpstr>You (probably) don’t need an objective</vt:lpstr>
      <vt:lpstr>“Objective: To Work for Samsung”  - Top of a Resume sent to apple</vt:lpstr>
      <vt:lpstr>Include your previous work experience:</vt:lpstr>
      <vt:lpstr>It’s okay to put on High School Achievements</vt:lpstr>
      <vt:lpstr>Fill the rest of your resume with:</vt:lpstr>
      <vt:lpstr>Stick with a 1 page maximum</vt:lpstr>
      <vt:lpstr>PowerPoint Presentation</vt:lpstr>
      <vt:lpstr>PowerPoint Presentation</vt:lpstr>
      <vt:lpstr>PowerPoint Presentation</vt:lpstr>
      <vt:lpstr>Final Thoughts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Resume Workshop</dc:title>
  <dc:creator>Gage Ames</dc:creator>
  <cp:lastModifiedBy>Chris Seltzer</cp:lastModifiedBy>
  <cp:revision>65</cp:revision>
  <dcterms:created xsi:type="dcterms:W3CDTF">2013-01-15T02:53:52Z</dcterms:created>
  <dcterms:modified xsi:type="dcterms:W3CDTF">2013-09-04T22:13:33Z</dcterms:modified>
</cp:coreProperties>
</file>