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572" r:id="rId2"/>
    <p:sldId id="606" r:id="rId3"/>
    <p:sldId id="575" r:id="rId4"/>
    <p:sldId id="611" r:id="rId5"/>
    <p:sldId id="612" r:id="rId6"/>
    <p:sldId id="630" r:id="rId7"/>
    <p:sldId id="631" r:id="rId8"/>
    <p:sldId id="634" r:id="rId9"/>
    <p:sldId id="639" r:id="rId10"/>
    <p:sldId id="637" r:id="rId11"/>
    <p:sldId id="614" r:id="rId12"/>
    <p:sldId id="616" r:id="rId13"/>
    <p:sldId id="642" r:id="rId14"/>
    <p:sldId id="644" r:id="rId15"/>
    <p:sldId id="645" r:id="rId16"/>
    <p:sldId id="647" r:id="rId17"/>
    <p:sldId id="649" r:id="rId18"/>
    <p:sldId id="617" r:id="rId19"/>
    <p:sldId id="618" r:id="rId20"/>
    <p:sldId id="62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userDrawn="1">
          <p15:clr>
            <a:srgbClr val="A4A3A4"/>
          </p15:clr>
        </p15:guide>
        <p15:guide id="2" pos="19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D1CF"/>
    <a:srgbClr val="7787A0"/>
    <a:srgbClr val="A0B0BF"/>
    <a:srgbClr val="C9D2E1"/>
    <a:srgbClr val="CACEC8"/>
    <a:srgbClr val="E7E9E6"/>
    <a:srgbClr val="E8CDC8"/>
    <a:srgbClr val="F7E9E0"/>
    <a:srgbClr val="FFFFFF"/>
    <a:srgbClr val="EFBA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6" autoAdjust="0"/>
    <p:restoredTop sz="93992" autoAdjust="0"/>
  </p:normalViewPr>
  <p:slideViewPr>
    <p:cSldViewPr snapToGrid="0" showGuides="1">
      <p:cViewPr varScale="1">
        <p:scale>
          <a:sx n="108" d="100"/>
          <a:sy n="108" d="100"/>
        </p:scale>
        <p:origin x="600" y="72"/>
      </p:cViewPr>
      <p:guideLst>
        <p:guide orient="horz" pos="3185"/>
        <p:guide pos="1995"/>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DFCB8-7EF4-48C1-8984-7222E239D7EE}"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3BA41-6BA2-47AC-9C1D-5ECEA0A6E282}" type="slidenum">
              <a:rPr lang="zh-CN" altLang="en-US" smtClean="0"/>
              <a:t>‹#›</a:t>
            </a:fld>
            <a:endParaRPr lang="zh-CN" altLang="en-US"/>
          </a:p>
        </p:txBody>
      </p:sp>
    </p:spTree>
    <p:extLst>
      <p:ext uri="{BB962C8B-B14F-4D97-AF65-F5344CB8AC3E}">
        <p14:creationId xmlns:p14="http://schemas.microsoft.com/office/powerpoint/2010/main" val="382022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a:t>
            </a:fld>
            <a:endParaRPr lang="zh-CN" altLang="en-US"/>
          </a:p>
        </p:txBody>
      </p:sp>
    </p:spTree>
    <p:extLst>
      <p:ext uri="{BB962C8B-B14F-4D97-AF65-F5344CB8AC3E}">
        <p14:creationId xmlns:p14="http://schemas.microsoft.com/office/powerpoint/2010/main" val="1180989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14</a:t>
            </a:fld>
            <a:endParaRPr lang="zh-CN" altLang="en-US"/>
          </a:p>
        </p:txBody>
      </p:sp>
    </p:spTree>
    <p:extLst>
      <p:ext uri="{BB962C8B-B14F-4D97-AF65-F5344CB8AC3E}">
        <p14:creationId xmlns:p14="http://schemas.microsoft.com/office/powerpoint/2010/main" val="3483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15</a:t>
            </a:fld>
            <a:endParaRPr lang="zh-CN" altLang="en-US"/>
          </a:p>
        </p:txBody>
      </p:sp>
    </p:spTree>
    <p:extLst>
      <p:ext uri="{BB962C8B-B14F-4D97-AF65-F5344CB8AC3E}">
        <p14:creationId xmlns:p14="http://schemas.microsoft.com/office/powerpoint/2010/main" val="2969951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16</a:t>
            </a:fld>
            <a:endParaRPr lang="zh-CN" altLang="en-US"/>
          </a:p>
        </p:txBody>
      </p:sp>
    </p:spTree>
    <p:extLst>
      <p:ext uri="{BB962C8B-B14F-4D97-AF65-F5344CB8AC3E}">
        <p14:creationId xmlns:p14="http://schemas.microsoft.com/office/powerpoint/2010/main" val="878674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17</a:t>
            </a:fld>
            <a:endParaRPr lang="zh-CN" altLang="en-US"/>
          </a:p>
        </p:txBody>
      </p:sp>
    </p:spTree>
    <p:extLst>
      <p:ext uri="{BB962C8B-B14F-4D97-AF65-F5344CB8AC3E}">
        <p14:creationId xmlns:p14="http://schemas.microsoft.com/office/powerpoint/2010/main" val="110031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19</a:t>
            </a:fld>
            <a:endParaRPr lang="zh-CN" altLang="en-US"/>
          </a:p>
        </p:txBody>
      </p:sp>
    </p:spTree>
    <p:extLst>
      <p:ext uri="{BB962C8B-B14F-4D97-AF65-F5344CB8AC3E}">
        <p14:creationId xmlns:p14="http://schemas.microsoft.com/office/powerpoint/2010/main" val="234514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5</a:t>
            </a:fld>
            <a:endParaRPr lang="zh-CN" altLang="en-US"/>
          </a:p>
        </p:txBody>
      </p:sp>
    </p:spTree>
    <p:extLst>
      <p:ext uri="{BB962C8B-B14F-4D97-AF65-F5344CB8AC3E}">
        <p14:creationId xmlns:p14="http://schemas.microsoft.com/office/powerpoint/2010/main" val="212630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6</a:t>
            </a:fld>
            <a:endParaRPr lang="zh-CN" altLang="en-US"/>
          </a:p>
        </p:txBody>
      </p:sp>
    </p:spTree>
    <p:extLst>
      <p:ext uri="{BB962C8B-B14F-4D97-AF65-F5344CB8AC3E}">
        <p14:creationId xmlns:p14="http://schemas.microsoft.com/office/powerpoint/2010/main" val="1880654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7</a:t>
            </a:fld>
            <a:endParaRPr lang="zh-CN" altLang="en-US"/>
          </a:p>
        </p:txBody>
      </p:sp>
    </p:spTree>
    <p:extLst>
      <p:ext uri="{BB962C8B-B14F-4D97-AF65-F5344CB8AC3E}">
        <p14:creationId xmlns:p14="http://schemas.microsoft.com/office/powerpoint/2010/main" val="116027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8</a:t>
            </a:fld>
            <a:endParaRPr lang="zh-CN" altLang="en-US"/>
          </a:p>
        </p:txBody>
      </p:sp>
    </p:spTree>
    <p:extLst>
      <p:ext uri="{BB962C8B-B14F-4D97-AF65-F5344CB8AC3E}">
        <p14:creationId xmlns:p14="http://schemas.microsoft.com/office/powerpoint/2010/main" val="289672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9</a:t>
            </a:fld>
            <a:endParaRPr lang="zh-CN" altLang="en-US"/>
          </a:p>
        </p:txBody>
      </p:sp>
    </p:spTree>
    <p:extLst>
      <p:ext uri="{BB962C8B-B14F-4D97-AF65-F5344CB8AC3E}">
        <p14:creationId xmlns:p14="http://schemas.microsoft.com/office/powerpoint/2010/main" val="763612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10</a:t>
            </a:fld>
            <a:endParaRPr lang="zh-CN" altLang="en-US"/>
          </a:p>
        </p:txBody>
      </p:sp>
    </p:spTree>
    <p:extLst>
      <p:ext uri="{BB962C8B-B14F-4D97-AF65-F5344CB8AC3E}">
        <p14:creationId xmlns:p14="http://schemas.microsoft.com/office/powerpoint/2010/main" val="1267921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12</a:t>
            </a:fld>
            <a:endParaRPr lang="zh-CN" altLang="en-US"/>
          </a:p>
        </p:txBody>
      </p:sp>
    </p:spTree>
    <p:extLst>
      <p:ext uri="{BB962C8B-B14F-4D97-AF65-F5344CB8AC3E}">
        <p14:creationId xmlns:p14="http://schemas.microsoft.com/office/powerpoint/2010/main" val="34876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13</a:t>
            </a:fld>
            <a:endParaRPr lang="zh-CN" altLang="en-US"/>
          </a:p>
        </p:txBody>
      </p:sp>
    </p:spTree>
    <p:extLst>
      <p:ext uri="{BB962C8B-B14F-4D97-AF65-F5344CB8AC3E}">
        <p14:creationId xmlns:p14="http://schemas.microsoft.com/office/powerpoint/2010/main" val="2628481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667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CEC7B23B-B44A-4D4E-A644-28D31D5D46BB}"/>
              </a:ext>
            </a:extLst>
          </p:cNvPr>
          <p:cNvSpPr/>
          <p:nvPr userDrawn="1"/>
        </p:nvSpPr>
        <p:spPr>
          <a:xfrm>
            <a:off x="8304710" y="-357181"/>
            <a:ext cx="1678580" cy="1678580"/>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E293F68-4482-4AE8-8897-B0B37B77D924}"/>
              </a:ext>
            </a:extLst>
          </p:cNvPr>
          <p:cNvSpPr/>
          <p:nvPr userDrawn="1"/>
        </p:nvSpPr>
        <p:spPr>
          <a:xfrm>
            <a:off x="7912656" y="4169092"/>
            <a:ext cx="1493964" cy="14939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EF7673C-FB86-43AA-81E0-D949F3958232}"/>
              </a:ext>
            </a:extLst>
          </p:cNvPr>
          <p:cNvSpPr/>
          <p:nvPr userDrawn="1"/>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D9C0F4F-B302-472B-B5DE-CCDCE34EBC56}"/>
              </a:ext>
            </a:extLst>
          </p:cNvPr>
          <p:cNvSpPr/>
          <p:nvPr userDrawn="1"/>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66AF156A-C79C-43C7-9BD7-206D9A6343F8}"/>
              </a:ext>
            </a:extLst>
          </p:cNvPr>
          <p:cNvSpPr/>
          <p:nvPr userDrawn="1"/>
        </p:nvSpPr>
        <p:spPr>
          <a:xfrm>
            <a:off x="7447494" y="4482353"/>
            <a:ext cx="271986" cy="2719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982C517-038D-44CE-BFA8-87E38C853F9C}"/>
              </a:ext>
            </a:extLst>
          </p:cNvPr>
          <p:cNvSpPr/>
          <p:nvPr userDrawn="1"/>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5170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CEC7B23B-B44A-4D4E-A644-28D31D5D46BB}"/>
              </a:ext>
            </a:extLst>
          </p:cNvPr>
          <p:cNvSpPr/>
          <p:nvPr userDrawn="1"/>
        </p:nvSpPr>
        <p:spPr>
          <a:xfrm>
            <a:off x="8304710" y="-357181"/>
            <a:ext cx="1678580" cy="1678580"/>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E293F68-4482-4AE8-8897-B0B37B77D924}"/>
              </a:ext>
            </a:extLst>
          </p:cNvPr>
          <p:cNvSpPr/>
          <p:nvPr userDrawn="1"/>
        </p:nvSpPr>
        <p:spPr>
          <a:xfrm>
            <a:off x="7912656" y="4169092"/>
            <a:ext cx="1493964" cy="14939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EF7673C-FB86-43AA-81E0-D949F3958232}"/>
              </a:ext>
            </a:extLst>
          </p:cNvPr>
          <p:cNvSpPr/>
          <p:nvPr userDrawn="1"/>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D9C0F4F-B302-472B-B5DE-CCDCE34EBC56}"/>
              </a:ext>
            </a:extLst>
          </p:cNvPr>
          <p:cNvSpPr/>
          <p:nvPr userDrawn="1"/>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66AF156A-C79C-43C7-9BD7-206D9A6343F8}"/>
              </a:ext>
            </a:extLst>
          </p:cNvPr>
          <p:cNvSpPr/>
          <p:nvPr userDrawn="1"/>
        </p:nvSpPr>
        <p:spPr>
          <a:xfrm>
            <a:off x="7465500" y="4500359"/>
            <a:ext cx="253980" cy="253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982C517-038D-44CE-BFA8-87E38C853F9C}"/>
              </a:ext>
            </a:extLst>
          </p:cNvPr>
          <p:cNvSpPr/>
          <p:nvPr userDrawn="1"/>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icture Placeholder 7">
            <a:extLst>
              <a:ext uri="{FF2B5EF4-FFF2-40B4-BE49-F238E27FC236}">
                <a16:creationId xmlns:a16="http://schemas.microsoft.com/office/drawing/2014/main" id="{862E1F09-DABE-4D83-A100-A552D52222A1}"/>
              </a:ext>
            </a:extLst>
          </p:cNvPr>
          <p:cNvSpPr>
            <a:spLocks noGrp="1"/>
          </p:cNvSpPr>
          <p:nvPr>
            <p:ph type="pic" sz="quarter" idx="14"/>
          </p:nvPr>
        </p:nvSpPr>
        <p:spPr>
          <a:xfrm>
            <a:off x="1009863" y="1344453"/>
            <a:ext cx="1678581" cy="1678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Picture Placeholder 7">
            <a:extLst>
              <a:ext uri="{FF2B5EF4-FFF2-40B4-BE49-F238E27FC236}">
                <a16:creationId xmlns:a16="http://schemas.microsoft.com/office/drawing/2014/main" id="{4DF8F646-4157-4404-9E5E-AAF2295AC751}"/>
              </a:ext>
            </a:extLst>
          </p:cNvPr>
          <p:cNvSpPr>
            <a:spLocks noGrp="1"/>
          </p:cNvSpPr>
          <p:nvPr>
            <p:ph type="pic" sz="quarter" idx="15"/>
          </p:nvPr>
        </p:nvSpPr>
        <p:spPr>
          <a:xfrm>
            <a:off x="2831630" y="3106775"/>
            <a:ext cx="1678581" cy="1678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Picture Placeholder 7">
            <a:extLst>
              <a:ext uri="{FF2B5EF4-FFF2-40B4-BE49-F238E27FC236}">
                <a16:creationId xmlns:a16="http://schemas.microsoft.com/office/drawing/2014/main" id="{CAC950B8-B3C5-402C-9B9D-328BF4B8E801}"/>
              </a:ext>
            </a:extLst>
          </p:cNvPr>
          <p:cNvSpPr>
            <a:spLocks noGrp="1"/>
          </p:cNvSpPr>
          <p:nvPr>
            <p:ph type="pic" sz="quarter" idx="16"/>
          </p:nvPr>
        </p:nvSpPr>
        <p:spPr>
          <a:xfrm>
            <a:off x="4656657" y="1344453"/>
            <a:ext cx="1678581" cy="1678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Picture Placeholder 7">
            <a:extLst>
              <a:ext uri="{FF2B5EF4-FFF2-40B4-BE49-F238E27FC236}">
                <a16:creationId xmlns:a16="http://schemas.microsoft.com/office/drawing/2014/main" id="{9A555D14-229C-4EC0-83EA-5BBD96CFB113}"/>
              </a:ext>
            </a:extLst>
          </p:cNvPr>
          <p:cNvSpPr>
            <a:spLocks noGrp="1"/>
          </p:cNvSpPr>
          <p:nvPr>
            <p:ph type="pic" sz="quarter" idx="17"/>
          </p:nvPr>
        </p:nvSpPr>
        <p:spPr>
          <a:xfrm>
            <a:off x="6475165" y="3106774"/>
            <a:ext cx="1678581" cy="1678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a:extLst>
              <a:ext uri="{FF2B5EF4-FFF2-40B4-BE49-F238E27FC236}">
                <a16:creationId xmlns:a16="http://schemas.microsoft.com/office/drawing/2014/main" id="{5E00925B-250B-4449-8AAE-AE537938FEE4}"/>
              </a:ext>
            </a:extLst>
          </p:cNvPr>
          <p:cNvSpPr/>
          <p:nvPr userDrawn="1"/>
        </p:nvSpPr>
        <p:spPr>
          <a:xfrm>
            <a:off x="1009863" y="3107235"/>
            <a:ext cx="1678581" cy="1685051"/>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77EA9DE3-263F-42E6-BD0D-E6374BB73CC2}"/>
              </a:ext>
            </a:extLst>
          </p:cNvPr>
          <p:cNvSpPr/>
          <p:nvPr userDrawn="1"/>
        </p:nvSpPr>
        <p:spPr>
          <a:xfrm>
            <a:off x="2833260" y="1341448"/>
            <a:ext cx="1678581" cy="168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0F38442-FC4F-4801-8EFE-5E720C8CA490}"/>
              </a:ext>
            </a:extLst>
          </p:cNvPr>
          <p:cNvSpPr/>
          <p:nvPr userDrawn="1"/>
        </p:nvSpPr>
        <p:spPr>
          <a:xfrm>
            <a:off x="4653397" y="3107235"/>
            <a:ext cx="1678581" cy="16850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5A81858B-517F-4AEB-AFA4-A1366039FAB1}"/>
              </a:ext>
            </a:extLst>
          </p:cNvPr>
          <p:cNvSpPr/>
          <p:nvPr userDrawn="1"/>
        </p:nvSpPr>
        <p:spPr>
          <a:xfrm>
            <a:off x="6480055" y="1337983"/>
            <a:ext cx="1678581" cy="1685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1438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413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t>2020/12/20</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1456648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t>2020/12/20</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t>‹#›</a:t>
            </a:fld>
            <a:endParaRPr lang="zh-CN" altLang="en-US"/>
          </a:p>
        </p:txBody>
      </p:sp>
      <p:sp>
        <p:nvSpPr>
          <p:cNvPr id="9" name="矩形 8"/>
          <p:cNvSpPr/>
          <p:nvPr userDrawn="1"/>
        </p:nvSpPr>
        <p:spPr>
          <a:xfrm>
            <a:off x="7033456" y="4774682"/>
            <a:ext cx="775136" cy="230832"/>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defTabSz="914400"/>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defTabSz="914400"/>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defTabSz="914400"/>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611255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t>2020/12/20</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457538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t>2020/12/20</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761676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t>2020/12/20</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742937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0449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94" r:id="rId3"/>
    <p:sldLayoutId id="2147483678" r:id="rId4"/>
    <p:sldLayoutId id="2147483679" r:id="rId5"/>
    <p:sldLayoutId id="2147483680" r:id="rId6"/>
    <p:sldLayoutId id="2147483681" r:id="rId7"/>
    <p:sldLayoutId id="2147483682" r:id="rId8"/>
    <p:sldLayoutId id="2147483683" r:id="rId9"/>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hyperlink" Target="https://www.taptap.com/top/download"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1505C267-49E1-4600-867F-CF8DBCE4F79D}"/>
              </a:ext>
            </a:extLst>
          </p:cNvPr>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ED28B02D-442A-4DD1-A4DA-B971F843735F}"/>
              </a:ext>
            </a:extLst>
          </p:cNvPr>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6A8CAFB-1BE9-4C16-9406-510FAF3CFA5D}"/>
              </a:ext>
            </a:extLst>
          </p:cNvPr>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0A5B20BE-6CA9-46D9-B5B9-F8C091566F2B}"/>
              </a:ext>
            </a:extLst>
          </p:cNvPr>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44E3E248-4603-4FA6-BBD2-1B1ACE327CCC}"/>
              </a:ext>
            </a:extLst>
          </p:cNvPr>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D3EB41CC-BAEE-4D2E-881A-C9EF384A7367}"/>
              </a:ext>
            </a:extLst>
          </p:cNvPr>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25B2908-F800-489F-B118-0B2139456F5E}"/>
              </a:ext>
            </a:extLst>
          </p:cNvPr>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BA37A06-D5EC-401A-94ED-3A762E0FF759}"/>
              </a:ext>
            </a:extLst>
          </p:cNvPr>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933A9C07-9FD6-4C30-BD7A-750C8BE6C844}"/>
              </a:ext>
            </a:extLst>
          </p:cNvPr>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4D8641DC-6DB0-4D27-8CA0-D18322683142}"/>
              </a:ext>
            </a:extLst>
          </p:cNvPr>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A10808BD-90C2-4C3B-A3BA-3C4A631D65DE}"/>
              </a:ext>
            </a:extLst>
          </p:cNvPr>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PA_矩形 7">
            <a:extLst>
              <a:ext uri="{FF2B5EF4-FFF2-40B4-BE49-F238E27FC236}">
                <a16:creationId xmlns:a16="http://schemas.microsoft.com/office/drawing/2014/main" id="{541FEF50-7606-4F9E-B334-82F431569CC1}"/>
              </a:ext>
            </a:extLst>
          </p:cNvPr>
          <p:cNvSpPr/>
          <p:nvPr>
            <p:custDataLst>
              <p:tags r:id="rId1"/>
            </p:custDataLst>
          </p:nvPr>
        </p:nvSpPr>
        <p:spPr>
          <a:xfrm>
            <a:off x="985104" y="1900254"/>
            <a:ext cx="5724644" cy="830997"/>
          </a:xfrm>
          <a:prstGeom prst="rect">
            <a:avLst/>
          </a:prstGeom>
        </p:spPr>
        <p:txBody>
          <a:bodyPr wrap="none">
            <a:spAutoFit/>
          </a:bodyPr>
          <a:lstStyle/>
          <a:p>
            <a:pPr lvl="0" defTabSz="685800">
              <a:defRPr/>
            </a:pPr>
            <a:r>
              <a:rPr lang="zh-CN" altLang="en-US" sz="4800" kern="0" dirty="0">
                <a:solidFill>
                  <a:schemeClr val="accent3"/>
                </a:solidFill>
                <a:latin typeface="方正细谭黑简体" panose="02000000000000000000" pitchFamily="2" charset="-122"/>
                <a:ea typeface="方正细谭黑简体" panose="02000000000000000000" pitchFamily="2" charset="-122"/>
                <a:cs typeface="+mn-ea"/>
                <a:sym typeface="+mn-lt"/>
              </a:rPr>
              <a:t>手</a:t>
            </a:r>
            <a:r>
              <a:rPr lang="zh-CN" altLang="en-US" sz="4800" kern="0" dirty="0" smtClean="0">
                <a:solidFill>
                  <a:schemeClr val="accent3"/>
                </a:solidFill>
                <a:latin typeface="方正细谭黑简体" panose="02000000000000000000" pitchFamily="2" charset="-122"/>
                <a:ea typeface="方正细谭黑简体" panose="02000000000000000000" pitchFamily="2" charset="-122"/>
                <a:cs typeface="+mn-ea"/>
                <a:sym typeface="+mn-lt"/>
              </a:rPr>
              <a:t>游品质</a:t>
            </a:r>
            <a:r>
              <a:rPr lang="zh-CN" altLang="en-US" sz="4800" kern="0" dirty="0">
                <a:solidFill>
                  <a:schemeClr val="accent3"/>
                </a:solidFill>
                <a:latin typeface="方正细谭黑简体" panose="02000000000000000000" pitchFamily="2" charset="-122"/>
                <a:ea typeface="方正细谭黑简体" panose="02000000000000000000" pitchFamily="2" charset="-122"/>
                <a:cs typeface="+mn-ea"/>
                <a:sym typeface="+mn-lt"/>
              </a:rPr>
              <a:t>与</a:t>
            </a:r>
            <a:r>
              <a:rPr lang="zh-CN" altLang="en-US" sz="4800" kern="0" dirty="0" smtClean="0">
                <a:solidFill>
                  <a:schemeClr val="accent3"/>
                </a:solidFill>
                <a:latin typeface="方正细谭黑简体" panose="02000000000000000000" pitchFamily="2" charset="-122"/>
                <a:ea typeface="方正细谭黑简体" panose="02000000000000000000" pitchFamily="2" charset="-122"/>
                <a:cs typeface="+mn-ea"/>
                <a:sym typeface="+mn-lt"/>
              </a:rPr>
              <a:t>受众研究</a:t>
            </a:r>
            <a:endParaRPr lang="zh-CN" altLang="en-US" sz="4800" kern="0" dirty="0">
              <a:solidFill>
                <a:schemeClr val="accent3"/>
              </a:solidFill>
              <a:latin typeface="方正细谭黑简体" panose="02000000000000000000" pitchFamily="2" charset="-122"/>
              <a:ea typeface="方正细谭黑简体" panose="02000000000000000000" pitchFamily="2" charset="-122"/>
              <a:cs typeface="+mn-ea"/>
              <a:sym typeface="+mn-lt"/>
            </a:endParaRPr>
          </a:p>
        </p:txBody>
      </p:sp>
      <p:sp>
        <p:nvSpPr>
          <p:cNvPr id="32" name="矩形 31">
            <a:extLst>
              <a:ext uri="{FF2B5EF4-FFF2-40B4-BE49-F238E27FC236}">
                <a16:creationId xmlns:a16="http://schemas.microsoft.com/office/drawing/2014/main" id="{4DC94610-56EA-4030-98C2-04954DE5835F}"/>
              </a:ext>
            </a:extLst>
          </p:cNvPr>
          <p:cNvSpPr/>
          <p:nvPr/>
        </p:nvSpPr>
        <p:spPr>
          <a:xfrm>
            <a:off x="985104" y="2635081"/>
            <a:ext cx="4859232" cy="577081"/>
          </a:xfrm>
          <a:prstGeom prst="rect">
            <a:avLst/>
          </a:prstGeom>
        </p:spPr>
        <p:txBody>
          <a:bodyPr wrap="square">
            <a:spAutoFit/>
          </a:bodyPr>
          <a:lstStyle/>
          <a:p>
            <a:pPr defTabSz="914400">
              <a:lnSpc>
                <a:spcPct val="150000"/>
              </a:lnSpc>
              <a:defRPr/>
            </a:pPr>
            <a:r>
              <a:rPr lang="zh-CN" altLang="en-US" sz="1050" kern="0" dirty="0" smtClean="0">
                <a:solidFill>
                  <a:schemeClr val="bg1">
                    <a:lumMod val="50000"/>
                  </a:schemeClr>
                </a:solidFill>
                <a:cs typeface="+mn-ea"/>
                <a:sym typeface="+mn-lt"/>
              </a:rPr>
              <a:t>小组成员：</a:t>
            </a:r>
            <a:endParaRPr lang="en-US" altLang="zh-CN" sz="1050" kern="0" dirty="0" smtClean="0">
              <a:solidFill>
                <a:schemeClr val="bg1">
                  <a:lumMod val="50000"/>
                </a:schemeClr>
              </a:solidFill>
              <a:cs typeface="+mn-ea"/>
              <a:sym typeface="+mn-lt"/>
            </a:endParaRPr>
          </a:p>
          <a:p>
            <a:pPr defTabSz="914400">
              <a:lnSpc>
                <a:spcPct val="150000"/>
              </a:lnSpc>
              <a:defRPr/>
            </a:pPr>
            <a:r>
              <a:rPr lang="zh-CN" altLang="en-US" sz="1050" kern="0" dirty="0" smtClean="0">
                <a:solidFill>
                  <a:schemeClr val="bg1">
                    <a:lumMod val="50000"/>
                  </a:schemeClr>
                </a:solidFill>
                <a:cs typeface="+mn-ea"/>
                <a:sym typeface="+mn-lt"/>
              </a:rPr>
              <a:t>汪胤恒 曹竞轩 黎子锋 李望成 邓翔峻 禹晴</a:t>
            </a:r>
            <a:endParaRPr lang="en-US" altLang="zh-CN" sz="1050" kern="0" dirty="0">
              <a:solidFill>
                <a:schemeClr val="bg1">
                  <a:lumMod val="50000"/>
                </a:schemeClr>
              </a:solidFill>
              <a:cs typeface="+mn-ea"/>
              <a:sym typeface="+mn-lt"/>
            </a:endParaRPr>
          </a:p>
        </p:txBody>
      </p:sp>
      <p:sp>
        <p:nvSpPr>
          <p:cNvPr id="33" name="矩形: 圆角 32">
            <a:extLst>
              <a:ext uri="{FF2B5EF4-FFF2-40B4-BE49-F238E27FC236}">
                <a16:creationId xmlns:a16="http://schemas.microsoft.com/office/drawing/2014/main" id="{5257FE38-719F-4597-B052-41B97BD49BF8}"/>
              </a:ext>
            </a:extLst>
          </p:cNvPr>
          <p:cNvSpPr/>
          <p:nvPr/>
        </p:nvSpPr>
        <p:spPr>
          <a:xfrm>
            <a:off x="1051875" y="3357305"/>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cs typeface="+mn-ea"/>
                <a:sym typeface="+mn-lt"/>
              </a:rPr>
              <a:t>第</a:t>
            </a:r>
            <a:r>
              <a:rPr lang="en-US" altLang="zh-CN" sz="1400" dirty="0" smtClean="0">
                <a:cs typeface="+mn-ea"/>
                <a:sym typeface="+mn-lt"/>
              </a:rPr>
              <a:t>14</a:t>
            </a:r>
            <a:r>
              <a:rPr lang="zh-CN" altLang="en-US" sz="1400" dirty="0" smtClean="0">
                <a:cs typeface="+mn-ea"/>
                <a:sym typeface="+mn-lt"/>
              </a:rPr>
              <a:t>组</a:t>
            </a:r>
            <a:endParaRPr lang="zh-CN" altLang="en-US" sz="1400" dirty="0">
              <a:cs typeface="+mn-ea"/>
              <a:sym typeface="+mn-lt"/>
            </a:endParaRPr>
          </a:p>
        </p:txBody>
      </p:sp>
      <p:sp>
        <p:nvSpPr>
          <p:cNvPr id="34" name="PA_矩形 8">
            <a:extLst>
              <a:ext uri="{FF2B5EF4-FFF2-40B4-BE49-F238E27FC236}">
                <a16:creationId xmlns:a16="http://schemas.microsoft.com/office/drawing/2014/main" id="{4CA1C02D-3C42-4E75-B3F6-630C9E7F4E9C}"/>
              </a:ext>
            </a:extLst>
          </p:cNvPr>
          <p:cNvSpPr/>
          <p:nvPr>
            <p:custDataLst>
              <p:tags r:id="rId2"/>
            </p:custDataLst>
          </p:nvPr>
        </p:nvSpPr>
        <p:spPr>
          <a:xfrm>
            <a:off x="985104" y="1561700"/>
            <a:ext cx="5584329" cy="338554"/>
          </a:xfrm>
          <a:prstGeom prst="rect">
            <a:avLst/>
          </a:prstGeom>
        </p:spPr>
        <p:txBody>
          <a:bodyPr wrap="square">
            <a:spAutoFit/>
          </a:bodyPr>
          <a:lstStyle/>
          <a:p>
            <a:pPr lvl="0" defTabSz="685800">
              <a:defRPr/>
            </a:pPr>
            <a:r>
              <a:rPr lang="zh-CN" altLang="en-US" sz="1600" kern="0" dirty="0" smtClean="0">
                <a:solidFill>
                  <a:schemeClr val="accent3"/>
                </a:solidFill>
                <a:cs typeface="+mn-ea"/>
                <a:sym typeface="+mn-lt"/>
              </a:rPr>
              <a:t>基于</a:t>
            </a:r>
            <a:r>
              <a:rPr lang="en-US" altLang="zh-CN" sz="1600" kern="0" dirty="0" err="1" smtClean="0">
                <a:solidFill>
                  <a:schemeClr val="accent3"/>
                </a:solidFill>
                <a:cs typeface="+mn-ea"/>
                <a:sym typeface="+mn-lt"/>
              </a:rPr>
              <a:t>TapTap</a:t>
            </a:r>
            <a:r>
              <a:rPr lang="zh-CN" altLang="en-US" sz="1600" kern="0" dirty="0" smtClean="0">
                <a:solidFill>
                  <a:schemeClr val="accent3"/>
                </a:solidFill>
                <a:cs typeface="+mn-ea"/>
                <a:sym typeface="+mn-lt"/>
              </a:rPr>
              <a:t>平台排行榜</a:t>
            </a:r>
            <a:r>
              <a:rPr lang="en-US" altLang="zh-CN" sz="1600" kern="0" dirty="0" smtClean="0">
                <a:solidFill>
                  <a:schemeClr val="accent3"/>
                </a:solidFill>
                <a:cs typeface="+mn-ea"/>
                <a:sym typeface="+mn-lt"/>
              </a:rPr>
              <a:t>Top150</a:t>
            </a:r>
            <a:r>
              <a:rPr lang="zh-CN" altLang="en-US" sz="1600" kern="0" dirty="0" smtClean="0">
                <a:solidFill>
                  <a:schemeClr val="accent3"/>
                </a:solidFill>
                <a:cs typeface="+mn-ea"/>
                <a:sym typeface="+mn-lt"/>
              </a:rPr>
              <a:t>手游评论</a:t>
            </a:r>
            <a:r>
              <a:rPr lang="zh-CN" altLang="en-US" sz="1600" kern="0" dirty="0">
                <a:solidFill>
                  <a:schemeClr val="accent3"/>
                </a:solidFill>
                <a:cs typeface="+mn-ea"/>
                <a:sym typeface="+mn-lt"/>
              </a:rPr>
              <a:t>数据</a:t>
            </a:r>
            <a:endParaRPr lang="en-US" altLang="zh-CN" sz="1600" kern="0" dirty="0">
              <a:solidFill>
                <a:schemeClr val="accent3"/>
              </a:solidFill>
              <a:cs typeface="+mn-ea"/>
              <a:sym typeface="+mn-lt"/>
            </a:endParaRPr>
          </a:p>
        </p:txBody>
      </p:sp>
      <p:sp>
        <p:nvSpPr>
          <p:cNvPr id="35" name="矩形: 圆角 34">
            <a:extLst>
              <a:ext uri="{FF2B5EF4-FFF2-40B4-BE49-F238E27FC236}">
                <a16:creationId xmlns:a16="http://schemas.microsoft.com/office/drawing/2014/main" id="{E2B1CE3F-35A1-481D-BE08-2DFF786D1EF3}"/>
              </a:ext>
            </a:extLst>
          </p:cNvPr>
          <p:cNvSpPr/>
          <p:nvPr/>
        </p:nvSpPr>
        <p:spPr>
          <a:xfrm>
            <a:off x="2454222" y="3357304"/>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cs typeface="+mn-ea"/>
                <a:sym typeface="+mn-lt"/>
              </a:rPr>
              <a:t>2020.12.20</a:t>
            </a:r>
            <a:endParaRPr lang="zh-CN" altLang="en-US" sz="1400" dirty="0">
              <a:cs typeface="+mn-ea"/>
              <a:sym typeface="+mn-lt"/>
            </a:endParaRPr>
          </a:p>
        </p:txBody>
      </p:sp>
      <p:sp>
        <p:nvSpPr>
          <p:cNvPr id="37" name="矩形 36">
            <a:extLst>
              <a:ext uri="{FF2B5EF4-FFF2-40B4-BE49-F238E27FC236}">
                <a16:creationId xmlns:a16="http://schemas.microsoft.com/office/drawing/2014/main" id="{34433373-A347-478D-8CB7-5F177445ED74}"/>
              </a:ext>
            </a:extLst>
          </p:cNvPr>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EA5D026A-4B7E-4F23-8C2F-AA9D902F1D08}"/>
              </a:ext>
            </a:extLst>
          </p:cNvPr>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216661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7">
            <a:extLst>
              <a:ext uri="{FF2B5EF4-FFF2-40B4-BE49-F238E27FC236}">
                <a16:creationId xmlns:a16="http://schemas.microsoft.com/office/drawing/2014/main" id="{476CA067-F725-4B5E-9154-5B3EE9F99C1A}"/>
              </a:ext>
            </a:extLst>
          </p:cNvPr>
          <p:cNvSpPr/>
          <p:nvPr>
            <p:custDataLst>
              <p:tags r:id="rId1"/>
            </p:custDataLst>
          </p:nvPr>
        </p:nvSpPr>
        <p:spPr>
          <a:xfrm>
            <a:off x="3557324" y="279419"/>
            <a:ext cx="2031325" cy="461665"/>
          </a:xfrm>
          <a:prstGeom prst="rect">
            <a:avLst/>
          </a:prstGeom>
        </p:spPr>
        <p:txBody>
          <a:bodyPr wrap="square">
            <a:spAutoFit/>
          </a:bodyPr>
          <a:lstStyle/>
          <a:p>
            <a:pPr lvl="0" algn="ctr" defTabSz="685800">
              <a:defRPr/>
            </a:pPr>
            <a:r>
              <a:rPr lang="zh-CN" altLang="en-US" sz="2400" b="1" kern="0" dirty="0">
                <a:solidFill>
                  <a:srgbClr val="7787A0"/>
                </a:solidFill>
                <a:cs typeface="+mn-ea"/>
                <a:sym typeface="+mn-lt"/>
              </a:rPr>
              <a:t>描述</a:t>
            </a:r>
            <a:r>
              <a:rPr lang="zh-CN" altLang="en-US" sz="2400" b="1" kern="0" dirty="0" smtClean="0">
                <a:solidFill>
                  <a:srgbClr val="7787A0"/>
                </a:solidFill>
                <a:cs typeface="+mn-ea"/>
                <a:sym typeface="+mn-lt"/>
              </a:rPr>
              <a:t>分析</a:t>
            </a:r>
            <a:endParaRPr lang="zh-CN" altLang="en-US" sz="2400" b="1" kern="0" dirty="0">
              <a:solidFill>
                <a:srgbClr val="7787A0"/>
              </a:solidFill>
              <a:cs typeface="+mn-ea"/>
              <a:sym typeface="+mn-lt"/>
            </a:endParaRPr>
          </a:p>
        </p:txBody>
      </p:sp>
      <p:cxnSp>
        <p:nvCxnSpPr>
          <p:cNvPr id="4" name="直接连接符 3">
            <a:extLst>
              <a:ext uri="{FF2B5EF4-FFF2-40B4-BE49-F238E27FC236}">
                <a16:creationId xmlns:a16="http://schemas.microsoft.com/office/drawing/2014/main" id="{D609AE12-6D7B-4378-A917-1FF388DAF128}"/>
              </a:ext>
            </a:extLst>
          </p:cNvPr>
          <p:cNvCxnSpPr>
            <a:cxnSpLocks/>
          </p:cNvCxnSpPr>
          <p:nvPr/>
        </p:nvCxnSpPr>
        <p:spPr>
          <a:xfrm>
            <a:off x="4374265" y="741084"/>
            <a:ext cx="381295" cy="0"/>
          </a:xfrm>
          <a:prstGeom prst="line">
            <a:avLst/>
          </a:prstGeom>
          <a:ln w="28575">
            <a:solidFill>
              <a:srgbClr val="7787A0"/>
            </a:solidFill>
          </a:ln>
        </p:spPr>
        <p:style>
          <a:lnRef idx="1">
            <a:schemeClr val="accent1"/>
          </a:lnRef>
          <a:fillRef idx="0">
            <a:schemeClr val="accent1"/>
          </a:fillRef>
          <a:effectRef idx="0">
            <a:schemeClr val="accent1"/>
          </a:effectRef>
          <a:fontRef idx="minor">
            <a:schemeClr val="tx1"/>
          </a:fontRef>
        </p:style>
      </p:cxnSp>
      <p:sp>
        <p:nvSpPr>
          <p:cNvPr id="34" name="文本框 33"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a:extLst>
              <a:ext uri="{FF2B5EF4-FFF2-40B4-BE49-F238E27FC236}">
                <a16:creationId xmlns:a16="http://schemas.microsoft.com/office/drawing/2014/main" id="{73FA5F43-4F19-45C1-BAAB-A49421BA3CD2}"/>
              </a:ext>
            </a:extLst>
          </p:cNvPr>
          <p:cNvSpPr txBox="1"/>
          <p:nvPr/>
        </p:nvSpPr>
        <p:spPr>
          <a:xfrm>
            <a:off x="1246878" y="1999601"/>
            <a:ext cx="848070" cy="861774"/>
          </a:xfrm>
          <a:prstGeom prst="rect">
            <a:avLst/>
          </a:prstGeom>
          <a:noFill/>
        </p:spPr>
        <p:txBody>
          <a:bodyPr wrap="square" rtlCol="0">
            <a:spAutoFit/>
          </a:bodyPr>
          <a:lstStyle/>
          <a:p>
            <a:pPr algn="ctr"/>
            <a:r>
              <a:rPr lang="en-US" altLang="zh-CN" sz="3200">
                <a:solidFill>
                  <a:schemeClr val="bg1"/>
                </a:solidFill>
                <a:cs typeface="+mn-ea"/>
                <a:sym typeface="+mn-lt"/>
              </a:rPr>
              <a:t>70</a:t>
            </a:r>
            <a:r>
              <a:rPr lang="en-US" altLang="zh-CN">
                <a:solidFill>
                  <a:schemeClr val="bg1"/>
                </a:solidFill>
                <a:cs typeface="+mn-ea"/>
                <a:sym typeface="+mn-lt"/>
              </a:rPr>
              <a:t>%</a:t>
            </a:r>
            <a:endParaRPr lang="en-US" altLang="zh-CN" sz="3200">
              <a:solidFill>
                <a:schemeClr val="bg1"/>
              </a:solidFill>
              <a:cs typeface="+mn-ea"/>
              <a:sym typeface="+mn-lt"/>
            </a:endParaRPr>
          </a:p>
        </p:txBody>
      </p:sp>
      <p:sp>
        <p:nvSpPr>
          <p:cNvPr id="38" name="矩形 37"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58E171C7-2BD0-4556-A9C2-05A88020854A}"/>
              </a:ext>
            </a:extLst>
          </p:cNvPr>
          <p:cNvSpPr/>
          <p:nvPr/>
        </p:nvSpPr>
        <p:spPr>
          <a:xfrm>
            <a:off x="886910" y="3344552"/>
            <a:ext cx="1440979" cy="307777"/>
          </a:xfrm>
          <a:prstGeom prst="rect">
            <a:avLst/>
          </a:prstGeom>
        </p:spPr>
        <p:txBody>
          <a:bodyPr wrap="square">
            <a:spAutoFit/>
          </a:bodyPr>
          <a:lstStyle/>
          <a:p>
            <a:pPr algn="ctr"/>
            <a:r>
              <a:rPr lang="zh-CN" altLang="en-US" sz="1400">
                <a:solidFill>
                  <a:schemeClr val="bg1"/>
                </a:solidFill>
                <a:cs typeface="+mn-ea"/>
                <a:sym typeface="+mn-lt"/>
              </a:rPr>
              <a:t>市场数据分析</a:t>
            </a:r>
          </a:p>
        </p:txBody>
      </p:sp>
      <p:sp>
        <p:nvSpPr>
          <p:cNvPr id="54" name="文本框 5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5230524" y="1464597"/>
            <a:ext cx="1800493" cy="369332"/>
          </a:xfrm>
          <a:prstGeom prst="rect">
            <a:avLst/>
          </a:prstGeom>
          <a:noFill/>
        </p:spPr>
        <p:txBody>
          <a:bodyPr wrap="none" rtlCol="0">
            <a:spAutoFit/>
          </a:bodyPr>
          <a:lstStyle/>
          <a:p>
            <a:pPr lvl="0">
              <a:defRPr/>
            </a:pPr>
            <a:r>
              <a:rPr lang="zh-CN" altLang="en-US" b="1" dirty="0" smtClean="0">
                <a:solidFill>
                  <a:srgbClr val="7787A0"/>
                </a:solidFill>
                <a:cs typeface="+mn-ea"/>
                <a:sym typeface="+mn-lt"/>
              </a:rPr>
              <a:t>游戏的社交功能</a:t>
            </a:r>
            <a:endParaRPr lang="zh-CN" altLang="en-US" b="1" dirty="0">
              <a:solidFill>
                <a:srgbClr val="7787A0"/>
              </a:solidFill>
              <a:cs typeface="+mn-ea"/>
              <a:sym typeface="+mn-lt"/>
            </a:endParaRPr>
          </a:p>
        </p:txBody>
      </p:sp>
      <p:sp>
        <p:nvSpPr>
          <p:cNvPr id="55" name="矩形 5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4821425" y="2035026"/>
            <a:ext cx="3181347" cy="1061829"/>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65000"/>
                    <a:lumOff val="35000"/>
                  </a:schemeClr>
                </a:solidFill>
                <a:cs typeface="+mn-ea"/>
                <a:sym typeface="+mn-lt"/>
              </a:rPr>
              <a:t>分类标准是：总评论数高于两万且标签中没有“单机”字样的游戏为社交类</a:t>
            </a:r>
            <a:r>
              <a:rPr lang="zh-CN" altLang="en-US" sz="1050" dirty="0" smtClean="0">
                <a:solidFill>
                  <a:schemeClr val="tx1">
                    <a:lumMod val="65000"/>
                    <a:lumOff val="35000"/>
                  </a:schemeClr>
                </a:solidFill>
                <a:cs typeface="+mn-ea"/>
                <a:sym typeface="+mn-lt"/>
              </a:rPr>
              <a:t>游戏。</a:t>
            </a:r>
            <a:endParaRPr lang="en-US" altLang="zh-CN" sz="1050" dirty="0" smtClean="0">
              <a:solidFill>
                <a:schemeClr val="tx1">
                  <a:lumMod val="65000"/>
                  <a:lumOff val="35000"/>
                </a:schemeClr>
              </a:solidFill>
              <a:cs typeface="+mn-ea"/>
              <a:sym typeface="+mn-lt"/>
            </a:endParaRPr>
          </a:p>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从评论的词云图来看，没有明显的差异。玩家对于游戏的主要关注点没有很大的变化。</a:t>
            </a:r>
            <a:endParaRPr lang="en-US" altLang="zh-CN" sz="1050" dirty="0">
              <a:solidFill>
                <a:schemeClr val="tx1">
                  <a:lumMod val="65000"/>
                  <a:lumOff val="35000"/>
                </a:schemeClr>
              </a:solidFill>
              <a:cs typeface="+mn-ea"/>
              <a:sym typeface="+mn-lt"/>
            </a:endParaRPr>
          </a:p>
        </p:txBody>
      </p:sp>
      <p:pic>
        <p:nvPicPr>
          <p:cNvPr id="2" name="图片 1"/>
          <p:cNvPicPr>
            <a:picLocks noChangeAspect="1"/>
          </p:cNvPicPr>
          <p:nvPr/>
        </p:nvPicPr>
        <p:blipFill>
          <a:blip r:embed="rId4"/>
          <a:stretch>
            <a:fillRect/>
          </a:stretch>
        </p:blipFill>
        <p:spPr>
          <a:xfrm>
            <a:off x="350026" y="287187"/>
            <a:ext cx="2861007" cy="2328422"/>
          </a:xfrm>
          <a:prstGeom prst="rect">
            <a:avLst/>
          </a:prstGeom>
        </p:spPr>
      </p:pic>
      <p:pic>
        <p:nvPicPr>
          <p:cNvPr id="5" name="图片 4"/>
          <p:cNvPicPr>
            <a:picLocks noChangeAspect="1"/>
          </p:cNvPicPr>
          <p:nvPr/>
        </p:nvPicPr>
        <p:blipFill>
          <a:blip r:embed="rId5"/>
          <a:stretch>
            <a:fillRect/>
          </a:stretch>
        </p:blipFill>
        <p:spPr>
          <a:xfrm>
            <a:off x="244055" y="2615609"/>
            <a:ext cx="2973319" cy="2218661"/>
          </a:xfrm>
          <a:prstGeom prst="rect">
            <a:avLst/>
          </a:prstGeom>
        </p:spPr>
      </p:pic>
      <p:sp>
        <p:nvSpPr>
          <p:cNvPr id="10" name="文本框 9"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5379207" y="834057"/>
            <a:ext cx="1800493" cy="369332"/>
          </a:xfrm>
          <a:prstGeom prst="rect">
            <a:avLst/>
          </a:prstGeom>
          <a:noFill/>
        </p:spPr>
        <p:txBody>
          <a:bodyPr wrap="none" rtlCol="0">
            <a:spAutoFit/>
          </a:bodyPr>
          <a:lstStyle/>
          <a:p>
            <a:pPr lvl="0">
              <a:defRPr/>
            </a:pPr>
            <a:r>
              <a:rPr lang="zh-CN" altLang="en-US" b="1" dirty="0" smtClean="0">
                <a:solidFill>
                  <a:srgbClr val="7787A0"/>
                </a:solidFill>
                <a:cs typeface="+mn-ea"/>
                <a:sym typeface="+mn-lt"/>
              </a:rPr>
              <a:t>氪金游戏的好坏</a:t>
            </a:r>
            <a:endParaRPr lang="zh-CN" altLang="en-US" b="1" dirty="0">
              <a:solidFill>
                <a:srgbClr val="7787A0"/>
              </a:solidFill>
              <a:cs typeface="+mn-ea"/>
              <a:sym typeface="+mn-lt"/>
            </a:endParaRPr>
          </a:p>
        </p:txBody>
      </p:sp>
      <p:sp>
        <p:nvSpPr>
          <p:cNvPr id="11" name="矩形 10"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4932937" y="1239744"/>
            <a:ext cx="3181347" cy="2031325"/>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65000"/>
                    <a:lumOff val="35000"/>
                  </a:schemeClr>
                </a:solidFill>
                <a:cs typeface="+mn-ea"/>
                <a:sym typeface="+mn-lt"/>
              </a:rPr>
              <a:t>定义氪金指数：“氪”权重</a:t>
            </a:r>
            <a:r>
              <a:rPr lang="zh-CN" altLang="en-US" sz="1050" dirty="0" smtClean="0">
                <a:solidFill>
                  <a:schemeClr val="tx1">
                    <a:lumMod val="65000"/>
                    <a:lumOff val="35000"/>
                  </a:schemeClr>
                </a:solidFill>
                <a:cs typeface="+mn-ea"/>
                <a:sym typeface="+mn-lt"/>
              </a:rPr>
              <a:t>为</a:t>
            </a:r>
            <a:r>
              <a:rPr lang="en-US" altLang="zh-CN" sz="1050" dirty="0" smtClean="0">
                <a:solidFill>
                  <a:schemeClr val="tx1">
                    <a:lumMod val="65000"/>
                    <a:lumOff val="35000"/>
                  </a:schemeClr>
                </a:solidFill>
                <a:cs typeface="+mn-ea"/>
                <a:sym typeface="+mn-lt"/>
              </a:rPr>
              <a:t>0.4</a:t>
            </a:r>
            <a:r>
              <a:rPr lang="zh-CN" altLang="en-US" sz="1050" dirty="0" smtClean="0">
                <a:solidFill>
                  <a:schemeClr val="tx1">
                    <a:lumMod val="65000"/>
                    <a:lumOff val="35000"/>
                  </a:schemeClr>
                </a:solidFill>
                <a:cs typeface="+mn-ea"/>
                <a:sym typeface="+mn-lt"/>
              </a:rPr>
              <a:t>，</a:t>
            </a:r>
            <a:r>
              <a:rPr lang="zh-CN" altLang="en-US" sz="1050" dirty="0">
                <a:solidFill>
                  <a:schemeClr val="tx1">
                    <a:lumMod val="65000"/>
                    <a:lumOff val="35000"/>
                  </a:schemeClr>
                </a:solidFill>
                <a:cs typeface="+mn-ea"/>
                <a:sym typeface="+mn-lt"/>
              </a:rPr>
              <a:t>“抽”权重为</a:t>
            </a:r>
            <a:r>
              <a:rPr lang="en-US" altLang="zh-CN" sz="1050" dirty="0" smtClean="0">
                <a:solidFill>
                  <a:schemeClr val="tx1">
                    <a:lumMod val="65000"/>
                    <a:lumOff val="35000"/>
                  </a:schemeClr>
                </a:solidFill>
                <a:cs typeface="+mn-ea"/>
                <a:sym typeface="+mn-lt"/>
              </a:rPr>
              <a:t>0.2</a:t>
            </a:r>
            <a:r>
              <a:rPr lang="zh-CN" altLang="en-US" sz="1050" dirty="0" smtClean="0">
                <a:solidFill>
                  <a:schemeClr val="tx1">
                    <a:lumMod val="65000"/>
                    <a:lumOff val="35000"/>
                  </a:schemeClr>
                </a:solidFill>
                <a:cs typeface="+mn-ea"/>
                <a:sym typeface="+mn-lt"/>
              </a:rPr>
              <a:t>，</a:t>
            </a:r>
            <a:r>
              <a:rPr lang="zh-CN" altLang="en-US" sz="1050" dirty="0">
                <a:solidFill>
                  <a:schemeClr val="tx1">
                    <a:lumMod val="65000"/>
                    <a:lumOff val="35000"/>
                  </a:schemeClr>
                </a:solidFill>
                <a:cs typeface="+mn-ea"/>
                <a:sym typeface="+mn-lt"/>
              </a:rPr>
              <a:t>“钱”为</a:t>
            </a:r>
            <a:r>
              <a:rPr lang="en-US" altLang="zh-CN" sz="1050" dirty="0" smtClean="0">
                <a:solidFill>
                  <a:schemeClr val="tx1">
                    <a:lumMod val="65000"/>
                    <a:lumOff val="35000"/>
                  </a:schemeClr>
                </a:solidFill>
                <a:cs typeface="+mn-ea"/>
                <a:sym typeface="+mn-lt"/>
              </a:rPr>
              <a:t>0.2</a:t>
            </a:r>
            <a:r>
              <a:rPr lang="zh-CN" altLang="en-US" sz="1050" dirty="0" smtClean="0">
                <a:solidFill>
                  <a:schemeClr val="tx1">
                    <a:lumMod val="65000"/>
                    <a:lumOff val="35000"/>
                  </a:schemeClr>
                </a:solidFill>
                <a:cs typeface="+mn-ea"/>
                <a:sym typeface="+mn-lt"/>
              </a:rPr>
              <a:t>，</a:t>
            </a:r>
            <a:r>
              <a:rPr lang="zh-CN" altLang="en-US" sz="1050" dirty="0">
                <a:solidFill>
                  <a:schemeClr val="tx1">
                    <a:lumMod val="65000"/>
                    <a:lumOff val="35000"/>
                  </a:schemeClr>
                </a:solidFill>
                <a:cs typeface="+mn-ea"/>
                <a:sym typeface="+mn-lt"/>
              </a:rPr>
              <a:t>“皮肤”为</a:t>
            </a:r>
            <a:r>
              <a:rPr lang="en-US" altLang="zh-CN" sz="1050" dirty="0" smtClean="0">
                <a:solidFill>
                  <a:schemeClr val="tx1">
                    <a:lumMod val="65000"/>
                    <a:lumOff val="35000"/>
                  </a:schemeClr>
                </a:solidFill>
                <a:cs typeface="+mn-ea"/>
                <a:sym typeface="+mn-lt"/>
              </a:rPr>
              <a:t>0.1</a:t>
            </a:r>
            <a:r>
              <a:rPr lang="zh-CN" altLang="en-US" sz="1050" dirty="0" smtClean="0">
                <a:solidFill>
                  <a:schemeClr val="tx1">
                    <a:lumMod val="65000"/>
                    <a:lumOff val="35000"/>
                  </a:schemeClr>
                </a:solidFill>
                <a:cs typeface="+mn-ea"/>
                <a:sym typeface="+mn-lt"/>
              </a:rPr>
              <a:t>，“买”为</a:t>
            </a:r>
            <a:r>
              <a:rPr lang="en-US" altLang="zh-CN" sz="1050" dirty="0" smtClean="0">
                <a:solidFill>
                  <a:schemeClr val="tx1">
                    <a:lumMod val="65000"/>
                    <a:lumOff val="35000"/>
                  </a:schemeClr>
                </a:solidFill>
                <a:cs typeface="+mn-ea"/>
                <a:sym typeface="+mn-lt"/>
              </a:rPr>
              <a:t>0.1</a:t>
            </a:r>
            <a:r>
              <a:rPr lang="zh-CN" altLang="en-US" sz="1050" dirty="0" smtClean="0">
                <a:solidFill>
                  <a:schemeClr val="tx1">
                    <a:lumMod val="65000"/>
                    <a:lumOff val="35000"/>
                  </a:schemeClr>
                </a:solidFill>
                <a:cs typeface="+mn-ea"/>
                <a:sym typeface="+mn-lt"/>
              </a:rPr>
              <a:t>。</a:t>
            </a:r>
            <a:r>
              <a:rPr lang="zh-CN" altLang="en-US" sz="1050" dirty="0">
                <a:solidFill>
                  <a:schemeClr val="tx1">
                    <a:lumMod val="65000"/>
                    <a:lumOff val="35000"/>
                  </a:schemeClr>
                </a:solidFill>
                <a:cs typeface="+mn-ea"/>
                <a:sym typeface="+mn-lt"/>
              </a:rPr>
              <a:t>在一个游戏</a:t>
            </a:r>
            <a:r>
              <a:rPr lang="zh-CN" altLang="en-US" sz="1050" dirty="0" smtClean="0">
                <a:solidFill>
                  <a:schemeClr val="tx1">
                    <a:lumMod val="65000"/>
                    <a:lumOff val="35000"/>
                  </a:schemeClr>
                </a:solidFill>
                <a:cs typeface="+mn-ea"/>
                <a:sym typeface="+mn-lt"/>
              </a:rPr>
              <a:t>的评论中，</a:t>
            </a:r>
            <a:r>
              <a:rPr lang="zh-CN" altLang="en-US" sz="1050" dirty="0">
                <a:solidFill>
                  <a:schemeClr val="tx1">
                    <a:lumMod val="65000"/>
                    <a:lumOff val="35000"/>
                  </a:schemeClr>
                </a:solidFill>
                <a:cs typeface="+mn-ea"/>
                <a:sym typeface="+mn-lt"/>
              </a:rPr>
              <a:t>出现这个词的评论的条数乘以权重，然后求和。比如</a:t>
            </a:r>
            <a:r>
              <a:rPr lang="en-US" altLang="zh-CN" sz="1050" dirty="0">
                <a:solidFill>
                  <a:schemeClr val="tx1">
                    <a:lumMod val="65000"/>
                    <a:lumOff val="35000"/>
                  </a:schemeClr>
                </a:solidFill>
                <a:cs typeface="+mn-ea"/>
                <a:sym typeface="+mn-lt"/>
              </a:rPr>
              <a:t>a</a:t>
            </a:r>
            <a:r>
              <a:rPr lang="zh-CN" altLang="en-US" sz="1050" dirty="0">
                <a:solidFill>
                  <a:schemeClr val="tx1">
                    <a:lumMod val="65000"/>
                    <a:lumOff val="35000"/>
                  </a:schemeClr>
                </a:solidFill>
                <a:cs typeface="+mn-ea"/>
                <a:sym typeface="+mn-lt"/>
              </a:rPr>
              <a:t>游戏，有</a:t>
            </a:r>
            <a:r>
              <a:rPr lang="en-US" altLang="zh-CN" sz="1050" dirty="0">
                <a:solidFill>
                  <a:schemeClr val="tx1">
                    <a:lumMod val="65000"/>
                    <a:lumOff val="35000"/>
                  </a:schemeClr>
                </a:solidFill>
                <a:cs typeface="+mn-ea"/>
                <a:sym typeface="+mn-lt"/>
              </a:rPr>
              <a:t>30</a:t>
            </a:r>
            <a:r>
              <a:rPr lang="zh-CN" altLang="en-US" sz="1050" dirty="0">
                <a:solidFill>
                  <a:schemeClr val="tx1">
                    <a:lumMod val="65000"/>
                    <a:lumOff val="35000"/>
                  </a:schemeClr>
                </a:solidFill>
                <a:cs typeface="+mn-ea"/>
                <a:sym typeface="+mn-lt"/>
              </a:rPr>
              <a:t>条评论出现了氪，</a:t>
            </a:r>
            <a:r>
              <a:rPr lang="en-US" altLang="zh-CN" sz="1050" dirty="0">
                <a:solidFill>
                  <a:schemeClr val="tx1">
                    <a:lumMod val="65000"/>
                    <a:lumOff val="35000"/>
                  </a:schemeClr>
                </a:solidFill>
                <a:cs typeface="+mn-ea"/>
                <a:sym typeface="+mn-lt"/>
              </a:rPr>
              <a:t>15</a:t>
            </a:r>
            <a:r>
              <a:rPr lang="zh-CN" altLang="en-US" sz="1050" dirty="0">
                <a:solidFill>
                  <a:schemeClr val="tx1">
                    <a:lumMod val="65000"/>
                    <a:lumOff val="35000"/>
                  </a:schemeClr>
                </a:solidFill>
                <a:cs typeface="+mn-ea"/>
                <a:sym typeface="+mn-lt"/>
              </a:rPr>
              <a:t>条出现了钱，那最后就是</a:t>
            </a:r>
            <a:r>
              <a:rPr lang="en-US" altLang="zh-CN" sz="1050" dirty="0" smtClean="0">
                <a:solidFill>
                  <a:schemeClr val="tx1">
                    <a:lumMod val="65000"/>
                    <a:lumOff val="35000"/>
                  </a:schemeClr>
                </a:solidFill>
                <a:cs typeface="+mn-ea"/>
                <a:sym typeface="+mn-lt"/>
              </a:rPr>
              <a:t>30x0.4+15x0.2</a:t>
            </a:r>
            <a:r>
              <a:rPr lang="zh-CN" altLang="en-US" sz="1050" dirty="0" smtClean="0">
                <a:solidFill>
                  <a:schemeClr val="tx1">
                    <a:lumMod val="65000"/>
                    <a:lumOff val="35000"/>
                  </a:schemeClr>
                </a:solidFill>
                <a:cs typeface="+mn-ea"/>
                <a:sym typeface="+mn-lt"/>
              </a:rPr>
              <a:t>。</a:t>
            </a:r>
            <a:endParaRPr lang="zh-CN" altLang="en-US" sz="1050" dirty="0">
              <a:solidFill>
                <a:schemeClr val="tx1">
                  <a:lumMod val="65000"/>
                  <a:lumOff val="35000"/>
                </a:schemeClr>
              </a:solidFill>
              <a:cs typeface="+mn-ea"/>
              <a:sym typeface="+mn-lt"/>
            </a:endParaRPr>
          </a:p>
          <a:p>
            <a:pPr fontAlgn="base">
              <a:lnSpc>
                <a:spcPct val="150000"/>
              </a:lnSpc>
              <a:spcBef>
                <a:spcPct val="0"/>
              </a:spcBef>
              <a:spcAft>
                <a:spcPct val="0"/>
              </a:spcAft>
              <a:defRPr/>
            </a:pPr>
            <a:r>
              <a:rPr lang="zh-CN" altLang="en-US" sz="1050" dirty="0">
                <a:solidFill>
                  <a:schemeClr val="tx1">
                    <a:lumMod val="65000"/>
                    <a:lumOff val="35000"/>
                  </a:schemeClr>
                </a:solidFill>
                <a:cs typeface="+mn-ea"/>
                <a:sym typeface="+mn-lt"/>
              </a:rPr>
              <a:t>定义氪金指数前</a:t>
            </a:r>
            <a:r>
              <a:rPr lang="en-US" altLang="zh-CN" sz="1050" dirty="0">
                <a:solidFill>
                  <a:schemeClr val="tx1">
                    <a:lumMod val="65000"/>
                    <a:lumOff val="35000"/>
                  </a:schemeClr>
                </a:solidFill>
                <a:cs typeface="+mn-ea"/>
                <a:sym typeface="+mn-lt"/>
              </a:rPr>
              <a:t>50</a:t>
            </a:r>
            <a:r>
              <a:rPr lang="zh-CN" altLang="en-US" sz="1050" dirty="0">
                <a:solidFill>
                  <a:schemeClr val="tx1">
                    <a:lumMod val="65000"/>
                    <a:lumOff val="35000"/>
                  </a:schemeClr>
                </a:solidFill>
                <a:cs typeface="+mn-ea"/>
                <a:sym typeface="+mn-lt"/>
              </a:rPr>
              <a:t>的为高氪游戏。将评分高于</a:t>
            </a:r>
            <a:r>
              <a:rPr lang="en-US" altLang="zh-CN" sz="1050" dirty="0">
                <a:solidFill>
                  <a:schemeClr val="tx1">
                    <a:lumMod val="65000"/>
                    <a:lumOff val="35000"/>
                  </a:schemeClr>
                </a:solidFill>
                <a:cs typeface="+mn-ea"/>
                <a:sym typeface="+mn-lt"/>
              </a:rPr>
              <a:t>8</a:t>
            </a:r>
            <a:r>
              <a:rPr lang="zh-CN" altLang="en-US" sz="1050" dirty="0">
                <a:solidFill>
                  <a:schemeClr val="tx1">
                    <a:lumMod val="65000"/>
                    <a:lumOff val="35000"/>
                  </a:schemeClr>
                </a:solidFill>
                <a:cs typeface="+mn-ea"/>
                <a:sym typeface="+mn-lt"/>
              </a:rPr>
              <a:t>的游戏作为高分氪金游戏，评分低于</a:t>
            </a:r>
            <a:r>
              <a:rPr lang="en-US" altLang="zh-CN" sz="1050" dirty="0">
                <a:solidFill>
                  <a:schemeClr val="tx1">
                    <a:lumMod val="65000"/>
                    <a:lumOff val="35000"/>
                  </a:schemeClr>
                </a:solidFill>
                <a:cs typeface="+mn-ea"/>
                <a:sym typeface="+mn-lt"/>
              </a:rPr>
              <a:t>6</a:t>
            </a:r>
            <a:r>
              <a:rPr lang="zh-CN" altLang="en-US" sz="1050" dirty="0">
                <a:solidFill>
                  <a:schemeClr val="tx1">
                    <a:lumMod val="65000"/>
                    <a:lumOff val="35000"/>
                  </a:schemeClr>
                </a:solidFill>
                <a:cs typeface="+mn-ea"/>
                <a:sym typeface="+mn-lt"/>
              </a:rPr>
              <a:t>的游戏作为低分氪金游戏，分别</a:t>
            </a:r>
            <a:r>
              <a:rPr lang="zh-CN" altLang="en-US" sz="1050" dirty="0" smtClean="0">
                <a:solidFill>
                  <a:schemeClr val="tx1">
                    <a:lumMod val="65000"/>
                    <a:lumOff val="35000"/>
                  </a:schemeClr>
                </a:solidFill>
                <a:cs typeface="+mn-ea"/>
                <a:sym typeface="+mn-lt"/>
              </a:rPr>
              <a:t>做用户评论的词</a:t>
            </a:r>
            <a:r>
              <a:rPr lang="zh-CN" altLang="en-US" sz="1050" dirty="0">
                <a:solidFill>
                  <a:schemeClr val="tx1">
                    <a:lumMod val="65000"/>
                    <a:lumOff val="35000"/>
                  </a:schemeClr>
                </a:solidFill>
                <a:cs typeface="+mn-ea"/>
                <a:sym typeface="+mn-lt"/>
              </a:rPr>
              <a:t>云图。</a:t>
            </a:r>
          </a:p>
        </p:txBody>
      </p:sp>
      <p:pic>
        <p:nvPicPr>
          <p:cNvPr id="12" name="图片 11"/>
          <p:cNvPicPr>
            <a:picLocks noChangeAspect="1"/>
          </p:cNvPicPr>
          <p:nvPr/>
        </p:nvPicPr>
        <p:blipFill rotWithShape="1">
          <a:blip r:embed="rId6" cstate="hqprint">
            <a:extLst>
              <a:ext uri="{28A0092B-C50C-407E-A947-70E740481C1C}">
                <a14:useLocalDpi xmlns:a14="http://schemas.microsoft.com/office/drawing/2010/main" val="0"/>
              </a:ext>
            </a:extLst>
          </a:blip>
          <a:srcRect b="3807"/>
          <a:stretch/>
        </p:blipFill>
        <p:spPr>
          <a:xfrm>
            <a:off x="269030" y="279418"/>
            <a:ext cx="2750021" cy="2207941"/>
          </a:xfrm>
          <a:prstGeom prst="rect">
            <a:avLst/>
          </a:prstGeom>
        </p:spPr>
      </p:pic>
      <p:sp>
        <p:nvSpPr>
          <p:cNvPr id="13" name="文本框 12"/>
          <p:cNvSpPr txBox="1"/>
          <p:nvPr/>
        </p:nvSpPr>
        <p:spPr>
          <a:xfrm rot="16200000">
            <a:off x="2858050" y="1244888"/>
            <a:ext cx="923330" cy="276999"/>
          </a:xfrm>
          <a:prstGeom prst="rect">
            <a:avLst/>
          </a:prstGeom>
          <a:noFill/>
        </p:spPr>
        <p:txBody>
          <a:bodyPr vert="eaVert" wrap="square" rtlCol="0">
            <a:spAutoFit/>
          </a:bodyPr>
          <a:lstStyle/>
          <a:p>
            <a:r>
              <a:rPr lang="zh-CN" altLang="en-US" sz="1200" dirty="0" smtClean="0"/>
              <a:t>高分高氪</a:t>
            </a:r>
            <a:endParaRPr lang="zh-CN" altLang="en-US" sz="1200" dirty="0"/>
          </a:p>
        </p:txBody>
      </p:sp>
      <p:pic>
        <p:nvPicPr>
          <p:cNvPr id="14" name="图片 13"/>
          <p:cNvPicPr>
            <a:picLocks noChangeAspect="1"/>
          </p:cNvPicPr>
          <p:nvPr/>
        </p:nvPicPr>
        <p:blipFill rotWithShape="1">
          <a:blip r:embed="rId7" cstate="hqprint">
            <a:extLst>
              <a:ext uri="{28A0092B-C50C-407E-A947-70E740481C1C}">
                <a14:useLocalDpi xmlns:a14="http://schemas.microsoft.com/office/drawing/2010/main" val="0"/>
              </a:ext>
            </a:extLst>
          </a:blip>
          <a:srcRect b="3885"/>
          <a:stretch/>
        </p:blipFill>
        <p:spPr>
          <a:xfrm>
            <a:off x="268900" y="2487360"/>
            <a:ext cx="2750150" cy="2372228"/>
          </a:xfrm>
          <a:prstGeom prst="rect">
            <a:avLst/>
          </a:prstGeom>
        </p:spPr>
      </p:pic>
      <p:sp>
        <p:nvSpPr>
          <p:cNvPr id="15" name="文本框 14"/>
          <p:cNvSpPr txBox="1"/>
          <p:nvPr/>
        </p:nvSpPr>
        <p:spPr>
          <a:xfrm rot="16200000">
            <a:off x="2858049" y="3359940"/>
            <a:ext cx="923330" cy="276999"/>
          </a:xfrm>
          <a:prstGeom prst="rect">
            <a:avLst/>
          </a:prstGeom>
          <a:noFill/>
        </p:spPr>
        <p:txBody>
          <a:bodyPr vert="eaVert" wrap="square" rtlCol="0">
            <a:spAutoFit/>
          </a:bodyPr>
          <a:lstStyle/>
          <a:p>
            <a:r>
              <a:rPr lang="zh-CN" altLang="en-US" sz="1200" dirty="0"/>
              <a:t>低</a:t>
            </a:r>
            <a:r>
              <a:rPr lang="zh-CN" altLang="en-US" sz="1200" dirty="0" smtClean="0"/>
              <a:t>分高氪</a:t>
            </a:r>
            <a:endParaRPr lang="zh-CN" altLang="en-US" sz="1200" dirty="0"/>
          </a:p>
        </p:txBody>
      </p:sp>
      <p:sp>
        <p:nvSpPr>
          <p:cNvPr id="16" name="矩形 15"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4932936" y="3344552"/>
            <a:ext cx="3181347" cy="1304203"/>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高分的氪金游戏在角色、剧情、时间、活动、画风等的设置与安排上比较合理，带给了用户比较好的游戏体验；低分的氪金游戏可能角色、剧情等安排上有所欠缺，游戏的策划在氪金方案的安排上也不能让玩家满意。</a:t>
            </a:r>
            <a:endParaRPr lang="zh-CN" altLang="en-US" sz="105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02681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10" grpId="0"/>
      <p:bldP spid="11" grpId="0"/>
      <p:bldP spid="13"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1505C267-49E1-4600-867F-CF8DBCE4F79D}"/>
              </a:ext>
            </a:extLst>
          </p:cNvPr>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ED28B02D-442A-4DD1-A4DA-B971F843735F}"/>
              </a:ext>
            </a:extLst>
          </p:cNvPr>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6A8CAFB-1BE9-4C16-9406-510FAF3CFA5D}"/>
              </a:ext>
            </a:extLst>
          </p:cNvPr>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0A5B20BE-6CA9-46D9-B5B9-F8C091566F2B}"/>
              </a:ext>
            </a:extLst>
          </p:cNvPr>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44E3E248-4603-4FA6-BBD2-1B1ACE327CCC}"/>
              </a:ext>
            </a:extLst>
          </p:cNvPr>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D3EB41CC-BAEE-4D2E-881A-C9EF384A7367}"/>
              </a:ext>
            </a:extLst>
          </p:cNvPr>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25B2908-F800-489F-B118-0B2139456F5E}"/>
              </a:ext>
            </a:extLst>
          </p:cNvPr>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BA37A06-D5EC-401A-94ED-3A762E0FF759}"/>
              </a:ext>
            </a:extLst>
          </p:cNvPr>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933A9C07-9FD6-4C30-BD7A-750C8BE6C844}"/>
              </a:ext>
            </a:extLst>
          </p:cNvPr>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4D8641DC-6DB0-4D27-8CA0-D18322683142}"/>
              </a:ext>
            </a:extLst>
          </p:cNvPr>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A10808BD-90C2-4C3B-A3BA-3C4A631D65DE}"/>
              </a:ext>
            </a:extLst>
          </p:cNvPr>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a:extLst>
              <a:ext uri="{FF2B5EF4-FFF2-40B4-BE49-F238E27FC236}">
                <a16:creationId xmlns:a16="http://schemas.microsoft.com/office/drawing/2014/main" id="{34433373-A347-478D-8CB7-5F177445ED74}"/>
              </a:ext>
            </a:extLst>
          </p:cNvPr>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EA5D026A-4B7E-4F23-8C2F-AA9D902F1D08}"/>
              </a:ext>
            </a:extLst>
          </p:cNvPr>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PA_矩形 7">
            <a:extLst>
              <a:ext uri="{FF2B5EF4-FFF2-40B4-BE49-F238E27FC236}">
                <a16:creationId xmlns:a16="http://schemas.microsoft.com/office/drawing/2014/main" id="{24400E0A-E249-4CA1-BF9E-F5ED58F27447}"/>
              </a:ext>
            </a:extLst>
          </p:cNvPr>
          <p:cNvSpPr/>
          <p:nvPr>
            <p:custDataLst>
              <p:tags r:id="rId1"/>
            </p:custDataLst>
          </p:nvPr>
        </p:nvSpPr>
        <p:spPr>
          <a:xfrm>
            <a:off x="985104" y="1900254"/>
            <a:ext cx="3570208" cy="769441"/>
          </a:xfrm>
          <a:prstGeom prst="rect">
            <a:avLst/>
          </a:prstGeom>
        </p:spPr>
        <p:txBody>
          <a:bodyPr wrap="none">
            <a:spAutoFit/>
          </a:bodyPr>
          <a:lstStyle/>
          <a:p>
            <a:pPr lvl="0" defTabSz="685800">
              <a:defRPr/>
            </a:pPr>
            <a:r>
              <a:rPr lang="zh-CN" altLang="en-US" sz="4400" b="1" kern="0" dirty="0" smtClean="0">
                <a:solidFill>
                  <a:schemeClr val="accent3"/>
                </a:solidFill>
                <a:cs typeface="+mn-ea"/>
                <a:sym typeface="+mn-lt"/>
              </a:rPr>
              <a:t>数据建模分析</a:t>
            </a:r>
            <a:endParaRPr lang="zh-CN" altLang="en-US" sz="4400" b="1" kern="0" dirty="0">
              <a:solidFill>
                <a:schemeClr val="accent3"/>
              </a:solidFill>
              <a:cs typeface="+mn-ea"/>
              <a:sym typeface="+mn-lt"/>
            </a:endParaRPr>
          </a:p>
        </p:txBody>
      </p:sp>
      <p:sp>
        <p:nvSpPr>
          <p:cNvPr id="24" name="矩形: 圆角 23">
            <a:extLst>
              <a:ext uri="{FF2B5EF4-FFF2-40B4-BE49-F238E27FC236}">
                <a16:creationId xmlns:a16="http://schemas.microsoft.com/office/drawing/2014/main" id="{2469F284-DB14-4355-85C6-3B8B8FF18D46}"/>
              </a:ext>
            </a:extLst>
          </p:cNvPr>
          <p:cNvSpPr/>
          <p:nvPr/>
        </p:nvSpPr>
        <p:spPr>
          <a:xfrm>
            <a:off x="1051875" y="3357305"/>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cs typeface="+mn-ea"/>
                <a:sym typeface="+mn-lt"/>
              </a:rPr>
              <a:t>第三</a:t>
            </a:r>
            <a:r>
              <a:rPr lang="zh-CN" altLang="en-US" sz="1200" dirty="0">
                <a:cs typeface="+mn-ea"/>
                <a:sym typeface="+mn-lt"/>
              </a:rPr>
              <a:t>部分</a:t>
            </a:r>
          </a:p>
        </p:txBody>
      </p:sp>
    </p:spTree>
    <p:extLst>
      <p:ext uri="{BB962C8B-B14F-4D97-AF65-F5344CB8AC3E}">
        <p14:creationId xmlns:p14="http://schemas.microsoft.com/office/powerpoint/2010/main" val="2869236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112">
            <a:extLst>
              <a:ext uri="{FF2B5EF4-FFF2-40B4-BE49-F238E27FC236}">
                <a16:creationId xmlns:a16="http://schemas.microsoft.com/office/drawing/2014/main" id="{984ACF0A-CABF-44DB-A013-98B1B3D9535C}"/>
              </a:ext>
            </a:extLst>
          </p:cNvPr>
          <p:cNvGrpSpPr/>
          <p:nvPr/>
        </p:nvGrpSpPr>
        <p:grpSpPr>
          <a:xfrm>
            <a:off x="5155490" y="1869436"/>
            <a:ext cx="216705" cy="203022"/>
            <a:chOff x="5368132" y="3540125"/>
            <a:chExt cx="465138" cy="435769"/>
          </a:xfrm>
          <a:solidFill>
            <a:schemeClr val="bg1"/>
          </a:solidFill>
        </p:grpSpPr>
        <p:sp>
          <p:nvSpPr>
            <p:cNvPr id="34" name="AutoShape 110">
              <a:extLst>
                <a:ext uri="{FF2B5EF4-FFF2-40B4-BE49-F238E27FC236}">
                  <a16:creationId xmlns:a16="http://schemas.microsoft.com/office/drawing/2014/main" id="{62928AD6-1A10-4814-AD2D-84F92CB921B2}"/>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36" name="AutoShape 111">
              <a:extLst>
                <a:ext uri="{FF2B5EF4-FFF2-40B4-BE49-F238E27FC236}">
                  <a16:creationId xmlns:a16="http://schemas.microsoft.com/office/drawing/2014/main" id="{B9A35E0F-867D-401B-AF0C-9E8088934BED}"/>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38" name="AutoShape 112">
            <a:extLst>
              <a:ext uri="{FF2B5EF4-FFF2-40B4-BE49-F238E27FC236}">
                <a16:creationId xmlns:a16="http://schemas.microsoft.com/office/drawing/2014/main" id="{63925428-3C54-4623-9487-1DB19CDA2BE5}"/>
              </a:ext>
            </a:extLst>
          </p:cNvPr>
          <p:cNvSpPr>
            <a:spLocks/>
          </p:cNvSpPr>
          <p:nvPr/>
        </p:nvSpPr>
        <p:spPr bwMode="auto">
          <a:xfrm>
            <a:off x="3708639" y="3331712"/>
            <a:ext cx="217057" cy="2161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nvGrpSpPr>
          <p:cNvPr id="40" name="组合 39">
            <a:extLst>
              <a:ext uri="{FF2B5EF4-FFF2-40B4-BE49-F238E27FC236}">
                <a16:creationId xmlns:a16="http://schemas.microsoft.com/office/drawing/2014/main" id="{F3DE8BF9-EF45-4830-96E8-996C1ECA6C8F}"/>
              </a:ext>
            </a:extLst>
          </p:cNvPr>
          <p:cNvGrpSpPr/>
          <p:nvPr/>
        </p:nvGrpSpPr>
        <p:grpSpPr>
          <a:xfrm>
            <a:off x="5198993" y="3373571"/>
            <a:ext cx="148661" cy="216704"/>
            <a:chOff x="2528974" y="2863357"/>
            <a:chExt cx="246811" cy="359779"/>
          </a:xfrm>
          <a:solidFill>
            <a:schemeClr val="bg1"/>
          </a:solidFill>
        </p:grpSpPr>
        <p:sp>
          <p:nvSpPr>
            <p:cNvPr id="41" name="AutoShape 113">
              <a:extLst>
                <a:ext uri="{FF2B5EF4-FFF2-40B4-BE49-F238E27FC236}">
                  <a16:creationId xmlns:a16="http://schemas.microsoft.com/office/drawing/2014/main" id="{EE996D59-A940-42FF-84C5-C48EE3F5CDA0}"/>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42" name="AutoShape 114">
              <a:extLst>
                <a:ext uri="{FF2B5EF4-FFF2-40B4-BE49-F238E27FC236}">
                  <a16:creationId xmlns:a16="http://schemas.microsoft.com/office/drawing/2014/main" id="{C94B381E-ED22-4DA4-A0EE-FE1BC77D7479}"/>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43" name="Group 124">
            <a:extLst>
              <a:ext uri="{FF2B5EF4-FFF2-40B4-BE49-F238E27FC236}">
                <a16:creationId xmlns:a16="http://schemas.microsoft.com/office/drawing/2014/main" id="{F94DEC23-719C-4F34-B8A9-22E6F16D6CB4}"/>
              </a:ext>
            </a:extLst>
          </p:cNvPr>
          <p:cNvGrpSpPr/>
          <p:nvPr/>
        </p:nvGrpSpPr>
        <p:grpSpPr>
          <a:xfrm>
            <a:off x="3708639" y="1873844"/>
            <a:ext cx="216704" cy="182312"/>
            <a:chOff x="5368132" y="2625725"/>
            <a:chExt cx="465138" cy="391319"/>
          </a:xfrm>
          <a:solidFill>
            <a:schemeClr val="bg1"/>
          </a:solidFill>
        </p:grpSpPr>
        <p:sp>
          <p:nvSpPr>
            <p:cNvPr id="50" name="AutoShape 120">
              <a:extLst>
                <a:ext uri="{FF2B5EF4-FFF2-40B4-BE49-F238E27FC236}">
                  <a16:creationId xmlns:a16="http://schemas.microsoft.com/office/drawing/2014/main" id="{5C897F88-3E49-4E10-90F7-EEDE5AD31108}"/>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1" name="AutoShape 121">
              <a:extLst>
                <a:ext uri="{FF2B5EF4-FFF2-40B4-BE49-F238E27FC236}">
                  <a16:creationId xmlns:a16="http://schemas.microsoft.com/office/drawing/2014/main" id="{1BB2F5B6-C17D-4FAD-B464-DB4F53E4EA3F}"/>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2" name="AutoShape 122">
              <a:extLst>
                <a:ext uri="{FF2B5EF4-FFF2-40B4-BE49-F238E27FC236}">
                  <a16:creationId xmlns:a16="http://schemas.microsoft.com/office/drawing/2014/main" id="{EB45BFC5-BED7-4B18-B805-72DAC83F0EA7}"/>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2" name="文本框 1"/>
          <p:cNvSpPr txBox="1"/>
          <p:nvPr/>
        </p:nvSpPr>
        <p:spPr>
          <a:xfrm>
            <a:off x="186395" y="517411"/>
            <a:ext cx="3052753" cy="4293483"/>
          </a:xfrm>
          <a:prstGeom prst="rect">
            <a:avLst/>
          </a:prstGeom>
          <a:noFill/>
        </p:spPr>
        <p:txBody>
          <a:bodyPr wrap="square" rtlCol="0">
            <a:spAutoFit/>
          </a:bodyPr>
          <a:lstStyle/>
          <a:p>
            <a:r>
              <a:rPr lang="zh-CN" altLang="en-US" sz="1050" b="1" dirty="0" smtClean="0"/>
              <a:t>是</a:t>
            </a:r>
            <a:r>
              <a:rPr lang="en-US" altLang="zh-CN" sz="1050" b="1" dirty="0"/>
              <a:t>\</a:t>
            </a:r>
            <a:r>
              <a:rPr lang="zh-CN" altLang="en-US" sz="1050" b="1" dirty="0" smtClean="0"/>
              <a:t>否测试</a:t>
            </a:r>
            <a:r>
              <a:rPr lang="zh-CN" altLang="en-US" sz="1050" b="1" dirty="0"/>
              <a:t>版：</a:t>
            </a:r>
            <a:r>
              <a:rPr lang="zh-CN" altLang="en-US" sz="1050" dirty="0"/>
              <a:t>游戏名中是否含有“测试版”、“测试服”等词语</a:t>
            </a:r>
          </a:p>
          <a:p>
            <a:r>
              <a:rPr lang="zh-CN" altLang="en-US" sz="1050" b="1" dirty="0" smtClean="0"/>
              <a:t>是</a:t>
            </a:r>
            <a:r>
              <a:rPr lang="en-US" altLang="zh-CN" sz="1050" b="1" dirty="0" smtClean="0"/>
              <a:t>\</a:t>
            </a:r>
            <a:r>
              <a:rPr lang="zh-CN" altLang="en-US" sz="1050" b="1" dirty="0" smtClean="0"/>
              <a:t>否社交</a:t>
            </a:r>
            <a:r>
              <a:rPr lang="zh-CN" altLang="en-US" sz="1050" b="1" dirty="0"/>
              <a:t>类游戏：</a:t>
            </a:r>
            <a:r>
              <a:rPr lang="zh-CN" altLang="en-US" sz="1050" dirty="0"/>
              <a:t>游戏是否满足总评论数大于</a:t>
            </a:r>
            <a:r>
              <a:rPr lang="en-US" altLang="zh-CN" sz="1050" dirty="0"/>
              <a:t>20000</a:t>
            </a:r>
            <a:r>
              <a:rPr lang="zh-CN" altLang="en-US" sz="1050" dirty="0"/>
              <a:t>且标签中不含单机</a:t>
            </a:r>
            <a:endParaRPr lang="en-US" altLang="zh-CN" sz="1050" dirty="0" smtClean="0"/>
          </a:p>
          <a:p>
            <a:r>
              <a:rPr lang="zh-CN" altLang="en-US" sz="1050" b="1" dirty="0" smtClean="0"/>
              <a:t>厂商</a:t>
            </a:r>
            <a:r>
              <a:rPr lang="zh-CN" altLang="en-US" sz="1050" dirty="0"/>
              <a:t>：腾讯和网易单独归类，</a:t>
            </a:r>
            <a:r>
              <a:rPr lang="en-US" altLang="zh-CN" sz="1050" dirty="0"/>
              <a:t>Top10</a:t>
            </a:r>
            <a:r>
              <a:rPr lang="zh-CN" altLang="en-US" sz="1050" dirty="0"/>
              <a:t>厂商（上榜游戏数量最多的</a:t>
            </a:r>
            <a:r>
              <a:rPr lang="en-US" altLang="zh-CN" sz="1050" dirty="0"/>
              <a:t>10</a:t>
            </a:r>
            <a:r>
              <a:rPr lang="zh-CN" altLang="en-US" sz="1050" dirty="0"/>
              <a:t>个厂商）中的剩下</a:t>
            </a:r>
            <a:r>
              <a:rPr lang="en-US" altLang="zh-CN" sz="1050" dirty="0"/>
              <a:t>8</a:t>
            </a:r>
            <a:r>
              <a:rPr lang="zh-CN" altLang="en-US" sz="1050" dirty="0"/>
              <a:t>个厂商归类为其他大厂，所有非</a:t>
            </a:r>
            <a:r>
              <a:rPr lang="en-US" altLang="zh-CN" sz="1050" dirty="0"/>
              <a:t>Top10</a:t>
            </a:r>
            <a:r>
              <a:rPr lang="zh-CN" altLang="en-US" sz="1050" dirty="0"/>
              <a:t>厂商归类为小</a:t>
            </a:r>
            <a:r>
              <a:rPr lang="zh-CN" altLang="en-US" sz="1050" dirty="0" smtClean="0"/>
              <a:t>厂</a:t>
            </a:r>
            <a:endParaRPr lang="en-US" altLang="zh-CN" sz="1050" dirty="0" smtClean="0"/>
          </a:p>
          <a:p>
            <a:r>
              <a:rPr lang="zh-CN" altLang="en-US" sz="1050" b="1" dirty="0" smtClean="0"/>
              <a:t>评论</a:t>
            </a:r>
            <a:r>
              <a:rPr lang="zh-CN" altLang="en-US" sz="1050" b="1" dirty="0"/>
              <a:t>平均长度</a:t>
            </a:r>
            <a:r>
              <a:rPr lang="zh-CN" altLang="en-US" sz="1050" dirty="0"/>
              <a:t>：游戏的所有评论的平均字符</a:t>
            </a:r>
            <a:r>
              <a:rPr lang="zh-CN" altLang="en-US" sz="1050" dirty="0" smtClean="0"/>
              <a:t>数</a:t>
            </a:r>
            <a:endParaRPr lang="zh-CN" altLang="en-US" sz="1050" dirty="0"/>
          </a:p>
          <a:p>
            <a:r>
              <a:rPr lang="zh-CN" altLang="en-US" sz="1050" b="1" dirty="0"/>
              <a:t>氪金指数</a:t>
            </a:r>
            <a:r>
              <a:rPr lang="zh-CN" altLang="en-US" sz="1050" dirty="0"/>
              <a:t>：计算“氪”</a:t>
            </a:r>
            <a:r>
              <a:rPr lang="en-US" altLang="zh-CN" sz="1050" dirty="0"/>
              <a:t>, “</a:t>
            </a:r>
            <a:r>
              <a:rPr lang="zh-CN" altLang="en-US" sz="1050" dirty="0"/>
              <a:t>抽”</a:t>
            </a:r>
            <a:r>
              <a:rPr lang="en-US" altLang="zh-CN" sz="1050" dirty="0"/>
              <a:t>, “</a:t>
            </a:r>
            <a:r>
              <a:rPr lang="zh-CN" altLang="en-US" sz="1050" dirty="0"/>
              <a:t>钱”</a:t>
            </a:r>
            <a:r>
              <a:rPr lang="en-US" altLang="zh-CN" sz="1050" dirty="0"/>
              <a:t>, “</a:t>
            </a:r>
            <a:r>
              <a:rPr lang="zh-CN" altLang="en-US" sz="1050" dirty="0"/>
              <a:t>买”</a:t>
            </a:r>
            <a:r>
              <a:rPr lang="en-US" altLang="zh-CN" sz="1050" dirty="0"/>
              <a:t>, “</a:t>
            </a:r>
            <a:r>
              <a:rPr lang="zh-CN" altLang="en-US" sz="1050" dirty="0"/>
              <a:t>皮肤”</a:t>
            </a:r>
            <a:r>
              <a:rPr lang="en-US" altLang="zh-CN" sz="1050" dirty="0"/>
              <a:t>5</a:t>
            </a:r>
            <a:r>
              <a:rPr lang="zh-CN" altLang="en-US" sz="1050" dirty="0"/>
              <a:t>个词的词频（词频指游戏的所有评论中出现了该词的评论所占比例，下同），并以</a:t>
            </a:r>
            <a:r>
              <a:rPr lang="en-US" altLang="zh-CN" sz="1050" dirty="0"/>
              <a:t>0.4, 0.2, 0.2, 0.1, 0.1</a:t>
            </a:r>
            <a:r>
              <a:rPr lang="zh-CN" altLang="en-US" sz="1050" dirty="0"/>
              <a:t>的权重计算综合词频，最后对该列实施中心化</a:t>
            </a:r>
            <a:r>
              <a:rPr lang="en-US" altLang="zh-CN" sz="1050" dirty="0"/>
              <a:t>+</a:t>
            </a:r>
            <a:r>
              <a:rPr lang="zh-CN" altLang="en-US" sz="1050" dirty="0" smtClean="0"/>
              <a:t>标准化</a:t>
            </a:r>
            <a:endParaRPr lang="zh-CN" altLang="en-US" sz="1050" dirty="0"/>
          </a:p>
          <a:p>
            <a:r>
              <a:rPr lang="zh-CN" altLang="en-US" sz="1050" b="1" dirty="0"/>
              <a:t>爆肝指数</a:t>
            </a:r>
            <a:r>
              <a:rPr lang="zh-CN" altLang="en-US" sz="1050" dirty="0"/>
              <a:t>：计算“肝”</a:t>
            </a:r>
            <a:r>
              <a:rPr lang="en-US" altLang="zh-CN" sz="1050" dirty="0"/>
              <a:t>, “</a:t>
            </a:r>
            <a:r>
              <a:rPr lang="zh-CN" altLang="en-US" sz="1050" dirty="0"/>
              <a:t>刷”</a:t>
            </a:r>
            <a:r>
              <a:rPr lang="en-US" altLang="zh-CN" sz="1050" dirty="0"/>
              <a:t>, “</a:t>
            </a:r>
            <a:r>
              <a:rPr lang="zh-CN" altLang="en-US" sz="1050" dirty="0"/>
              <a:t>小时”</a:t>
            </a:r>
            <a:r>
              <a:rPr lang="en-US" altLang="zh-CN" sz="1050" dirty="0"/>
              <a:t>, “</a:t>
            </a:r>
            <a:r>
              <a:rPr lang="zh-CN" altLang="en-US" sz="1050" dirty="0"/>
              <a:t>时间”</a:t>
            </a:r>
            <a:r>
              <a:rPr lang="en-US" altLang="zh-CN" sz="1050" dirty="0"/>
              <a:t>4</a:t>
            </a:r>
            <a:r>
              <a:rPr lang="zh-CN" altLang="en-US" sz="1050" dirty="0"/>
              <a:t>个词的词频，并以</a:t>
            </a:r>
            <a:r>
              <a:rPr lang="en-US" altLang="zh-CN" sz="1050" dirty="0"/>
              <a:t>0.5, 0.2, 0.2, 0.1</a:t>
            </a:r>
            <a:r>
              <a:rPr lang="zh-CN" altLang="en-US" sz="1050" dirty="0"/>
              <a:t>的权重计算综合词频，最后对该列实施中心化</a:t>
            </a:r>
            <a:r>
              <a:rPr lang="en-US" altLang="zh-CN" sz="1050" dirty="0"/>
              <a:t>+</a:t>
            </a:r>
            <a:r>
              <a:rPr lang="zh-CN" altLang="en-US" sz="1050" dirty="0" smtClean="0"/>
              <a:t>标准化</a:t>
            </a:r>
            <a:endParaRPr lang="zh-CN" altLang="en-US" sz="1050" dirty="0"/>
          </a:p>
          <a:p>
            <a:r>
              <a:rPr lang="zh-CN" altLang="en-US" sz="1050" b="1" dirty="0"/>
              <a:t>游戏机制指数</a:t>
            </a:r>
            <a:r>
              <a:rPr lang="zh-CN" altLang="en-US" sz="1050" dirty="0"/>
              <a:t>：计算“剧情”</a:t>
            </a:r>
            <a:r>
              <a:rPr lang="en-US" altLang="zh-CN" sz="1050" dirty="0"/>
              <a:t>, “</a:t>
            </a:r>
            <a:r>
              <a:rPr lang="zh-CN" altLang="en-US" sz="1050" dirty="0"/>
              <a:t>难度”</a:t>
            </a:r>
            <a:r>
              <a:rPr lang="en-US" altLang="zh-CN" sz="1050" dirty="0"/>
              <a:t>, “</a:t>
            </a:r>
            <a:r>
              <a:rPr lang="zh-CN" altLang="en-US" sz="1050" dirty="0"/>
              <a:t>玩法”</a:t>
            </a:r>
            <a:r>
              <a:rPr lang="en-US" altLang="zh-CN" sz="1050" dirty="0"/>
              <a:t>, “</a:t>
            </a:r>
            <a:r>
              <a:rPr lang="zh-CN" altLang="en-US" sz="1050" dirty="0"/>
              <a:t>机制”</a:t>
            </a:r>
            <a:r>
              <a:rPr lang="en-US" altLang="zh-CN" sz="1050" dirty="0"/>
              <a:t>, “</a:t>
            </a:r>
            <a:r>
              <a:rPr lang="zh-CN" altLang="en-US" sz="1050" dirty="0"/>
              <a:t>设定”</a:t>
            </a:r>
            <a:r>
              <a:rPr lang="en-US" altLang="zh-CN" sz="1050" dirty="0"/>
              <a:t>5</a:t>
            </a:r>
            <a:r>
              <a:rPr lang="zh-CN" altLang="en-US" sz="1050" dirty="0"/>
              <a:t>个词的平均词频，最后对该列实施中心化</a:t>
            </a:r>
            <a:r>
              <a:rPr lang="en-US" altLang="zh-CN" sz="1050" dirty="0"/>
              <a:t>+</a:t>
            </a:r>
            <a:r>
              <a:rPr lang="zh-CN" altLang="en-US" sz="1050" dirty="0"/>
              <a:t>标准化</a:t>
            </a:r>
          </a:p>
          <a:p>
            <a:r>
              <a:rPr lang="zh-CN" altLang="en-US" sz="1050" b="1" dirty="0"/>
              <a:t>艺术设计指数</a:t>
            </a:r>
            <a:r>
              <a:rPr lang="zh-CN" altLang="en-US" sz="1050" dirty="0"/>
              <a:t>：计算“画风”</a:t>
            </a:r>
            <a:r>
              <a:rPr lang="en-US" altLang="zh-CN" sz="1050" dirty="0"/>
              <a:t>, “</a:t>
            </a:r>
            <a:r>
              <a:rPr lang="zh-CN" altLang="en-US" sz="1050" dirty="0"/>
              <a:t>画面”</a:t>
            </a:r>
            <a:r>
              <a:rPr lang="en-US" altLang="zh-CN" sz="1050" dirty="0"/>
              <a:t>, “</a:t>
            </a:r>
            <a:r>
              <a:rPr lang="zh-CN" altLang="en-US" sz="1050" dirty="0"/>
              <a:t>界面”</a:t>
            </a:r>
            <a:r>
              <a:rPr lang="en-US" altLang="zh-CN" sz="1050" dirty="0"/>
              <a:t>, “</a:t>
            </a:r>
            <a:r>
              <a:rPr lang="zh-CN" altLang="en-US" sz="1050" dirty="0"/>
              <a:t>音乐”</a:t>
            </a:r>
            <a:r>
              <a:rPr lang="en-US" altLang="zh-CN" sz="1050" dirty="0"/>
              <a:t>4</a:t>
            </a:r>
            <a:r>
              <a:rPr lang="zh-CN" altLang="en-US" sz="1050" dirty="0"/>
              <a:t>个词的平均词频，最后对该列实施中心化</a:t>
            </a:r>
            <a:r>
              <a:rPr lang="en-US" altLang="zh-CN" sz="1050" dirty="0"/>
              <a:t>+</a:t>
            </a:r>
            <a:r>
              <a:rPr lang="zh-CN" altLang="en-US" sz="1050" dirty="0"/>
              <a:t>标准化</a:t>
            </a:r>
          </a:p>
          <a:p>
            <a:r>
              <a:rPr lang="zh-CN" altLang="en-US" sz="1050" b="1" dirty="0"/>
              <a:t>福利指数</a:t>
            </a:r>
            <a:r>
              <a:rPr lang="zh-CN" altLang="en-US" sz="1050" dirty="0"/>
              <a:t>：计算“福利”的词频，并对该列实施中心化</a:t>
            </a:r>
            <a:r>
              <a:rPr lang="en-US" altLang="zh-CN" sz="1050" dirty="0"/>
              <a:t>+</a:t>
            </a:r>
            <a:r>
              <a:rPr lang="zh-CN" altLang="en-US" sz="1050" dirty="0"/>
              <a:t>标准化</a:t>
            </a:r>
          </a:p>
          <a:p>
            <a:r>
              <a:rPr lang="zh-CN" altLang="en-US" sz="1050" b="1" dirty="0"/>
              <a:t>广告指数</a:t>
            </a:r>
            <a:r>
              <a:rPr lang="zh-CN" altLang="en-US" sz="1050" dirty="0"/>
              <a:t>：计算“广告”的词频，并对该列实施中心化</a:t>
            </a:r>
            <a:r>
              <a:rPr lang="en-US" altLang="zh-CN" sz="1050" dirty="0"/>
              <a:t>+</a:t>
            </a:r>
            <a:r>
              <a:rPr lang="zh-CN" altLang="en-US" sz="1050" dirty="0"/>
              <a:t>标准化</a:t>
            </a:r>
          </a:p>
        </p:txBody>
      </p:sp>
      <p:graphicFrame>
        <p:nvGraphicFramePr>
          <p:cNvPr id="54" name="表格 53"/>
          <p:cNvGraphicFramePr>
            <a:graphicFrameLocks noGrp="1"/>
          </p:cNvGraphicFramePr>
          <p:nvPr>
            <p:extLst>
              <p:ext uri="{D42A27DB-BD31-4B8C-83A1-F6EECF244321}">
                <p14:modId xmlns:p14="http://schemas.microsoft.com/office/powerpoint/2010/main" val="609226293"/>
              </p:ext>
            </p:extLst>
          </p:nvPr>
        </p:nvGraphicFramePr>
        <p:xfrm>
          <a:off x="3239148" y="255985"/>
          <a:ext cx="5660570" cy="4554909"/>
        </p:xfrm>
        <a:graphic>
          <a:graphicData uri="http://schemas.openxmlformats.org/drawingml/2006/table">
            <a:tbl>
              <a:tblPr firstRow="1" bandRow="1">
                <a:tableStyleId>{F5AB1C69-6EDB-4FF4-983F-18BD219EF322}</a:tableStyleId>
              </a:tblPr>
              <a:tblGrid>
                <a:gridCol w="1132114">
                  <a:extLst>
                    <a:ext uri="{9D8B030D-6E8A-4147-A177-3AD203B41FA5}">
                      <a16:colId xmlns:a16="http://schemas.microsoft.com/office/drawing/2014/main" val="760551069"/>
                    </a:ext>
                  </a:extLst>
                </a:gridCol>
                <a:gridCol w="1132114">
                  <a:extLst>
                    <a:ext uri="{9D8B030D-6E8A-4147-A177-3AD203B41FA5}">
                      <a16:colId xmlns:a16="http://schemas.microsoft.com/office/drawing/2014/main" val="1136119676"/>
                    </a:ext>
                  </a:extLst>
                </a:gridCol>
                <a:gridCol w="1132114">
                  <a:extLst>
                    <a:ext uri="{9D8B030D-6E8A-4147-A177-3AD203B41FA5}">
                      <a16:colId xmlns:a16="http://schemas.microsoft.com/office/drawing/2014/main" val="4119394654"/>
                    </a:ext>
                  </a:extLst>
                </a:gridCol>
                <a:gridCol w="1132114">
                  <a:extLst>
                    <a:ext uri="{9D8B030D-6E8A-4147-A177-3AD203B41FA5}">
                      <a16:colId xmlns:a16="http://schemas.microsoft.com/office/drawing/2014/main" val="60588029"/>
                    </a:ext>
                  </a:extLst>
                </a:gridCol>
                <a:gridCol w="1132114">
                  <a:extLst>
                    <a:ext uri="{9D8B030D-6E8A-4147-A177-3AD203B41FA5}">
                      <a16:colId xmlns:a16="http://schemas.microsoft.com/office/drawing/2014/main" val="330511349"/>
                    </a:ext>
                  </a:extLst>
                </a:gridCol>
              </a:tblGrid>
              <a:tr h="268088">
                <a:tc>
                  <a:txBody>
                    <a:bodyPr/>
                    <a:lstStyle/>
                    <a:p>
                      <a:pPr algn="ctr"/>
                      <a:r>
                        <a:rPr lang="zh-CN" altLang="en-US" sz="1050" dirty="0" smtClean="0"/>
                        <a:t>变量类型</a:t>
                      </a:r>
                      <a:endParaRPr lang="zh-CN" altLang="en-US" sz="1050" dirty="0"/>
                    </a:p>
                  </a:txBody>
                  <a:tcPr anchor="ctr"/>
                </a:tc>
                <a:tc>
                  <a:txBody>
                    <a:bodyPr/>
                    <a:lstStyle/>
                    <a:p>
                      <a:pPr algn="ctr"/>
                      <a:r>
                        <a:rPr lang="zh-CN" altLang="en-US" sz="1050" dirty="0" smtClean="0"/>
                        <a:t>变量名</a:t>
                      </a:r>
                      <a:endParaRPr lang="zh-CN" altLang="en-US" sz="1050" dirty="0"/>
                    </a:p>
                  </a:txBody>
                  <a:tcPr anchor="ctr"/>
                </a:tc>
                <a:tc>
                  <a:txBody>
                    <a:bodyPr/>
                    <a:lstStyle/>
                    <a:p>
                      <a:pPr algn="ctr"/>
                      <a:r>
                        <a:rPr lang="zh-CN" altLang="en-US" sz="1050" dirty="0" smtClean="0"/>
                        <a:t>详细说明</a:t>
                      </a:r>
                      <a:endParaRPr lang="zh-CN" altLang="en-US" sz="1050" dirty="0"/>
                    </a:p>
                  </a:txBody>
                  <a:tcPr anchor="ctr"/>
                </a:tc>
                <a:tc>
                  <a:txBody>
                    <a:bodyPr/>
                    <a:lstStyle/>
                    <a:p>
                      <a:pPr algn="ctr"/>
                      <a:r>
                        <a:rPr lang="zh-CN" altLang="en-US" sz="1050" dirty="0" smtClean="0"/>
                        <a:t>取值范围</a:t>
                      </a:r>
                      <a:endParaRPr lang="zh-CN" altLang="en-US" sz="1050" dirty="0"/>
                    </a:p>
                  </a:txBody>
                  <a:tcPr anchor="ctr"/>
                </a:tc>
                <a:tc>
                  <a:txBody>
                    <a:bodyPr/>
                    <a:lstStyle/>
                    <a:p>
                      <a:pPr algn="ctr"/>
                      <a:r>
                        <a:rPr lang="zh-CN" altLang="en-US" sz="1050" dirty="0" smtClean="0"/>
                        <a:t>备注</a:t>
                      </a:r>
                      <a:endParaRPr lang="zh-CN" altLang="en-US" sz="1050" dirty="0"/>
                    </a:p>
                  </a:txBody>
                  <a:tcPr anchor="ctr"/>
                </a:tc>
                <a:extLst>
                  <a:ext uri="{0D108BD9-81ED-4DB2-BD59-A6C34878D82A}">
                    <a16:rowId xmlns:a16="http://schemas.microsoft.com/office/drawing/2014/main" val="1151066504"/>
                  </a:ext>
                </a:extLst>
              </a:tr>
              <a:tr h="268088">
                <a:tc rowSpan="2">
                  <a:txBody>
                    <a:bodyPr/>
                    <a:lstStyle/>
                    <a:p>
                      <a:pPr algn="ctr"/>
                      <a:r>
                        <a:rPr lang="zh-CN" altLang="en-US" sz="1050" dirty="0" smtClean="0"/>
                        <a:t>因变量</a:t>
                      </a:r>
                      <a:endParaRPr lang="zh-CN" altLang="en-US" sz="1050" dirty="0"/>
                    </a:p>
                  </a:txBody>
                  <a:tcPr anchor="ctr"/>
                </a:tc>
                <a:tc>
                  <a:txBody>
                    <a:bodyPr/>
                    <a:lstStyle/>
                    <a:p>
                      <a:pPr algn="ctr"/>
                      <a:r>
                        <a:rPr lang="zh-CN" altLang="en-US" sz="1050" dirty="0" smtClean="0"/>
                        <a:t>总评分</a:t>
                      </a:r>
                      <a:endParaRPr lang="zh-CN" altLang="en-US" sz="1050" dirty="0"/>
                    </a:p>
                  </a:txBody>
                  <a:tcPr anchor="ctr"/>
                </a:tc>
                <a:tc>
                  <a:txBody>
                    <a:bodyPr/>
                    <a:lstStyle/>
                    <a:p>
                      <a:pPr algn="ctr"/>
                      <a:r>
                        <a:rPr lang="zh-CN" altLang="en-US" sz="1050" dirty="0" smtClean="0"/>
                        <a:t>连续变量</a:t>
                      </a:r>
                      <a:endParaRPr lang="zh-CN" altLang="en-US" sz="1050" dirty="0"/>
                    </a:p>
                  </a:txBody>
                  <a:tcPr anchor="ctr"/>
                </a:tc>
                <a:tc>
                  <a:txBody>
                    <a:bodyPr/>
                    <a:lstStyle/>
                    <a:p>
                      <a:pPr algn="ctr"/>
                      <a:r>
                        <a:rPr lang="en-US" altLang="zh-CN" sz="1050" dirty="0" smtClean="0"/>
                        <a:t>2.1~10</a:t>
                      </a:r>
                      <a:endParaRPr lang="zh-CN" altLang="en-US" sz="1050" dirty="0"/>
                    </a:p>
                  </a:txBody>
                  <a:tcPr anchor="ctr"/>
                </a:tc>
                <a:tc>
                  <a:txBody>
                    <a:bodyPr/>
                    <a:lstStyle/>
                    <a:p>
                      <a:pPr algn="ctr"/>
                      <a:endParaRPr lang="zh-CN" altLang="en-US" sz="1050" dirty="0"/>
                    </a:p>
                  </a:txBody>
                  <a:tcPr anchor="ctr"/>
                </a:tc>
                <a:extLst>
                  <a:ext uri="{0D108BD9-81ED-4DB2-BD59-A6C34878D82A}">
                    <a16:rowId xmlns:a16="http://schemas.microsoft.com/office/drawing/2014/main" val="200313026"/>
                  </a:ext>
                </a:extLst>
              </a:tr>
              <a:tr h="268088">
                <a:tc vMerge="1">
                  <a:txBody>
                    <a:bodyPr/>
                    <a:lstStyle/>
                    <a:p>
                      <a:pPr algn="ctr"/>
                      <a:endParaRPr lang="zh-CN" altLang="en-US" sz="1100" dirty="0"/>
                    </a:p>
                  </a:txBody>
                  <a:tcPr anchor="ctr"/>
                </a:tc>
                <a:tc>
                  <a:txBody>
                    <a:bodyPr/>
                    <a:lstStyle/>
                    <a:p>
                      <a:pPr algn="ctr"/>
                      <a:r>
                        <a:rPr lang="zh-CN" altLang="en-US" sz="1050" dirty="0" smtClean="0"/>
                        <a:t>总评论数</a:t>
                      </a:r>
                      <a:endParaRPr lang="zh-CN" altLang="en-US" sz="1050" dirty="0"/>
                    </a:p>
                  </a:txBody>
                  <a:tcPr anchor="ctr"/>
                </a:tc>
                <a:tc>
                  <a:txBody>
                    <a:bodyPr/>
                    <a:lstStyle/>
                    <a:p>
                      <a:pPr algn="ctr"/>
                      <a:r>
                        <a:rPr lang="zh-CN" altLang="en-US" sz="1050" dirty="0" smtClean="0"/>
                        <a:t>计数类型</a:t>
                      </a:r>
                      <a:endParaRPr lang="zh-CN" altLang="en-US" sz="1050" dirty="0"/>
                    </a:p>
                  </a:txBody>
                  <a:tcPr anchor="ctr"/>
                </a:tc>
                <a:tc>
                  <a:txBody>
                    <a:bodyPr/>
                    <a:lstStyle/>
                    <a:p>
                      <a:pPr algn="ctr"/>
                      <a:r>
                        <a:rPr lang="en-US" altLang="zh-CN" sz="1050" dirty="0" smtClean="0"/>
                        <a:t>21~232536</a:t>
                      </a:r>
                      <a:endParaRPr lang="zh-CN" altLang="en-US" sz="1050" dirty="0"/>
                    </a:p>
                  </a:txBody>
                  <a:tcPr anchor="ctr"/>
                </a:tc>
                <a:tc>
                  <a:txBody>
                    <a:bodyPr/>
                    <a:lstStyle/>
                    <a:p>
                      <a:pPr algn="ctr"/>
                      <a:r>
                        <a:rPr lang="zh-CN" altLang="en-US" sz="1050" dirty="0" smtClean="0"/>
                        <a:t>对数处理</a:t>
                      </a:r>
                      <a:endParaRPr lang="zh-CN" altLang="en-US" sz="1050" dirty="0"/>
                    </a:p>
                  </a:txBody>
                  <a:tcPr anchor="ctr"/>
                </a:tc>
                <a:extLst>
                  <a:ext uri="{0D108BD9-81ED-4DB2-BD59-A6C34878D82A}">
                    <a16:rowId xmlns:a16="http://schemas.microsoft.com/office/drawing/2014/main" val="1262052188"/>
                  </a:ext>
                </a:extLst>
              </a:tr>
              <a:tr h="438689">
                <a:tc rowSpan="11">
                  <a:txBody>
                    <a:bodyPr/>
                    <a:lstStyle/>
                    <a:p>
                      <a:pPr algn="ctr"/>
                      <a:r>
                        <a:rPr lang="zh-CN" altLang="en-US" sz="1050" dirty="0" smtClean="0"/>
                        <a:t>自变量</a:t>
                      </a:r>
                      <a:endParaRPr lang="zh-CN" altLang="en-US" sz="1050" dirty="0"/>
                    </a:p>
                  </a:txBody>
                  <a:tcPr anchor="ctr"/>
                </a:tc>
                <a:tc>
                  <a:txBody>
                    <a:bodyPr/>
                    <a:lstStyle/>
                    <a:p>
                      <a:pPr algn="ctr"/>
                      <a:r>
                        <a:rPr lang="zh-CN" altLang="en-US" sz="1050" dirty="0" smtClean="0"/>
                        <a:t>厂商</a:t>
                      </a:r>
                      <a:endParaRPr lang="zh-CN" altLang="en-US" sz="1050" dirty="0"/>
                    </a:p>
                  </a:txBody>
                  <a:tcPr anchor="ctr"/>
                </a:tc>
                <a:tc>
                  <a:txBody>
                    <a:bodyPr/>
                    <a:lstStyle/>
                    <a:p>
                      <a:pPr algn="ctr"/>
                      <a:r>
                        <a:rPr lang="zh-CN" altLang="en-US" sz="1050" dirty="0" smtClean="0"/>
                        <a:t>定性变量（</a:t>
                      </a:r>
                      <a:r>
                        <a:rPr lang="en-US" altLang="zh-CN" sz="1050" dirty="0" smtClean="0"/>
                        <a:t>4</a:t>
                      </a:r>
                      <a:r>
                        <a:rPr lang="zh-CN" altLang="en-US" sz="1050" dirty="0" smtClean="0"/>
                        <a:t>水平）</a:t>
                      </a:r>
                      <a:endParaRPr lang="zh-CN" altLang="en-US" sz="1050" dirty="0"/>
                    </a:p>
                  </a:txBody>
                  <a:tcPr anchor="ctr"/>
                </a:tc>
                <a:tc>
                  <a:txBody>
                    <a:bodyPr/>
                    <a:lstStyle/>
                    <a:p>
                      <a:pPr algn="ctr"/>
                      <a:r>
                        <a:rPr lang="zh-CN" altLang="en-US" sz="1050" dirty="0" smtClean="0"/>
                        <a:t>例如：腾讯</a:t>
                      </a:r>
                      <a:endParaRPr lang="zh-CN" altLang="en-US" sz="1050" dirty="0"/>
                    </a:p>
                  </a:txBody>
                  <a:tcPr anchor="ctr"/>
                </a:tc>
                <a:tc>
                  <a:txBody>
                    <a:bodyPr/>
                    <a:lstStyle/>
                    <a:p>
                      <a:r>
                        <a:rPr lang="zh-CN" altLang="en-US" sz="1050" dirty="0" smtClean="0"/>
                        <a:t>已经进一步离散化</a:t>
                      </a:r>
                      <a:endParaRPr lang="zh-CN" altLang="en-US" sz="1050" dirty="0"/>
                    </a:p>
                  </a:txBody>
                  <a:tcPr anchor="ctr"/>
                </a:tc>
                <a:extLst>
                  <a:ext uri="{0D108BD9-81ED-4DB2-BD59-A6C34878D82A}">
                    <a16:rowId xmlns:a16="http://schemas.microsoft.com/office/drawing/2014/main" val="3119870939"/>
                  </a:ext>
                </a:extLst>
              </a:tr>
              <a:tr h="438689">
                <a:tc vMerge="1">
                  <a:txBody>
                    <a:bodyPr/>
                    <a:lstStyle/>
                    <a:p>
                      <a:pPr algn="ctr"/>
                      <a:endParaRPr lang="zh-CN" altLang="en-US" sz="1100" dirty="0"/>
                    </a:p>
                  </a:txBody>
                  <a:tcPr anchor="ctr"/>
                </a:tc>
                <a:tc>
                  <a:txBody>
                    <a:bodyPr/>
                    <a:lstStyle/>
                    <a:p>
                      <a:pPr algn="ctr"/>
                      <a:r>
                        <a:rPr lang="zh-CN" altLang="en-US" sz="1050" dirty="0" smtClean="0"/>
                        <a:t>类别</a:t>
                      </a:r>
                      <a:endParaRPr lang="zh-CN" altLang="en-US" sz="1050" dirty="0"/>
                    </a:p>
                  </a:txBody>
                  <a:tcPr anchor="ctr"/>
                </a:tc>
                <a:tc>
                  <a:txBody>
                    <a:bodyPr/>
                    <a:lstStyle/>
                    <a:p>
                      <a:pPr algn="ctr"/>
                      <a:r>
                        <a:rPr lang="zh-CN" altLang="en-US" sz="1050" dirty="0" smtClean="0"/>
                        <a:t>定性变量（</a:t>
                      </a:r>
                      <a:r>
                        <a:rPr lang="en-US" altLang="zh-CN" sz="1050" dirty="0" smtClean="0"/>
                        <a:t>14</a:t>
                      </a:r>
                      <a:r>
                        <a:rPr lang="zh-CN" altLang="en-US" sz="1050" dirty="0" smtClean="0"/>
                        <a:t>水平）</a:t>
                      </a:r>
                      <a:endParaRPr lang="zh-CN" altLang="en-US" sz="1050" dirty="0"/>
                    </a:p>
                  </a:txBody>
                  <a:tcPr anchor="ctr"/>
                </a:tc>
                <a:tc>
                  <a:txBody>
                    <a:bodyPr/>
                    <a:lstStyle/>
                    <a:p>
                      <a:pPr algn="ctr"/>
                      <a:r>
                        <a:rPr lang="zh-CN" altLang="en-US" sz="1050" dirty="0" smtClean="0"/>
                        <a:t>例如：益智</a:t>
                      </a:r>
                      <a:endParaRPr lang="zh-CN" altLang="en-US" sz="1050" dirty="0"/>
                    </a:p>
                  </a:txBody>
                  <a:tcPr anchor="ctr">
                    <a:lnB w="12700" cap="flat" cmpd="sng" algn="ctr">
                      <a:solidFill>
                        <a:schemeClr val="bg1"/>
                      </a:solidFill>
                      <a:prstDash val="solid"/>
                      <a:round/>
                      <a:headEnd type="none" w="med" len="med"/>
                      <a:tailEnd type="none" w="med" len="med"/>
                    </a:lnB>
                  </a:tcPr>
                </a:tc>
                <a:tc>
                  <a:txBody>
                    <a:bodyPr/>
                    <a:lstStyle/>
                    <a:p>
                      <a:pPr algn="ctr"/>
                      <a:endParaRPr lang="zh-CN" altLang="en-US" sz="1050" dirty="0"/>
                    </a:p>
                  </a:txBody>
                  <a:tcPr anchor="ctr"/>
                </a:tc>
                <a:extLst>
                  <a:ext uri="{0D108BD9-81ED-4DB2-BD59-A6C34878D82A}">
                    <a16:rowId xmlns:a16="http://schemas.microsoft.com/office/drawing/2014/main" val="4023942769"/>
                  </a:ext>
                </a:extLst>
              </a:tr>
              <a:tr h="438689">
                <a:tc vMerge="1">
                  <a:txBody>
                    <a:bodyPr/>
                    <a:lstStyle/>
                    <a:p>
                      <a:pPr algn="ctr"/>
                      <a:endParaRPr lang="zh-CN" altLang="en-US" sz="1100"/>
                    </a:p>
                  </a:txBody>
                  <a:tcPr anchor="ctr"/>
                </a:tc>
                <a:tc>
                  <a:txBody>
                    <a:bodyPr/>
                    <a:lstStyle/>
                    <a:p>
                      <a:pPr algn="ctr"/>
                      <a:r>
                        <a:rPr lang="zh-CN" altLang="en-US" sz="1050" dirty="0" smtClean="0"/>
                        <a:t>是</a:t>
                      </a:r>
                      <a:r>
                        <a:rPr lang="en-US" altLang="zh-CN" sz="1050" dirty="0" smtClean="0"/>
                        <a:t>\</a:t>
                      </a:r>
                      <a:r>
                        <a:rPr lang="zh-CN" altLang="en-US" sz="1050" dirty="0" smtClean="0"/>
                        <a:t>否测试版</a:t>
                      </a:r>
                      <a:endParaRPr lang="zh-CN" altLang="en-US" sz="105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50" dirty="0" smtClean="0"/>
                        <a:t>定性变量（</a:t>
                      </a:r>
                      <a:r>
                        <a:rPr lang="en-US" altLang="zh-CN" sz="1050" dirty="0" smtClean="0"/>
                        <a:t>2</a:t>
                      </a:r>
                      <a:r>
                        <a:rPr lang="zh-CN" altLang="en-US" sz="1050" dirty="0" smtClean="0"/>
                        <a:t>水平）</a:t>
                      </a:r>
                      <a:endParaRPr lang="zh-CN" altLang="en-US" sz="1050" dirty="0"/>
                    </a:p>
                  </a:txBody>
                  <a:tcPr anchor="ctr">
                    <a:lnR w="12700" cap="flat" cmpd="sng" algn="ctr">
                      <a:solidFill>
                        <a:schemeClr val="bg1"/>
                      </a:solidFill>
                      <a:prstDash val="solid"/>
                      <a:round/>
                      <a:headEnd type="none" w="med" len="med"/>
                      <a:tailEnd type="none" w="med" len="med"/>
                    </a:lnR>
                  </a:tcPr>
                </a:tc>
                <a:tc>
                  <a:txBody>
                    <a:bodyPr/>
                    <a:lstStyle/>
                    <a:p>
                      <a:pPr algn="ctr"/>
                      <a:r>
                        <a:rPr lang="zh-CN" altLang="en-US" sz="1050" dirty="0" smtClean="0"/>
                        <a:t>是、否</a:t>
                      </a:r>
                      <a:endParaRPr lang="zh-CN" altLang="en-US" sz="105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zh-CN" altLang="en-US" sz="105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648282108"/>
                  </a:ext>
                </a:extLst>
              </a:tr>
              <a:tr h="438689">
                <a:tc vMerge="1">
                  <a:txBody>
                    <a:bodyPr/>
                    <a:lstStyle/>
                    <a:p>
                      <a:endParaRPr lang="zh-CN" altLang="en-US"/>
                    </a:p>
                  </a:txBody>
                  <a:tcPr/>
                </a:tc>
                <a:tc>
                  <a:txBody>
                    <a:bodyPr/>
                    <a:lstStyle/>
                    <a:p>
                      <a:pPr algn="ctr"/>
                      <a:r>
                        <a:rPr lang="zh-CN" altLang="en-US" sz="1050" dirty="0" smtClean="0"/>
                        <a:t>是</a:t>
                      </a:r>
                      <a:r>
                        <a:rPr lang="en-US" altLang="zh-CN" sz="1050" dirty="0" smtClean="0"/>
                        <a:t>\</a:t>
                      </a:r>
                      <a:r>
                        <a:rPr lang="zh-CN" altLang="en-US" sz="1050" dirty="0" smtClean="0"/>
                        <a:t>否社交类</a:t>
                      </a:r>
                      <a:endParaRPr lang="zh-CN" altLang="en-US" sz="105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50" dirty="0" smtClean="0"/>
                        <a:t>定性变量（</a:t>
                      </a:r>
                      <a:r>
                        <a:rPr lang="en-US" altLang="zh-CN" sz="1050" dirty="0" smtClean="0"/>
                        <a:t>2</a:t>
                      </a:r>
                      <a:r>
                        <a:rPr lang="zh-CN" altLang="en-US" sz="1050" dirty="0" smtClean="0"/>
                        <a:t>水平）</a:t>
                      </a:r>
                      <a:endParaRPr lang="zh-CN" altLang="en-US" sz="1050" dirty="0"/>
                    </a:p>
                  </a:txBody>
                  <a:tcPr anchor="ctr">
                    <a:lnR w="12700" cap="flat" cmpd="sng" algn="ctr">
                      <a:solidFill>
                        <a:schemeClr val="bg1"/>
                      </a:solidFill>
                      <a:prstDash val="solid"/>
                      <a:round/>
                      <a:headEnd type="none" w="med" len="med"/>
                      <a:tailEnd type="none" w="med" len="med"/>
                    </a:lnR>
                  </a:tcPr>
                </a:tc>
                <a:tc>
                  <a:txBody>
                    <a:bodyPr/>
                    <a:lstStyle/>
                    <a:p>
                      <a:pPr algn="ctr"/>
                      <a:r>
                        <a:rPr lang="zh-CN" altLang="en-US" sz="1050" dirty="0" smtClean="0"/>
                        <a:t>是、否</a:t>
                      </a:r>
                      <a:endParaRPr lang="zh-CN" altLang="en-US" sz="105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zh-CN" altLang="en-US" sz="105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98188020"/>
                  </a:ext>
                </a:extLst>
              </a:tr>
              <a:tr h="276212">
                <a:tc vMerge="1">
                  <a:txBody>
                    <a:bodyPr/>
                    <a:lstStyle/>
                    <a:p>
                      <a:pPr algn="ctr"/>
                      <a:endParaRPr lang="zh-CN" altLang="en-US" sz="11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50" dirty="0" smtClean="0"/>
                        <a:t>评论平均长度</a:t>
                      </a:r>
                    </a:p>
                  </a:txBody>
                  <a:tcPr anchor="ctr"/>
                </a:tc>
                <a:tc rowSpan="7">
                  <a:txBody>
                    <a:bodyPr/>
                    <a:lstStyle/>
                    <a:p>
                      <a:pPr algn="ctr"/>
                      <a:r>
                        <a:rPr lang="zh-CN" altLang="en-US" sz="1050" dirty="0" smtClean="0"/>
                        <a:t>连续变量</a:t>
                      </a:r>
                      <a:endParaRPr lang="zh-CN" altLang="en-US" sz="1050" dirty="0"/>
                    </a:p>
                  </a:txBody>
                  <a:tcPr anchor="ctr">
                    <a:lnR w="12700" cap="flat" cmpd="sng" algn="ctr">
                      <a:solidFill>
                        <a:schemeClr val="tx2"/>
                      </a:solidFill>
                      <a:prstDash val="solid"/>
                      <a:round/>
                      <a:headEnd type="none" w="med" len="med"/>
                      <a:tailEnd type="none" w="med" len="med"/>
                    </a:lnR>
                  </a:tcPr>
                </a:tc>
                <a:tc>
                  <a:txBody>
                    <a:bodyPr/>
                    <a:lstStyle/>
                    <a:p>
                      <a:pPr algn="ctr"/>
                      <a:r>
                        <a:rPr lang="en-US" altLang="zh-CN" sz="1050" dirty="0" smtClean="0"/>
                        <a:t>42.75~631.22</a:t>
                      </a:r>
                      <a:endParaRPr lang="zh-CN" altLang="en-US" sz="105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zh-CN" altLang="en-US" sz="1100" dirty="0"/>
                    </a:p>
                  </a:txBody>
                  <a:tcPr anchor="ctr">
                    <a:lnL w="12700" cap="flat" cmpd="sng" algn="ctr">
                      <a:solidFill>
                        <a:schemeClr val="tx2"/>
                      </a:solidFill>
                      <a:prstDash val="solid"/>
                      <a:round/>
                      <a:headEnd type="none" w="med" len="med"/>
                      <a:tailEnd type="none" w="med" len="med"/>
                    </a:lnL>
                  </a:tcPr>
                </a:tc>
                <a:extLst>
                  <a:ext uri="{0D108BD9-81ED-4DB2-BD59-A6C34878D82A}">
                    <a16:rowId xmlns:a16="http://schemas.microsoft.com/office/drawing/2014/main" val="722647539"/>
                  </a:ext>
                </a:extLst>
              </a:tr>
              <a:tr h="283894">
                <a:tc vMerge="1">
                  <a:txBody>
                    <a:bodyPr/>
                    <a:lstStyle/>
                    <a:p>
                      <a:endParaRPr lang="zh-CN" altLang="en-US"/>
                    </a:p>
                  </a:txBody>
                  <a:tcPr/>
                </a:tc>
                <a:tc>
                  <a:txBody>
                    <a:bodyPr/>
                    <a:lstStyle/>
                    <a:p>
                      <a:pPr algn="ctr"/>
                      <a:r>
                        <a:rPr lang="zh-CN" altLang="en-US" sz="1050" dirty="0" smtClean="0"/>
                        <a:t>氪金指数</a:t>
                      </a:r>
                      <a:endParaRPr lang="zh-CN" altLang="en-US" sz="1050" dirty="0"/>
                    </a:p>
                  </a:txBody>
                  <a:tcPr anchor="ctr"/>
                </a:tc>
                <a:tc vMerge="1">
                  <a:txBody>
                    <a:bodyPr/>
                    <a:lstStyle/>
                    <a:p>
                      <a:pPr algn="ctr"/>
                      <a:endParaRPr lang="zh-CN" altLang="en-US" sz="1050" dirty="0"/>
                    </a:p>
                  </a:txBody>
                  <a:tcPr anchor="ctr">
                    <a:lnR w="12700" cap="flat" cmpd="sng" algn="ctr">
                      <a:solidFill>
                        <a:schemeClr val="tx2"/>
                      </a:solidFill>
                      <a:prstDash val="solid"/>
                      <a:round/>
                      <a:headEnd type="none" w="med" len="med"/>
                      <a:tailEnd type="none" w="med" len="med"/>
                    </a:lnR>
                  </a:tcPr>
                </a:tc>
                <a:tc>
                  <a:txBody>
                    <a:bodyPr/>
                    <a:lstStyle/>
                    <a:p>
                      <a:pPr marL="0" algn="ctr" defTabSz="685800" rtl="0" eaLnBrk="1" latinLnBrk="0" hangingPunct="1"/>
                      <a:r>
                        <a:rPr lang="en-US" altLang="zh-CN" sz="1050" kern="1200" dirty="0" smtClean="0">
                          <a:solidFill>
                            <a:schemeClr val="dk1"/>
                          </a:solidFill>
                          <a:latin typeface="+mn-lt"/>
                          <a:ea typeface="+mn-ea"/>
                          <a:cs typeface="+mn-cs"/>
                        </a:rPr>
                        <a:t>-1.3631~2.973</a:t>
                      </a:r>
                      <a:endParaRPr lang="zh-CN" altLang="en-US" sz="105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rowSpan="6">
                  <a:txBody>
                    <a:bodyPr/>
                    <a:lstStyle/>
                    <a:p>
                      <a:pPr algn="ctr"/>
                      <a:r>
                        <a:rPr lang="zh-CN" altLang="en-US" sz="1100" dirty="0" smtClean="0"/>
                        <a:t>已标准化</a:t>
                      </a:r>
                      <a:endParaRPr lang="zh-CN" altLang="en-US" sz="110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118"/>
                  </a:ext>
                </a:extLst>
              </a:tr>
              <a:tr h="268088">
                <a:tc vMerge="1">
                  <a:txBody>
                    <a:bodyPr/>
                    <a:lstStyle/>
                    <a:p>
                      <a:pPr algn="ctr"/>
                      <a:endParaRPr lang="zh-CN" altLang="en-US" sz="1100" dirty="0"/>
                    </a:p>
                  </a:txBody>
                  <a:tcPr anchor="ctr"/>
                </a:tc>
                <a:tc>
                  <a:txBody>
                    <a:bodyPr/>
                    <a:lstStyle/>
                    <a:p>
                      <a:pPr algn="ctr"/>
                      <a:r>
                        <a:rPr lang="zh-CN" altLang="en-US" sz="1050" dirty="0" smtClean="0"/>
                        <a:t>爆肝指数</a:t>
                      </a:r>
                      <a:endParaRPr lang="zh-CN" altLang="en-US" sz="1050" dirty="0"/>
                    </a:p>
                  </a:txBody>
                  <a:tcPr anchor="ctr"/>
                </a:tc>
                <a:tc vMerge="1">
                  <a:txBody>
                    <a:bodyPr/>
                    <a:lstStyle/>
                    <a:p>
                      <a:pPr algn="ctr"/>
                      <a:endParaRPr lang="zh-CN" altLang="en-US" sz="1050" dirty="0"/>
                    </a:p>
                  </a:txBody>
                  <a:tcPr anchor="ctr">
                    <a:lnR w="12700" cap="flat" cmpd="sng" algn="ctr">
                      <a:solidFill>
                        <a:schemeClr val="bg1"/>
                      </a:solidFill>
                      <a:prstDash val="solid"/>
                      <a:round/>
                      <a:headEnd type="none" w="med" len="med"/>
                      <a:tailEnd type="none" w="med" len="med"/>
                    </a:lnR>
                  </a:tcPr>
                </a:tc>
                <a:tc>
                  <a:txBody>
                    <a:bodyPr/>
                    <a:lstStyle/>
                    <a:p>
                      <a:pPr algn="ctr"/>
                      <a:r>
                        <a:rPr lang="en-US" altLang="zh-CN" sz="1050" dirty="0" smtClean="0"/>
                        <a:t>-1.411~3.2717</a:t>
                      </a:r>
                      <a:endParaRPr lang="zh-CN" altLang="en-US" sz="105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ctr"/>
                      <a:endParaRPr lang="zh-CN" altLang="en-US" sz="105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11286359"/>
                  </a:ext>
                </a:extLst>
              </a:tr>
              <a:tr h="268088">
                <a:tc vMerge="1">
                  <a:txBody>
                    <a:bodyPr/>
                    <a:lstStyle/>
                    <a:p>
                      <a:pPr algn="ctr"/>
                      <a:endParaRPr lang="zh-CN" altLang="en-US" sz="1100" dirty="0"/>
                    </a:p>
                  </a:txBody>
                  <a:tcPr anchor="ctr"/>
                </a:tc>
                <a:tc>
                  <a:txBody>
                    <a:bodyPr/>
                    <a:lstStyle/>
                    <a:p>
                      <a:pPr algn="ctr"/>
                      <a:r>
                        <a:rPr lang="zh-CN" altLang="en-US" sz="1050" dirty="0" smtClean="0"/>
                        <a:t>游戏机制指数</a:t>
                      </a:r>
                      <a:endParaRPr lang="zh-CN" altLang="en-US" sz="1050" dirty="0"/>
                    </a:p>
                  </a:txBody>
                  <a:tcPr anchor="ctr"/>
                </a:tc>
                <a:tc vMerge="1">
                  <a:txBody>
                    <a:bodyPr/>
                    <a:lstStyle/>
                    <a:p>
                      <a:pPr algn="ctr"/>
                      <a:endParaRPr lang="zh-CN" altLang="en-US" sz="1050" dirty="0"/>
                    </a:p>
                  </a:txBody>
                  <a:tcPr anchor="ctr"/>
                </a:tc>
                <a:tc>
                  <a:txBody>
                    <a:bodyPr/>
                    <a:lstStyle/>
                    <a:p>
                      <a:pPr algn="ctr"/>
                      <a:r>
                        <a:rPr lang="en-US" altLang="zh-CN" sz="1050" dirty="0" smtClean="0"/>
                        <a:t>-1.696~2.2764</a:t>
                      </a:r>
                      <a:endParaRPr lang="zh-CN" altLang="en-US" sz="105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ctr"/>
                      <a:endParaRPr lang="zh-CN" altLang="en-US" sz="1050" dirty="0"/>
                    </a:p>
                  </a:txBody>
                  <a:tcPr anchor="ctr"/>
                </a:tc>
                <a:extLst>
                  <a:ext uri="{0D108BD9-81ED-4DB2-BD59-A6C34878D82A}">
                    <a16:rowId xmlns:a16="http://schemas.microsoft.com/office/drawing/2014/main" val="3416999451"/>
                  </a:ext>
                </a:extLst>
              </a:tr>
              <a:tr h="275991">
                <a:tc vMerge="1">
                  <a:txBody>
                    <a:bodyPr/>
                    <a:lstStyle/>
                    <a:p>
                      <a:pPr algn="ctr"/>
                      <a:endParaRPr lang="zh-CN" altLang="en-US" sz="1050" dirty="0"/>
                    </a:p>
                  </a:txBody>
                  <a:tcPr anchor="ctr"/>
                </a:tc>
                <a:tc>
                  <a:txBody>
                    <a:bodyPr/>
                    <a:lstStyle/>
                    <a:p>
                      <a:pPr algn="ctr"/>
                      <a:r>
                        <a:rPr lang="zh-CN" altLang="en-US" sz="1050" dirty="0" smtClean="0"/>
                        <a:t>艺术设计指数</a:t>
                      </a:r>
                      <a:endParaRPr lang="zh-CN" altLang="en-US" sz="1050" dirty="0"/>
                    </a:p>
                  </a:txBody>
                  <a:tcPr anchor="ctr"/>
                </a:tc>
                <a:tc vMerge="1">
                  <a:txBody>
                    <a:bodyPr/>
                    <a:lstStyle/>
                    <a:p>
                      <a:pPr algn="ctr"/>
                      <a:endParaRPr lang="zh-CN" altLang="en-US" sz="1050" dirty="0"/>
                    </a:p>
                  </a:txBody>
                  <a:tcPr anchor="ctr"/>
                </a:tc>
                <a:tc>
                  <a:txBody>
                    <a:bodyPr/>
                    <a:lstStyle/>
                    <a:p>
                      <a:pPr algn="ctr"/>
                      <a:r>
                        <a:rPr lang="en-US" altLang="zh-CN" sz="1050" dirty="0" smtClean="0"/>
                        <a:t>-1.103~4.4255</a:t>
                      </a:r>
                      <a:endParaRPr lang="zh-CN" altLang="en-US" sz="105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ctr"/>
                      <a:endParaRPr lang="zh-CN" altLang="en-US" sz="1050" dirty="0"/>
                    </a:p>
                  </a:txBody>
                  <a:tcPr anchor="ctr"/>
                </a:tc>
                <a:extLst>
                  <a:ext uri="{0D108BD9-81ED-4DB2-BD59-A6C34878D82A}">
                    <a16:rowId xmlns:a16="http://schemas.microsoft.com/office/drawing/2014/main" val="2895515949"/>
                  </a:ext>
                </a:extLst>
              </a:tr>
              <a:tr h="299869">
                <a:tc vMerge="1">
                  <a:txBody>
                    <a:bodyPr/>
                    <a:lstStyle/>
                    <a:p>
                      <a:pPr algn="ctr"/>
                      <a:endParaRPr lang="zh-CN" altLang="en-US" sz="1050" dirty="0"/>
                    </a:p>
                  </a:txBody>
                  <a:tcPr anchor="ctr"/>
                </a:tc>
                <a:tc>
                  <a:txBody>
                    <a:bodyPr/>
                    <a:lstStyle/>
                    <a:p>
                      <a:pPr algn="ctr"/>
                      <a:r>
                        <a:rPr lang="zh-CN" altLang="en-US" sz="1050" dirty="0" smtClean="0"/>
                        <a:t>福利指数</a:t>
                      </a:r>
                      <a:endParaRPr lang="zh-CN" altLang="en-US" sz="1050" dirty="0"/>
                    </a:p>
                  </a:txBody>
                  <a:tcPr anchor="ctr"/>
                </a:tc>
                <a:tc vMerge="1">
                  <a:txBody>
                    <a:bodyPr/>
                    <a:lstStyle/>
                    <a:p>
                      <a:pPr algn="ctr"/>
                      <a:endParaRPr lang="zh-CN" altLang="en-US" sz="1050" dirty="0"/>
                    </a:p>
                  </a:txBody>
                  <a:tcPr anchor="ctr"/>
                </a:tc>
                <a:tc>
                  <a:txBody>
                    <a:bodyPr/>
                    <a:lstStyle/>
                    <a:p>
                      <a:pPr algn="ctr"/>
                      <a:r>
                        <a:rPr lang="en-US" altLang="zh-CN" sz="1050" dirty="0" smtClean="0"/>
                        <a:t>-0.63~6.0041</a:t>
                      </a:r>
                      <a:endParaRPr lang="zh-CN" altLang="en-US" sz="105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ctr"/>
                      <a:endParaRPr lang="zh-CN" altLang="en-US" sz="1050" dirty="0"/>
                    </a:p>
                  </a:txBody>
                  <a:tcPr anchor="ctr"/>
                </a:tc>
                <a:extLst>
                  <a:ext uri="{0D108BD9-81ED-4DB2-BD59-A6C34878D82A}">
                    <a16:rowId xmlns:a16="http://schemas.microsoft.com/office/drawing/2014/main" val="1155810176"/>
                  </a:ext>
                </a:extLst>
              </a:tr>
              <a:tr h="323747">
                <a:tc vMerge="1">
                  <a:txBody>
                    <a:bodyPr/>
                    <a:lstStyle/>
                    <a:p>
                      <a:pPr algn="ctr"/>
                      <a:endParaRPr lang="zh-CN" altLang="en-US" sz="1050" dirty="0"/>
                    </a:p>
                  </a:txBody>
                  <a:tcPr anchor="ctr"/>
                </a:tc>
                <a:tc>
                  <a:txBody>
                    <a:bodyPr/>
                    <a:lstStyle/>
                    <a:p>
                      <a:pPr algn="ctr"/>
                      <a:r>
                        <a:rPr lang="zh-CN" altLang="en-US" sz="1050" dirty="0" smtClean="0"/>
                        <a:t>广告指数</a:t>
                      </a:r>
                      <a:endParaRPr lang="zh-CN" altLang="en-US" sz="1050" dirty="0"/>
                    </a:p>
                  </a:txBody>
                  <a:tcPr anchor="ctr"/>
                </a:tc>
                <a:tc vMerge="1">
                  <a:txBody>
                    <a:bodyPr/>
                    <a:lstStyle/>
                    <a:p>
                      <a:pPr algn="ctr"/>
                      <a:endParaRPr lang="zh-CN" altLang="en-US" sz="1050" dirty="0"/>
                    </a:p>
                  </a:txBody>
                  <a:tcPr anchor="ctr"/>
                </a:tc>
                <a:tc>
                  <a:txBody>
                    <a:bodyPr/>
                    <a:lstStyle/>
                    <a:p>
                      <a:pPr algn="ctr"/>
                      <a:r>
                        <a:rPr lang="en-US" altLang="zh-CN" sz="1050" dirty="0" smtClean="0"/>
                        <a:t>-0.579~4.52</a:t>
                      </a:r>
                      <a:endParaRPr lang="zh-CN" altLang="en-US" sz="1050" dirty="0"/>
                    </a:p>
                  </a:txBody>
                  <a:tcPr anchor="ctr">
                    <a:lnT w="12700" cap="flat" cmpd="sng" algn="ctr">
                      <a:solidFill>
                        <a:schemeClr val="bg1"/>
                      </a:solidFill>
                      <a:prstDash val="solid"/>
                      <a:round/>
                      <a:headEnd type="none" w="med" len="med"/>
                      <a:tailEnd type="none" w="med" len="med"/>
                    </a:lnT>
                  </a:tcPr>
                </a:tc>
                <a:tc vMerge="1">
                  <a:txBody>
                    <a:bodyPr/>
                    <a:lstStyle/>
                    <a:p>
                      <a:pPr algn="ctr"/>
                      <a:endParaRPr lang="zh-CN" altLang="en-US" sz="1050" dirty="0"/>
                    </a:p>
                  </a:txBody>
                  <a:tcPr anchor="ctr"/>
                </a:tc>
                <a:extLst>
                  <a:ext uri="{0D108BD9-81ED-4DB2-BD59-A6C34878D82A}">
                    <a16:rowId xmlns:a16="http://schemas.microsoft.com/office/drawing/2014/main" val="851802371"/>
                  </a:ext>
                </a:extLst>
              </a:tr>
            </a:tbl>
          </a:graphicData>
        </a:graphic>
      </p:graphicFrame>
      <p:sp>
        <p:nvSpPr>
          <p:cNvPr id="15" name="文本框 1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6C61BBED-FCF6-476B-B51F-52EFD7821F11}"/>
              </a:ext>
            </a:extLst>
          </p:cNvPr>
          <p:cNvSpPr txBox="1"/>
          <p:nvPr/>
        </p:nvSpPr>
        <p:spPr>
          <a:xfrm>
            <a:off x="3673235" y="387856"/>
            <a:ext cx="1620957" cy="307777"/>
          </a:xfrm>
          <a:prstGeom prst="rect">
            <a:avLst/>
          </a:prstGeom>
          <a:noFill/>
        </p:spPr>
        <p:txBody>
          <a:bodyPr wrap="none" rtlCol="0">
            <a:spAutoFit/>
          </a:bodyPr>
          <a:lstStyle/>
          <a:p>
            <a:pPr lvl="0" algn="ctr">
              <a:defRPr/>
            </a:pPr>
            <a:r>
              <a:rPr lang="zh-CN" altLang="en-US" sz="1400" dirty="0" smtClean="0">
                <a:solidFill>
                  <a:schemeClr val="accent3"/>
                </a:solidFill>
                <a:cs typeface="+mn-ea"/>
                <a:sym typeface="+mn-lt"/>
              </a:rPr>
              <a:t>最终数据集的展示</a:t>
            </a:r>
            <a:endParaRPr lang="zh-CN" altLang="en-US" sz="1400" dirty="0">
              <a:solidFill>
                <a:schemeClr val="accent3"/>
              </a:solidFill>
              <a:cs typeface="+mn-ea"/>
              <a:sym typeface="+mn-lt"/>
            </a:endParaRPr>
          </a:p>
        </p:txBody>
      </p:sp>
      <p:pic>
        <p:nvPicPr>
          <p:cNvPr id="16" name="图片 15"/>
          <p:cNvPicPr>
            <a:picLocks noChangeAspect="1"/>
          </p:cNvPicPr>
          <p:nvPr/>
        </p:nvPicPr>
        <p:blipFill>
          <a:blip r:embed="rId3"/>
          <a:stretch>
            <a:fillRect/>
          </a:stretch>
        </p:blipFill>
        <p:spPr>
          <a:xfrm>
            <a:off x="1055031" y="695633"/>
            <a:ext cx="7014549" cy="4029780"/>
          </a:xfrm>
          <a:prstGeom prst="rect">
            <a:avLst/>
          </a:prstGeom>
        </p:spPr>
      </p:pic>
    </p:spTree>
    <p:extLst>
      <p:ext uri="{BB962C8B-B14F-4D97-AF65-F5344CB8AC3E}">
        <p14:creationId xmlns:p14="http://schemas.microsoft.com/office/powerpoint/2010/main" val="2909546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112">
            <a:extLst>
              <a:ext uri="{FF2B5EF4-FFF2-40B4-BE49-F238E27FC236}">
                <a16:creationId xmlns:a16="http://schemas.microsoft.com/office/drawing/2014/main" id="{984ACF0A-CABF-44DB-A013-98B1B3D9535C}"/>
              </a:ext>
            </a:extLst>
          </p:cNvPr>
          <p:cNvGrpSpPr/>
          <p:nvPr/>
        </p:nvGrpSpPr>
        <p:grpSpPr>
          <a:xfrm>
            <a:off x="5155490" y="1869436"/>
            <a:ext cx="216705" cy="203022"/>
            <a:chOff x="5368132" y="3540125"/>
            <a:chExt cx="465138" cy="435769"/>
          </a:xfrm>
          <a:solidFill>
            <a:schemeClr val="bg1"/>
          </a:solidFill>
        </p:grpSpPr>
        <p:sp>
          <p:nvSpPr>
            <p:cNvPr id="34" name="AutoShape 110">
              <a:extLst>
                <a:ext uri="{FF2B5EF4-FFF2-40B4-BE49-F238E27FC236}">
                  <a16:creationId xmlns:a16="http://schemas.microsoft.com/office/drawing/2014/main" id="{62928AD6-1A10-4814-AD2D-84F92CB921B2}"/>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36" name="AutoShape 111">
              <a:extLst>
                <a:ext uri="{FF2B5EF4-FFF2-40B4-BE49-F238E27FC236}">
                  <a16:creationId xmlns:a16="http://schemas.microsoft.com/office/drawing/2014/main" id="{B9A35E0F-867D-401B-AF0C-9E8088934BED}"/>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38" name="AutoShape 112">
            <a:extLst>
              <a:ext uri="{FF2B5EF4-FFF2-40B4-BE49-F238E27FC236}">
                <a16:creationId xmlns:a16="http://schemas.microsoft.com/office/drawing/2014/main" id="{63925428-3C54-4623-9487-1DB19CDA2BE5}"/>
              </a:ext>
            </a:extLst>
          </p:cNvPr>
          <p:cNvSpPr>
            <a:spLocks/>
          </p:cNvSpPr>
          <p:nvPr/>
        </p:nvSpPr>
        <p:spPr bwMode="auto">
          <a:xfrm>
            <a:off x="3708639" y="3331712"/>
            <a:ext cx="217057" cy="2161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nvGrpSpPr>
          <p:cNvPr id="40" name="组合 39">
            <a:extLst>
              <a:ext uri="{FF2B5EF4-FFF2-40B4-BE49-F238E27FC236}">
                <a16:creationId xmlns:a16="http://schemas.microsoft.com/office/drawing/2014/main" id="{F3DE8BF9-EF45-4830-96E8-996C1ECA6C8F}"/>
              </a:ext>
            </a:extLst>
          </p:cNvPr>
          <p:cNvGrpSpPr/>
          <p:nvPr/>
        </p:nvGrpSpPr>
        <p:grpSpPr>
          <a:xfrm>
            <a:off x="5198993" y="3373571"/>
            <a:ext cx="148661" cy="216704"/>
            <a:chOff x="2528974" y="2863357"/>
            <a:chExt cx="246811" cy="359779"/>
          </a:xfrm>
          <a:solidFill>
            <a:schemeClr val="bg1"/>
          </a:solidFill>
        </p:grpSpPr>
        <p:sp>
          <p:nvSpPr>
            <p:cNvPr id="41" name="AutoShape 113">
              <a:extLst>
                <a:ext uri="{FF2B5EF4-FFF2-40B4-BE49-F238E27FC236}">
                  <a16:creationId xmlns:a16="http://schemas.microsoft.com/office/drawing/2014/main" id="{EE996D59-A940-42FF-84C5-C48EE3F5CDA0}"/>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42" name="AutoShape 114">
              <a:extLst>
                <a:ext uri="{FF2B5EF4-FFF2-40B4-BE49-F238E27FC236}">
                  <a16:creationId xmlns:a16="http://schemas.microsoft.com/office/drawing/2014/main" id="{C94B381E-ED22-4DA4-A0EE-FE1BC77D7479}"/>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43" name="Group 124">
            <a:extLst>
              <a:ext uri="{FF2B5EF4-FFF2-40B4-BE49-F238E27FC236}">
                <a16:creationId xmlns:a16="http://schemas.microsoft.com/office/drawing/2014/main" id="{F94DEC23-719C-4F34-B8A9-22E6F16D6CB4}"/>
              </a:ext>
            </a:extLst>
          </p:cNvPr>
          <p:cNvGrpSpPr/>
          <p:nvPr/>
        </p:nvGrpSpPr>
        <p:grpSpPr>
          <a:xfrm>
            <a:off x="3708639" y="1873844"/>
            <a:ext cx="216704" cy="182312"/>
            <a:chOff x="5368132" y="2625725"/>
            <a:chExt cx="465138" cy="391319"/>
          </a:xfrm>
          <a:solidFill>
            <a:schemeClr val="bg1"/>
          </a:solidFill>
        </p:grpSpPr>
        <p:sp>
          <p:nvSpPr>
            <p:cNvPr id="50" name="AutoShape 120">
              <a:extLst>
                <a:ext uri="{FF2B5EF4-FFF2-40B4-BE49-F238E27FC236}">
                  <a16:creationId xmlns:a16="http://schemas.microsoft.com/office/drawing/2014/main" id="{5C897F88-3E49-4E10-90F7-EEDE5AD31108}"/>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1" name="AutoShape 121">
              <a:extLst>
                <a:ext uri="{FF2B5EF4-FFF2-40B4-BE49-F238E27FC236}">
                  <a16:creationId xmlns:a16="http://schemas.microsoft.com/office/drawing/2014/main" id="{1BB2F5B6-C17D-4FAD-B464-DB4F53E4EA3F}"/>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2" name="AutoShape 122">
              <a:extLst>
                <a:ext uri="{FF2B5EF4-FFF2-40B4-BE49-F238E27FC236}">
                  <a16:creationId xmlns:a16="http://schemas.microsoft.com/office/drawing/2014/main" id="{EB45BFC5-BED7-4B18-B805-72DAC83F0EA7}"/>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53" name="文本框 52"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6C61BBED-FCF6-476B-B51F-52EFD7821F11}"/>
              </a:ext>
            </a:extLst>
          </p:cNvPr>
          <p:cNvSpPr txBox="1"/>
          <p:nvPr/>
        </p:nvSpPr>
        <p:spPr>
          <a:xfrm>
            <a:off x="1950720" y="283039"/>
            <a:ext cx="4738794" cy="1015663"/>
          </a:xfrm>
          <a:prstGeom prst="rect">
            <a:avLst/>
          </a:prstGeom>
          <a:noFill/>
        </p:spPr>
        <p:txBody>
          <a:bodyPr wrap="square" rtlCol="0">
            <a:spAutoFit/>
          </a:bodyPr>
          <a:lstStyle/>
          <a:p>
            <a:pPr lvl="0" algn="ctr">
              <a:defRPr/>
            </a:pPr>
            <a:r>
              <a:rPr lang="zh-CN" altLang="en-US" sz="1200" b="1" dirty="0" smtClean="0">
                <a:solidFill>
                  <a:schemeClr val="accent3"/>
                </a:solidFill>
                <a:cs typeface="+mn-ea"/>
                <a:sym typeface="+mn-lt"/>
              </a:rPr>
              <a:t>模型</a:t>
            </a:r>
            <a:r>
              <a:rPr lang="en-US" altLang="zh-CN" sz="1200" b="1" dirty="0" smtClean="0">
                <a:solidFill>
                  <a:schemeClr val="accent3"/>
                </a:solidFill>
                <a:cs typeface="+mn-ea"/>
                <a:sym typeface="+mn-lt"/>
              </a:rPr>
              <a:t>1</a:t>
            </a:r>
          </a:p>
          <a:p>
            <a:pPr lvl="0">
              <a:defRPr/>
            </a:pPr>
            <a:r>
              <a:rPr lang="zh-CN" altLang="en-US" sz="1200" dirty="0">
                <a:solidFill>
                  <a:schemeClr val="accent3"/>
                </a:solidFill>
                <a:cs typeface="+mn-ea"/>
                <a:sym typeface="+mn-lt"/>
              </a:rPr>
              <a:t>因变量：</a:t>
            </a:r>
            <a:r>
              <a:rPr lang="zh-CN" altLang="en-US" sz="1200" dirty="0" smtClean="0">
                <a:solidFill>
                  <a:schemeClr val="accent3"/>
                </a:solidFill>
                <a:cs typeface="+mn-ea"/>
                <a:sym typeface="+mn-lt"/>
              </a:rPr>
              <a:t>总评</a:t>
            </a:r>
            <a:r>
              <a:rPr lang="zh-CN" altLang="en-US" sz="1200" dirty="0">
                <a:solidFill>
                  <a:schemeClr val="accent3"/>
                </a:solidFill>
                <a:cs typeface="+mn-ea"/>
                <a:sym typeface="+mn-lt"/>
              </a:rPr>
              <a:t>分</a:t>
            </a:r>
          </a:p>
          <a:p>
            <a:pPr lvl="0">
              <a:defRPr/>
            </a:pPr>
            <a:r>
              <a:rPr lang="zh-CN" altLang="en-US" sz="1200" dirty="0">
                <a:solidFill>
                  <a:schemeClr val="accent3"/>
                </a:solidFill>
                <a:cs typeface="+mn-ea"/>
                <a:sym typeface="+mn-lt"/>
              </a:rPr>
              <a:t>自变量：类别 </a:t>
            </a:r>
            <a:r>
              <a:rPr lang="en-US" altLang="zh-CN" sz="1200" dirty="0">
                <a:solidFill>
                  <a:schemeClr val="accent3"/>
                </a:solidFill>
                <a:cs typeface="+mn-ea"/>
                <a:sym typeface="+mn-lt"/>
              </a:rPr>
              <a:t>+ </a:t>
            </a:r>
            <a:r>
              <a:rPr lang="zh-CN" altLang="en-US" sz="1200" dirty="0">
                <a:solidFill>
                  <a:schemeClr val="accent3"/>
                </a:solidFill>
                <a:cs typeface="+mn-ea"/>
                <a:sym typeface="+mn-lt"/>
              </a:rPr>
              <a:t>测试版 </a:t>
            </a:r>
            <a:r>
              <a:rPr lang="en-US" altLang="zh-CN" sz="1200" dirty="0">
                <a:solidFill>
                  <a:schemeClr val="accent3"/>
                </a:solidFill>
                <a:cs typeface="+mn-ea"/>
                <a:sym typeface="+mn-lt"/>
              </a:rPr>
              <a:t>+ </a:t>
            </a:r>
            <a:r>
              <a:rPr lang="zh-CN" altLang="en-US" sz="1200" dirty="0">
                <a:solidFill>
                  <a:schemeClr val="accent3"/>
                </a:solidFill>
                <a:cs typeface="+mn-ea"/>
                <a:sym typeface="+mn-lt"/>
              </a:rPr>
              <a:t>社交类游戏 </a:t>
            </a:r>
            <a:r>
              <a:rPr lang="en-US" altLang="zh-CN" sz="1200" dirty="0">
                <a:solidFill>
                  <a:schemeClr val="accent3"/>
                </a:solidFill>
                <a:cs typeface="+mn-ea"/>
                <a:sym typeface="+mn-lt"/>
              </a:rPr>
              <a:t>+ </a:t>
            </a:r>
            <a:r>
              <a:rPr lang="zh-CN" altLang="en-US" sz="1200" dirty="0">
                <a:solidFill>
                  <a:schemeClr val="accent3"/>
                </a:solidFill>
                <a:cs typeface="+mn-ea"/>
                <a:sym typeface="+mn-lt"/>
              </a:rPr>
              <a:t>厂商类别 </a:t>
            </a:r>
            <a:r>
              <a:rPr lang="en-US" altLang="zh-CN" sz="1200" dirty="0">
                <a:solidFill>
                  <a:schemeClr val="accent3"/>
                </a:solidFill>
                <a:cs typeface="+mn-ea"/>
                <a:sym typeface="+mn-lt"/>
              </a:rPr>
              <a:t>+ </a:t>
            </a:r>
            <a:r>
              <a:rPr lang="zh-CN" altLang="en-US" sz="1200" dirty="0">
                <a:solidFill>
                  <a:schemeClr val="accent3"/>
                </a:solidFill>
                <a:cs typeface="+mn-ea"/>
                <a:sym typeface="+mn-lt"/>
              </a:rPr>
              <a:t>评论平均长度 </a:t>
            </a:r>
            <a:r>
              <a:rPr lang="en-US" altLang="zh-CN" sz="1200" dirty="0">
                <a:solidFill>
                  <a:schemeClr val="accent3"/>
                </a:solidFill>
                <a:cs typeface="+mn-ea"/>
                <a:sym typeface="+mn-lt"/>
              </a:rPr>
              <a:t>+ </a:t>
            </a:r>
            <a:r>
              <a:rPr lang="zh-CN" altLang="en-US" sz="1200" dirty="0">
                <a:solidFill>
                  <a:schemeClr val="accent3"/>
                </a:solidFill>
                <a:cs typeface="+mn-ea"/>
                <a:sym typeface="+mn-lt"/>
              </a:rPr>
              <a:t>氪金指数 </a:t>
            </a:r>
            <a:r>
              <a:rPr lang="en-US" altLang="zh-CN" sz="1200" dirty="0">
                <a:solidFill>
                  <a:schemeClr val="accent3"/>
                </a:solidFill>
                <a:cs typeface="+mn-ea"/>
                <a:sym typeface="+mn-lt"/>
              </a:rPr>
              <a:t>+ </a:t>
            </a:r>
            <a:r>
              <a:rPr lang="zh-CN" altLang="en-US" sz="1200" dirty="0">
                <a:solidFill>
                  <a:schemeClr val="accent3"/>
                </a:solidFill>
                <a:cs typeface="+mn-ea"/>
                <a:sym typeface="+mn-lt"/>
              </a:rPr>
              <a:t>爆肝指数 </a:t>
            </a:r>
            <a:r>
              <a:rPr lang="en-US" altLang="zh-CN" sz="1200" dirty="0">
                <a:solidFill>
                  <a:schemeClr val="accent3"/>
                </a:solidFill>
                <a:cs typeface="+mn-ea"/>
                <a:sym typeface="+mn-lt"/>
              </a:rPr>
              <a:t>+ </a:t>
            </a:r>
            <a:r>
              <a:rPr lang="zh-CN" altLang="en-US" sz="1200" dirty="0">
                <a:solidFill>
                  <a:schemeClr val="accent3"/>
                </a:solidFill>
                <a:cs typeface="+mn-ea"/>
                <a:sym typeface="+mn-lt"/>
              </a:rPr>
              <a:t>游戏机制指数 </a:t>
            </a:r>
            <a:r>
              <a:rPr lang="en-US" altLang="zh-CN" sz="1200" dirty="0">
                <a:solidFill>
                  <a:schemeClr val="accent3"/>
                </a:solidFill>
                <a:cs typeface="+mn-ea"/>
                <a:sym typeface="+mn-lt"/>
              </a:rPr>
              <a:t>+ </a:t>
            </a:r>
            <a:r>
              <a:rPr lang="zh-CN" altLang="en-US" sz="1200" dirty="0">
                <a:solidFill>
                  <a:schemeClr val="accent3"/>
                </a:solidFill>
                <a:cs typeface="+mn-ea"/>
                <a:sym typeface="+mn-lt"/>
              </a:rPr>
              <a:t>艺术设计指数 </a:t>
            </a:r>
            <a:r>
              <a:rPr lang="en-US" altLang="zh-CN" sz="1200" dirty="0">
                <a:solidFill>
                  <a:schemeClr val="accent3"/>
                </a:solidFill>
                <a:cs typeface="+mn-ea"/>
                <a:sym typeface="+mn-lt"/>
              </a:rPr>
              <a:t>+ </a:t>
            </a:r>
            <a:r>
              <a:rPr lang="zh-CN" altLang="en-US" sz="1200" dirty="0">
                <a:solidFill>
                  <a:schemeClr val="accent3"/>
                </a:solidFill>
                <a:cs typeface="+mn-ea"/>
                <a:sym typeface="+mn-lt"/>
              </a:rPr>
              <a:t>福利指数 </a:t>
            </a:r>
            <a:r>
              <a:rPr lang="en-US" altLang="zh-CN" sz="1200" dirty="0">
                <a:solidFill>
                  <a:schemeClr val="accent3"/>
                </a:solidFill>
                <a:cs typeface="+mn-ea"/>
                <a:sym typeface="+mn-lt"/>
              </a:rPr>
              <a:t>+ </a:t>
            </a:r>
            <a:r>
              <a:rPr lang="zh-CN" altLang="en-US" sz="1200" dirty="0">
                <a:solidFill>
                  <a:schemeClr val="accent3"/>
                </a:solidFill>
                <a:cs typeface="+mn-ea"/>
                <a:sym typeface="+mn-lt"/>
              </a:rPr>
              <a:t>广告指数</a:t>
            </a:r>
          </a:p>
        </p:txBody>
      </p:sp>
      <p:graphicFrame>
        <p:nvGraphicFramePr>
          <p:cNvPr id="2" name="表格 1"/>
          <p:cNvGraphicFramePr>
            <a:graphicFrameLocks noGrp="1"/>
          </p:cNvGraphicFramePr>
          <p:nvPr>
            <p:extLst>
              <p:ext uri="{D42A27DB-BD31-4B8C-83A1-F6EECF244321}">
                <p14:modId xmlns:p14="http://schemas.microsoft.com/office/powerpoint/2010/main" val="1610025835"/>
              </p:ext>
            </p:extLst>
          </p:nvPr>
        </p:nvGraphicFramePr>
        <p:xfrm>
          <a:off x="258684" y="1298702"/>
          <a:ext cx="6899909" cy="3487563"/>
        </p:xfrm>
        <a:graphic>
          <a:graphicData uri="http://schemas.openxmlformats.org/drawingml/2006/table">
            <a:tbl>
              <a:tblPr firstRow="1" bandRow="1">
                <a:tableStyleId>{F5AB1C69-6EDB-4FF4-983F-18BD219EF322}</a:tableStyleId>
              </a:tblPr>
              <a:tblGrid>
                <a:gridCol w="1839975">
                  <a:extLst>
                    <a:ext uri="{9D8B030D-6E8A-4147-A177-3AD203B41FA5}">
                      <a16:colId xmlns:a16="http://schemas.microsoft.com/office/drawing/2014/main" val="3664777619"/>
                    </a:ext>
                  </a:extLst>
                </a:gridCol>
                <a:gridCol w="1103987">
                  <a:extLst>
                    <a:ext uri="{9D8B030D-6E8A-4147-A177-3AD203B41FA5}">
                      <a16:colId xmlns:a16="http://schemas.microsoft.com/office/drawing/2014/main" val="2041613034"/>
                    </a:ext>
                  </a:extLst>
                </a:gridCol>
                <a:gridCol w="2851960">
                  <a:extLst>
                    <a:ext uri="{9D8B030D-6E8A-4147-A177-3AD203B41FA5}">
                      <a16:colId xmlns:a16="http://schemas.microsoft.com/office/drawing/2014/main" val="1814599867"/>
                    </a:ext>
                  </a:extLst>
                </a:gridCol>
                <a:gridCol w="1103987">
                  <a:extLst>
                    <a:ext uri="{9D8B030D-6E8A-4147-A177-3AD203B41FA5}">
                      <a16:colId xmlns:a16="http://schemas.microsoft.com/office/drawing/2014/main" val="831534605"/>
                    </a:ext>
                  </a:extLst>
                </a:gridCol>
              </a:tblGrid>
              <a:tr h="129169">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dirty="0">
                          <a:effectLst/>
                        </a:rPr>
                        <a:t>系数估计</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sz="800" u="none" strike="noStrike">
                          <a:effectLst/>
                        </a:rPr>
                        <a:t>p-value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a:effectLst/>
                        </a:rPr>
                        <a:t>显著性</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083028104"/>
                  </a:ext>
                </a:extLst>
              </a:tr>
              <a:tr h="129169">
                <a:tc>
                  <a:txBody>
                    <a:bodyPr/>
                    <a:lstStyle/>
                    <a:p>
                      <a:pPr algn="ctr" fontAlgn="b"/>
                      <a:r>
                        <a:rPr lang="en-US" sz="800" u="none" strike="noStrike">
                          <a:effectLst/>
                        </a:rPr>
                        <a:t>(Intercept)</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6.88532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dirty="0" smtClean="0">
                          <a:effectLst/>
                        </a:rPr>
                        <a:t>&lt;2E-16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a:effectLst/>
                        </a:rPr>
                        <a:t>***</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4242543585"/>
                  </a:ext>
                </a:extLst>
              </a:tr>
              <a:tr h="129169">
                <a:tc>
                  <a:txBody>
                    <a:bodyPr/>
                    <a:lstStyle/>
                    <a:p>
                      <a:pPr algn="ctr" fontAlgn="b"/>
                      <a:r>
                        <a:rPr lang="zh-CN" altLang="en-US" sz="800" u="none" strike="noStrike">
                          <a:effectLst/>
                        </a:rPr>
                        <a:t>类别冒险</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0.427808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0.4329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369192992"/>
                  </a:ext>
                </a:extLst>
              </a:tr>
              <a:tr h="129169">
                <a:tc>
                  <a:txBody>
                    <a:bodyPr/>
                    <a:lstStyle/>
                    <a:p>
                      <a:pPr algn="ctr" fontAlgn="b"/>
                      <a:r>
                        <a:rPr lang="zh-CN" altLang="en-US" sz="800" u="none" strike="noStrike">
                          <a:effectLst/>
                        </a:rPr>
                        <a:t>类别动作</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0.477086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0.3638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3791445052"/>
                  </a:ext>
                </a:extLst>
              </a:tr>
              <a:tr h="129169">
                <a:tc>
                  <a:txBody>
                    <a:bodyPr/>
                    <a:lstStyle/>
                    <a:p>
                      <a:pPr algn="ctr" fontAlgn="b"/>
                      <a:r>
                        <a:rPr lang="zh-CN" altLang="en-US" sz="800" u="none" strike="noStrike" dirty="0">
                          <a:effectLst/>
                        </a:rPr>
                        <a:t>类别卡牌</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dirty="0">
                          <a:effectLst/>
                        </a:rPr>
                        <a:t>0.185002</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0.7527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47364361"/>
                  </a:ext>
                </a:extLst>
              </a:tr>
              <a:tr h="129169">
                <a:tc>
                  <a:txBody>
                    <a:bodyPr/>
                    <a:lstStyle/>
                    <a:p>
                      <a:pPr algn="ctr" fontAlgn="b"/>
                      <a:r>
                        <a:rPr lang="zh-CN" altLang="en-US" sz="800" u="none" strike="noStrike">
                          <a:effectLst/>
                        </a:rPr>
                        <a:t>类别文字</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0.412699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0.5098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689807263"/>
                  </a:ext>
                </a:extLst>
              </a:tr>
              <a:tr h="129169">
                <a:tc>
                  <a:txBody>
                    <a:bodyPr/>
                    <a:lstStyle/>
                    <a:p>
                      <a:pPr algn="ctr" fontAlgn="b"/>
                      <a:r>
                        <a:rPr lang="zh-CN" altLang="en-US" sz="800" u="none" strike="noStrike">
                          <a:effectLst/>
                        </a:rPr>
                        <a:t>类别桌面和棋类</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0.99239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0.2957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3967097137"/>
                  </a:ext>
                </a:extLst>
              </a:tr>
              <a:tr h="129169">
                <a:tc>
                  <a:txBody>
                    <a:bodyPr/>
                    <a:lstStyle/>
                    <a:p>
                      <a:pPr algn="ctr" fontAlgn="b"/>
                      <a:r>
                        <a:rPr lang="zh-CN" altLang="en-US" sz="800" u="none" strike="noStrike">
                          <a:effectLst/>
                        </a:rPr>
                        <a:t>类别模拟</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0.882357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0.0797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dirty="0">
                          <a:effectLst/>
                        </a:rPr>
                        <a:t>.</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4278582018"/>
                  </a:ext>
                </a:extLst>
              </a:tr>
              <a:tr h="129169">
                <a:tc>
                  <a:txBody>
                    <a:bodyPr/>
                    <a:lstStyle/>
                    <a:p>
                      <a:pPr algn="ctr" fontAlgn="b"/>
                      <a:r>
                        <a:rPr lang="zh-CN" altLang="en-US" sz="800" u="none" strike="noStrike">
                          <a:effectLst/>
                        </a:rPr>
                        <a:t>类别益智</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0.982233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dirty="0">
                          <a:effectLst/>
                        </a:rPr>
                        <a:t>0.0543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4253784400"/>
                  </a:ext>
                </a:extLst>
              </a:tr>
              <a:tr h="129169">
                <a:tc>
                  <a:txBody>
                    <a:bodyPr/>
                    <a:lstStyle/>
                    <a:p>
                      <a:pPr algn="ctr" fontAlgn="b"/>
                      <a:r>
                        <a:rPr lang="zh-CN" altLang="en-US" sz="800" u="none" strike="noStrike">
                          <a:effectLst/>
                        </a:rPr>
                        <a:t>类别知识问答</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1.973007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0.1322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780112010"/>
                  </a:ext>
                </a:extLst>
              </a:tr>
              <a:tr h="129169">
                <a:tc>
                  <a:txBody>
                    <a:bodyPr/>
                    <a:lstStyle/>
                    <a:p>
                      <a:pPr algn="ctr" fontAlgn="b"/>
                      <a:r>
                        <a:rPr lang="zh-CN" altLang="en-US" sz="800" u="none" strike="noStrike">
                          <a:effectLst/>
                        </a:rPr>
                        <a:t>类别竞速</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0.608249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0.5438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925173040"/>
                  </a:ext>
                </a:extLst>
              </a:tr>
              <a:tr h="129169">
                <a:tc>
                  <a:txBody>
                    <a:bodyPr/>
                    <a:lstStyle/>
                    <a:p>
                      <a:pPr algn="ctr" fontAlgn="b"/>
                      <a:r>
                        <a:rPr lang="zh-CN" altLang="en-US" sz="800" u="none" strike="noStrike">
                          <a:effectLst/>
                        </a:rPr>
                        <a:t>类别策略</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0.68213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0.1589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2218599066"/>
                  </a:ext>
                </a:extLst>
              </a:tr>
              <a:tr h="129169">
                <a:tc>
                  <a:txBody>
                    <a:bodyPr/>
                    <a:lstStyle/>
                    <a:p>
                      <a:pPr algn="ctr" fontAlgn="b"/>
                      <a:r>
                        <a:rPr lang="zh-CN" altLang="en-US" sz="800" u="none" strike="noStrike">
                          <a:effectLst/>
                        </a:rPr>
                        <a:t>类别街机</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1.175611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0.2149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777684019"/>
                  </a:ext>
                </a:extLst>
              </a:tr>
              <a:tr h="129169">
                <a:tc>
                  <a:txBody>
                    <a:bodyPr/>
                    <a:lstStyle/>
                    <a:p>
                      <a:pPr algn="ctr" fontAlgn="b"/>
                      <a:r>
                        <a:rPr lang="zh-CN" altLang="en-US" sz="800" u="none" strike="noStrike">
                          <a:effectLst/>
                        </a:rPr>
                        <a:t>类别角色扮演</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0.098744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0.8131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2323190110"/>
                  </a:ext>
                </a:extLst>
              </a:tr>
              <a:tr h="129169">
                <a:tc>
                  <a:txBody>
                    <a:bodyPr/>
                    <a:lstStyle/>
                    <a:p>
                      <a:pPr algn="ctr" fontAlgn="b"/>
                      <a:r>
                        <a:rPr lang="zh-CN" altLang="en-US" sz="800" u="none" strike="noStrike">
                          <a:effectLst/>
                        </a:rPr>
                        <a:t>类别音乐</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1.069055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dirty="0">
                          <a:effectLst/>
                        </a:rPr>
                        <a:t>0.0977</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685746062"/>
                  </a:ext>
                </a:extLst>
              </a:tr>
              <a:tr h="129169">
                <a:tc>
                  <a:txBody>
                    <a:bodyPr/>
                    <a:lstStyle/>
                    <a:p>
                      <a:pPr algn="ctr" fontAlgn="b"/>
                      <a:r>
                        <a:rPr lang="zh-CN" altLang="en-US" sz="800" u="none" strike="noStrike">
                          <a:effectLst/>
                        </a:rPr>
                        <a:t>测试版是</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-0.22558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0.4531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893084736"/>
                  </a:ext>
                </a:extLst>
              </a:tr>
              <a:tr h="129169">
                <a:tc>
                  <a:txBody>
                    <a:bodyPr/>
                    <a:lstStyle/>
                    <a:p>
                      <a:pPr algn="ctr" fontAlgn="b"/>
                      <a:r>
                        <a:rPr lang="zh-CN" altLang="en-US" sz="800" u="none" strike="noStrike">
                          <a:effectLst/>
                        </a:rPr>
                        <a:t>社交类游戏是</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0.437362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0.1149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2672948403"/>
                  </a:ext>
                </a:extLst>
              </a:tr>
              <a:tr h="129169">
                <a:tc>
                  <a:txBody>
                    <a:bodyPr/>
                    <a:lstStyle/>
                    <a:p>
                      <a:pPr algn="ctr" fontAlgn="b"/>
                      <a:r>
                        <a:rPr lang="zh-CN" altLang="en-US" sz="800" u="none" strike="noStrike">
                          <a:effectLst/>
                        </a:rPr>
                        <a:t>厂商类别小厂</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0.184327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0.5562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2968783764"/>
                  </a:ext>
                </a:extLst>
              </a:tr>
              <a:tr h="129169">
                <a:tc>
                  <a:txBody>
                    <a:bodyPr/>
                    <a:lstStyle/>
                    <a:p>
                      <a:pPr algn="ctr" fontAlgn="b"/>
                      <a:r>
                        <a:rPr lang="zh-CN" altLang="en-US" sz="800" u="none" strike="noStrike">
                          <a:effectLst/>
                        </a:rPr>
                        <a:t>厂商类别网易</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-0.79587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0.0962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293021863"/>
                  </a:ext>
                </a:extLst>
              </a:tr>
              <a:tr h="129169">
                <a:tc>
                  <a:txBody>
                    <a:bodyPr/>
                    <a:lstStyle/>
                    <a:p>
                      <a:pPr algn="ctr" fontAlgn="b"/>
                      <a:r>
                        <a:rPr lang="zh-CN" altLang="en-US" sz="800" u="none" strike="noStrike">
                          <a:effectLst/>
                        </a:rPr>
                        <a:t>厂商类别腾讯</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-0.64013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0.2049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508586839"/>
                  </a:ext>
                </a:extLst>
              </a:tr>
              <a:tr h="129169">
                <a:tc>
                  <a:txBody>
                    <a:bodyPr/>
                    <a:lstStyle/>
                    <a:p>
                      <a:pPr algn="ctr" fontAlgn="b"/>
                      <a:r>
                        <a:rPr lang="zh-CN" altLang="en-US" sz="800" u="none" strike="noStrike">
                          <a:effectLst/>
                        </a:rPr>
                        <a:t>评论平均长度</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0.000777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0.5743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3203348826"/>
                  </a:ext>
                </a:extLst>
              </a:tr>
              <a:tr h="129169">
                <a:tc>
                  <a:txBody>
                    <a:bodyPr/>
                    <a:lstStyle/>
                    <a:p>
                      <a:pPr algn="ctr" fontAlgn="b"/>
                      <a:r>
                        <a:rPr lang="zh-CN" altLang="en-US" sz="800" u="none" strike="noStrike">
                          <a:effectLst/>
                        </a:rPr>
                        <a:t>氪金指数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-0.82571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sz="800" u="none" strike="noStrike">
                          <a:effectLst/>
                        </a:rPr>
                        <a:t>1.04E-05</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a:effectLst/>
                        </a:rPr>
                        <a:t>***</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3778724477"/>
                  </a:ext>
                </a:extLst>
              </a:tr>
              <a:tr h="129169">
                <a:tc>
                  <a:txBody>
                    <a:bodyPr/>
                    <a:lstStyle/>
                    <a:p>
                      <a:pPr algn="ctr" fontAlgn="b"/>
                      <a:r>
                        <a:rPr lang="zh-CN" altLang="en-US" sz="800" u="none" strike="noStrike">
                          <a:effectLst/>
                        </a:rPr>
                        <a:t>爆肝指数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0.186009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0.2192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145182596"/>
                  </a:ext>
                </a:extLst>
              </a:tr>
              <a:tr h="129169">
                <a:tc>
                  <a:txBody>
                    <a:bodyPr/>
                    <a:lstStyle/>
                    <a:p>
                      <a:pPr algn="ctr" fontAlgn="b"/>
                      <a:r>
                        <a:rPr lang="zh-CN" altLang="en-US" sz="800" u="none" strike="noStrike">
                          <a:effectLst/>
                        </a:rPr>
                        <a:t>游戏机制指数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0.350487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0.0171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a:effectLst/>
                        </a:rPr>
                        <a:t>*</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2654602190"/>
                  </a:ext>
                </a:extLst>
              </a:tr>
              <a:tr h="129169">
                <a:tc>
                  <a:txBody>
                    <a:bodyPr/>
                    <a:lstStyle/>
                    <a:p>
                      <a:pPr algn="ctr" fontAlgn="b"/>
                      <a:r>
                        <a:rPr lang="zh-CN" altLang="en-US" sz="800" u="none" strike="noStrike">
                          <a:effectLst/>
                        </a:rPr>
                        <a:t>艺术设计指数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0.31867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0.0236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a:effectLst/>
                        </a:rPr>
                        <a:t>*</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3795092861"/>
                  </a:ext>
                </a:extLst>
              </a:tr>
              <a:tr h="129169">
                <a:tc>
                  <a:txBody>
                    <a:bodyPr/>
                    <a:lstStyle/>
                    <a:p>
                      <a:pPr algn="ctr" fontAlgn="b"/>
                      <a:r>
                        <a:rPr lang="zh-CN" altLang="en-US" sz="800" u="none" strike="noStrike">
                          <a:effectLst/>
                        </a:rPr>
                        <a:t>福利指数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0.053934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0.6758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357888926"/>
                  </a:ext>
                </a:extLst>
              </a:tr>
              <a:tr h="129169">
                <a:tc>
                  <a:txBody>
                    <a:bodyPr/>
                    <a:lstStyle/>
                    <a:p>
                      <a:pPr algn="ctr" fontAlgn="b"/>
                      <a:r>
                        <a:rPr lang="zh-CN" altLang="en-US" sz="800" u="none" strike="noStrike">
                          <a:effectLst/>
                        </a:rPr>
                        <a:t>广告指数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-0.19008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altLang="zh-CN" sz="800" u="none" strike="noStrike">
                          <a:effectLst/>
                        </a:rPr>
                        <a:t>0.1271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064671625"/>
                  </a:ext>
                </a:extLst>
              </a:tr>
            </a:tbl>
          </a:graphicData>
        </a:graphic>
      </p:graphicFrame>
      <p:sp>
        <p:nvSpPr>
          <p:cNvPr id="3" name="文本框 2"/>
          <p:cNvSpPr txBox="1"/>
          <p:nvPr/>
        </p:nvSpPr>
        <p:spPr>
          <a:xfrm>
            <a:off x="7192244" y="3162435"/>
            <a:ext cx="1304056" cy="461665"/>
          </a:xfrm>
          <a:prstGeom prst="rect">
            <a:avLst/>
          </a:prstGeom>
          <a:noFill/>
        </p:spPr>
        <p:txBody>
          <a:bodyPr wrap="square" rtlCol="0">
            <a:spAutoFit/>
          </a:bodyPr>
          <a:lstStyle/>
          <a:p>
            <a:r>
              <a:rPr lang="zh-CN" altLang="en-US" sz="800" dirty="0" smtClean="0"/>
              <a:t>显著性水平：</a:t>
            </a:r>
            <a:endParaRPr lang="en-US" altLang="zh-CN" sz="800" dirty="0" smtClean="0"/>
          </a:p>
          <a:p>
            <a:r>
              <a:rPr lang="en-US" altLang="zh-CN" sz="800" dirty="0" smtClean="0"/>
              <a:t>0 </a:t>
            </a:r>
            <a:r>
              <a:rPr lang="en-US" altLang="zh-CN" sz="800" dirty="0"/>
              <a:t>'***' 0.001 '**' 0.01 '*' 0.05 '.' 0.1 ' ' 1</a:t>
            </a:r>
            <a:endParaRPr lang="zh-CN" altLang="en-US" sz="800" dirty="0"/>
          </a:p>
        </p:txBody>
      </p:sp>
      <p:pic>
        <p:nvPicPr>
          <p:cNvPr id="16" name="图片 15"/>
          <p:cNvPicPr>
            <a:picLocks noChangeAspect="1"/>
          </p:cNvPicPr>
          <p:nvPr/>
        </p:nvPicPr>
        <p:blipFill>
          <a:blip r:embed="rId3"/>
          <a:stretch>
            <a:fillRect/>
          </a:stretch>
        </p:blipFill>
        <p:spPr>
          <a:xfrm>
            <a:off x="291390" y="663786"/>
            <a:ext cx="5363188" cy="3466676"/>
          </a:xfrm>
          <a:prstGeom prst="rect">
            <a:avLst/>
          </a:prstGeom>
        </p:spPr>
      </p:pic>
      <p:sp>
        <p:nvSpPr>
          <p:cNvPr id="17" name="文本框 16"/>
          <p:cNvSpPr txBox="1"/>
          <p:nvPr/>
        </p:nvSpPr>
        <p:spPr>
          <a:xfrm>
            <a:off x="5770880" y="860213"/>
            <a:ext cx="2675466" cy="1938992"/>
          </a:xfrm>
          <a:prstGeom prst="rect">
            <a:avLst/>
          </a:prstGeom>
          <a:noFill/>
        </p:spPr>
        <p:txBody>
          <a:bodyPr wrap="square" rtlCol="0">
            <a:spAutoFit/>
          </a:bodyPr>
          <a:lstStyle/>
          <a:p>
            <a:r>
              <a:rPr lang="zh-CN" altLang="en-US" sz="1200" dirty="0" smtClean="0"/>
              <a:t>使用</a:t>
            </a:r>
            <a:r>
              <a:rPr lang="en-US" altLang="zh-CN" sz="1200" dirty="0" err="1" smtClean="0"/>
              <a:t>ncvTest</a:t>
            </a:r>
            <a:r>
              <a:rPr lang="zh-CN" altLang="en-US" sz="1200" dirty="0" smtClean="0"/>
              <a:t>进行异方差检验，</a:t>
            </a:r>
            <a:r>
              <a:rPr lang="en-US" altLang="zh-CN" sz="1200" dirty="0" smtClean="0"/>
              <a:t>p</a:t>
            </a:r>
            <a:r>
              <a:rPr lang="zh-CN" altLang="en-US" sz="1200" dirty="0" smtClean="0"/>
              <a:t>值为</a:t>
            </a:r>
            <a:r>
              <a:rPr lang="en-US" altLang="zh-CN" sz="1200" dirty="0" smtClean="0"/>
              <a:t>0.00063077</a:t>
            </a:r>
            <a:r>
              <a:rPr lang="zh-CN" altLang="en-US" sz="1200" dirty="0" smtClean="0"/>
              <a:t>，存在异方差性；</a:t>
            </a:r>
            <a:endParaRPr lang="en-US" altLang="zh-CN" sz="1200" dirty="0" smtClean="0"/>
          </a:p>
          <a:p>
            <a:endParaRPr lang="en-US" altLang="zh-CN" sz="1200" dirty="0"/>
          </a:p>
          <a:p>
            <a:r>
              <a:rPr lang="en-US" altLang="zh-CN" sz="1200" dirty="0" err="1" smtClean="0"/>
              <a:t>outlierTest</a:t>
            </a:r>
            <a:r>
              <a:rPr lang="zh-CN" altLang="en-US" sz="1200" dirty="0" smtClean="0"/>
              <a:t>判断异常值，</a:t>
            </a:r>
            <a:r>
              <a:rPr lang="en-US" altLang="zh-CN" sz="1200" dirty="0" smtClean="0"/>
              <a:t>96</a:t>
            </a:r>
            <a:r>
              <a:rPr lang="zh-CN" altLang="en-US" sz="1200" dirty="0" smtClean="0"/>
              <a:t>号观测</a:t>
            </a:r>
            <a:r>
              <a:rPr lang="en-US" altLang="zh-CN" sz="1200" dirty="0" smtClean="0"/>
              <a:t>p</a:t>
            </a:r>
            <a:r>
              <a:rPr lang="zh-CN" altLang="en-US" sz="1200" dirty="0" smtClean="0"/>
              <a:t>值为</a:t>
            </a:r>
            <a:r>
              <a:rPr lang="en-US" altLang="zh-CN" sz="1200" dirty="0" smtClean="0"/>
              <a:t>2.4911e-05</a:t>
            </a:r>
            <a:r>
              <a:rPr lang="zh-CN" altLang="en-US" sz="1200" dirty="0"/>
              <a:t>，</a:t>
            </a:r>
            <a:r>
              <a:rPr lang="en-US" altLang="zh-CN" sz="1200" dirty="0" err="1" smtClean="0"/>
              <a:t>Bonferonni</a:t>
            </a:r>
            <a:r>
              <a:rPr lang="zh-CN" altLang="en-US" sz="1200" dirty="0" smtClean="0"/>
              <a:t>（多重比较）</a:t>
            </a:r>
            <a:r>
              <a:rPr lang="en-US" altLang="zh-CN" sz="1200" dirty="0" smtClean="0"/>
              <a:t> p</a:t>
            </a:r>
            <a:r>
              <a:rPr lang="zh-CN" altLang="en-US" sz="1200" dirty="0" smtClean="0"/>
              <a:t>值为</a:t>
            </a:r>
            <a:r>
              <a:rPr lang="en-US" altLang="zh-CN" sz="1200" dirty="0" smtClean="0"/>
              <a:t>0.0036869</a:t>
            </a:r>
            <a:r>
              <a:rPr lang="zh-CN" altLang="en-US" sz="1200" dirty="0" smtClean="0"/>
              <a:t>，且库克距离较大，表明</a:t>
            </a:r>
            <a:r>
              <a:rPr lang="en-US" altLang="zh-CN" sz="1200" dirty="0" smtClean="0"/>
              <a:t>96</a:t>
            </a:r>
            <a:r>
              <a:rPr lang="zh-CN" altLang="en-US" sz="1200" dirty="0" smtClean="0"/>
              <a:t>号观测为异常值。</a:t>
            </a:r>
            <a:endParaRPr lang="en-US" altLang="zh-CN" sz="1200" dirty="0" smtClean="0"/>
          </a:p>
          <a:p>
            <a:endParaRPr lang="en-US" altLang="zh-CN" sz="1200" dirty="0"/>
          </a:p>
          <a:p>
            <a:r>
              <a:rPr lang="en-US" altLang="zh-CN" sz="1200" dirty="0" smtClean="0"/>
              <a:t>VIF</a:t>
            </a:r>
            <a:r>
              <a:rPr lang="zh-CN" altLang="en-US" sz="1200" dirty="0" smtClean="0"/>
              <a:t>的结果表明没有存在多重共线性问题。</a:t>
            </a:r>
            <a:endParaRPr lang="en-US" altLang="zh-CN" sz="1200" dirty="0" smtClean="0"/>
          </a:p>
        </p:txBody>
      </p:sp>
    </p:spTree>
    <p:extLst>
      <p:ext uri="{BB962C8B-B14F-4D97-AF65-F5344CB8AC3E}">
        <p14:creationId xmlns:p14="http://schemas.microsoft.com/office/powerpoint/2010/main" val="2593352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3"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112">
            <a:extLst>
              <a:ext uri="{FF2B5EF4-FFF2-40B4-BE49-F238E27FC236}">
                <a16:creationId xmlns:a16="http://schemas.microsoft.com/office/drawing/2014/main" id="{984ACF0A-CABF-44DB-A013-98B1B3D9535C}"/>
              </a:ext>
            </a:extLst>
          </p:cNvPr>
          <p:cNvGrpSpPr/>
          <p:nvPr/>
        </p:nvGrpSpPr>
        <p:grpSpPr>
          <a:xfrm>
            <a:off x="5155490" y="1869436"/>
            <a:ext cx="216705" cy="203022"/>
            <a:chOff x="5368132" y="3540125"/>
            <a:chExt cx="465138" cy="435769"/>
          </a:xfrm>
          <a:solidFill>
            <a:schemeClr val="bg1"/>
          </a:solidFill>
        </p:grpSpPr>
        <p:sp>
          <p:nvSpPr>
            <p:cNvPr id="34" name="AutoShape 110">
              <a:extLst>
                <a:ext uri="{FF2B5EF4-FFF2-40B4-BE49-F238E27FC236}">
                  <a16:creationId xmlns:a16="http://schemas.microsoft.com/office/drawing/2014/main" id="{62928AD6-1A10-4814-AD2D-84F92CB921B2}"/>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36" name="AutoShape 111">
              <a:extLst>
                <a:ext uri="{FF2B5EF4-FFF2-40B4-BE49-F238E27FC236}">
                  <a16:creationId xmlns:a16="http://schemas.microsoft.com/office/drawing/2014/main" id="{B9A35E0F-867D-401B-AF0C-9E8088934BED}"/>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38" name="AutoShape 112">
            <a:extLst>
              <a:ext uri="{FF2B5EF4-FFF2-40B4-BE49-F238E27FC236}">
                <a16:creationId xmlns:a16="http://schemas.microsoft.com/office/drawing/2014/main" id="{63925428-3C54-4623-9487-1DB19CDA2BE5}"/>
              </a:ext>
            </a:extLst>
          </p:cNvPr>
          <p:cNvSpPr>
            <a:spLocks/>
          </p:cNvSpPr>
          <p:nvPr/>
        </p:nvSpPr>
        <p:spPr bwMode="auto">
          <a:xfrm>
            <a:off x="3708639" y="3331712"/>
            <a:ext cx="217057" cy="2161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nvGrpSpPr>
          <p:cNvPr id="40" name="组合 39">
            <a:extLst>
              <a:ext uri="{FF2B5EF4-FFF2-40B4-BE49-F238E27FC236}">
                <a16:creationId xmlns:a16="http://schemas.microsoft.com/office/drawing/2014/main" id="{F3DE8BF9-EF45-4830-96E8-996C1ECA6C8F}"/>
              </a:ext>
            </a:extLst>
          </p:cNvPr>
          <p:cNvGrpSpPr/>
          <p:nvPr/>
        </p:nvGrpSpPr>
        <p:grpSpPr>
          <a:xfrm>
            <a:off x="5198993" y="3373571"/>
            <a:ext cx="148661" cy="216704"/>
            <a:chOff x="2528974" y="2863357"/>
            <a:chExt cx="246811" cy="359779"/>
          </a:xfrm>
          <a:solidFill>
            <a:schemeClr val="bg1"/>
          </a:solidFill>
        </p:grpSpPr>
        <p:sp>
          <p:nvSpPr>
            <p:cNvPr id="41" name="AutoShape 113">
              <a:extLst>
                <a:ext uri="{FF2B5EF4-FFF2-40B4-BE49-F238E27FC236}">
                  <a16:creationId xmlns:a16="http://schemas.microsoft.com/office/drawing/2014/main" id="{EE996D59-A940-42FF-84C5-C48EE3F5CDA0}"/>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42" name="AutoShape 114">
              <a:extLst>
                <a:ext uri="{FF2B5EF4-FFF2-40B4-BE49-F238E27FC236}">
                  <a16:creationId xmlns:a16="http://schemas.microsoft.com/office/drawing/2014/main" id="{C94B381E-ED22-4DA4-A0EE-FE1BC77D7479}"/>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43" name="Group 124">
            <a:extLst>
              <a:ext uri="{FF2B5EF4-FFF2-40B4-BE49-F238E27FC236}">
                <a16:creationId xmlns:a16="http://schemas.microsoft.com/office/drawing/2014/main" id="{F94DEC23-719C-4F34-B8A9-22E6F16D6CB4}"/>
              </a:ext>
            </a:extLst>
          </p:cNvPr>
          <p:cNvGrpSpPr/>
          <p:nvPr/>
        </p:nvGrpSpPr>
        <p:grpSpPr>
          <a:xfrm>
            <a:off x="3708639" y="1873844"/>
            <a:ext cx="216704" cy="182312"/>
            <a:chOff x="5368132" y="2625725"/>
            <a:chExt cx="465138" cy="391319"/>
          </a:xfrm>
          <a:solidFill>
            <a:schemeClr val="bg1"/>
          </a:solidFill>
        </p:grpSpPr>
        <p:sp>
          <p:nvSpPr>
            <p:cNvPr id="50" name="AutoShape 120">
              <a:extLst>
                <a:ext uri="{FF2B5EF4-FFF2-40B4-BE49-F238E27FC236}">
                  <a16:creationId xmlns:a16="http://schemas.microsoft.com/office/drawing/2014/main" id="{5C897F88-3E49-4E10-90F7-EEDE5AD31108}"/>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1" name="AutoShape 121">
              <a:extLst>
                <a:ext uri="{FF2B5EF4-FFF2-40B4-BE49-F238E27FC236}">
                  <a16:creationId xmlns:a16="http://schemas.microsoft.com/office/drawing/2014/main" id="{1BB2F5B6-C17D-4FAD-B464-DB4F53E4EA3F}"/>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2" name="AutoShape 122">
              <a:extLst>
                <a:ext uri="{FF2B5EF4-FFF2-40B4-BE49-F238E27FC236}">
                  <a16:creationId xmlns:a16="http://schemas.microsoft.com/office/drawing/2014/main" id="{EB45BFC5-BED7-4B18-B805-72DAC83F0EA7}"/>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53" name="文本框 52"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6C61BBED-FCF6-476B-B51F-52EFD7821F11}"/>
              </a:ext>
            </a:extLst>
          </p:cNvPr>
          <p:cNvSpPr txBox="1"/>
          <p:nvPr/>
        </p:nvSpPr>
        <p:spPr>
          <a:xfrm>
            <a:off x="1531479" y="263955"/>
            <a:ext cx="5898021" cy="307777"/>
          </a:xfrm>
          <a:prstGeom prst="rect">
            <a:avLst/>
          </a:prstGeom>
          <a:noFill/>
        </p:spPr>
        <p:txBody>
          <a:bodyPr wrap="square" rtlCol="0">
            <a:spAutoFit/>
          </a:bodyPr>
          <a:lstStyle/>
          <a:p>
            <a:pPr lvl="0" algn="ctr">
              <a:defRPr/>
            </a:pPr>
            <a:r>
              <a:rPr lang="zh-CN" altLang="en-US" sz="1400" b="1" dirty="0" smtClean="0">
                <a:solidFill>
                  <a:schemeClr val="accent3"/>
                </a:solidFill>
                <a:cs typeface="+mn-ea"/>
                <a:sym typeface="+mn-lt"/>
              </a:rPr>
              <a:t>模型</a:t>
            </a:r>
            <a:r>
              <a:rPr lang="en-US" altLang="zh-CN" sz="1400" b="1" dirty="0" smtClean="0">
                <a:solidFill>
                  <a:schemeClr val="accent3"/>
                </a:solidFill>
                <a:cs typeface="+mn-ea"/>
                <a:sym typeface="+mn-lt"/>
              </a:rPr>
              <a:t>1</a:t>
            </a:r>
            <a:r>
              <a:rPr lang="zh-CN" altLang="en-US" sz="1400" b="1" dirty="0" smtClean="0">
                <a:solidFill>
                  <a:schemeClr val="accent3"/>
                </a:solidFill>
                <a:cs typeface="+mn-ea"/>
                <a:sym typeface="+mn-lt"/>
              </a:rPr>
              <a:t>（</a:t>
            </a:r>
            <a:r>
              <a:rPr lang="en-US" altLang="zh-CN" sz="1400" b="1" dirty="0" smtClean="0">
                <a:solidFill>
                  <a:schemeClr val="accent3"/>
                </a:solidFill>
                <a:cs typeface="+mn-ea"/>
                <a:sym typeface="+mn-lt"/>
              </a:rPr>
              <a:t>box-cox</a:t>
            </a:r>
            <a:r>
              <a:rPr lang="zh-CN" altLang="en-US" sz="1400" b="1" dirty="0" smtClean="0">
                <a:solidFill>
                  <a:schemeClr val="accent3"/>
                </a:solidFill>
                <a:cs typeface="+mn-ea"/>
                <a:sym typeface="+mn-lt"/>
              </a:rPr>
              <a:t>变换、剔除异常值）</a:t>
            </a:r>
            <a:endParaRPr lang="en-US" altLang="zh-CN" sz="1400" b="1" dirty="0" smtClean="0">
              <a:solidFill>
                <a:schemeClr val="accent3"/>
              </a:solidFill>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760490686"/>
              </p:ext>
            </p:extLst>
          </p:nvPr>
        </p:nvGraphicFramePr>
        <p:xfrm>
          <a:off x="258684" y="670550"/>
          <a:ext cx="5864410" cy="3752433"/>
        </p:xfrm>
        <a:graphic>
          <a:graphicData uri="http://schemas.openxmlformats.org/drawingml/2006/table">
            <a:tbl>
              <a:tblPr firstRow="1" bandRow="1">
                <a:tableStyleId>{F5AB1C69-6EDB-4FF4-983F-18BD219EF322}</a:tableStyleId>
              </a:tblPr>
              <a:tblGrid>
                <a:gridCol w="1563842">
                  <a:extLst>
                    <a:ext uri="{9D8B030D-6E8A-4147-A177-3AD203B41FA5}">
                      <a16:colId xmlns:a16="http://schemas.microsoft.com/office/drawing/2014/main" val="3664777619"/>
                    </a:ext>
                  </a:extLst>
                </a:gridCol>
                <a:gridCol w="938307">
                  <a:extLst>
                    <a:ext uri="{9D8B030D-6E8A-4147-A177-3AD203B41FA5}">
                      <a16:colId xmlns:a16="http://schemas.microsoft.com/office/drawing/2014/main" val="2041613034"/>
                    </a:ext>
                  </a:extLst>
                </a:gridCol>
                <a:gridCol w="2423954">
                  <a:extLst>
                    <a:ext uri="{9D8B030D-6E8A-4147-A177-3AD203B41FA5}">
                      <a16:colId xmlns:a16="http://schemas.microsoft.com/office/drawing/2014/main" val="1814599867"/>
                    </a:ext>
                  </a:extLst>
                </a:gridCol>
                <a:gridCol w="938307">
                  <a:extLst>
                    <a:ext uri="{9D8B030D-6E8A-4147-A177-3AD203B41FA5}">
                      <a16:colId xmlns:a16="http://schemas.microsoft.com/office/drawing/2014/main" val="831534605"/>
                    </a:ext>
                  </a:extLst>
                </a:gridCol>
              </a:tblGrid>
              <a:tr h="138979">
                <a:tc>
                  <a:txBody>
                    <a:bodyPr/>
                    <a:lstStyle/>
                    <a:p>
                      <a:pPr algn="ctr"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dirty="0">
                          <a:effectLst/>
                        </a:rPr>
                        <a:t>系数估计</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sz="800" u="none" strike="noStrike">
                          <a:effectLst/>
                        </a:rPr>
                        <a:t>p-value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a:effectLst/>
                        </a:rPr>
                        <a:t>显著性</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083028104"/>
                  </a:ext>
                </a:extLst>
              </a:tr>
              <a:tr h="138979">
                <a:tc>
                  <a:txBody>
                    <a:bodyPr/>
                    <a:lstStyle/>
                    <a:p>
                      <a:pPr algn="l" fontAlgn="b"/>
                      <a:r>
                        <a:rPr lang="en-US" sz="800" b="0" i="0" u="none" strike="noStrike" dirty="0">
                          <a:solidFill>
                            <a:srgbClr val="000000"/>
                          </a:solidFill>
                          <a:effectLst/>
                          <a:latin typeface="等线" panose="02010600030101010101" pitchFamily="2" charset="-122"/>
                          <a:ea typeface="等线" panose="02010600030101010101" pitchFamily="2" charset="-122"/>
                        </a:rPr>
                        <a:t>(Intercept)</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55.18529</a:t>
                      </a:r>
                    </a:p>
                  </a:txBody>
                  <a:tcPr marL="7620" marR="7620" marT="7620" marB="0" anchor="b"/>
                </a:tc>
                <a:tc>
                  <a:txBody>
                    <a:bodyPr/>
                    <a:lstStyle/>
                    <a:p>
                      <a:pPr algn="r" fontAlgn="b"/>
                      <a:r>
                        <a:rPr lang="en-US" sz="800" b="0" i="0" u="none" strike="noStrike">
                          <a:solidFill>
                            <a:srgbClr val="000000"/>
                          </a:solidFill>
                          <a:effectLst/>
                          <a:latin typeface="等线" panose="02010600030101010101" pitchFamily="2" charset="-122"/>
                          <a:ea typeface="等线" panose="02010600030101010101" pitchFamily="2" charset="-122"/>
                        </a:rPr>
                        <a:t>9.42E-11</a:t>
                      </a:r>
                    </a:p>
                  </a:txBody>
                  <a:tcPr marL="7620" marR="7620" marT="7620"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4242543585"/>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类别冒险</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0.386</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0.9582</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369192992"/>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类别动作</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0.51045</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0.9427</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791445052"/>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类别卡牌</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-5.04401</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0.5248</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47364361"/>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类别文字</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-0.30682</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0.9709</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689807263"/>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类别桌面和棋类</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6.07503</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0.6311</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967097137"/>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类别模拟</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5.82852</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0.3899</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278582018"/>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类别益智</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10.44476</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0.1277</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25378440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类别知识问答</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23.59846</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0.1738</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78011201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类别竞速</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1.34267</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0.9198</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92517304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类别策略</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3.16684</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0.63</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218599066"/>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类别街机</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13.14506</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0.2953</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777684019"/>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类别角色扮演</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-3.6666</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0.5196</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32319011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类别音乐</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12.09409</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0.161</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685746062"/>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测试版是</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-1.84394</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0.6444</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893084736"/>
                  </a:ext>
                </a:extLst>
              </a:tr>
              <a:tr h="138979">
                <a:tc>
                  <a:txBody>
                    <a:bodyPr/>
                    <a:lstStyle/>
                    <a:p>
                      <a:pPr algn="l" fontAlgn="b"/>
                      <a:r>
                        <a:rPr lang="zh-CN" altLang="en-US" sz="800" b="0" i="0" u="none" strike="noStrike" dirty="0">
                          <a:solidFill>
                            <a:srgbClr val="000000"/>
                          </a:solidFill>
                          <a:effectLst/>
                          <a:latin typeface="等线" panose="02010600030101010101" pitchFamily="2" charset="-122"/>
                          <a:ea typeface="等线" panose="02010600030101010101" pitchFamily="2" charset="-122"/>
                        </a:rPr>
                        <a:t>社交类游戏是</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5.6174</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0.1261</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672948403"/>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厂商类别小厂</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1.82197</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0.66</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968783764"/>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厂商类别网易</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-13.1575</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0.0383</a:t>
                      </a:r>
                    </a:p>
                  </a:txBody>
                  <a:tcPr marL="7620" marR="7620" marT="7620"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293021863"/>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厂商类别腾讯</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-11.2444</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0.0931</a:t>
                      </a:r>
                    </a:p>
                  </a:txBody>
                  <a:tcPr marL="7620" marR="7620" marT="7620" marB="0" anchor="b"/>
                </a:tc>
                <a:tc>
                  <a:txBody>
                    <a:bodyPr/>
                    <a:lstStyle/>
                    <a:p>
                      <a:pPr algn="l" fontAlgn="b"/>
                      <a:r>
                        <a:rPr lang="en-US" altLang="zh-CN"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1508586839"/>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评论平均长度</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0.014</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0.4443</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203348826"/>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氪金指数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-10.8373</a:t>
                      </a:r>
                    </a:p>
                  </a:txBody>
                  <a:tcPr marL="7620" marR="7620" marT="7620" marB="0" anchor="b"/>
                </a:tc>
                <a:tc>
                  <a:txBody>
                    <a:bodyPr/>
                    <a:lstStyle/>
                    <a:p>
                      <a:pPr algn="r" fontAlgn="b"/>
                      <a:r>
                        <a:rPr lang="en-US" sz="800" b="0" i="0" u="none" strike="noStrike">
                          <a:solidFill>
                            <a:srgbClr val="000000"/>
                          </a:solidFill>
                          <a:effectLst/>
                          <a:latin typeface="等线" panose="02010600030101010101" pitchFamily="2" charset="-122"/>
                          <a:ea typeface="等线" panose="02010600030101010101" pitchFamily="2" charset="-122"/>
                        </a:rPr>
                        <a:t>1.27E-05</a:t>
                      </a:r>
                    </a:p>
                  </a:txBody>
                  <a:tcPr marL="7620" marR="7620" marT="7620"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3778724477"/>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爆肝指数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2.06008</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0.3033</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145182596"/>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游戏机制指数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4.29225</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0.0271</a:t>
                      </a:r>
                    </a:p>
                  </a:txBody>
                  <a:tcPr marL="7620" marR="7620" marT="7620"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265460219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艺术设计指数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4.31366</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0.0209</a:t>
                      </a:r>
                    </a:p>
                  </a:txBody>
                  <a:tcPr marL="7620" marR="7620" marT="7620"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3795092861"/>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福利指数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0.2361</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0.89</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357888926"/>
                  </a:ext>
                </a:extLst>
              </a:tr>
              <a:tr h="138979">
                <a:tc>
                  <a:txBody>
                    <a:bodyPr/>
                    <a:lstStyle/>
                    <a:p>
                      <a:pPr algn="l" fontAlgn="b"/>
                      <a:r>
                        <a:rPr lang="zh-CN" altLang="en-US" sz="800" b="0" i="0" u="none" strike="noStrike" dirty="0">
                          <a:solidFill>
                            <a:srgbClr val="000000"/>
                          </a:solidFill>
                          <a:effectLst/>
                          <a:latin typeface="等线" panose="02010600030101010101" pitchFamily="2" charset="-122"/>
                          <a:ea typeface="等线" panose="02010600030101010101" pitchFamily="2" charset="-122"/>
                        </a:rPr>
                        <a:t>广告指数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-3.13982</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0.0594</a:t>
                      </a:r>
                    </a:p>
                  </a:txBody>
                  <a:tcPr marL="7620" marR="7620" marT="7620" marB="0" anchor="b"/>
                </a:tc>
                <a:tc>
                  <a:txBody>
                    <a:bodyPr/>
                    <a:lstStyle/>
                    <a:p>
                      <a:pPr algn="l"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1064671625"/>
                  </a:ext>
                </a:extLst>
              </a:tr>
            </a:tbl>
          </a:graphicData>
        </a:graphic>
      </p:graphicFrame>
      <p:sp>
        <p:nvSpPr>
          <p:cNvPr id="3" name="文本框 2"/>
          <p:cNvSpPr txBox="1"/>
          <p:nvPr/>
        </p:nvSpPr>
        <p:spPr>
          <a:xfrm>
            <a:off x="6120918" y="670550"/>
            <a:ext cx="2464646" cy="3785652"/>
          </a:xfrm>
          <a:prstGeom prst="rect">
            <a:avLst/>
          </a:prstGeom>
          <a:noFill/>
        </p:spPr>
        <p:txBody>
          <a:bodyPr wrap="square" rtlCol="0">
            <a:spAutoFit/>
          </a:bodyPr>
          <a:lstStyle/>
          <a:p>
            <a:r>
              <a:rPr lang="en-US" altLang="zh-CN" sz="1200" dirty="0" smtClean="0"/>
              <a:t>1</a:t>
            </a:r>
            <a:r>
              <a:rPr lang="zh-CN" altLang="en-US" sz="1200" dirty="0" smtClean="0"/>
              <a:t>、类别</a:t>
            </a:r>
            <a:r>
              <a:rPr lang="zh-CN" altLang="en-US" sz="1200" dirty="0"/>
              <a:t>、测试版、社交类游戏、评论平均长度、爆肝指数、福利指数、广告指数的系数均不显著，说明这些因素对游戏的口碑影响不大</a:t>
            </a:r>
            <a:r>
              <a:rPr lang="zh-CN" altLang="en-US" sz="1200" dirty="0" smtClean="0"/>
              <a:t>。</a:t>
            </a:r>
            <a:endParaRPr lang="en-US" altLang="zh-CN" sz="1200" dirty="0" smtClean="0"/>
          </a:p>
          <a:p>
            <a:endParaRPr lang="zh-CN" altLang="en-US" sz="1200" dirty="0"/>
          </a:p>
          <a:p>
            <a:r>
              <a:rPr lang="en-US" altLang="zh-CN" sz="1200" dirty="0" smtClean="0"/>
              <a:t>2</a:t>
            </a:r>
            <a:r>
              <a:rPr lang="zh-CN" altLang="en-US" sz="1200" dirty="0" smtClean="0"/>
              <a:t>、厂商</a:t>
            </a:r>
            <a:r>
              <a:rPr lang="zh-CN" altLang="en-US" sz="1200" dirty="0"/>
              <a:t>类别方面，网易和腾讯的游戏评分显著偏低</a:t>
            </a:r>
            <a:r>
              <a:rPr lang="zh-CN" altLang="en-US" sz="1200" dirty="0" smtClean="0"/>
              <a:t>。</a:t>
            </a:r>
            <a:endParaRPr lang="en-US" altLang="zh-CN" sz="1200" dirty="0" smtClean="0"/>
          </a:p>
          <a:p>
            <a:endParaRPr lang="zh-CN" altLang="en-US" sz="1200" dirty="0"/>
          </a:p>
          <a:p>
            <a:r>
              <a:rPr lang="en-US" altLang="zh-CN" sz="1200" dirty="0" smtClean="0"/>
              <a:t>3</a:t>
            </a:r>
            <a:r>
              <a:rPr lang="zh-CN" altLang="en-US" sz="1200" dirty="0" smtClean="0"/>
              <a:t>、氪</a:t>
            </a:r>
            <a:r>
              <a:rPr lang="zh-CN" altLang="en-US" sz="1200" dirty="0"/>
              <a:t>金指数的系数为负且非常显著，说明游戏的高氪金性会降低其口碑</a:t>
            </a:r>
            <a:r>
              <a:rPr lang="zh-CN" altLang="en-US" sz="1200" dirty="0" smtClean="0"/>
              <a:t>。</a:t>
            </a:r>
            <a:endParaRPr lang="en-US" altLang="zh-CN" sz="1200" dirty="0" smtClean="0"/>
          </a:p>
          <a:p>
            <a:endParaRPr lang="zh-CN" altLang="en-US" sz="1200" dirty="0"/>
          </a:p>
          <a:p>
            <a:r>
              <a:rPr lang="en-US" altLang="zh-CN" sz="1200" dirty="0" smtClean="0"/>
              <a:t>4</a:t>
            </a:r>
            <a:r>
              <a:rPr lang="zh-CN" altLang="en-US" sz="1200" dirty="0" smtClean="0"/>
              <a:t>、游戏</a:t>
            </a:r>
            <a:r>
              <a:rPr lang="zh-CN" altLang="en-US" sz="1200" dirty="0"/>
              <a:t>机制指数和艺术设计指数的系数为正且较为显著，说明游戏机制和艺术设计较为客观地反映了游戏质量，进而影响游戏口碑</a:t>
            </a:r>
            <a:r>
              <a:rPr lang="zh-CN" altLang="en-US" sz="1200" dirty="0" smtClean="0"/>
              <a:t>。</a:t>
            </a:r>
            <a:endParaRPr lang="en-US" altLang="zh-CN" sz="1200" dirty="0" smtClean="0"/>
          </a:p>
          <a:p>
            <a:endParaRPr lang="zh-CN" altLang="en-US" sz="1200" dirty="0"/>
          </a:p>
          <a:p>
            <a:r>
              <a:rPr lang="en-US" altLang="zh-CN" sz="1200" dirty="0" smtClean="0"/>
              <a:t>5</a:t>
            </a:r>
            <a:r>
              <a:rPr lang="zh-CN" altLang="en-US" sz="1200" dirty="0" smtClean="0"/>
              <a:t>、广告</a:t>
            </a:r>
            <a:r>
              <a:rPr lang="zh-CN" altLang="en-US" sz="1200" dirty="0"/>
              <a:t>会降低游戏的口碑。</a:t>
            </a:r>
          </a:p>
        </p:txBody>
      </p:sp>
      <p:sp>
        <p:nvSpPr>
          <p:cNvPr id="16" name="文本框 15"/>
          <p:cNvSpPr txBox="1"/>
          <p:nvPr/>
        </p:nvSpPr>
        <p:spPr>
          <a:xfrm>
            <a:off x="936224" y="4470318"/>
            <a:ext cx="4115836" cy="338554"/>
          </a:xfrm>
          <a:prstGeom prst="rect">
            <a:avLst/>
          </a:prstGeom>
          <a:noFill/>
        </p:spPr>
        <p:txBody>
          <a:bodyPr wrap="square" rtlCol="0">
            <a:spAutoFit/>
          </a:bodyPr>
          <a:lstStyle/>
          <a:p>
            <a:r>
              <a:rPr lang="zh-CN" altLang="en-US" sz="800" dirty="0" smtClean="0"/>
              <a:t>显著性水平：</a:t>
            </a:r>
            <a:endParaRPr lang="en-US" altLang="zh-CN" sz="800" dirty="0" smtClean="0"/>
          </a:p>
          <a:p>
            <a:r>
              <a:rPr lang="en-US" altLang="zh-CN" sz="800" dirty="0" smtClean="0"/>
              <a:t>0 </a:t>
            </a:r>
            <a:r>
              <a:rPr lang="en-US" altLang="zh-CN" sz="800" dirty="0"/>
              <a:t>'***' 0.001 '**' 0.01 '*' 0.05 '.' 0.1 ' ' 1</a:t>
            </a:r>
            <a:endParaRPr lang="zh-CN" altLang="en-US" sz="800" dirty="0"/>
          </a:p>
        </p:txBody>
      </p:sp>
    </p:spTree>
    <p:extLst>
      <p:ext uri="{BB962C8B-B14F-4D97-AF65-F5344CB8AC3E}">
        <p14:creationId xmlns:p14="http://schemas.microsoft.com/office/powerpoint/2010/main" val="184425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112">
            <a:extLst>
              <a:ext uri="{FF2B5EF4-FFF2-40B4-BE49-F238E27FC236}">
                <a16:creationId xmlns:a16="http://schemas.microsoft.com/office/drawing/2014/main" id="{984ACF0A-CABF-44DB-A013-98B1B3D9535C}"/>
              </a:ext>
            </a:extLst>
          </p:cNvPr>
          <p:cNvGrpSpPr/>
          <p:nvPr/>
        </p:nvGrpSpPr>
        <p:grpSpPr>
          <a:xfrm>
            <a:off x="5155490" y="1869436"/>
            <a:ext cx="216705" cy="203022"/>
            <a:chOff x="5368132" y="3540125"/>
            <a:chExt cx="465138" cy="435769"/>
          </a:xfrm>
          <a:solidFill>
            <a:schemeClr val="bg1"/>
          </a:solidFill>
        </p:grpSpPr>
        <p:sp>
          <p:nvSpPr>
            <p:cNvPr id="34" name="AutoShape 110">
              <a:extLst>
                <a:ext uri="{FF2B5EF4-FFF2-40B4-BE49-F238E27FC236}">
                  <a16:creationId xmlns:a16="http://schemas.microsoft.com/office/drawing/2014/main" id="{62928AD6-1A10-4814-AD2D-84F92CB921B2}"/>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36" name="AutoShape 111">
              <a:extLst>
                <a:ext uri="{FF2B5EF4-FFF2-40B4-BE49-F238E27FC236}">
                  <a16:creationId xmlns:a16="http://schemas.microsoft.com/office/drawing/2014/main" id="{B9A35E0F-867D-401B-AF0C-9E8088934BED}"/>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38" name="AutoShape 112">
            <a:extLst>
              <a:ext uri="{FF2B5EF4-FFF2-40B4-BE49-F238E27FC236}">
                <a16:creationId xmlns:a16="http://schemas.microsoft.com/office/drawing/2014/main" id="{63925428-3C54-4623-9487-1DB19CDA2BE5}"/>
              </a:ext>
            </a:extLst>
          </p:cNvPr>
          <p:cNvSpPr>
            <a:spLocks/>
          </p:cNvSpPr>
          <p:nvPr/>
        </p:nvSpPr>
        <p:spPr bwMode="auto">
          <a:xfrm>
            <a:off x="3708639" y="3331712"/>
            <a:ext cx="217057" cy="2161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nvGrpSpPr>
          <p:cNvPr id="40" name="组合 39">
            <a:extLst>
              <a:ext uri="{FF2B5EF4-FFF2-40B4-BE49-F238E27FC236}">
                <a16:creationId xmlns:a16="http://schemas.microsoft.com/office/drawing/2014/main" id="{F3DE8BF9-EF45-4830-96E8-996C1ECA6C8F}"/>
              </a:ext>
            </a:extLst>
          </p:cNvPr>
          <p:cNvGrpSpPr/>
          <p:nvPr/>
        </p:nvGrpSpPr>
        <p:grpSpPr>
          <a:xfrm>
            <a:off x="5198993" y="3373571"/>
            <a:ext cx="148661" cy="216704"/>
            <a:chOff x="2528974" y="2863357"/>
            <a:chExt cx="246811" cy="359779"/>
          </a:xfrm>
          <a:solidFill>
            <a:schemeClr val="bg1"/>
          </a:solidFill>
        </p:grpSpPr>
        <p:sp>
          <p:nvSpPr>
            <p:cNvPr id="41" name="AutoShape 113">
              <a:extLst>
                <a:ext uri="{FF2B5EF4-FFF2-40B4-BE49-F238E27FC236}">
                  <a16:creationId xmlns:a16="http://schemas.microsoft.com/office/drawing/2014/main" id="{EE996D59-A940-42FF-84C5-C48EE3F5CDA0}"/>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42" name="AutoShape 114">
              <a:extLst>
                <a:ext uri="{FF2B5EF4-FFF2-40B4-BE49-F238E27FC236}">
                  <a16:creationId xmlns:a16="http://schemas.microsoft.com/office/drawing/2014/main" id="{C94B381E-ED22-4DA4-A0EE-FE1BC77D7479}"/>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43" name="Group 124">
            <a:extLst>
              <a:ext uri="{FF2B5EF4-FFF2-40B4-BE49-F238E27FC236}">
                <a16:creationId xmlns:a16="http://schemas.microsoft.com/office/drawing/2014/main" id="{F94DEC23-719C-4F34-B8A9-22E6F16D6CB4}"/>
              </a:ext>
            </a:extLst>
          </p:cNvPr>
          <p:cNvGrpSpPr/>
          <p:nvPr/>
        </p:nvGrpSpPr>
        <p:grpSpPr>
          <a:xfrm>
            <a:off x="3708639" y="1873844"/>
            <a:ext cx="216704" cy="182312"/>
            <a:chOff x="5368132" y="2625725"/>
            <a:chExt cx="465138" cy="391319"/>
          </a:xfrm>
          <a:solidFill>
            <a:schemeClr val="bg1"/>
          </a:solidFill>
        </p:grpSpPr>
        <p:sp>
          <p:nvSpPr>
            <p:cNvPr id="50" name="AutoShape 120">
              <a:extLst>
                <a:ext uri="{FF2B5EF4-FFF2-40B4-BE49-F238E27FC236}">
                  <a16:creationId xmlns:a16="http://schemas.microsoft.com/office/drawing/2014/main" id="{5C897F88-3E49-4E10-90F7-EEDE5AD31108}"/>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1" name="AutoShape 121">
              <a:extLst>
                <a:ext uri="{FF2B5EF4-FFF2-40B4-BE49-F238E27FC236}">
                  <a16:creationId xmlns:a16="http://schemas.microsoft.com/office/drawing/2014/main" id="{1BB2F5B6-C17D-4FAD-B464-DB4F53E4EA3F}"/>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2" name="AutoShape 122">
              <a:extLst>
                <a:ext uri="{FF2B5EF4-FFF2-40B4-BE49-F238E27FC236}">
                  <a16:creationId xmlns:a16="http://schemas.microsoft.com/office/drawing/2014/main" id="{EB45BFC5-BED7-4B18-B805-72DAC83F0EA7}"/>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53" name="文本框 52"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6C61BBED-FCF6-476B-B51F-52EFD7821F11}"/>
              </a:ext>
            </a:extLst>
          </p:cNvPr>
          <p:cNvSpPr txBox="1"/>
          <p:nvPr/>
        </p:nvSpPr>
        <p:spPr>
          <a:xfrm>
            <a:off x="990601" y="270374"/>
            <a:ext cx="7368540" cy="830997"/>
          </a:xfrm>
          <a:prstGeom prst="rect">
            <a:avLst/>
          </a:prstGeom>
          <a:noFill/>
        </p:spPr>
        <p:txBody>
          <a:bodyPr wrap="square" rtlCol="0">
            <a:spAutoFit/>
          </a:bodyPr>
          <a:lstStyle/>
          <a:p>
            <a:pPr lvl="0" algn="ctr">
              <a:defRPr/>
            </a:pPr>
            <a:r>
              <a:rPr lang="zh-CN" altLang="en-US" sz="1200" b="1" dirty="0" smtClean="0">
                <a:solidFill>
                  <a:schemeClr val="accent3"/>
                </a:solidFill>
                <a:cs typeface="+mn-ea"/>
                <a:sym typeface="+mn-lt"/>
              </a:rPr>
              <a:t>模型</a:t>
            </a:r>
            <a:r>
              <a:rPr lang="en-US" altLang="zh-CN" sz="1200" b="1" dirty="0" smtClean="0">
                <a:solidFill>
                  <a:schemeClr val="accent3"/>
                </a:solidFill>
                <a:cs typeface="+mn-ea"/>
                <a:sym typeface="+mn-lt"/>
              </a:rPr>
              <a:t>2</a:t>
            </a:r>
            <a:r>
              <a:rPr lang="zh-CN" altLang="en-US" sz="1200" b="1" dirty="0" smtClean="0">
                <a:solidFill>
                  <a:schemeClr val="accent3"/>
                </a:solidFill>
                <a:cs typeface="+mn-ea"/>
                <a:sym typeface="+mn-lt"/>
              </a:rPr>
              <a:t>、</a:t>
            </a:r>
            <a:r>
              <a:rPr lang="en-US" altLang="zh-CN" sz="1200" b="1" dirty="0" smtClean="0">
                <a:solidFill>
                  <a:schemeClr val="accent3"/>
                </a:solidFill>
                <a:cs typeface="+mn-ea"/>
                <a:sym typeface="+mn-lt"/>
              </a:rPr>
              <a:t>3</a:t>
            </a:r>
            <a:r>
              <a:rPr lang="zh-CN" altLang="en-US" sz="1200" b="1" dirty="0" smtClean="0">
                <a:solidFill>
                  <a:schemeClr val="accent3"/>
                </a:solidFill>
                <a:cs typeface="+mn-ea"/>
                <a:sym typeface="+mn-lt"/>
              </a:rPr>
              <a:t>（社交类与非社交游戏、回归诊断后最终模型）</a:t>
            </a:r>
            <a:endParaRPr lang="en-US" altLang="zh-CN" sz="1200" b="1" dirty="0">
              <a:solidFill>
                <a:schemeClr val="accent3"/>
              </a:solidFill>
              <a:cs typeface="+mn-ea"/>
              <a:sym typeface="+mn-lt"/>
            </a:endParaRPr>
          </a:p>
          <a:p>
            <a:pPr lvl="0">
              <a:defRPr/>
            </a:pPr>
            <a:r>
              <a:rPr lang="zh-CN" altLang="en-US" sz="1200" b="1" dirty="0" smtClean="0">
                <a:solidFill>
                  <a:schemeClr val="accent3"/>
                </a:solidFill>
                <a:cs typeface="+mn-ea"/>
                <a:sym typeface="+mn-lt"/>
              </a:rPr>
              <a:t>因变量：总评分</a:t>
            </a:r>
            <a:endParaRPr lang="en-US" altLang="zh-CN" sz="1200" b="1" dirty="0" smtClean="0">
              <a:solidFill>
                <a:schemeClr val="accent3"/>
              </a:solidFill>
              <a:cs typeface="+mn-ea"/>
              <a:sym typeface="+mn-lt"/>
            </a:endParaRPr>
          </a:p>
          <a:p>
            <a:pPr lvl="0">
              <a:defRPr/>
            </a:pPr>
            <a:r>
              <a:rPr lang="zh-CN" altLang="en-US" sz="1200" b="1" dirty="0">
                <a:solidFill>
                  <a:schemeClr val="accent3"/>
                </a:solidFill>
                <a:cs typeface="+mn-ea"/>
                <a:sym typeface="+mn-lt"/>
              </a:rPr>
              <a:t>自变量：测试版 </a:t>
            </a:r>
            <a:r>
              <a:rPr lang="en-US" altLang="zh-CN" sz="1200" b="1" dirty="0">
                <a:solidFill>
                  <a:schemeClr val="accent3"/>
                </a:solidFill>
                <a:cs typeface="+mn-ea"/>
                <a:sym typeface="+mn-lt"/>
              </a:rPr>
              <a:t>+ </a:t>
            </a:r>
            <a:r>
              <a:rPr lang="zh-CN" altLang="en-US" sz="1200" b="1" dirty="0">
                <a:solidFill>
                  <a:schemeClr val="accent3"/>
                </a:solidFill>
                <a:cs typeface="+mn-ea"/>
                <a:sym typeface="+mn-lt"/>
              </a:rPr>
              <a:t>厂商类别 </a:t>
            </a:r>
            <a:r>
              <a:rPr lang="en-US" altLang="zh-CN" sz="1200" b="1" dirty="0">
                <a:solidFill>
                  <a:schemeClr val="accent3"/>
                </a:solidFill>
                <a:cs typeface="+mn-ea"/>
                <a:sym typeface="+mn-lt"/>
              </a:rPr>
              <a:t>+ </a:t>
            </a:r>
            <a:r>
              <a:rPr lang="zh-CN" altLang="en-US" sz="1200" b="1" dirty="0">
                <a:solidFill>
                  <a:schemeClr val="accent3"/>
                </a:solidFill>
                <a:cs typeface="+mn-ea"/>
                <a:sym typeface="+mn-lt"/>
              </a:rPr>
              <a:t>评论平均长度 </a:t>
            </a:r>
            <a:r>
              <a:rPr lang="en-US" altLang="zh-CN" sz="1200" b="1" dirty="0">
                <a:solidFill>
                  <a:schemeClr val="accent3"/>
                </a:solidFill>
                <a:cs typeface="+mn-ea"/>
                <a:sym typeface="+mn-lt"/>
              </a:rPr>
              <a:t>+ </a:t>
            </a:r>
            <a:r>
              <a:rPr lang="zh-CN" altLang="en-US" sz="1200" b="1" dirty="0">
                <a:solidFill>
                  <a:schemeClr val="accent3"/>
                </a:solidFill>
                <a:cs typeface="+mn-ea"/>
                <a:sym typeface="+mn-lt"/>
              </a:rPr>
              <a:t>氪金指数 </a:t>
            </a:r>
            <a:r>
              <a:rPr lang="en-US" altLang="zh-CN" sz="1200" b="1" dirty="0">
                <a:solidFill>
                  <a:schemeClr val="accent3"/>
                </a:solidFill>
                <a:cs typeface="+mn-ea"/>
                <a:sym typeface="+mn-lt"/>
              </a:rPr>
              <a:t>+ </a:t>
            </a:r>
            <a:r>
              <a:rPr lang="zh-CN" altLang="en-US" sz="1200" b="1" dirty="0">
                <a:solidFill>
                  <a:schemeClr val="accent3"/>
                </a:solidFill>
                <a:cs typeface="+mn-ea"/>
                <a:sym typeface="+mn-lt"/>
              </a:rPr>
              <a:t>爆肝指数 </a:t>
            </a:r>
            <a:r>
              <a:rPr lang="en-US" altLang="zh-CN" sz="1200" b="1" dirty="0">
                <a:solidFill>
                  <a:schemeClr val="accent3"/>
                </a:solidFill>
                <a:cs typeface="+mn-ea"/>
                <a:sym typeface="+mn-lt"/>
              </a:rPr>
              <a:t>+ </a:t>
            </a:r>
            <a:r>
              <a:rPr lang="zh-CN" altLang="en-US" sz="1200" b="1" dirty="0">
                <a:solidFill>
                  <a:schemeClr val="accent3"/>
                </a:solidFill>
                <a:cs typeface="+mn-ea"/>
                <a:sym typeface="+mn-lt"/>
              </a:rPr>
              <a:t>游戏机制指数 </a:t>
            </a:r>
            <a:r>
              <a:rPr lang="en-US" altLang="zh-CN" sz="1200" b="1" dirty="0">
                <a:solidFill>
                  <a:schemeClr val="accent3"/>
                </a:solidFill>
                <a:cs typeface="+mn-ea"/>
                <a:sym typeface="+mn-lt"/>
              </a:rPr>
              <a:t>+ </a:t>
            </a:r>
            <a:r>
              <a:rPr lang="zh-CN" altLang="en-US" sz="1200" b="1" dirty="0">
                <a:solidFill>
                  <a:schemeClr val="accent3"/>
                </a:solidFill>
                <a:cs typeface="+mn-ea"/>
                <a:sym typeface="+mn-lt"/>
              </a:rPr>
              <a:t>艺术设计指数 </a:t>
            </a:r>
            <a:r>
              <a:rPr lang="en-US" altLang="zh-CN" sz="1200" b="1" dirty="0">
                <a:solidFill>
                  <a:schemeClr val="accent3"/>
                </a:solidFill>
                <a:cs typeface="+mn-ea"/>
                <a:sym typeface="+mn-lt"/>
              </a:rPr>
              <a:t>+ </a:t>
            </a:r>
            <a:r>
              <a:rPr lang="zh-CN" altLang="en-US" sz="1200" b="1" dirty="0">
                <a:solidFill>
                  <a:schemeClr val="accent3"/>
                </a:solidFill>
                <a:cs typeface="+mn-ea"/>
                <a:sym typeface="+mn-lt"/>
              </a:rPr>
              <a:t>福利指数 </a:t>
            </a:r>
            <a:r>
              <a:rPr lang="en-US" altLang="zh-CN" sz="1200" b="1" dirty="0">
                <a:solidFill>
                  <a:schemeClr val="accent3"/>
                </a:solidFill>
                <a:cs typeface="+mn-ea"/>
                <a:sym typeface="+mn-lt"/>
              </a:rPr>
              <a:t>+ </a:t>
            </a:r>
            <a:r>
              <a:rPr lang="zh-CN" altLang="en-US" sz="1200" b="1" dirty="0">
                <a:solidFill>
                  <a:schemeClr val="accent3"/>
                </a:solidFill>
                <a:cs typeface="+mn-ea"/>
                <a:sym typeface="+mn-lt"/>
              </a:rPr>
              <a:t>广告指数</a:t>
            </a:r>
            <a:endParaRPr lang="en-US" altLang="zh-CN" sz="1200" b="1" dirty="0" smtClean="0">
              <a:solidFill>
                <a:schemeClr val="accent3"/>
              </a:solidFill>
              <a:cs typeface="+mn-ea"/>
              <a:sym typeface="+mn-lt"/>
            </a:endParaRPr>
          </a:p>
        </p:txBody>
      </p:sp>
      <p:sp>
        <p:nvSpPr>
          <p:cNvPr id="16" name="文本框 15"/>
          <p:cNvSpPr txBox="1"/>
          <p:nvPr/>
        </p:nvSpPr>
        <p:spPr>
          <a:xfrm>
            <a:off x="936224" y="4470318"/>
            <a:ext cx="4115836" cy="338554"/>
          </a:xfrm>
          <a:prstGeom prst="rect">
            <a:avLst/>
          </a:prstGeom>
          <a:noFill/>
        </p:spPr>
        <p:txBody>
          <a:bodyPr wrap="square" rtlCol="0">
            <a:spAutoFit/>
          </a:bodyPr>
          <a:lstStyle/>
          <a:p>
            <a:r>
              <a:rPr lang="zh-CN" altLang="en-US" sz="800" dirty="0" smtClean="0"/>
              <a:t>显著性水平：</a:t>
            </a:r>
            <a:endParaRPr lang="en-US" altLang="zh-CN" sz="800" dirty="0" smtClean="0"/>
          </a:p>
          <a:p>
            <a:r>
              <a:rPr lang="en-US" altLang="zh-CN" sz="800" dirty="0" smtClean="0"/>
              <a:t>0 </a:t>
            </a:r>
            <a:r>
              <a:rPr lang="en-US" altLang="zh-CN" sz="800" dirty="0"/>
              <a:t>'***' 0.001 '**' 0.01 '*' 0.05 '.' 0.1 ' ' 1</a:t>
            </a:r>
            <a:endParaRPr lang="zh-CN" altLang="en-US" sz="800" dirty="0"/>
          </a:p>
        </p:txBody>
      </p:sp>
      <p:graphicFrame>
        <p:nvGraphicFramePr>
          <p:cNvPr id="5" name="表格 4"/>
          <p:cNvGraphicFramePr>
            <a:graphicFrameLocks noGrp="1"/>
          </p:cNvGraphicFramePr>
          <p:nvPr>
            <p:extLst>
              <p:ext uri="{D42A27DB-BD31-4B8C-83A1-F6EECF244321}">
                <p14:modId xmlns:p14="http://schemas.microsoft.com/office/powerpoint/2010/main" val="2587886664"/>
              </p:ext>
            </p:extLst>
          </p:nvPr>
        </p:nvGraphicFramePr>
        <p:xfrm>
          <a:off x="314637" y="1389005"/>
          <a:ext cx="3622792" cy="2771302"/>
        </p:xfrm>
        <a:graphic>
          <a:graphicData uri="http://schemas.openxmlformats.org/drawingml/2006/table">
            <a:tbl>
              <a:tblPr firstRow="1" bandRow="1">
                <a:tableStyleId>{F5AB1C69-6EDB-4FF4-983F-18BD219EF322}</a:tableStyleId>
              </a:tblPr>
              <a:tblGrid>
                <a:gridCol w="905698">
                  <a:extLst>
                    <a:ext uri="{9D8B030D-6E8A-4147-A177-3AD203B41FA5}">
                      <a16:colId xmlns:a16="http://schemas.microsoft.com/office/drawing/2014/main" val="17651478"/>
                    </a:ext>
                  </a:extLst>
                </a:gridCol>
                <a:gridCol w="905698">
                  <a:extLst>
                    <a:ext uri="{9D8B030D-6E8A-4147-A177-3AD203B41FA5}">
                      <a16:colId xmlns:a16="http://schemas.microsoft.com/office/drawing/2014/main" val="4099719374"/>
                    </a:ext>
                  </a:extLst>
                </a:gridCol>
                <a:gridCol w="905698">
                  <a:extLst>
                    <a:ext uri="{9D8B030D-6E8A-4147-A177-3AD203B41FA5}">
                      <a16:colId xmlns:a16="http://schemas.microsoft.com/office/drawing/2014/main" val="1735454996"/>
                    </a:ext>
                  </a:extLst>
                </a:gridCol>
                <a:gridCol w="905698">
                  <a:extLst>
                    <a:ext uri="{9D8B030D-6E8A-4147-A177-3AD203B41FA5}">
                      <a16:colId xmlns:a16="http://schemas.microsoft.com/office/drawing/2014/main" val="2841054804"/>
                    </a:ext>
                  </a:extLst>
                </a:gridCol>
              </a:tblGrid>
              <a:tr h="138229">
                <a:tc>
                  <a:txBody>
                    <a:bodyPr/>
                    <a:lstStyle/>
                    <a:p>
                      <a:pPr algn="ctr" fontAlgn="b"/>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zh-CN" altLang="en-US" sz="1000" u="none" strike="noStrike" dirty="0">
                          <a:effectLst/>
                        </a:rPr>
                        <a:t>系数估计</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sz="1000" u="none" strike="noStrike">
                          <a:effectLst/>
                        </a:rPr>
                        <a:t>p-value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zh-CN" altLang="en-US" sz="1000" u="none" strike="noStrike" dirty="0">
                          <a:effectLst/>
                        </a:rPr>
                        <a:t>显著性</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2842114312"/>
                  </a:ext>
                </a:extLst>
              </a:tr>
              <a:tr h="259180">
                <a:tc>
                  <a:txBody>
                    <a:bodyPr/>
                    <a:lstStyle/>
                    <a:p>
                      <a:pPr algn="ctr" fontAlgn="b"/>
                      <a:r>
                        <a:rPr lang="en-US" sz="1000" u="none" strike="noStrike">
                          <a:effectLst/>
                        </a:rPr>
                        <a:t>(Intercept)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9.001596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sz="1000" u="none" strike="noStrike" dirty="0">
                          <a:effectLst/>
                        </a:rPr>
                        <a:t>2.85E-09</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zh-CN" altLang="en-US" sz="1000" u="none" strike="noStrike">
                          <a:effectLst/>
                        </a:rPr>
                        <a:t>***</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3543464724"/>
                  </a:ext>
                </a:extLst>
              </a:tr>
              <a:tr h="138229">
                <a:tc>
                  <a:txBody>
                    <a:bodyPr/>
                    <a:lstStyle/>
                    <a:p>
                      <a:pPr algn="ctr" fontAlgn="b"/>
                      <a:r>
                        <a:rPr lang="zh-CN" altLang="en-US" sz="1000" u="none" strike="noStrike">
                          <a:effectLst/>
                        </a:rPr>
                        <a:t>测试版是</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3.050188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0.0716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2730305367"/>
                  </a:ext>
                </a:extLst>
              </a:tr>
              <a:tr h="259180">
                <a:tc>
                  <a:txBody>
                    <a:bodyPr/>
                    <a:lstStyle/>
                    <a:p>
                      <a:pPr algn="ctr" fontAlgn="b"/>
                      <a:r>
                        <a:rPr lang="zh-CN" altLang="en-US" sz="1000" u="none" strike="noStrike" dirty="0">
                          <a:effectLst/>
                        </a:rPr>
                        <a:t>厂商类别小厂</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-0.38645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0.4932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187731296"/>
                  </a:ext>
                </a:extLst>
              </a:tr>
              <a:tr h="259180">
                <a:tc>
                  <a:txBody>
                    <a:bodyPr/>
                    <a:lstStyle/>
                    <a:p>
                      <a:pPr algn="ctr" fontAlgn="b"/>
                      <a:r>
                        <a:rPr lang="zh-CN" altLang="en-US" sz="1000" u="none" strike="noStrike">
                          <a:effectLst/>
                        </a:rPr>
                        <a:t>厂商类别网易</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-0.971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0.1589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2768499657"/>
                  </a:ext>
                </a:extLst>
              </a:tr>
              <a:tr h="259180">
                <a:tc>
                  <a:txBody>
                    <a:bodyPr/>
                    <a:lstStyle/>
                    <a:p>
                      <a:pPr algn="ctr" fontAlgn="b"/>
                      <a:r>
                        <a:rPr lang="zh-CN" altLang="en-US" sz="1000" u="none" strike="noStrike">
                          <a:effectLst/>
                        </a:rPr>
                        <a:t>厂商类别腾讯</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-0.84203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0.26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2688590686"/>
                  </a:ext>
                </a:extLst>
              </a:tr>
              <a:tr h="259180">
                <a:tc>
                  <a:txBody>
                    <a:bodyPr/>
                    <a:lstStyle/>
                    <a:p>
                      <a:pPr algn="ctr" fontAlgn="b"/>
                      <a:r>
                        <a:rPr lang="zh-CN" altLang="en-US" sz="1000" u="none" strike="noStrike">
                          <a:effectLst/>
                        </a:rPr>
                        <a:t>评论平均长度</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-0.00388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0.3182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2685921284"/>
                  </a:ext>
                </a:extLst>
              </a:tr>
              <a:tr h="138229">
                <a:tc>
                  <a:txBody>
                    <a:bodyPr/>
                    <a:lstStyle/>
                    <a:p>
                      <a:pPr algn="ctr" fontAlgn="b"/>
                      <a:r>
                        <a:rPr lang="zh-CN" altLang="en-US" sz="1000" u="none" strike="noStrike">
                          <a:effectLst/>
                        </a:rPr>
                        <a:t>氪金指数</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-0.3847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0.2832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3569286115"/>
                  </a:ext>
                </a:extLst>
              </a:tr>
              <a:tr h="138229">
                <a:tc>
                  <a:txBody>
                    <a:bodyPr/>
                    <a:lstStyle/>
                    <a:p>
                      <a:pPr algn="ctr" fontAlgn="b"/>
                      <a:r>
                        <a:rPr lang="zh-CN" altLang="en-US" sz="1000" u="none" strike="noStrike">
                          <a:effectLst/>
                        </a:rPr>
                        <a:t>爆肝指数</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0.162883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0.5465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2512846772"/>
                  </a:ext>
                </a:extLst>
              </a:tr>
              <a:tr h="259180">
                <a:tc>
                  <a:txBody>
                    <a:bodyPr/>
                    <a:lstStyle/>
                    <a:p>
                      <a:pPr algn="ctr" fontAlgn="b"/>
                      <a:r>
                        <a:rPr lang="zh-CN" altLang="en-US" sz="1000" u="none" strike="noStrike">
                          <a:effectLst/>
                        </a:rPr>
                        <a:t>游戏机制指数</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0.448836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0.13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1997044436"/>
                  </a:ext>
                </a:extLst>
              </a:tr>
              <a:tr h="259180">
                <a:tc>
                  <a:txBody>
                    <a:bodyPr/>
                    <a:lstStyle/>
                    <a:p>
                      <a:pPr algn="ctr" fontAlgn="b"/>
                      <a:r>
                        <a:rPr lang="zh-CN" altLang="en-US" sz="1000" u="none" strike="noStrike">
                          <a:effectLst/>
                        </a:rPr>
                        <a:t>艺术设计指数</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0.759252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0.0541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1588015581"/>
                  </a:ext>
                </a:extLst>
              </a:tr>
              <a:tr h="138229">
                <a:tc>
                  <a:txBody>
                    <a:bodyPr/>
                    <a:lstStyle/>
                    <a:p>
                      <a:pPr algn="ctr" fontAlgn="b"/>
                      <a:r>
                        <a:rPr lang="zh-CN" altLang="en-US" sz="1000" u="none" strike="noStrike">
                          <a:effectLst/>
                        </a:rPr>
                        <a:t>福利指数</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0.096966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0.5814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3784493822"/>
                  </a:ext>
                </a:extLst>
              </a:tr>
              <a:tr h="138229">
                <a:tc>
                  <a:txBody>
                    <a:bodyPr/>
                    <a:lstStyle/>
                    <a:p>
                      <a:pPr algn="ctr" fontAlgn="b"/>
                      <a:r>
                        <a:rPr lang="zh-CN" altLang="en-US" sz="1000" u="none" strike="noStrike">
                          <a:effectLst/>
                        </a:rPr>
                        <a:t>广告指数</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a:effectLst/>
                        </a:rPr>
                        <a:t>-0.48775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altLang="zh-CN" sz="1000" u="none" strike="noStrike" dirty="0">
                          <a:effectLst/>
                        </a:rPr>
                        <a:t>0.3748</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3957288816"/>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011555861"/>
              </p:ext>
            </p:extLst>
          </p:nvPr>
        </p:nvGraphicFramePr>
        <p:xfrm>
          <a:off x="5052060" y="1388309"/>
          <a:ext cx="3621600" cy="2771998"/>
        </p:xfrm>
        <a:graphic>
          <a:graphicData uri="http://schemas.openxmlformats.org/drawingml/2006/table">
            <a:tbl>
              <a:tblPr firstRow="1" bandRow="1">
                <a:tableStyleId>{F5AB1C69-6EDB-4FF4-983F-18BD219EF322}</a:tableStyleId>
              </a:tblPr>
              <a:tblGrid>
                <a:gridCol w="905400">
                  <a:extLst>
                    <a:ext uri="{9D8B030D-6E8A-4147-A177-3AD203B41FA5}">
                      <a16:colId xmlns:a16="http://schemas.microsoft.com/office/drawing/2014/main" val="17651478"/>
                    </a:ext>
                  </a:extLst>
                </a:gridCol>
                <a:gridCol w="905400">
                  <a:extLst>
                    <a:ext uri="{9D8B030D-6E8A-4147-A177-3AD203B41FA5}">
                      <a16:colId xmlns:a16="http://schemas.microsoft.com/office/drawing/2014/main" val="4099719374"/>
                    </a:ext>
                  </a:extLst>
                </a:gridCol>
                <a:gridCol w="905400">
                  <a:extLst>
                    <a:ext uri="{9D8B030D-6E8A-4147-A177-3AD203B41FA5}">
                      <a16:colId xmlns:a16="http://schemas.microsoft.com/office/drawing/2014/main" val="1735454996"/>
                    </a:ext>
                  </a:extLst>
                </a:gridCol>
                <a:gridCol w="905400">
                  <a:extLst>
                    <a:ext uri="{9D8B030D-6E8A-4147-A177-3AD203B41FA5}">
                      <a16:colId xmlns:a16="http://schemas.microsoft.com/office/drawing/2014/main" val="2841054804"/>
                    </a:ext>
                  </a:extLst>
                </a:gridCol>
              </a:tblGrid>
              <a:tr h="162506">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zh-CN" altLang="en-US" sz="1000" u="none" strike="noStrike" dirty="0">
                          <a:effectLst/>
                        </a:rPr>
                        <a:t>系数估计</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sz="1000" u="none" strike="noStrike">
                          <a:effectLst/>
                        </a:rPr>
                        <a:t>p-value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zh-CN" altLang="en-US" sz="1000" u="none" strike="noStrike">
                          <a:effectLst/>
                        </a:rPr>
                        <a:t>显著性</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2842114312"/>
                  </a:ext>
                </a:extLst>
              </a:tr>
              <a:tr h="256336">
                <a:tc>
                  <a:txBody>
                    <a:bodyPr/>
                    <a:lstStyle/>
                    <a:p>
                      <a:pPr algn="ctr" fontAlgn="b"/>
                      <a:r>
                        <a:rPr lang="en-US" sz="1000" b="0" i="0" u="none" strike="noStrike" dirty="0">
                          <a:solidFill>
                            <a:srgbClr val="000000"/>
                          </a:solidFill>
                          <a:effectLst/>
                          <a:latin typeface="等线" panose="02010600030101010101" pitchFamily="2" charset="-122"/>
                          <a:ea typeface="等线" panose="02010600030101010101" pitchFamily="2" charset="-122"/>
                        </a:rPr>
                        <a:t>(Intercept)</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6.941083</a:t>
                      </a:r>
                    </a:p>
                  </a:txBody>
                  <a:tcPr marL="7620" marR="7620" marT="7620" marB="0" anchor="ctr"/>
                </a:tc>
                <a:tc>
                  <a:txBody>
                    <a:bodyPr/>
                    <a:lstStyle/>
                    <a:p>
                      <a:pPr algn="ctr" fontAlgn="b"/>
                      <a:r>
                        <a:rPr lang="en-US" sz="1000" b="0" i="0" u="none" strike="noStrike">
                          <a:solidFill>
                            <a:srgbClr val="000000"/>
                          </a:solidFill>
                          <a:effectLst/>
                          <a:latin typeface="等线" panose="02010600030101010101" pitchFamily="2" charset="-122"/>
                          <a:ea typeface="等线" panose="02010600030101010101" pitchFamily="2" charset="-122"/>
                        </a:rPr>
                        <a:t>&lt;2E-16</a:t>
                      </a:r>
                    </a:p>
                  </a:txBody>
                  <a:tcPr marL="7620" marR="7620" marT="7620" marB="0" anchor="ctr"/>
                </a:tc>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2597208055"/>
                  </a:ext>
                </a:extLst>
              </a:tr>
              <a:tr h="163028">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测试版是</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-0.37822</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0.1389</a:t>
                      </a:r>
                    </a:p>
                  </a:txBody>
                  <a:tcPr marL="7620" marR="7620" marT="7620"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30305367"/>
                  </a:ext>
                </a:extLst>
              </a:tr>
              <a:tr h="256336">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厂商类别小厂</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0.470749</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0.1394</a:t>
                      </a:r>
                    </a:p>
                  </a:txBody>
                  <a:tcPr marL="7620" marR="7620" marT="7620"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87731296"/>
                  </a:ext>
                </a:extLst>
              </a:tr>
              <a:tr h="256336">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厂商类别网易</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-0.42037</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0.533</a:t>
                      </a:r>
                    </a:p>
                  </a:txBody>
                  <a:tcPr marL="7620" marR="7620" marT="7620"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68499657"/>
                  </a:ext>
                </a:extLst>
              </a:tr>
              <a:tr h="256336">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厂商类别腾讯</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-0.19799</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0.7681</a:t>
                      </a:r>
                    </a:p>
                  </a:txBody>
                  <a:tcPr marL="7620" marR="7620" marT="7620"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688590686"/>
                  </a:ext>
                </a:extLst>
              </a:tr>
              <a:tr h="256336">
                <a:tc>
                  <a:txBody>
                    <a:bodyPr/>
                    <a:lstStyle/>
                    <a:p>
                      <a:pPr algn="ctr"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评论平均长度</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0.00164</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0.2167</a:t>
                      </a:r>
                    </a:p>
                  </a:txBody>
                  <a:tcPr marL="7620" marR="7620" marT="7620"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685921284"/>
                  </a:ext>
                </a:extLst>
              </a:tr>
              <a:tr h="163028">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氪金指数</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-0.91534</a:t>
                      </a:r>
                    </a:p>
                  </a:txBody>
                  <a:tcPr marL="7620" marR="7620" marT="7620" marB="0" anchor="ctr"/>
                </a:tc>
                <a:tc>
                  <a:txBody>
                    <a:bodyPr/>
                    <a:lstStyle/>
                    <a:p>
                      <a:pPr algn="ctr" fontAlgn="b"/>
                      <a:r>
                        <a:rPr lang="en-US" sz="1000" b="0" i="0" u="none" strike="noStrike">
                          <a:solidFill>
                            <a:srgbClr val="000000"/>
                          </a:solidFill>
                          <a:effectLst/>
                          <a:latin typeface="等线" panose="02010600030101010101" pitchFamily="2" charset="-122"/>
                          <a:ea typeface="等线" panose="02010600030101010101" pitchFamily="2" charset="-122"/>
                        </a:rPr>
                        <a:t>5.37E-06</a:t>
                      </a:r>
                    </a:p>
                  </a:txBody>
                  <a:tcPr marL="7620" marR="7620" marT="7620" marB="0" anchor="ctr"/>
                </a:tc>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3569286115"/>
                  </a:ext>
                </a:extLst>
              </a:tr>
              <a:tr h="163028">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爆肝指数</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0.122025</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0.4133</a:t>
                      </a:r>
                    </a:p>
                  </a:txBody>
                  <a:tcPr marL="7620" marR="7620" marT="7620"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12846772"/>
                  </a:ext>
                </a:extLst>
              </a:tr>
              <a:tr h="256336">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游戏机制指数</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0.233538</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0.1044</a:t>
                      </a:r>
                    </a:p>
                  </a:txBody>
                  <a:tcPr marL="7620" marR="7620" marT="7620"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997044436"/>
                  </a:ext>
                </a:extLst>
              </a:tr>
              <a:tr h="256336">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艺术设计指数</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0.261973</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0.0176</a:t>
                      </a:r>
                    </a:p>
                  </a:txBody>
                  <a:tcPr marL="7620" marR="7620" marT="7620" marB="0" anchor="ctr"/>
                </a:tc>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1588015581"/>
                  </a:ext>
                </a:extLst>
              </a:tr>
              <a:tr h="163028">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福利指数</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-0.27225</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0.1106</a:t>
                      </a:r>
                    </a:p>
                  </a:txBody>
                  <a:tcPr marL="7620" marR="7620" marT="7620" marB="0" anchor="ctr"/>
                </a:tc>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784493822"/>
                  </a:ext>
                </a:extLst>
              </a:tr>
              <a:tr h="163028">
                <a:tc>
                  <a:txBody>
                    <a:bodyPr/>
                    <a:lstStyle/>
                    <a:p>
                      <a:pPr algn="ctr" fontAlgn="b"/>
                      <a:r>
                        <a:rPr lang="zh-CN" altLang="en-US" sz="1000" b="0" i="0" u="none" strike="noStrike">
                          <a:solidFill>
                            <a:srgbClr val="000000"/>
                          </a:solidFill>
                          <a:effectLst/>
                          <a:latin typeface="等线" panose="02010600030101010101" pitchFamily="2" charset="-122"/>
                          <a:ea typeface="等线" panose="02010600030101010101" pitchFamily="2" charset="-122"/>
                        </a:rPr>
                        <a:t>广告指数</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-0.20922</a:t>
                      </a:r>
                    </a:p>
                  </a:txBody>
                  <a:tcPr marL="7620" marR="7620" marT="7620" marB="0" anchor="ctr"/>
                </a:tc>
                <a:tc>
                  <a:txBody>
                    <a:bodyPr/>
                    <a:lstStyle/>
                    <a:p>
                      <a:pPr algn="ctr" fontAlgn="b"/>
                      <a:r>
                        <a:rPr lang="en-US" altLang="zh-CN" sz="1000" b="0" i="0" u="none" strike="noStrike">
                          <a:solidFill>
                            <a:srgbClr val="000000"/>
                          </a:solidFill>
                          <a:effectLst/>
                          <a:latin typeface="等线" panose="02010600030101010101" pitchFamily="2" charset="-122"/>
                          <a:ea typeface="等线" panose="02010600030101010101" pitchFamily="2" charset="-122"/>
                        </a:rPr>
                        <a:t>0.0378</a:t>
                      </a:r>
                    </a:p>
                  </a:txBody>
                  <a:tcPr marL="7620" marR="7620" marT="7620" marB="0" anchor="ctr"/>
                </a:tc>
                <a:tc>
                  <a:txBody>
                    <a:bodyPr/>
                    <a:lstStyle/>
                    <a:p>
                      <a:pPr algn="ctr" fontAlgn="b"/>
                      <a:r>
                        <a:rPr lang="zh-CN" altLang="en-US" sz="1000" b="0" i="0" u="none" strike="noStrike" dirty="0">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3957288816"/>
                  </a:ext>
                </a:extLst>
              </a:tr>
            </a:tbl>
          </a:graphicData>
        </a:graphic>
      </p:graphicFrame>
      <p:sp>
        <p:nvSpPr>
          <p:cNvPr id="20" name="文本框 19"/>
          <p:cNvSpPr txBox="1"/>
          <p:nvPr/>
        </p:nvSpPr>
        <p:spPr>
          <a:xfrm>
            <a:off x="936224" y="1142607"/>
            <a:ext cx="7422917" cy="246221"/>
          </a:xfrm>
          <a:prstGeom prst="rect">
            <a:avLst/>
          </a:prstGeom>
          <a:noFill/>
        </p:spPr>
        <p:txBody>
          <a:bodyPr wrap="square" rtlCol="0">
            <a:spAutoFit/>
          </a:bodyPr>
          <a:lstStyle/>
          <a:p>
            <a:r>
              <a:rPr lang="zh-CN" altLang="en-US" sz="1000" dirty="0" smtClean="0"/>
              <a:t>       模型</a:t>
            </a:r>
            <a:r>
              <a:rPr lang="en-US" altLang="zh-CN" sz="1000" dirty="0" smtClean="0"/>
              <a:t>2 </a:t>
            </a:r>
            <a:r>
              <a:rPr lang="zh-CN" altLang="en-US" sz="1000" dirty="0" smtClean="0"/>
              <a:t>社交类游戏                                                                                                                     模型</a:t>
            </a:r>
            <a:r>
              <a:rPr lang="en-US" altLang="zh-CN" sz="1000" dirty="0" smtClean="0"/>
              <a:t>3 </a:t>
            </a:r>
            <a:r>
              <a:rPr lang="zh-CN" altLang="en-US" sz="1000" dirty="0" smtClean="0"/>
              <a:t>非社交类游戏</a:t>
            </a:r>
            <a:endParaRPr lang="zh-CN" altLang="en-US" sz="1000" dirty="0"/>
          </a:p>
        </p:txBody>
      </p:sp>
      <p:sp>
        <p:nvSpPr>
          <p:cNvPr id="18" name="文本框 17"/>
          <p:cNvSpPr txBox="1"/>
          <p:nvPr/>
        </p:nvSpPr>
        <p:spPr>
          <a:xfrm>
            <a:off x="1384092" y="1417778"/>
            <a:ext cx="6221306" cy="2677656"/>
          </a:xfrm>
          <a:prstGeom prst="rect">
            <a:avLst/>
          </a:prstGeom>
          <a:noFill/>
        </p:spPr>
        <p:txBody>
          <a:bodyPr wrap="square" rtlCol="0">
            <a:spAutoFit/>
          </a:bodyPr>
          <a:lstStyle/>
          <a:p>
            <a:r>
              <a:rPr lang="en-US" altLang="zh-CN" sz="1400" dirty="0" smtClean="0"/>
              <a:t>1</a:t>
            </a:r>
            <a:r>
              <a:rPr lang="zh-CN" altLang="en-US" sz="1400" dirty="0" smtClean="0"/>
              <a:t>、社交</a:t>
            </a:r>
            <a:r>
              <a:rPr lang="zh-CN" altLang="en-US" sz="1400" dirty="0"/>
              <a:t>类游戏中测试版的评分显著更高，而非社交类游戏中测试版的评分却更低（虽然不显著）。这可能是因为社交类游戏新出测试版时，玩家有尝鲜效应，大家会互相安利试玩，短时间内游戏口碑会较好。但过一段时间到正式版后，可能玩家的热情就下降了。而非社交类游戏则更注重质量，质量更好、功能更完善的正式版游戏口碑会比测试版更好</a:t>
            </a:r>
            <a:r>
              <a:rPr lang="zh-CN" altLang="en-US" sz="1400" dirty="0" smtClean="0"/>
              <a:t>。</a:t>
            </a:r>
            <a:endParaRPr lang="en-US" altLang="zh-CN" sz="1400" dirty="0" smtClean="0"/>
          </a:p>
          <a:p>
            <a:endParaRPr lang="en-US" altLang="zh-CN" sz="1400" dirty="0" smtClean="0"/>
          </a:p>
          <a:p>
            <a:endParaRPr lang="en-US" altLang="zh-CN" sz="1400" dirty="0"/>
          </a:p>
          <a:p>
            <a:endParaRPr lang="en-US" altLang="zh-CN" sz="1400" dirty="0" smtClean="0"/>
          </a:p>
          <a:p>
            <a:endParaRPr lang="en-US" altLang="zh-CN" sz="1400" dirty="0"/>
          </a:p>
          <a:p>
            <a:endParaRPr lang="zh-CN" altLang="en-US" sz="1400" dirty="0"/>
          </a:p>
          <a:p>
            <a:r>
              <a:rPr lang="en-US" altLang="zh-CN" sz="1400" dirty="0" smtClean="0"/>
              <a:t>2</a:t>
            </a:r>
            <a:r>
              <a:rPr lang="zh-CN" altLang="en-US" sz="1400" dirty="0" smtClean="0"/>
              <a:t>、社交</a:t>
            </a:r>
            <a:r>
              <a:rPr lang="zh-CN" altLang="en-US" sz="1400" dirty="0"/>
              <a:t>类游戏中氪金并不会让游戏口碑有显著下降，非社交类游戏则会。这说明玩家比较习惯于在社交类游戏中氪金，但不喜欢在非社交类游戏中氪金。</a:t>
            </a:r>
          </a:p>
        </p:txBody>
      </p:sp>
    </p:spTree>
    <p:extLst>
      <p:ext uri="{BB962C8B-B14F-4D97-AF65-F5344CB8AC3E}">
        <p14:creationId xmlns:p14="http://schemas.microsoft.com/office/powerpoint/2010/main" val="2966063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112">
            <a:extLst>
              <a:ext uri="{FF2B5EF4-FFF2-40B4-BE49-F238E27FC236}">
                <a16:creationId xmlns:a16="http://schemas.microsoft.com/office/drawing/2014/main" id="{984ACF0A-CABF-44DB-A013-98B1B3D9535C}"/>
              </a:ext>
            </a:extLst>
          </p:cNvPr>
          <p:cNvGrpSpPr/>
          <p:nvPr/>
        </p:nvGrpSpPr>
        <p:grpSpPr>
          <a:xfrm>
            <a:off x="5155490" y="1869436"/>
            <a:ext cx="216705" cy="203022"/>
            <a:chOff x="5368132" y="3540125"/>
            <a:chExt cx="465138" cy="435769"/>
          </a:xfrm>
          <a:solidFill>
            <a:schemeClr val="bg1"/>
          </a:solidFill>
        </p:grpSpPr>
        <p:sp>
          <p:nvSpPr>
            <p:cNvPr id="34" name="AutoShape 110">
              <a:extLst>
                <a:ext uri="{FF2B5EF4-FFF2-40B4-BE49-F238E27FC236}">
                  <a16:creationId xmlns:a16="http://schemas.microsoft.com/office/drawing/2014/main" id="{62928AD6-1A10-4814-AD2D-84F92CB921B2}"/>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36" name="AutoShape 111">
              <a:extLst>
                <a:ext uri="{FF2B5EF4-FFF2-40B4-BE49-F238E27FC236}">
                  <a16:creationId xmlns:a16="http://schemas.microsoft.com/office/drawing/2014/main" id="{B9A35E0F-867D-401B-AF0C-9E8088934BED}"/>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38" name="AutoShape 112">
            <a:extLst>
              <a:ext uri="{FF2B5EF4-FFF2-40B4-BE49-F238E27FC236}">
                <a16:creationId xmlns:a16="http://schemas.microsoft.com/office/drawing/2014/main" id="{63925428-3C54-4623-9487-1DB19CDA2BE5}"/>
              </a:ext>
            </a:extLst>
          </p:cNvPr>
          <p:cNvSpPr>
            <a:spLocks/>
          </p:cNvSpPr>
          <p:nvPr/>
        </p:nvSpPr>
        <p:spPr bwMode="auto">
          <a:xfrm>
            <a:off x="3708639" y="3331712"/>
            <a:ext cx="217057" cy="2161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nvGrpSpPr>
          <p:cNvPr id="40" name="组合 39">
            <a:extLst>
              <a:ext uri="{FF2B5EF4-FFF2-40B4-BE49-F238E27FC236}">
                <a16:creationId xmlns:a16="http://schemas.microsoft.com/office/drawing/2014/main" id="{F3DE8BF9-EF45-4830-96E8-996C1ECA6C8F}"/>
              </a:ext>
            </a:extLst>
          </p:cNvPr>
          <p:cNvGrpSpPr/>
          <p:nvPr/>
        </p:nvGrpSpPr>
        <p:grpSpPr>
          <a:xfrm>
            <a:off x="5198993" y="3373571"/>
            <a:ext cx="148661" cy="216704"/>
            <a:chOff x="2528974" y="2863357"/>
            <a:chExt cx="246811" cy="359779"/>
          </a:xfrm>
          <a:solidFill>
            <a:schemeClr val="bg1"/>
          </a:solidFill>
        </p:grpSpPr>
        <p:sp>
          <p:nvSpPr>
            <p:cNvPr id="41" name="AutoShape 113">
              <a:extLst>
                <a:ext uri="{FF2B5EF4-FFF2-40B4-BE49-F238E27FC236}">
                  <a16:creationId xmlns:a16="http://schemas.microsoft.com/office/drawing/2014/main" id="{EE996D59-A940-42FF-84C5-C48EE3F5CDA0}"/>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42" name="AutoShape 114">
              <a:extLst>
                <a:ext uri="{FF2B5EF4-FFF2-40B4-BE49-F238E27FC236}">
                  <a16:creationId xmlns:a16="http://schemas.microsoft.com/office/drawing/2014/main" id="{C94B381E-ED22-4DA4-A0EE-FE1BC77D7479}"/>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43" name="Group 124">
            <a:extLst>
              <a:ext uri="{FF2B5EF4-FFF2-40B4-BE49-F238E27FC236}">
                <a16:creationId xmlns:a16="http://schemas.microsoft.com/office/drawing/2014/main" id="{F94DEC23-719C-4F34-B8A9-22E6F16D6CB4}"/>
              </a:ext>
            </a:extLst>
          </p:cNvPr>
          <p:cNvGrpSpPr/>
          <p:nvPr/>
        </p:nvGrpSpPr>
        <p:grpSpPr>
          <a:xfrm>
            <a:off x="3708639" y="1873844"/>
            <a:ext cx="216704" cy="182312"/>
            <a:chOff x="5368132" y="2625725"/>
            <a:chExt cx="465138" cy="391319"/>
          </a:xfrm>
          <a:solidFill>
            <a:schemeClr val="bg1"/>
          </a:solidFill>
        </p:grpSpPr>
        <p:sp>
          <p:nvSpPr>
            <p:cNvPr id="50" name="AutoShape 120">
              <a:extLst>
                <a:ext uri="{FF2B5EF4-FFF2-40B4-BE49-F238E27FC236}">
                  <a16:creationId xmlns:a16="http://schemas.microsoft.com/office/drawing/2014/main" id="{5C897F88-3E49-4E10-90F7-EEDE5AD31108}"/>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1" name="AutoShape 121">
              <a:extLst>
                <a:ext uri="{FF2B5EF4-FFF2-40B4-BE49-F238E27FC236}">
                  <a16:creationId xmlns:a16="http://schemas.microsoft.com/office/drawing/2014/main" id="{1BB2F5B6-C17D-4FAD-B464-DB4F53E4EA3F}"/>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2" name="AutoShape 122">
              <a:extLst>
                <a:ext uri="{FF2B5EF4-FFF2-40B4-BE49-F238E27FC236}">
                  <a16:creationId xmlns:a16="http://schemas.microsoft.com/office/drawing/2014/main" id="{EB45BFC5-BED7-4B18-B805-72DAC83F0EA7}"/>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53" name="文本框 52"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6C61BBED-FCF6-476B-B51F-52EFD7821F11}"/>
              </a:ext>
            </a:extLst>
          </p:cNvPr>
          <p:cNvSpPr txBox="1"/>
          <p:nvPr/>
        </p:nvSpPr>
        <p:spPr>
          <a:xfrm>
            <a:off x="990601" y="270374"/>
            <a:ext cx="7368540" cy="830997"/>
          </a:xfrm>
          <a:prstGeom prst="rect">
            <a:avLst/>
          </a:prstGeom>
          <a:noFill/>
        </p:spPr>
        <p:txBody>
          <a:bodyPr wrap="square" rtlCol="0">
            <a:spAutoFit/>
          </a:bodyPr>
          <a:lstStyle/>
          <a:p>
            <a:pPr lvl="0" algn="ctr">
              <a:defRPr/>
            </a:pPr>
            <a:r>
              <a:rPr lang="zh-CN" altLang="en-US" sz="1200" b="1" dirty="0" smtClean="0">
                <a:solidFill>
                  <a:schemeClr val="accent3"/>
                </a:solidFill>
                <a:cs typeface="+mn-ea"/>
                <a:sym typeface="+mn-lt"/>
              </a:rPr>
              <a:t>模型</a:t>
            </a:r>
            <a:r>
              <a:rPr lang="en-US" altLang="zh-CN" sz="1200" b="1" dirty="0" smtClean="0">
                <a:solidFill>
                  <a:schemeClr val="accent3"/>
                </a:solidFill>
                <a:cs typeface="+mn-ea"/>
                <a:sym typeface="+mn-lt"/>
              </a:rPr>
              <a:t>4</a:t>
            </a:r>
            <a:r>
              <a:rPr lang="zh-CN" altLang="en-US" sz="1200" b="1" dirty="0" smtClean="0">
                <a:solidFill>
                  <a:schemeClr val="accent3"/>
                </a:solidFill>
                <a:cs typeface="+mn-ea"/>
                <a:sym typeface="+mn-lt"/>
              </a:rPr>
              <a:t>、</a:t>
            </a:r>
            <a:r>
              <a:rPr lang="en-US" altLang="zh-CN" sz="1200" b="1" dirty="0" smtClean="0">
                <a:solidFill>
                  <a:schemeClr val="accent3"/>
                </a:solidFill>
                <a:cs typeface="+mn-ea"/>
                <a:sym typeface="+mn-lt"/>
              </a:rPr>
              <a:t>5</a:t>
            </a:r>
            <a:r>
              <a:rPr lang="zh-CN" altLang="en-US" sz="1200" b="1" dirty="0" smtClean="0">
                <a:solidFill>
                  <a:schemeClr val="accent3"/>
                </a:solidFill>
                <a:cs typeface="+mn-ea"/>
                <a:sym typeface="+mn-lt"/>
              </a:rPr>
              <a:t>（高氪游戏与非高氪游戏、回归诊断后最终模型）</a:t>
            </a:r>
            <a:endParaRPr lang="en-US" altLang="zh-CN" sz="1200" b="1" dirty="0">
              <a:solidFill>
                <a:schemeClr val="accent3"/>
              </a:solidFill>
              <a:cs typeface="+mn-ea"/>
              <a:sym typeface="+mn-lt"/>
            </a:endParaRPr>
          </a:p>
          <a:p>
            <a:pPr lvl="0">
              <a:defRPr/>
            </a:pPr>
            <a:r>
              <a:rPr lang="zh-CN" altLang="en-US" sz="1200" b="1" dirty="0" smtClean="0">
                <a:solidFill>
                  <a:schemeClr val="accent3"/>
                </a:solidFill>
                <a:cs typeface="+mn-ea"/>
                <a:sym typeface="+mn-lt"/>
              </a:rPr>
              <a:t>因变量：总评分</a:t>
            </a:r>
            <a:endParaRPr lang="en-US" altLang="zh-CN" sz="1200" b="1" dirty="0" smtClean="0">
              <a:solidFill>
                <a:schemeClr val="accent3"/>
              </a:solidFill>
              <a:cs typeface="+mn-ea"/>
              <a:sym typeface="+mn-lt"/>
            </a:endParaRPr>
          </a:p>
          <a:p>
            <a:pPr lvl="0">
              <a:defRPr/>
            </a:pPr>
            <a:r>
              <a:rPr lang="zh-CN" altLang="en-US" sz="1200" b="1" dirty="0">
                <a:solidFill>
                  <a:schemeClr val="accent3"/>
                </a:solidFill>
                <a:cs typeface="+mn-ea"/>
                <a:sym typeface="+mn-lt"/>
              </a:rPr>
              <a:t>自变量：测试版 </a:t>
            </a:r>
            <a:r>
              <a:rPr lang="en-US" altLang="zh-CN" sz="1200" b="1" dirty="0">
                <a:solidFill>
                  <a:schemeClr val="accent3"/>
                </a:solidFill>
                <a:cs typeface="+mn-ea"/>
                <a:sym typeface="+mn-lt"/>
              </a:rPr>
              <a:t>+ </a:t>
            </a:r>
            <a:r>
              <a:rPr lang="zh-CN" altLang="en-US" sz="1200" b="1" dirty="0">
                <a:solidFill>
                  <a:schemeClr val="accent3"/>
                </a:solidFill>
                <a:cs typeface="+mn-ea"/>
                <a:sym typeface="+mn-lt"/>
              </a:rPr>
              <a:t>社交类游戏 </a:t>
            </a:r>
            <a:r>
              <a:rPr lang="en-US" altLang="zh-CN" sz="1200" b="1" dirty="0">
                <a:solidFill>
                  <a:schemeClr val="accent3"/>
                </a:solidFill>
                <a:cs typeface="+mn-ea"/>
                <a:sym typeface="+mn-lt"/>
              </a:rPr>
              <a:t>+ </a:t>
            </a:r>
            <a:r>
              <a:rPr lang="zh-CN" altLang="en-US" sz="1200" b="1" dirty="0">
                <a:solidFill>
                  <a:schemeClr val="accent3"/>
                </a:solidFill>
                <a:cs typeface="+mn-ea"/>
                <a:sym typeface="+mn-lt"/>
              </a:rPr>
              <a:t>厂商类别 </a:t>
            </a:r>
            <a:r>
              <a:rPr lang="en-US" altLang="zh-CN" sz="1200" b="1" dirty="0">
                <a:solidFill>
                  <a:schemeClr val="accent3"/>
                </a:solidFill>
                <a:cs typeface="+mn-ea"/>
                <a:sym typeface="+mn-lt"/>
              </a:rPr>
              <a:t>+ </a:t>
            </a:r>
            <a:r>
              <a:rPr lang="zh-CN" altLang="en-US" sz="1200" b="1" dirty="0">
                <a:solidFill>
                  <a:schemeClr val="accent3"/>
                </a:solidFill>
                <a:cs typeface="+mn-ea"/>
                <a:sym typeface="+mn-lt"/>
              </a:rPr>
              <a:t>评论平均长度 </a:t>
            </a:r>
            <a:r>
              <a:rPr lang="en-US" altLang="zh-CN" sz="1200" b="1" dirty="0">
                <a:solidFill>
                  <a:schemeClr val="accent3"/>
                </a:solidFill>
                <a:cs typeface="+mn-ea"/>
                <a:sym typeface="+mn-lt"/>
              </a:rPr>
              <a:t>+ </a:t>
            </a:r>
            <a:r>
              <a:rPr lang="zh-CN" altLang="en-US" sz="1200" b="1" dirty="0">
                <a:solidFill>
                  <a:schemeClr val="accent3"/>
                </a:solidFill>
                <a:cs typeface="+mn-ea"/>
                <a:sym typeface="+mn-lt"/>
              </a:rPr>
              <a:t>爆肝指数 </a:t>
            </a:r>
            <a:r>
              <a:rPr lang="en-US" altLang="zh-CN" sz="1200" b="1" dirty="0">
                <a:solidFill>
                  <a:schemeClr val="accent3"/>
                </a:solidFill>
                <a:cs typeface="+mn-ea"/>
                <a:sym typeface="+mn-lt"/>
              </a:rPr>
              <a:t>+ </a:t>
            </a:r>
            <a:r>
              <a:rPr lang="zh-CN" altLang="en-US" sz="1200" b="1" dirty="0">
                <a:solidFill>
                  <a:schemeClr val="accent3"/>
                </a:solidFill>
                <a:cs typeface="+mn-ea"/>
                <a:sym typeface="+mn-lt"/>
              </a:rPr>
              <a:t>游戏机制指数 </a:t>
            </a:r>
            <a:r>
              <a:rPr lang="en-US" altLang="zh-CN" sz="1200" b="1" dirty="0">
                <a:solidFill>
                  <a:schemeClr val="accent3"/>
                </a:solidFill>
                <a:cs typeface="+mn-ea"/>
                <a:sym typeface="+mn-lt"/>
              </a:rPr>
              <a:t>+ </a:t>
            </a:r>
            <a:r>
              <a:rPr lang="zh-CN" altLang="en-US" sz="1200" b="1" dirty="0">
                <a:solidFill>
                  <a:schemeClr val="accent3"/>
                </a:solidFill>
                <a:cs typeface="+mn-ea"/>
                <a:sym typeface="+mn-lt"/>
              </a:rPr>
              <a:t>艺术设计指数 </a:t>
            </a:r>
            <a:r>
              <a:rPr lang="en-US" altLang="zh-CN" sz="1200" b="1" dirty="0">
                <a:solidFill>
                  <a:schemeClr val="accent3"/>
                </a:solidFill>
                <a:cs typeface="+mn-ea"/>
                <a:sym typeface="+mn-lt"/>
              </a:rPr>
              <a:t>+ </a:t>
            </a:r>
            <a:r>
              <a:rPr lang="zh-CN" altLang="en-US" sz="1200" b="1" dirty="0">
                <a:solidFill>
                  <a:schemeClr val="accent3"/>
                </a:solidFill>
                <a:cs typeface="+mn-ea"/>
                <a:sym typeface="+mn-lt"/>
              </a:rPr>
              <a:t>福利指数 </a:t>
            </a:r>
            <a:r>
              <a:rPr lang="en-US" altLang="zh-CN" sz="1200" b="1" dirty="0">
                <a:solidFill>
                  <a:schemeClr val="accent3"/>
                </a:solidFill>
                <a:cs typeface="+mn-ea"/>
                <a:sym typeface="+mn-lt"/>
              </a:rPr>
              <a:t>+ </a:t>
            </a:r>
            <a:r>
              <a:rPr lang="zh-CN" altLang="en-US" sz="1200" b="1" dirty="0">
                <a:solidFill>
                  <a:schemeClr val="accent3"/>
                </a:solidFill>
                <a:cs typeface="+mn-ea"/>
                <a:sym typeface="+mn-lt"/>
              </a:rPr>
              <a:t>广告指数</a:t>
            </a:r>
            <a:endParaRPr lang="en-US" altLang="zh-CN" sz="1200" b="1" dirty="0" smtClean="0">
              <a:solidFill>
                <a:schemeClr val="accent3"/>
              </a:solidFill>
              <a:cs typeface="+mn-ea"/>
              <a:sym typeface="+mn-lt"/>
            </a:endParaRPr>
          </a:p>
        </p:txBody>
      </p:sp>
      <p:sp>
        <p:nvSpPr>
          <p:cNvPr id="16" name="文本框 15"/>
          <p:cNvSpPr txBox="1"/>
          <p:nvPr/>
        </p:nvSpPr>
        <p:spPr>
          <a:xfrm>
            <a:off x="936224" y="4470318"/>
            <a:ext cx="4115836" cy="338554"/>
          </a:xfrm>
          <a:prstGeom prst="rect">
            <a:avLst/>
          </a:prstGeom>
          <a:noFill/>
        </p:spPr>
        <p:txBody>
          <a:bodyPr wrap="square" rtlCol="0">
            <a:spAutoFit/>
          </a:bodyPr>
          <a:lstStyle/>
          <a:p>
            <a:r>
              <a:rPr lang="zh-CN" altLang="en-US" sz="800" dirty="0" smtClean="0"/>
              <a:t>显著性水平：</a:t>
            </a:r>
            <a:endParaRPr lang="en-US" altLang="zh-CN" sz="800" dirty="0" smtClean="0"/>
          </a:p>
          <a:p>
            <a:r>
              <a:rPr lang="en-US" altLang="zh-CN" sz="800" dirty="0" smtClean="0"/>
              <a:t>0 </a:t>
            </a:r>
            <a:r>
              <a:rPr lang="en-US" altLang="zh-CN" sz="800" dirty="0"/>
              <a:t>'***' 0.001 '**' 0.01 '*' 0.05 '.' 0.1 ' ' 1</a:t>
            </a:r>
            <a:endParaRPr lang="zh-CN" altLang="en-US" sz="800" dirty="0"/>
          </a:p>
        </p:txBody>
      </p:sp>
      <p:graphicFrame>
        <p:nvGraphicFramePr>
          <p:cNvPr id="5" name="表格 4"/>
          <p:cNvGraphicFramePr>
            <a:graphicFrameLocks noGrp="1"/>
          </p:cNvGraphicFramePr>
          <p:nvPr>
            <p:extLst>
              <p:ext uri="{D42A27DB-BD31-4B8C-83A1-F6EECF244321}">
                <p14:modId xmlns:p14="http://schemas.microsoft.com/office/powerpoint/2010/main" val="2110467209"/>
              </p:ext>
            </p:extLst>
          </p:nvPr>
        </p:nvGraphicFramePr>
        <p:xfrm>
          <a:off x="314637" y="1389005"/>
          <a:ext cx="3622792" cy="2850067"/>
        </p:xfrm>
        <a:graphic>
          <a:graphicData uri="http://schemas.openxmlformats.org/drawingml/2006/table">
            <a:tbl>
              <a:tblPr firstRow="1" bandRow="1">
                <a:tableStyleId>{F5AB1C69-6EDB-4FF4-983F-18BD219EF322}</a:tableStyleId>
              </a:tblPr>
              <a:tblGrid>
                <a:gridCol w="905698">
                  <a:extLst>
                    <a:ext uri="{9D8B030D-6E8A-4147-A177-3AD203B41FA5}">
                      <a16:colId xmlns:a16="http://schemas.microsoft.com/office/drawing/2014/main" val="17651478"/>
                    </a:ext>
                  </a:extLst>
                </a:gridCol>
                <a:gridCol w="905698">
                  <a:extLst>
                    <a:ext uri="{9D8B030D-6E8A-4147-A177-3AD203B41FA5}">
                      <a16:colId xmlns:a16="http://schemas.microsoft.com/office/drawing/2014/main" val="4099719374"/>
                    </a:ext>
                  </a:extLst>
                </a:gridCol>
                <a:gridCol w="905698">
                  <a:extLst>
                    <a:ext uri="{9D8B030D-6E8A-4147-A177-3AD203B41FA5}">
                      <a16:colId xmlns:a16="http://schemas.microsoft.com/office/drawing/2014/main" val="1735454996"/>
                    </a:ext>
                  </a:extLst>
                </a:gridCol>
                <a:gridCol w="905698">
                  <a:extLst>
                    <a:ext uri="{9D8B030D-6E8A-4147-A177-3AD203B41FA5}">
                      <a16:colId xmlns:a16="http://schemas.microsoft.com/office/drawing/2014/main" val="2841054804"/>
                    </a:ext>
                  </a:extLst>
                </a:gridCol>
              </a:tblGrid>
              <a:tr h="138229">
                <a:tc>
                  <a:txBody>
                    <a:bodyPr/>
                    <a:lstStyle/>
                    <a:p>
                      <a:pPr algn="ctr" fontAlgn="b"/>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zh-CN" altLang="en-US" sz="1000" u="none" strike="noStrike" dirty="0">
                          <a:effectLst/>
                        </a:rPr>
                        <a:t>系数估计</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sz="1000" u="none" strike="noStrike">
                          <a:effectLst/>
                        </a:rPr>
                        <a:t>p-value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zh-CN" altLang="en-US" sz="1000" u="none" strike="noStrike" dirty="0">
                          <a:effectLst/>
                        </a:rPr>
                        <a:t>显著性</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2842114312"/>
                  </a:ext>
                </a:extLst>
              </a:tr>
              <a:tr h="259180">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(Intercept)</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6.921584</a:t>
                      </a:r>
                    </a:p>
                  </a:txBody>
                  <a:tcPr marL="7620" marR="7620" marT="7620" marB="0" anchor="ct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6.87E-06</a:t>
                      </a:r>
                    </a:p>
                  </a:txBody>
                  <a:tcPr marL="7620" marR="7620" marT="7620" marB="0" anchor="ctr"/>
                </a:tc>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3543464724"/>
                  </a:ext>
                </a:extLst>
              </a:tr>
              <a:tr h="138229">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测试版是</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2.750744</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0.057</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2730305367"/>
                  </a:ext>
                </a:extLst>
              </a:tr>
              <a:tr h="259180">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社交类游戏是</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1.00368</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0.0671</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187731296"/>
                  </a:ext>
                </a:extLst>
              </a:tr>
              <a:tr h="259180">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厂商类别小厂</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0.537646</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0.3786</a:t>
                      </a:r>
                    </a:p>
                  </a:txBody>
                  <a:tcPr marL="7620" marR="7620" marT="7620" marB="0" anchor="ct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68499657"/>
                  </a:ext>
                </a:extLst>
              </a:tr>
              <a:tr h="259180">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厂商类别网易</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-1.64614</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0.0501</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2688590686"/>
                  </a:ext>
                </a:extLst>
              </a:tr>
              <a:tr h="259180">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厂商类别腾讯</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0.30419</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0.7136</a:t>
                      </a:r>
                    </a:p>
                  </a:txBody>
                  <a:tcPr marL="7620" marR="7620" marT="7620" marB="0" anchor="ct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685921284"/>
                  </a:ext>
                </a:extLst>
              </a:tr>
              <a:tr h="138229">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评论平均长度</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-0.00465</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0.1804</a:t>
                      </a:r>
                    </a:p>
                  </a:txBody>
                  <a:tcPr marL="7620" marR="7620" marT="7620" marB="0" anchor="ct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569286115"/>
                  </a:ext>
                </a:extLst>
              </a:tr>
              <a:tr h="138229">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爆肝指数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0.74404</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0.0364</a:t>
                      </a:r>
                    </a:p>
                  </a:txBody>
                  <a:tcPr marL="7620" marR="7620" marT="7620" marB="0" anchor="ctr"/>
                </a:tc>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2512846772"/>
                  </a:ext>
                </a:extLst>
              </a:tr>
              <a:tr h="259180">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游戏机制指数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0.639515</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0.0629</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1997044436"/>
                  </a:ext>
                </a:extLst>
              </a:tr>
              <a:tr h="259180">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艺术设计指数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0.690846</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0.2308</a:t>
                      </a:r>
                    </a:p>
                  </a:txBody>
                  <a:tcPr marL="7620" marR="7620" marT="7620" marB="0" anchor="ct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588015581"/>
                  </a:ext>
                </a:extLst>
              </a:tr>
              <a:tr h="138229">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福利指数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-0.21089</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0.2639</a:t>
                      </a:r>
                    </a:p>
                  </a:txBody>
                  <a:tcPr marL="7620" marR="7620" marT="7620" marB="0" anchor="ct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784493822"/>
                  </a:ext>
                </a:extLst>
              </a:tr>
              <a:tr h="138229">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广告指数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-1.06741</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0.1181</a:t>
                      </a:r>
                    </a:p>
                  </a:txBody>
                  <a:tcPr marL="7620" marR="7620" marT="7620" marB="0" anchor="ctr"/>
                </a:tc>
                <a:tc>
                  <a:txBody>
                    <a:bodyPr/>
                    <a:lstStyle/>
                    <a:p>
                      <a:pPr algn="ctr"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957288816"/>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4057249287"/>
              </p:ext>
            </p:extLst>
          </p:nvPr>
        </p:nvGraphicFramePr>
        <p:xfrm>
          <a:off x="5052060" y="1388309"/>
          <a:ext cx="3621600" cy="2833158"/>
        </p:xfrm>
        <a:graphic>
          <a:graphicData uri="http://schemas.openxmlformats.org/drawingml/2006/table">
            <a:tbl>
              <a:tblPr firstRow="1" bandRow="1">
                <a:tableStyleId>{F5AB1C69-6EDB-4FF4-983F-18BD219EF322}</a:tableStyleId>
              </a:tblPr>
              <a:tblGrid>
                <a:gridCol w="905400">
                  <a:extLst>
                    <a:ext uri="{9D8B030D-6E8A-4147-A177-3AD203B41FA5}">
                      <a16:colId xmlns:a16="http://schemas.microsoft.com/office/drawing/2014/main" val="17651478"/>
                    </a:ext>
                  </a:extLst>
                </a:gridCol>
                <a:gridCol w="905400">
                  <a:extLst>
                    <a:ext uri="{9D8B030D-6E8A-4147-A177-3AD203B41FA5}">
                      <a16:colId xmlns:a16="http://schemas.microsoft.com/office/drawing/2014/main" val="4099719374"/>
                    </a:ext>
                  </a:extLst>
                </a:gridCol>
                <a:gridCol w="905400">
                  <a:extLst>
                    <a:ext uri="{9D8B030D-6E8A-4147-A177-3AD203B41FA5}">
                      <a16:colId xmlns:a16="http://schemas.microsoft.com/office/drawing/2014/main" val="1735454996"/>
                    </a:ext>
                  </a:extLst>
                </a:gridCol>
                <a:gridCol w="905400">
                  <a:extLst>
                    <a:ext uri="{9D8B030D-6E8A-4147-A177-3AD203B41FA5}">
                      <a16:colId xmlns:a16="http://schemas.microsoft.com/office/drawing/2014/main" val="2841054804"/>
                    </a:ext>
                  </a:extLst>
                </a:gridCol>
              </a:tblGrid>
              <a:tr h="162506">
                <a:tc>
                  <a:txBody>
                    <a:bodyPr/>
                    <a:lstStyle/>
                    <a:p>
                      <a:pPr algn="ctr" fontAlgn="b"/>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zh-CN" altLang="en-US" sz="1000" u="none" strike="noStrike" dirty="0">
                          <a:effectLst/>
                        </a:rPr>
                        <a:t>系数估计</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en-US" sz="1000" u="none" strike="noStrike">
                          <a:effectLst/>
                        </a:rPr>
                        <a:t>p-value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tc>
                  <a:txBody>
                    <a:bodyPr/>
                    <a:lstStyle/>
                    <a:p>
                      <a:pPr algn="ctr" fontAlgn="b"/>
                      <a:r>
                        <a:rPr lang="zh-CN" altLang="en-US" sz="1000" u="none" strike="noStrike">
                          <a:effectLst/>
                        </a:rPr>
                        <a:t>显著性</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107" marR="7107" marT="7107" marB="0" anchor="ctr"/>
                </a:tc>
                <a:extLst>
                  <a:ext uri="{0D108BD9-81ED-4DB2-BD59-A6C34878D82A}">
                    <a16:rowId xmlns:a16="http://schemas.microsoft.com/office/drawing/2014/main" val="2842114312"/>
                  </a:ext>
                </a:extLst>
              </a:tr>
              <a:tr h="256336">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(Intercept)</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7.619679</a:t>
                      </a:r>
                    </a:p>
                  </a:txBody>
                  <a:tcPr marL="7620" marR="7620" marT="7620" marB="0" anchor="ct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&lt;2E-16</a:t>
                      </a:r>
                    </a:p>
                  </a:txBody>
                  <a:tcPr marL="7620" marR="7620" marT="7620" marB="0" anchor="ctr"/>
                </a:tc>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2597208055"/>
                  </a:ext>
                </a:extLst>
              </a:tr>
              <a:tr h="163028">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测试版是</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-0.1436</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0.509333</a:t>
                      </a:r>
                    </a:p>
                  </a:txBody>
                  <a:tcPr marL="7620" marR="7620" marT="7620" marB="0" anchor="ct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30305367"/>
                  </a:ext>
                </a:extLst>
              </a:tr>
              <a:tr h="256336">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社交类游戏是</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0.17768</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0.4906</a:t>
                      </a:r>
                    </a:p>
                  </a:txBody>
                  <a:tcPr marL="7620" marR="7620" marT="7620" marB="0" anchor="ct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87731296"/>
                  </a:ext>
                </a:extLst>
              </a:tr>
              <a:tr h="256336">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厂商类别小厂</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-0.07225</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0.789544</a:t>
                      </a:r>
                    </a:p>
                  </a:txBody>
                  <a:tcPr marL="7620" marR="7620" marT="7620" marB="0" anchor="ct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68499657"/>
                  </a:ext>
                </a:extLst>
              </a:tr>
              <a:tr h="256336">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厂商类别网易</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-1.61077</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0.000611</a:t>
                      </a:r>
                    </a:p>
                  </a:txBody>
                  <a:tcPr marL="7620" marR="7620" marT="7620" marB="0" anchor="ctr"/>
                </a:tc>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2688590686"/>
                  </a:ext>
                </a:extLst>
              </a:tr>
              <a:tr h="256336">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厂商类别腾讯</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-1.91357</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0.000207</a:t>
                      </a:r>
                    </a:p>
                  </a:txBody>
                  <a:tcPr marL="7620" marR="7620" marT="7620" marB="0" anchor="ctr"/>
                </a:tc>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2685921284"/>
                  </a:ext>
                </a:extLst>
              </a:tr>
              <a:tr h="163028">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评论平均长度</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0.002449</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0.036651</a:t>
                      </a:r>
                    </a:p>
                  </a:txBody>
                  <a:tcPr marL="7620" marR="7620" marT="7620" marB="0" anchor="ctr"/>
                </a:tc>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3569286115"/>
                  </a:ext>
                </a:extLst>
              </a:tr>
              <a:tr h="163028">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爆肝指数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-0.25526</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0.0319</a:t>
                      </a:r>
                    </a:p>
                  </a:txBody>
                  <a:tcPr marL="7620" marR="7620" marT="7620" marB="0" anchor="ctr"/>
                </a:tc>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2512846772"/>
                  </a:ext>
                </a:extLst>
              </a:tr>
              <a:tr h="256336">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游戏机制指数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0.090556</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0.450208</a:t>
                      </a:r>
                    </a:p>
                  </a:txBody>
                  <a:tcPr marL="7620" marR="7620" marT="7620" marB="0" anchor="ct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997044436"/>
                  </a:ext>
                </a:extLst>
              </a:tr>
              <a:tr h="256336">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艺术设计指数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0.268197</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0.005049</a:t>
                      </a:r>
                    </a:p>
                  </a:txBody>
                  <a:tcPr marL="7620" marR="7620" marT="7620" marB="0" anchor="ctr"/>
                </a:tc>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1588015581"/>
                  </a:ext>
                </a:extLst>
              </a:tr>
              <a:tr h="163028">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福利指数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-0.23212</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0.073518</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ctr"/>
                </a:tc>
                <a:extLst>
                  <a:ext uri="{0D108BD9-81ED-4DB2-BD59-A6C34878D82A}">
                    <a16:rowId xmlns:a16="http://schemas.microsoft.com/office/drawing/2014/main" val="3784493822"/>
                  </a:ext>
                </a:extLst>
              </a:tr>
              <a:tr h="163028">
                <a:tc>
                  <a:txBody>
                    <a:bodyPr/>
                    <a:lstStyle/>
                    <a:p>
                      <a:pPr algn="ctr" fontAlgn="b"/>
                      <a:r>
                        <a:rPr lang="zh-CN" altLang="en-US" sz="1100" b="0" i="0" u="none" strike="noStrike">
                          <a:solidFill>
                            <a:srgbClr val="000000"/>
                          </a:solidFill>
                          <a:effectLst/>
                          <a:latin typeface="等线" panose="02010600030101010101" pitchFamily="2" charset="-122"/>
                          <a:ea typeface="等线" panose="02010600030101010101" pitchFamily="2" charset="-122"/>
                        </a:rPr>
                        <a:t>广告指数</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-0.06625</a:t>
                      </a:r>
                    </a:p>
                  </a:txBody>
                  <a:tcPr marL="7620" marR="7620" marT="7620" marB="0" anchor="ct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0.477927</a:t>
                      </a:r>
                    </a:p>
                  </a:txBody>
                  <a:tcPr marL="7620" marR="7620" marT="7620" marB="0" anchor="ctr"/>
                </a:tc>
                <a:tc>
                  <a:txBody>
                    <a:bodyPr/>
                    <a:lstStyle/>
                    <a:p>
                      <a:pPr algn="ctr"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957288816"/>
                  </a:ext>
                </a:extLst>
              </a:tr>
            </a:tbl>
          </a:graphicData>
        </a:graphic>
      </p:graphicFrame>
      <p:sp>
        <p:nvSpPr>
          <p:cNvPr id="20" name="文本框 19"/>
          <p:cNvSpPr txBox="1"/>
          <p:nvPr/>
        </p:nvSpPr>
        <p:spPr>
          <a:xfrm>
            <a:off x="936224" y="1142607"/>
            <a:ext cx="7422917" cy="246221"/>
          </a:xfrm>
          <a:prstGeom prst="rect">
            <a:avLst/>
          </a:prstGeom>
          <a:noFill/>
        </p:spPr>
        <p:txBody>
          <a:bodyPr wrap="square" rtlCol="0">
            <a:spAutoFit/>
          </a:bodyPr>
          <a:lstStyle/>
          <a:p>
            <a:r>
              <a:rPr lang="zh-CN" altLang="en-US" sz="1000" dirty="0" smtClean="0"/>
              <a:t>       模型</a:t>
            </a:r>
            <a:r>
              <a:rPr lang="en-US" altLang="zh-CN" sz="1000" dirty="0"/>
              <a:t>4</a:t>
            </a:r>
            <a:r>
              <a:rPr lang="en-US" altLang="zh-CN" sz="1000" dirty="0" smtClean="0"/>
              <a:t> </a:t>
            </a:r>
            <a:r>
              <a:rPr lang="zh-CN" altLang="en-US" sz="1000" dirty="0"/>
              <a:t>高氪</a:t>
            </a:r>
            <a:r>
              <a:rPr lang="zh-CN" altLang="en-US" sz="1000" dirty="0" smtClean="0"/>
              <a:t>游戏                                                                                                                     模型</a:t>
            </a:r>
            <a:r>
              <a:rPr lang="en-US" altLang="zh-CN" sz="1000" dirty="0"/>
              <a:t>5</a:t>
            </a:r>
            <a:r>
              <a:rPr lang="en-US" altLang="zh-CN" sz="1000" dirty="0" smtClean="0"/>
              <a:t> </a:t>
            </a:r>
            <a:r>
              <a:rPr lang="zh-CN" altLang="en-US" sz="1000" dirty="0" smtClean="0"/>
              <a:t>非高氪游戏</a:t>
            </a:r>
            <a:endParaRPr lang="zh-CN" altLang="en-US" sz="1000" dirty="0"/>
          </a:p>
        </p:txBody>
      </p:sp>
      <p:sp>
        <p:nvSpPr>
          <p:cNvPr id="18" name="文本框 17"/>
          <p:cNvSpPr txBox="1"/>
          <p:nvPr/>
        </p:nvSpPr>
        <p:spPr>
          <a:xfrm>
            <a:off x="1261534" y="1367181"/>
            <a:ext cx="6221306" cy="2893100"/>
          </a:xfrm>
          <a:prstGeom prst="rect">
            <a:avLst/>
          </a:prstGeom>
          <a:noFill/>
        </p:spPr>
        <p:txBody>
          <a:bodyPr wrap="square" rtlCol="0">
            <a:spAutoFit/>
          </a:bodyPr>
          <a:lstStyle/>
          <a:p>
            <a:r>
              <a:rPr lang="en-US" altLang="zh-CN" sz="1400" dirty="0" smtClean="0"/>
              <a:t>1</a:t>
            </a:r>
            <a:r>
              <a:rPr lang="zh-CN" altLang="en-US" sz="1400" dirty="0" smtClean="0"/>
              <a:t>、高</a:t>
            </a:r>
            <a:r>
              <a:rPr lang="zh-CN" altLang="en-US" sz="1400" dirty="0"/>
              <a:t>氪游戏中测试版游戏的评分较高，说明玩家在刚入坑时有更高的氪金冲动</a:t>
            </a:r>
            <a:r>
              <a:rPr lang="zh-CN" altLang="en-US" sz="1400" dirty="0" smtClean="0"/>
              <a:t>。</a:t>
            </a:r>
            <a:endParaRPr lang="en-US" altLang="zh-CN" sz="1400" dirty="0" smtClean="0"/>
          </a:p>
          <a:p>
            <a:endParaRPr lang="zh-CN" altLang="en-US" sz="1400" dirty="0"/>
          </a:p>
          <a:p>
            <a:r>
              <a:rPr lang="en-US" altLang="zh-CN" sz="1400" dirty="0" smtClean="0"/>
              <a:t>2</a:t>
            </a:r>
            <a:r>
              <a:rPr lang="zh-CN" altLang="en-US" sz="1400" dirty="0" smtClean="0"/>
              <a:t>、高</a:t>
            </a:r>
            <a:r>
              <a:rPr lang="zh-CN" altLang="en-US" sz="1400" dirty="0"/>
              <a:t>氪游戏中社交类游戏的评分较高，这印证了</a:t>
            </a:r>
            <a:r>
              <a:rPr lang="zh-CN" altLang="en-US" sz="1400" dirty="0" smtClean="0"/>
              <a:t>模型</a:t>
            </a:r>
            <a:r>
              <a:rPr lang="en-US" altLang="zh-CN" sz="1400" dirty="0" smtClean="0"/>
              <a:t>2</a:t>
            </a:r>
            <a:r>
              <a:rPr lang="zh-CN" altLang="en-US" sz="1400" dirty="0" smtClean="0"/>
              <a:t>、</a:t>
            </a:r>
            <a:r>
              <a:rPr lang="en-US" altLang="zh-CN" sz="1400" dirty="0" smtClean="0"/>
              <a:t>3</a:t>
            </a:r>
            <a:r>
              <a:rPr lang="zh-CN" altLang="en-US" sz="1400" dirty="0" smtClean="0"/>
              <a:t>中</a:t>
            </a:r>
            <a:r>
              <a:rPr lang="zh-CN" altLang="en-US" sz="1400" dirty="0"/>
              <a:t>得出的结论，即玩家比较习惯于在社交类游戏中氪金，但不喜欢在非社交类游戏中氪金</a:t>
            </a:r>
            <a:r>
              <a:rPr lang="zh-CN" altLang="en-US" sz="1400" dirty="0" smtClean="0"/>
              <a:t>。</a:t>
            </a:r>
            <a:endParaRPr lang="en-US" altLang="zh-CN" sz="1400" dirty="0" smtClean="0"/>
          </a:p>
          <a:p>
            <a:endParaRPr lang="zh-CN" altLang="en-US" sz="1400" dirty="0"/>
          </a:p>
          <a:p>
            <a:r>
              <a:rPr lang="en-US" altLang="zh-CN" sz="1400" dirty="0" smtClean="0"/>
              <a:t>3</a:t>
            </a:r>
            <a:r>
              <a:rPr lang="zh-CN" altLang="en-US" sz="1400" dirty="0" smtClean="0"/>
              <a:t>、高</a:t>
            </a:r>
            <a:r>
              <a:rPr lang="zh-CN" altLang="en-US" sz="1400" dirty="0"/>
              <a:t>氪游戏中爆肝指数的系数显著为正，非高氪游戏中该系数则显著为负。这也许是因为高氪玩家对游戏的投入比较深，因此也比较能肝。而非高氪玩家则不太喜欢游戏太肝</a:t>
            </a:r>
            <a:r>
              <a:rPr lang="zh-CN" altLang="en-US" sz="1400" dirty="0" smtClean="0"/>
              <a:t>。</a:t>
            </a:r>
            <a:r>
              <a:rPr lang="zh-CN" altLang="en-US" sz="1400" dirty="0"/>
              <a:t>氪</a:t>
            </a:r>
            <a:r>
              <a:rPr lang="zh-CN" altLang="en-US" sz="1400" dirty="0" smtClean="0"/>
              <a:t>金和肝 联系的比较紧密。</a:t>
            </a:r>
            <a:endParaRPr lang="en-US" altLang="zh-CN" sz="1400" dirty="0" smtClean="0"/>
          </a:p>
          <a:p>
            <a:endParaRPr lang="zh-CN" altLang="en-US" sz="1400" dirty="0"/>
          </a:p>
          <a:p>
            <a:r>
              <a:rPr lang="en-US" altLang="zh-CN" sz="1400" dirty="0" smtClean="0"/>
              <a:t>4</a:t>
            </a:r>
            <a:r>
              <a:rPr lang="zh-CN" altLang="en-US" sz="1400" dirty="0" smtClean="0"/>
              <a:t>、高</a:t>
            </a:r>
            <a:r>
              <a:rPr lang="zh-CN" altLang="en-US" sz="1400" dirty="0"/>
              <a:t>氪游戏中厂商类别变量不是很显著，而非高氪游戏中该变量的系数非常显著。网易和腾讯出品的非高氪游戏口碑都较低。这也许说明这两家公司的游戏过度以赚钱为目的，很少产出低氪佳作。</a:t>
            </a:r>
          </a:p>
        </p:txBody>
      </p:sp>
    </p:spTree>
    <p:extLst>
      <p:ext uri="{BB962C8B-B14F-4D97-AF65-F5344CB8AC3E}">
        <p14:creationId xmlns:p14="http://schemas.microsoft.com/office/powerpoint/2010/main" val="381480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112">
            <a:extLst>
              <a:ext uri="{FF2B5EF4-FFF2-40B4-BE49-F238E27FC236}">
                <a16:creationId xmlns:a16="http://schemas.microsoft.com/office/drawing/2014/main" id="{984ACF0A-CABF-44DB-A013-98B1B3D9535C}"/>
              </a:ext>
            </a:extLst>
          </p:cNvPr>
          <p:cNvGrpSpPr/>
          <p:nvPr/>
        </p:nvGrpSpPr>
        <p:grpSpPr>
          <a:xfrm>
            <a:off x="5155490" y="1869436"/>
            <a:ext cx="216705" cy="203022"/>
            <a:chOff x="5368132" y="3540125"/>
            <a:chExt cx="465138" cy="435769"/>
          </a:xfrm>
          <a:solidFill>
            <a:schemeClr val="bg1"/>
          </a:solidFill>
        </p:grpSpPr>
        <p:sp>
          <p:nvSpPr>
            <p:cNvPr id="34" name="AutoShape 110">
              <a:extLst>
                <a:ext uri="{FF2B5EF4-FFF2-40B4-BE49-F238E27FC236}">
                  <a16:creationId xmlns:a16="http://schemas.microsoft.com/office/drawing/2014/main" id="{62928AD6-1A10-4814-AD2D-84F92CB921B2}"/>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36" name="AutoShape 111">
              <a:extLst>
                <a:ext uri="{FF2B5EF4-FFF2-40B4-BE49-F238E27FC236}">
                  <a16:creationId xmlns:a16="http://schemas.microsoft.com/office/drawing/2014/main" id="{B9A35E0F-867D-401B-AF0C-9E8088934BED}"/>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38" name="AutoShape 112">
            <a:extLst>
              <a:ext uri="{FF2B5EF4-FFF2-40B4-BE49-F238E27FC236}">
                <a16:creationId xmlns:a16="http://schemas.microsoft.com/office/drawing/2014/main" id="{63925428-3C54-4623-9487-1DB19CDA2BE5}"/>
              </a:ext>
            </a:extLst>
          </p:cNvPr>
          <p:cNvSpPr>
            <a:spLocks/>
          </p:cNvSpPr>
          <p:nvPr/>
        </p:nvSpPr>
        <p:spPr bwMode="auto">
          <a:xfrm>
            <a:off x="3708639" y="3331712"/>
            <a:ext cx="217057" cy="2161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nvGrpSpPr>
          <p:cNvPr id="40" name="组合 39">
            <a:extLst>
              <a:ext uri="{FF2B5EF4-FFF2-40B4-BE49-F238E27FC236}">
                <a16:creationId xmlns:a16="http://schemas.microsoft.com/office/drawing/2014/main" id="{F3DE8BF9-EF45-4830-96E8-996C1ECA6C8F}"/>
              </a:ext>
            </a:extLst>
          </p:cNvPr>
          <p:cNvGrpSpPr/>
          <p:nvPr/>
        </p:nvGrpSpPr>
        <p:grpSpPr>
          <a:xfrm>
            <a:off x="5198993" y="3373571"/>
            <a:ext cx="148661" cy="216704"/>
            <a:chOff x="2528974" y="2863357"/>
            <a:chExt cx="246811" cy="359779"/>
          </a:xfrm>
          <a:solidFill>
            <a:schemeClr val="bg1"/>
          </a:solidFill>
        </p:grpSpPr>
        <p:sp>
          <p:nvSpPr>
            <p:cNvPr id="41" name="AutoShape 113">
              <a:extLst>
                <a:ext uri="{FF2B5EF4-FFF2-40B4-BE49-F238E27FC236}">
                  <a16:creationId xmlns:a16="http://schemas.microsoft.com/office/drawing/2014/main" id="{EE996D59-A940-42FF-84C5-C48EE3F5CDA0}"/>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42" name="AutoShape 114">
              <a:extLst>
                <a:ext uri="{FF2B5EF4-FFF2-40B4-BE49-F238E27FC236}">
                  <a16:creationId xmlns:a16="http://schemas.microsoft.com/office/drawing/2014/main" id="{C94B381E-ED22-4DA4-A0EE-FE1BC77D7479}"/>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43" name="Group 124">
            <a:extLst>
              <a:ext uri="{FF2B5EF4-FFF2-40B4-BE49-F238E27FC236}">
                <a16:creationId xmlns:a16="http://schemas.microsoft.com/office/drawing/2014/main" id="{F94DEC23-719C-4F34-B8A9-22E6F16D6CB4}"/>
              </a:ext>
            </a:extLst>
          </p:cNvPr>
          <p:cNvGrpSpPr/>
          <p:nvPr/>
        </p:nvGrpSpPr>
        <p:grpSpPr>
          <a:xfrm>
            <a:off x="3708639" y="1873844"/>
            <a:ext cx="216704" cy="182312"/>
            <a:chOff x="5368132" y="2625725"/>
            <a:chExt cx="465138" cy="391319"/>
          </a:xfrm>
          <a:solidFill>
            <a:schemeClr val="bg1"/>
          </a:solidFill>
        </p:grpSpPr>
        <p:sp>
          <p:nvSpPr>
            <p:cNvPr id="50" name="AutoShape 120">
              <a:extLst>
                <a:ext uri="{FF2B5EF4-FFF2-40B4-BE49-F238E27FC236}">
                  <a16:creationId xmlns:a16="http://schemas.microsoft.com/office/drawing/2014/main" id="{5C897F88-3E49-4E10-90F7-EEDE5AD31108}"/>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1" name="AutoShape 121">
              <a:extLst>
                <a:ext uri="{FF2B5EF4-FFF2-40B4-BE49-F238E27FC236}">
                  <a16:creationId xmlns:a16="http://schemas.microsoft.com/office/drawing/2014/main" id="{1BB2F5B6-C17D-4FAD-B464-DB4F53E4EA3F}"/>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52" name="AutoShape 122">
              <a:extLst>
                <a:ext uri="{FF2B5EF4-FFF2-40B4-BE49-F238E27FC236}">
                  <a16:creationId xmlns:a16="http://schemas.microsoft.com/office/drawing/2014/main" id="{EB45BFC5-BED7-4B18-B805-72DAC83F0EA7}"/>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53" name="文本框 52"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6C61BBED-FCF6-476B-B51F-52EFD7821F11}"/>
              </a:ext>
            </a:extLst>
          </p:cNvPr>
          <p:cNvSpPr txBox="1"/>
          <p:nvPr/>
        </p:nvSpPr>
        <p:spPr>
          <a:xfrm>
            <a:off x="1165860" y="276452"/>
            <a:ext cx="6728601" cy="923330"/>
          </a:xfrm>
          <a:prstGeom prst="rect">
            <a:avLst/>
          </a:prstGeom>
          <a:noFill/>
        </p:spPr>
        <p:txBody>
          <a:bodyPr wrap="square" rtlCol="0">
            <a:spAutoFit/>
          </a:bodyPr>
          <a:lstStyle/>
          <a:p>
            <a:pPr lvl="0" algn="ctr">
              <a:defRPr/>
            </a:pPr>
            <a:r>
              <a:rPr lang="zh-CN" altLang="en-US" sz="1200" b="1" dirty="0" smtClean="0">
                <a:solidFill>
                  <a:schemeClr val="accent3"/>
                </a:solidFill>
                <a:cs typeface="+mn-ea"/>
                <a:sym typeface="+mn-lt"/>
              </a:rPr>
              <a:t>模型</a:t>
            </a:r>
            <a:r>
              <a:rPr lang="en-US" altLang="zh-CN" sz="1200" b="1" dirty="0">
                <a:solidFill>
                  <a:schemeClr val="accent3"/>
                </a:solidFill>
                <a:cs typeface="+mn-ea"/>
                <a:sym typeface="+mn-lt"/>
              </a:rPr>
              <a:t>6</a:t>
            </a:r>
            <a:r>
              <a:rPr lang="zh-CN" altLang="en-US" sz="1200" b="1" dirty="0" smtClean="0">
                <a:solidFill>
                  <a:schemeClr val="accent3"/>
                </a:solidFill>
                <a:cs typeface="+mn-ea"/>
                <a:sym typeface="+mn-lt"/>
              </a:rPr>
              <a:t>（评论总数模型、</a:t>
            </a:r>
            <a:r>
              <a:rPr lang="zh-CN" altLang="en-US" sz="1200" b="1" dirty="0">
                <a:solidFill>
                  <a:schemeClr val="accent3"/>
                </a:solidFill>
                <a:cs typeface="+mn-ea"/>
                <a:sym typeface="+mn-lt"/>
              </a:rPr>
              <a:t>回归诊断后最终模型</a:t>
            </a:r>
            <a:r>
              <a:rPr lang="zh-CN" altLang="en-US" sz="1200" b="1" dirty="0" smtClean="0">
                <a:solidFill>
                  <a:schemeClr val="accent3"/>
                </a:solidFill>
                <a:cs typeface="+mn-ea"/>
                <a:sym typeface="+mn-lt"/>
              </a:rPr>
              <a:t>）</a:t>
            </a:r>
            <a:endParaRPr lang="en-US" altLang="zh-CN" sz="1200" b="1" dirty="0" smtClean="0">
              <a:solidFill>
                <a:schemeClr val="accent3"/>
              </a:solidFill>
              <a:cs typeface="+mn-ea"/>
              <a:sym typeface="+mn-lt"/>
            </a:endParaRPr>
          </a:p>
          <a:p>
            <a:pPr lvl="0">
              <a:defRPr/>
            </a:pPr>
            <a:r>
              <a:rPr lang="zh-CN" altLang="en-US" sz="1050" b="1" dirty="0">
                <a:solidFill>
                  <a:schemeClr val="accent3"/>
                </a:solidFill>
                <a:cs typeface="+mn-ea"/>
                <a:sym typeface="+mn-lt"/>
              </a:rPr>
              <a:t>因变量：</a:t>
            </a:r>
            <a:r>
              <a:rPr lang="en-US" altLang="zh-CN" sz="1050" b="1" dirty="0">
                <a:solidFill>
                  <a:schemeClr val="accent3"/>
                </a:solidFill>
                <a:cs typeface="+mn-ea"/>
                <a:sym typeface="+mn-lt"/>
              </a:rPr>
              <a:t>log(</a:t>
            </a:r>
            <a:r>
              <a:rPr lang="zh-CN" altLang="en-US" sz="1050" b="1" dirty="0">
                <a:solidFill>
                  <a:schemeClr val="accent3"/>
                </a:solidFill>
                <a:cs typeface="+mn-ea"/>
                <a:sym typeface="+mn-lt"/>
              </a:rPr>
              <a:t>总评论数</a:t>
            </a:r>
            <a:r>
              <a:rPr lang="en-US" altLang="zh-CN" sz="1050" b="1" dirty="0">
                <a:solidFill>
                  <a:schemeClr val="accent3"/>
                </a:solidFill>
                <a:cs typeface="+mn-ea"/>
                <a:sym typeface="+mn-lt"/>
              </a:rPr>
              <a:t>)</a:t>
            </a:r>
          </a:p>
          <a:p>
            <a:pPr lvl="0">
              <a:defRPr/>
            </a:pPr>
            <a:endParaRPr lang="en-US" altLang="zh-CN" sz="1050" b="1" dirty="0">
              <a:solidFill>
                <a:schemeClr val="accent3"/>
              </a:solidFill>
              <a:cs typeface="+mn-ea"/>
              <a:sym typeface="+mn-lt"/>
            </a:endParaRPr>
          </a:p>
          <a:p>
            <a:pPr lvl="0">
              <a:defRPr/>
            </a:pPr>
            <a:r>
              <a:rPr lang="zh-CN" altLang="en-US" sz="1050" b="1" dirty="0">
                <a:solidFill>
                  <a:schemeClr val="accent3"/>
                </a:solidFill>
                <a:cs typeface="+mn-ea"/>
                <a:sym typeface="+mn-lt"/>
              </a:rPr>
              <a:t>自变量：类别 </a:t>
            </a:r>
            <a:r>
              <a:rPr lang="en-US" altLang="zh-CN" sz="1050" b="1" dirty="0">
                <a:solidFill>
                  <a:schemeClr val="accent3"/>
                </a:solidFill>
                <a:cs typeface="+mn-ea"/>
                <a:sym typeface="+mn-lt"/>
              </a:rPr>
              <a:t>+ </a:t>
            </a:r>
            <a:r>
              <a:rPr lang="zh-CN" altLang="en-US" sz="1050" b="1" dirty="0">
                <a:solidFill>
                  <a:schemeClr val="accent3"/>
                </a:solidFill>
                <a:cs typeface="+mn-ea"/>
                <a:sym typeface="+mn-lt"/>
              </a:rPr>
              <a:t>测试版 </a:t>
            </a:r>
            <a:r>
              <a:rPr lang="en-US" altLang="zh-CN" sz="1050" b="1" dirty="0">
                <a:solidFill>
                  <a:schemeClr val="accent3"/>
                </a:solidFill>
                <a:cs typeface="+mn-ea"/>
                <a:sym typeface="+mn-lt"/>
              </a:rPr>
              <a:t>+ </a:t>
            </a:r>
            <a:r>
              <a:rPr lang="zh-CN" altLang="en-US" sz="1050" b="1" dirty="0">
                <a:solidFill>
                  <a:schemeClr val="accent3"/>
                </a:solidFill>
                <a:cs typeface="+mn-ea"/>
                <a:sym typeface="+mn-lt"/>
              </a:rPr>
              <a:t>厂商类别 </a:t>
            </a:r>
            <a:r>
              <a:rPr lang="en-US" altLang="zh-CN" sz="1050" b="1" dirty="0">
                <a:solidFill>
                  <a:schemeClr val="accent3"/>
                </a:solidFill>
                <a:cs typeface="+mn-ea"/>
                <a:sym typeface="+mn-lt"/>
              </a:rPr>
              <a:t>+ </a:t>
            </a:r>
            <a:r>
              <a:rPr lang="zh-CN" altLang="en-US" sz="1050" b="1" dirty="0">
                <a:solidFill>
                  <a:schemeClr val="accent3"/>
                </a:solidFill>
                <a:cs typeface="+mn-ea"/>
                <a:sym typeface="+mn-lt"/>
              </a:rPr>
              <a:t>评论平均长度 </a:t>
            </a:r>
            <a:r>
              <a:rPr lang="en-US" altLang="zh-CN" sz="1050" b="1" dirty="0">
                <a:solidFill>
                  <a:schemeClr val="accent3"/>
                </a:solidFill>
                <a:cs typeface="+mn-ea"/>
                <a:sym typeface="+mn-lt"/>
              </a:rPr>
              <a:t>+ </a:t>
            </a:r>
            <a:r>
              <a:rPr lang="zh-CN" altLang="en-US" sz="1050" b="1" dirty="0">
                <a:solidFill>
                  <a:schemeClr val="accent3"/>
                </a:solidFill>
                <a:cs typeface="+mn-ea"/>
                <a:sym typeface="+mn-lt"/>
              </a:rPr>
              <a:t>氪金指数 </a:t>
            </a:r>
            <a:r>
              <a:rPr lang="en-US" altLang="zh-CN" sz="1050" b="1" dirty="0">
                <a:solidFill>
                  <a:schemeClr val="accent3"/>
                </a:solidFill>
                <a:cs typeface="+mn-ea"/>
                <a:sym typeface="+mn-lt"/>
              </a:rPr>
              <a:t>+ </a:t>
            </a:r>
            <a:r>
              <a:rPr lang="zh-CN" altLang="en-US" sz="1050" b="1" dirty="0">
                <a:solidFill>
                  <a:schemeClr val="accent3"/>
                </a:solidFill>
                <a:cs typeface="+mn-ea"/>
                <a:sym typeface="+mn-lt"/>
              </a:rPr>
              <a:t>爆肝指数 </a:t>
            </a:r>
            <a:r>
              <a:rPr lang="en-US" altLang="zh-CN" sz="1050" b="1" dirty="0">
                <a:solidFill>
                  <a:schemeClr val="accent3"/>
                </a:solidFill>
                <a:cs typeface="+mn-ea"/>
                <a:sym typeface="+mn-lt"/>
              </a:rPr>
              <a:t>+ </a:t>
            </a:r>
            <a:r>
              <a:rPr lang="zh-CN" altLang="en-US" sz="1050" b="1" dirty="0">
                <a:solidFill>
                  <a:schemeClr val="accent3"/>
                </a:solidFill>
                <a:cs typeface="+mn-ea"/>
                <a:sym typeface="+mn-lt"/>
              </a:rPr>
              <a:t>游戏机制指数 </a:t>
            </a:r>
            <a:r>
              <a:rPr lang="en-US" altLang="zh-CN" sz="1050" b="1" dirty="0">
                <a:solidFill>
                  <a:schemeClr val="accent3"/>
                </a:solidFill>
                <a:cs typeface="+mn-ea"/>
                <a:sym typeface="+mn-lt"/>
              </a:rPr>
              <a:t>+ </a:t>
            </a:r>
            <a:r>
              <a:rPr lang="zh-CN" altLang="en-US" sz="1050" b="1" dirty="0">
                <a:solidFill>
                  <a:schemeClr val="accent3"/>
                </a:solidFill>
                <a:cs typeface="+mn-ea"/>
                <a:sym typeface="+mn-lt"/>
              </a:rPr>
              <a:t>艺术设计指数 </a:t>
            </a:r>
            <a:r>
              <a:rPr lang="en-US" altLang="zh-CN" sz="1050" b="1" dirty="0">
                <a:solidFill>
                  <a:schemeClr val="accent3"/>
                </a:solidFill>
                <a:cs typeface="+mn-ea"/>
                <a:sym typeface="+mn-lt"/>
              </a:rPr>
              <a:t>+ </a:t>
            </a:r>
            <a:r>
              <a:rPr lang="zh-CN" altLang="en-US" sz="1050" b="1" dirty="0">
                <a:solidFill>
                  <a:schemeClr val="accent3"/>
                </a:solidFill>
                <a:cs typeface="+mn-ea"/>
                <a:sym typeface="+mn-lt"/>
              </a:rPr>
              <a:t>福利指数 </a:t>
            </a:r>
            <a:r>
              <a:rPr lang="en-US" altLang="zh-CN" sz="1050" b="1" dirty="0">
                <a:solidFill>
                  <a:schemeClr val="accent3"/>
                </a:solidFill>
                <a:cs typeface="+mn-ea"/>
                <a:sym typeface="+mn-lt"/>
              </a:rPr>
              <a:t>+ </a:t>
            </a:r>
            <a:r>
              <a:rPr lang="zh-CN" altLang="en-US" sz="1050" b="1" dirty="0">
                <a:solidFill>
                  <a:schemeClr val="accent3"/>
                </a:solidFill>
                <a:cs typeface="+mn-ea"/>
                <a:sym typeface="+mn-lt"/>
              </a:rPr>
              <a:t>广告指数</a:t>
            </a:r>
            <a:endParaRPr lang="en-US" altLang="zh-CN" sz="1050" b="1" dirty="0" smtClean="0">
              <a:solidFill>
                <a:schemeClr val="accent3"/>
              </a:solidFill>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1238698641"/>
              </p:ext>
            </p:extLst>
          </p:nvPr>
        </p:nvGraphicFramePr>
        <p:xfrm>
          <a:off x="388620" y="1199782"/>
          <a:ext cx="6156960" cy="3613454"/>
        </p:xfrm>
        <a:graphic>
          <a:graphicData uri="http://schemas.openxmlformats.org/drawingml/2006/table">
            <a:tbl>
              <a:tblPr firstRow="1" bandRow="1">
                <a:tableStyleId>{F5AB1C69-6EDB-4FF4-983F-18BD219EF322}</a:tableStyleId>
              </a:tblPr>
              <a:tblGrid>
                <a:gridCol w="1641855">
                  <a:extLst>
                    <a:ext uri="{9D8B030D-6E8A-4147-A177-3AD203B41FA5}">
                      <a16:colId xmlns:a16="http://schemas.microsoft.com/office/drawing/2014/main" val="3664777619"/>
                    </a:ext>
                  </a:extLst>
                </a:gridCol>
                <a:gridCol w="985115">
                  <a:extLst>
                    <a:ext uri="{9D8B030D-6E8A-4147-A177-3AD203B41FA5}">
                      <a16:colId xmlns:a16="http://schemas.microsoft.com/office/drawing/2014/main" val="2041613034"/>
                    </a:ext>
                  </a:extLst>
                </a:gridCol>
                <a:gridCol w="2544875">
                  <a:extLst>
                    <a:ext uri="{9D8B030D-6E8A-4147-A177-3AD203B41FA5}">
                      <a16:colId xmlns:a16="http://schemas.microsoft.com/office/drawing/2014/main" val="1814599867"/>
                    </a:ext>
                  </a:extLst>
                </a:gridCol>
                <a:gridCol w="985115">
                  <a:extLst>
                    <a:ext uri="{9D8B030D-6E8A-4147-A177-3AD203B41FA5}">
                      <a16:colId xmlns:a16="http://schemas.microsoft.com/office/drawing/2014/main" val="831534605"/>
                    </a:ext>
                  </a:extLst>
                </a:gridCol>
              </a:tblGrid>
              <a:tr h="138979">
                <a:tc>
                  <a:txBody>
                    <a:bodyPr/>
                    <a:lstStyle/>
                    <a:p>
                      <a:pPr algn="ctr"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dirty="0">
                          <a:effectLst/>
                        </a:rPr>
                        <a:t>系数估计</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en-US" sz="800" u="none" strike="noStrike">
                          <a:effectLst/>
                        </a:rPr>
                        <a:t>p-value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tc>
                  <a:txBody>
                    <a:bodyPr/>
                    <a:lstStyle/>
                    <a:p>
                      <a:pPr algn="ctr" fontAlgn="b"/>
                      <a:r>
                        <a:rPr lang="zh-CN" altLang="en-US" sz="800" u="none" strike="noStrike">
                          <a:effectLst/>
                        </a:rPr>
                        <a:t>显著性</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034" marR="5034" marT="5034" marB="0" anchor="ctr"/>
                </a:tc>
                <a:extLst>
                  <a:ext uri="{0D108BD9-81ED-4DB2-BD59-A6C34878D82A}">
                    <a16:rowId xmlns:a16="http://schemas.microsoft.com/office/drawing/2014/main" val="1083028104"/>
                  </a:ext>
                </a:extLst>
              </a:tr>
              <a:tr h="138979">
                <a:tc>
                  <a:txBody>
                    <a:bodyPr/>
                    <a:lstStyle/>
                    <a:p>
                      <a:pPr algn="l" fontAlgn="b"/>
                      <a:r>
                        <a:rPr lang="en-US" sz="800" b="0" i="0" u="none" strike="noStrike" dirty="0">
                          <a:solidFill>
                            <a:srgbClr val="000000"/>
                          </a:solidFill>
                          <a:effectLst/>
                          <a:latin typeface="等线" panose="02010600030101010101" pitchFamily="2" charset="-122"/>
                          <a:ea typeface="等线" panose="02010600030101010101" pitchFamily="2" charset="-122"/>
                        </a:rPr>
                        <a:t>(Intercept)</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8.189769</a:t>
                      </a:r>
                    </a:p>
                  </a:txBody>
                  <a:tcPr marL="7620" marR="7620" marT="7620"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&lt;2E-16</a:t>
                      </a:r>
                    </a:p>
                  </a:txBody>
                  <a:tcPr marL="7620" marR="7620" marT="7620"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4242543585"/>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类别冒险</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-0.44318</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0.4652</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369192992"/>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类别动作</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1.016381</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0.0847</a:t>
                      </a:r>
                    </a:p>
                  </a:txBody>
                  <a:tcPr marL="7620" marR="7620" marT="7620" marB="0" anchor="b"/>
                </a:tc>
                <a:tc>
                  <a:txBody>
                    <a:bodyPr/>
                    <a:lstStyle/>
                    <a:p>
                      <a:pPr algn="l" fontAlgn="b"/>
                      <a:r>
                        <a:rPr lang="en-US" altLang="zh-CN"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3791445052"/>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类别卡牌</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-1.02732</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0.1169</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47364361"/>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类别文字</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-0.2468</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0.7232</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689807263"/>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类别桌面和棋类</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-1.30064</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0.2184</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967097137"/>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类别模拟</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-0.57235</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0.3034</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278582018"/>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类别益智</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0.08815</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0.8761</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25378440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类别知识问答</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0.897052</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0.5378</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78011201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类别竞速</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-0.49232</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0.6588</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92517304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类别策略</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-0.30908</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0.5626</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218599066"/>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类别街机</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0.311672</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0.7678</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777684019"/>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类别角色扮演</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-0.35408</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0.4462</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32319011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类别音乐</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1.077163</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0.1342</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685746062"/>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测试版是</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-1.6072</a:t>
                      </a:r>
                    </a:p>
                  </a:txBody>
                  <a:tcPr marL="7620" marR="7620" marT="7620" marB="0" anchor="b"/>
                </a:tc>
                <a:tc>
                  <a:txBody>
                    <a:bodyPr/>
                    <a:lstStyle/>
                    <a:p>
                      <a:pPr algn="r" fontAlgn="b"/>
                      <a:r>
                        <a:rPr lang="en-US" sz="800" b="0" i="0" u="none" strike="noStrike">
                          <a:solidFill>
                            <a:srgbClr val="000000"/>
                          </a:solidFill>
                          <a:effectLst/>
                          <a:latin typeface="等线" panose="02010600030101010101" pitchFamily="2" charset="-122"/>
                          <a:ea typeface="等线" panose="02010600030101010101" pitchFamily="2" charset="-122"/>
                        </a:rPr>
                        <a:t>3.70E-06</a:t>
                      </a:r>
                    </a:p>
                  </a:txBody>
                  <a:tcPr marL="7620" marR="7620" marT="7620"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893084736"/>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厂商类别小厂</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-0.7436</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0.0318</a:t>
                      </a:r>
                    </a:p>
                  </a:txBody>
                  <a:tcPr marL="7620" marR="7620" marT="7620"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2672948403"/>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厂商类别网易</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0.519333</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0.3264</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968783764"/>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厂商类别腾讯</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-0.20423</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0.7161</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93021863"/>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评论平均长度</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0.006336</a:t>
                      </a:r>
                    </a:p>
                  </a:txBody>
                  <a:tcPr marL="7620" marR="7620" marT="7620" marB="0" anchor="b"/>
                </a:tc>
                <a:tc>
                  <a:txBody>
                    <a:bodyPr/>
                    <a:lstStyle/>
                    <a:p>
                      <a:pPr algn="r" fontAlgn="b"/>
                      <a:r>
                        <a:rPr lang="en-US" sz="800" b="0" i="0" u="none" strike="noStrike">
                          <a:solidFill>
                            <a:srgbClr val="000000"/>
                          </a:solidFill>
                          <a:effectLst/>
                          <a:latin typeface="等线" panose="02010600030101010101" pitchFamily="2" charset="-122"/>
                          <a:ea typeface="等线" panose="02010600030101010101" pitchFamily="2" charset="-122"/>
                        </a:rPr>
                        <a:t>6.97E-05</a:t>
                      </a:r>
                    </a:p>
                  </a:txBody>
                  <a:tcPr marL="7620" marR="7620" marT="7620"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a:t>
                      </a:r>
                    </a:p>
                  </a:txBody>
                  <a:tcPr marL="7620" marR="7620" marT="7620" marB="0" anchor="b"/>
                </a:tc>
                <a:extLst>
                  <a:ext uri="{0D108BD9-81ED-4DB2-BD59-A6C34878D82A}">
                    <a16:rowId xmlns:a16="http://schemas.microsoft.com/office/drawing/2014/main" val="1508586839"/>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氪金指数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0.0778</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0.6964</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203348826"/>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爆肝指数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-0.07878</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0.6397</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778724477"/>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游戏机制指数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-0.07016</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0.6625</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145182596"/>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艺术设计指数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-0.22493</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0.1477</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654602190"/>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福利指数</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0.047956</a:t>
                      </a:r>
                    </a:p>
                  </a:txBody>
                  <a:tcPr marL="7620" marR="7620" marT="7620" marB="0" anchor="b"/>
                </a:tc>
                <a:tc>
                  <a:txBody>
                    <a:bodyPr/>
                    <a:lstStyle/>
                    <a:p>
                      <a:pPr algn="r" fontAlgn="b"/>
                      <a:r>
                        <a:rPr lang="en-US" altLang="zh-CN" sz="800" b="0" i="0" u="none" strike="noStrike">
                          <a:solidFill>
                            <a:srgbClr val="000000"/>
                          </a:solidFill>
                          <a:effectLst/>
                          <a:latin typeface="等线" panose="02010600030101010101" pitchFamily="2" charset="-122"/>
                          <a:ea typeface="等线" panose="02010600030101010101" pitchFamily="2" charset="-122"/>
                        </a:rPr>
                        <a:t>0.738</a:t>
                      </a:r>
                    </a:p>
                  </a:txBody>
                  <a:tcPr marL="7620" marR="7620" marT="762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795092861"/>
                  </a:ext>
                </a:extLst>
              </a:tr>
              <a:tr h="138979">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广告指数</a:t>
                      </a:r>
                    </a:p>
                  </a:txBody>
                  <a:tcPr marL="7620" marR="7620" marT="7620" marB="0" anchor="b"/>
                </a:tc>
                <a:tc>
                  <a:txBody>
                    <a:bodyPr/>
                    <a:lstStyle/>
                    <a:p>
                      <a:pPr algn="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0.084459</a:t>
                      </a:r>
                    </a:p>
                  </a:txBody>
                  <a:tcPr marL="7620" marR="7620" marT="7620" marB="0" anchor="b"/>
                </a:tc>
                <a:tc>
                  <a:txBody>
                    <a:bodyPr/>
                    <a:lstStyle/>
                    <a:p>
                      <a:pPr algn="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0.5423</a:t>
                      </a:r>
                    </a:p>
                  </a:txBody>
                  <a:tcPr marL="7620" marR="7620" marT="7620" marB="0" anchor="b"/>
                </a:tc>
                <a:tc>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357888926"/>
                  </a:ext>
                </a:extLst>
              </a:tr>
            </a:tbl>
          </a:graphicData>
        </a:graphic>
      </p:graphicFrame>
      <p:sp>
        <p:nvSpPr>
          <p:cNvPr id="16" name="文本框 15"/>
          <p:cNvSpPr txBox="1"/>
          <p:nvPr/>
        </p:nvSpPr>
        <p:spPr>
          <a:xfrm>
            <a:off x="6637020" y="4106648"/>
            <a:ext cx="1746016" cy="338554"/>
          </a:xfrm>
          <a:prstGeom prst="rect">
            <a:avLst/>
          </a:prstGeom>
          <a:noFill/>
        </p:spPr>
        <p:txBody>
          <a:bodyPr wrap="square" rtlCol="0">
            <a:spAutoFit/>
          </a:bodyPr>
          <a:lstStyle/>
          <a:p>
            <a:r>
              <a:rPr lang="zh-CN" altLang="en-US" sz="800" dirty="0" smtClean="0"/>
              <a:t>显著性水平：</a:t>
            </a:r>
            <a:r>
              <a:rPr lang="en-US" altLang="zh-CN" sz="800" dirty="0" smtClean="0"/>
              <a:t>0 </a:t>
            </a:r>
            <a:r>
              <a:rPr lang="en-US" altLang="zh-CN" sz="800" dirty="0"/>
              <a:t>'***' 0.001 '**' 0.01 '*' 0.05 '.' 0.1 ' ' 1</a:t>
            </a:r>
            <a:endParaRPr lang="zh-CN" altLang="en-US" sz="800" dirty="0"/>
          </a:p>
        </p:txBody>
      </p:sp>
      <p:sp>
        <p:nvSpPr>
          <p:cNvPr id="17" name="文本框 16"/>
          <p:cNvSpPr txBox="1"/>
          <p:nvPr/>
        </p:nvSpPr>
        <p:spPr>
          <a:xfrm>
            <a:off x="6599941" y="1793235"/>
            <a:ext cx="1843647" cy="769441"/>
          </a:xfrm>
          <a:prstGeom prst="rect">
            <a:avLst/>
          </a:prstGeom>
          <a:noFill/>
        </p:spPr>
        <p:txBody>
          <a:bodyPr wrap="square" rtlCol="0">
            <a:spAutoFit/>
          </a:bodyPr>
          <a:lstStyle/>
          <a:p>
            <a:r>
              <a:rPr lang="zh-CN" altLang="en-US" sz="1100" dirty="0" smtClean="0"/>
              <a:t>分类别的模型结果与在全部数据上的结果基本一致，因此仅保留这个全部数据上的模型结果。</a:t>
            </a:r>
            <a:endParaRPr lang="zh-CN" altLang="en-US" sz="1100" dirty="0"/>
          </a:p>
        </p:txBody>
      </p:sp>
      <p:sp>
        <p:nvSpPr>
          <p:cNvPr id="18" name="文本框 17"/>
          <p:cNvSpPr txBox="1"/>
          <p:nvPr/>
        </p:nvSpPr>
        <p:spPr>
          <a:xfrm>
            <a:off x="1406314" y="1851161"/>
            <a:ext cx="6221306" cy="1815882"/>
          </a:xfrm>
          <a:prstGeom prst="rect">
            <a:avLst/>
          </a:prstGeom>
          <a:noFill/>
        </p:spPr>
        <p:txBody>
          <a:bodyPr wrap="square" rtlCol="0">
            <a:spAutoFit/>
          </a:bodyPr>
          <a:lstStyle/>
          <a:p>
            <a:r>
              <a:rPr lang="en-US" altLang="zh-CN" sz="1400" dirty="0" smtClean="0"/>
              <a:t>1</a:t>
            </a:r>
            <a:r>
              <a:rPr lang="zh-CN" altLang="en-US" sz="1400" dirty="0" smtClean="0"/>
              <a:t>、类别</a:t>
            </a:r>
            <a:r>
              <a:rPr lang="zh-CN" altLang="en-US" sz="1400" dirty="0"/>
              <a:t>、厂商类别以及各种指数都对总评论数不太显著</a:t>
            </a:r>
            <a:r>
              <a:rPr lang="zh-CN" altLang="en-US" sz="1400" dirty="0" smtClean="0"/>
              <a:t>。</a:t>
            </a:r>
            <a:endParaRPr lang="en-US" altLang="zh-CN" sz="1400" dirty="0" smtClean="0"/>
          </a:p>
          <a:p>
            <a:endParaRPr lang="zh-CN" altLang="en-US" sz="1400" dirty="0"/>
          </a:p>
          <a:p>
            <a:r>
              <a:rPr lang="en-US" altLang="zh-CN" sz="1400" dirty="0" smtClean="0"/>
              <a:t>2</a:t>
            </a:r>
            <a:r>
              <a:rPr lang="zh-CN" altLang="en-US" sz="1400" dirty="0" smtClean="0"/>
              <a:t>、测试</a:t>
            </a:r>
            <a:r>
              <a:rPr lang="zh-CN" altLang="en-US" sz="1400" dirty="0"/>
              <a:t>版游戏的评论数显著偏少，这也是合理的，因为玩的人还不多</a:t>
            </a:r>
            <a:r>
              <a:rPr lang="zh-CN" altLang="en-US" sz="1400" dirty="0" smtClean="0"/>
              <a:t>。</a:t>
            </a:r>
            <a:endParaRPr lang="en-US" altLang="zh-CN" sz="1400" dirty="0" smtClean="0"/>
          </a:p>
          <a:p>
            <a:endParaRPr lang="zh-CN" altLang="en-US" sz="1400" dirty="0"/>
          </a:p>
          <a:p>
            <a:r>
              <a:rPr lang="en-US" altLang="zh-CN" sz="1400" dirty="0" smtClean="0"/>
              <a:t>3</a:t>
            </a:r>
            <a:r>
              <a:rPr lang="zh-CN" altLang="en-US" sz="1400" dirty="0" smtClean="0"/>
              <a:t>、评论</a:t>
            </a:r>
            <a:r>
              <a:rPr lang="zh-CN" altLang="en-US" sz="1400" dirty="0"/>
              <a:t>平均长度越高，该游戏的总评论数也就越多</a:t>
            </a:r>
            <a:r>
              <a:rPr lang="zh-CN" altLang="en-US" sz="1400" dirty="0" smtClean="0"/>
              <a:t>。这</a:t>
            </a:r>
            <a:r>
              <a:rPr lang="zh-CN" altLang="en-US" sz="1400" dirty="0"/>
              <a:t>也许是因为，评论数多，代表该游戏有话题性。要么是接受大量赞扬，要么是引起大量争议（如原神）。这都会增加玩家的评论欲望。这也是为什么评论数与游戏的具体质量（游戏机制等等）关系不大。</a:t>
            </a:r>
          </a:p>
        </p:txBody>
      </p:sp>
    </p:spTree>
    <p:extLst>
      <p:ext uri="{BB962C8B-B14F-4D97-AF65-F5344CB8AC3E}">
        <p14:creationId xmlns:p14="http://schemas.microsoft.com/office/powerpoint/2010/main" val="18299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1505C267-49E1-4600-867F-CF8DBCE4F79D}"/>
              </a:ext>
            </a:extLst>
          </p:cNvPr>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ED28B02D-442A-4DD1-A4DA-B971F843735F}"/>
              </a:ext>
            </a:extLst>
          </p:cNvPr>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6A8CAFB-1BE9-4C16-9406-510FAF3CFA5D}"/>
              </a:ext>
            </a:extLst>
          </p:cNvPr>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0A5B20BE-6CA9-46D9-B5B9-F8C091566F2B}"/>
              </a:ext>
            </a:extLst>
          </p:cNvPr>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44E3E248-4603-4FA6-BBD2-1B1ACE327CCC}"/>
              </a:ext>
            </a:extLst>
          </p:cNvPr>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D3EB41CC-BAEE-4D2E-881A-C9EF384A7367}"/>
              </a:ext>
            </a:extLst>
          </p:cNvPr>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25B2908-F800-489F-B118-0B2139456F5E}"/>
              </a:ext>
            </a:extLst>
          </p:cNvPr>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BA37A06-D5EC-401A-94ED-3A762E0FF759}"/>
              </a:ext>
            </a:extLst>
          </p:cNvPr>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933A9C07-9FD6-4C30-BD7A-750C8BE6C844}"/>
              </a:ext>
            </a:extLst>
          </p:cNvPr>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4D8641DC-6DB0-4D27-8CA0-D18322683142}"/>
              </a:ext>
            </a:extLst>
          </p:cNvPr>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A10808BD-90C2-4C3B-A3BA-3C4A631D65DE}"/>
              </a:ext>
            </a:extLst>
          </p:cNvPr>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a:extLst>
              <a:ext uri="{FF2B5EF4-FFF2-40B4-BE49-F238E27FC236}">
                <a16:creationId xmlns:a16="http://schemas.microsoft.com/office/drawing/2014/main" id="{34433373-A347-478D-8CB7-5F177445ED74}"/>
              </a:ext>
            </a:extLst>
          </p:cNvPr>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EA5D026A-4B7E-4F23-8C2F-AA9D902F1D08}"/>
              </a:ext>
            </a:extLst>
          </p:cNvPr>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PA_矩形 7">
            <a:extLst>
              <a:ext uri="{FF2B5EF4-FFF2-40B4-BE49-F238E27FC236}">
                <a16:creationId xmlns:a16="http://schemas.microsoft.com/office/drawing/2014/main" id="{24400E0A-E249-4CA1-BF9E-F5ED58F27447}"/>
              </a:ext>
            </a:extLst>
          </p:cNvPr>
          <p:cNvSpPr/>
          <p:nvPr>
            <p:custDataLst>
              <p:tags r:id="rId1"/>
            </p:custDataLst>
          </p:nvPr>
        </p:nvSpPr>
        <p:spPr>
          <a:xfrm>
            <a:off x="985104" y="1900254"/>
            <a:ext cx="1313180" cy="769441"/>
          </a:xfrm>
          <a:prstGeom prst="rect">
            <a:avLst/>
          </a:prstGeom>
        </p:spPr>
        <p:txBody>
          <a:bodyPr wrap="none">
            <a:spAutoFit/>
          </a:bodyPr>
          <a:lstStyle/>
          <a:p>
            <a:pPr lvl="0" defTabSz="685800">
              <a:defRPr/>
            </a:pPr>
            <a:r>
              <a:rPr lang="zh-CN" altLang="en-US" sz="4400" b="1" kern="0" dirty="0" smtClean="0">
                <a:solidFill>
                  <a:schemeClr val="accent3"/>
                </a:solidFill>
                <a:cs typeface="+mn-ea"/>
                <a:sym typeface="+mn-lt"/>
              </a:rPr>
              <a:t>总结</a:t>
            </a:r>
            <a:endParaRPr lang="zh-CN" altLang="en-US" sz="4400" b="1" kern="0" dirty="0">
              <a:solidFill>
                <a:schemeClr val="accent3"/>
              </a:solidFill>
              <a:cs typeface="+mn-ea"/>
              <a:sym typeface="+mn-lt"/>
            </a:endParaRPr>
          </a:p>
        </p:txBody>
      </p:sp>
      <p:sp>
        <p:nvSpPr>
          <p:cNvPr id="24" name="矩形: 圆角 23">
            <a:extLst>
              <a:ext uri="{FF2B5EF4-FFF2-40B4-BE49-F238E27FC236}">
                <a16:creationId xmlns:a16="http://schemas.microsoft.com/office/drawing/2014/main" id="{2469F284-DB14-4355-85C6-3B8B8FF18D46}"/>
              </a:ext>
            </a:extLst>
          </p:cNvPr>
          <p:cNvSpPr/>
          <p:nvPr/>
        </p:nvSpPr>
        <p:spPr>
          <a:xfrm>
            <a:off x="1051875" y="3357305"/>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cs typeface="+mn-ea"/>
                <a:sym typeface="+mn-lt"/>
              </a:rPr>
              <a:t>第四</a:t>
            </a:r>
            <a:r>
              <a:rPr lang="zh-CN" altLang="en-US" sz="1200" dirty="0">
                <a:cs typeface="+mn-ea"/>
                <a:sym typeface="+mn-lt"/>
              </a:rPr>
              <a:t>部分</a:t>
            </a:r>
          </a:p>
        </p:txBody>
      </p:sp>
    </p:spTree>
    <p:extLst>
      <p:ext uri="{BB962C8B-B14F-4D97-AF65-F5344CB8AC3E}">
        <p14:creationId xmlns:p14="http://schemas.microsoft.com/office/powerpoint/2010/main" val="1554739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7">
            <a:extLst>
              <a:ext uri="{FF2B5EF4-FFF2-40B4-BE49-F238E27FC236}">
                <a16:creationId xmlns:a16="http://schemas.microsoft.com/office/drawing/2014/main" id="{476CA067-F725-4B5E-9154-5B3EE9F99C1A}"/>
              </a:ext>
            </a:extLst>
          </p:cNvPr>
          <p:cNvSpPr/>
          <p:nvPr>
            <p:custDataLst>
              <p:tags r:id="rId1"/>
            </p:custDataLst>
          </p:nvPr>
        </p:nvSpPr>
        <p:spPr>
          <a:xfrm>
            <a:off x="3391678" y="279419"/>
            <a:ext cx="2360645" cy="461665"/>
          </a:xfrm>
          <a:prstGeom prst="rect">
            <a:avLst/>
          </a:prstGeom>
        </p:spPr>
        <p:txBody>
          <a:bodyPr wrap="square">
            <a:spAutoFit/>
          </a:bodyPr>
          <a:lstStyle/>
          <a:p>
            <a:pPr lvl="0" algn="ctr" defTabSz="685800">
              <a:defRPr/>
            </a:pPr>
            <a:r>
              <a:rPr lang="zh-CN" altLang="en-US" sz="2400" b="1" kern="0" dirty="0">
                <a:solidFill>
                  <a:srgbClr val="7787A0"/>
                </a:solidFill>
                <a:cs typeface="+mn-ea"/>
                <a:sym typeface="+mn-lt"/>
              </a:rPr>
              <a:t>总结</a:t>
            </a:r>
          </a:p>
        </p:txBody>
      </p:sp>
      <p:cxnSp>
        <p:nvCxnSpPr>
          <p:cNvPr id="4" name="直接连接符 3">
            <a:extLst>
              <a:ext uri="{FF2B5EF4-FFF2-40B4-BE49-F238E27FC236}">
                <a16:creationId xmlns:a16="http://schemas.microsoft.com/office/drawing/2014/main" id="{D609AE12-6D7B-4378-A917-1FF388DAF128}"/>
              </a:ext>
            </a:extLst>
          </p:cNvPr>
          <p:cNvCxnSpPr>
            <a:cxnSpLocks/>
          </p:cNvCxnSpPr>
          <p:nvPr/>
        </p:nvCxnSpPr>
        <p:spPr>
          <a:xfrm>
            <a:off x="4381352" y="746172"/>
            <a:ext cx="381295" cy="0"/>
          </a:xfrm>
          <a:prstGeom prst="line">
            <a:avLst/>
          </a:prstGeom>
          <a:ln w="28575">
            <a:solidFill>
              <a:srgbClr val="7787A0"/>
            </a:solidFill>
          </a:ln>
        </p:spPr>
        <p:style>
          <a:lnRef idx="1">
            <a:schemeClr val="accent1"/>
          </a:lnRef>
          <a:fillRef idx="0">
            <a:schemeClr val="accent1"/>
          </a:fillRef>
          <a:effectRef idx="0">
            <a:schemeClr val="accent1"/>
          </a:effectRef>
          <a:fontRef idx="minor">
            <a:schemeClr val="tx1"/>
          </a:fontRef>
        </p:style>
      </p:cxnSp>
      <p:sp>
        <p:nvSpPr>
          <p:cNvPr id="5" name="Oval 12"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4E4763B9-1642-48FF-8667-F06F6AE32A27}"/>
              </a:ext>
            </a:extLst>
          </p:cNvPr>
          <p:cNvSpPr>
            <a:spLocks noChangeArrowheads="1"/>
          </p:cNvSpPr>
          <p:nvPr/>
        </p:nvSpPr>
        <p:spPr bwMode="auto">
          <a:xfrm>
            <a:off x="1610920" y="2480945"/>
            <a:ext cx="970811" cy="972633"/>
          </a:xfrm>
          <a:prstGeom prst="ellipse">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Freeform 14"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28F568A7-0B10-4F58-98B6-108E2CDB5E76}"/>
              </a:ext>
            </a:extLst>
          </p:cNvPr>
          <p:cNvSpPr>
            <a:spLocks/>
          </p:cNvSpPr>
          <p:nvPr/>
        </p:nvSpPr>
        <p:spPr bwMode="auto">
          <a:xfrm>
            <a:off x="1221376" y="2966500"/>
            <a:ext cx="1748374" cy="878263"/>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chemeClr val="bg1">
              <a:lumMod val="95000"/>
            </a:schemeClr>
          </a:solidFill>
          <a:ln w="76200" cap="rnd">
            <a:noFill/>
            <a:miter lim="800000"/>
          </a:ln>
        </p:spPr>
        <p:txBody>
          <a:bodyPr/>
          <a:lstStyle/>
          <a:p>
            <a:endParaRPr lang="zh-CN" altLang="en-US" sz="2400">
              <a:solidFill>
                <a:schemeClr val="bg1"/>
              </a:solidFill>
              <a:cs typeface="+mn-ea"/>
              <a:sym typeface="+mn-lt"/>
            </a:endParaRPr>
          </a:p>
        </p:txBody>
      </p:sp>
      <p:sp>
        <p:nvSpPr>
          <p:cNvPr id="7" name="Line 15"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D5DCD775-ACE9-45F2-88BA-619A242BB526}"/>
              </a:ext>
            </a:extLst>
          </p:cNvPr>
          <p:cNvSpPr>
            <a:spLocks noChangeShapeType="1"/>
          </p:cNvSpPr>
          <p:nvPr/>
        </p:nvSpPr>
        <p:spPr bwMode="auto">
          <a:xfrm flipV="1">
            <a:off x="2097845" y="2182610"/>
            <a:ext cx="0" cy="223751"/>
          </a:xfrm>
          <a:prstGeom prst="line">
            <a:avLst/>
          </a:prstGeom>
          <a:noFill/>
          <a:ln w="6350">
            <a:solidFill>
              <a:schemeClr val="tx1">
                <a:lumMod val="65000"/>
                <a:lumOff val="35000"/>
              </a:schemeClr>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solidFill>
              <a:cs typeface="+mn-ea"/>
              <a:sym typeface="+mn-lt"/>
            </a:endParaRPr>
          </a:p>
        </p:txBody>
      </p:sp>
      <p:sp>
        <p:nvSpPr>
          <p:cNvPr id="8" name="Oval 16"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63BB934F-0123-4BFD-8001-A00E195C57D2}"/>
              </a:ext>
            </a:extLst>
          </p:cNvPr>
          <p:cNvSpPr>
            <a:spLocks noChangeArrowheads="1"/>
          </p:cNvSpPr>
          <p:nvPr/>
        </p:nvSpPr>
        <p:spPr bwMode="auto">
          <a:xfrm>
            <a:off x="3266473" y="2480945"/>
            <a:ext cx="970811" cy="9726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Freeform 18"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B9DAAFF5-32B5-46B0-8672-5F934E03EFBA}"/>
              </a:ext>
            </a:extLst>
          </p:cNvPr>
          <p:cNvSpPr>
            <a:spLocks/>
          </p:cNvSpPr>
          <p:nvPr/>
        </p:nvSpPr>
        <p:spPr bwMode="auto">
          <a:xfrm>
            <a:off x="2874901" y="2089760"/>
            <a:ext cx="1751417" cy="876740"/>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chemeClr val="bg1">
              <a:lumMod val="95000"/>
            </a:schemeClr>
          </a:solidFill>
          <a:ln w="76200" cap="rnd">
            <a:noFill/>
            <a:miter lim="800000"/>
          </a:ln>
        </p:spPr>
        <p:txBody>
          <a:bodyPr/>
          <a:lstStyle/>
          <a:p>
            <a:endParaRPr lang="zh-CN" altLang="en-US" sz="2400">
              <a:solidFill>
                <a:schemeClr val="bg1"/>
              </a:solidFill>
              <a:cs typeface="+mn-ea"/>
              <a:sym typeface="+mn-lt"/>
            </a:endParaRPr>
          </a:p>
        </p:txBody>
      </p:sp>
      <p:sp>
        <p:nvSpPr>
          <p:cNvPr id="10" name="Oval 20"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990FDD72-C2F9-4914-A0CD-151E8AF92502}"/>
              </a:ext>
            </a:extLst>
          </p:cNvPr>
          <p:cNvSpPr>
            <a:spLocks noChangeArrowheads="1"/>
          </p:cNvSpPr>
          <p:nvPr/>
        </p:nvSpPr>
        <p:spPr bwMode="auto">
          <a:xfrm>
            <a:off x="4920504" y="2480945"/>
            <a:ext cx="972332" cy="972633"/>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Freeform 22"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1BDA0034-69C5-44F2-A170-636F46E69B5D}"/>
              </a:ext>
            </a:extLst>
          </p:cNvPr>
          <p:cNvSpPr>
            <a:spLocks/>
          </p:cNvSpPr>
          <p:nvPr/>
        </p:nvSpPr>
        <p:spPr bwMode="auto">
          <a:xfrm>
            <a:off x="4531469" y="2966500"/>
            <a:ext cx="1751417" cy="878263"/>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chemeClr val="bg1">
              <a:lumMod val="95000"/>
            </a:schemeClr>
          </a:solidFill>
          <a:ln w="76200" cap="rnd">
            <a:noFill/>
            <a:miter lim="800000"/>
          </a:ln>
        </p:spPr>
        <p:txBody>
          <a:bodyPr/>
          <a:lstStyle/>
          <a:p>
            <a:endParaRPr lang="zh-CN" altLang="en-US" sz="2400">
              <a:solidFill>
                <a:schemeClr val="bg1"/>
              </a:solidFill>
              <a:cs typeface="+mn-ea"/>
              <a:sym typeface="+mn-lt"/>
            </a:endParaRPr>
          </a:p>
        </p:txBody>
      </p:sp>
      <p:sp>
        <p:nvSpPr>
          <p:cNvPr id="12" name="Line 23"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535EA0EE-89D4-4719-9822-60E1B477638B}"/>
              </a:ext>
            </a:extLst>
          </p:cNvPr>
          <p:cNvSpPr>
            <a:spLocks noChangeShapeType="1"/>
          </p:cNvSpPr>
          <p:nvPr/>
        </p:nvSpPr>
        <p:spPr bwMode="auto">
          <a:xfrm flipV="1">
            <a:off x="5407431" y="2182610"/>
            <a:ext cx="0" cy="223751"/>
          </a:xfrm>
          <a:prstGeom prst="line">
            <a:avLst/>
          </a:prstGeom>
          <a:noFill/>
          <a:ln w="6350">
            <a:solidFill>
              <a:schemeClr val="tx1">
                <a:lumMod val="65000"/>
                <a:lumOff val="35000"/>
              </a:schemeClr>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solidFill>
              <a:cs typeface="+mn-ea"/>
              <a:sym typeface="+mn-lt"/>
            </a:endParaRPr>
          </a:p>
        </p:txBody>
      </p:sp>
      <p:sp>
        <p:nvSpPr>
          <p:cNvPr id="13" name="Oval 24"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4A73B94B-5875-4DAE-A407-47D089EAFB7C}"/>
              </a:ext>
            </a:extLst>
          </p:cNvPr>
          <p:cNvSpPr>
            <a:spLocks noChangeArrowheads="1"/>
          </p:cNvSpPr>
          <p:nvPr/>
        </p:nvSpPr>
        <p:spPr bwMode="auto">
          <a:xfrm>
            <a:off x="6577578" y="2480945"/>
            <a:ext cx="969290" cy="972633"/>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Freeform 26"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C244F8C8-18B6-4F58-BDA9-8CA9E8219513}"/>
              </a:ext>
            </a:extLst>
          </p:cNvPr>
          <p:cNvSpPr>
            <a:spLocks/>
          </p:cNvSpPr>
          <p:nvPr/>
        </p:nvSpPr>
        <p:spPr bwMode="auto">
          <a:xfrm>
            <a:off x="6186388" y="2089810"/>
            <a:ext cx="1748374" cy="876740"/>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chemeClr val="bg1">
              <a:lumMod val="95000"/>
            </a:schemeClr>
          </a:solidFill>
          <a:ln w="76200" cap="rnd">
            <a:noFill/>
            <a:miter lim="800000"/>
          </a:ln>
        </p:spPr>
        <p:txBody>
          <a:bodyPr/>
          <a:lstStyle/>
          <a:p>
            <a:endParaRPr lang="zh-CN" altLang="en-US" sz="2400">
              <a:solidFill>
                <a:schemeClr val="bg1"/>
              </a:solidFill>
              <a:cs typeface="+mn-ea"/>
              <a:sym typeface="+mn-lt"/>
            </a:endParaRPr>
          </a:p>
        </p:txBody>
      </p:sp>
      <p:grpSp>
        <p:nvGrpSpPr>
          <p:cNvPr id="15" name="组合 14">
            <a:extLst>
              <a:ext uri="{FF2B5EF4-FFF2-40B4-BE49-F238E27FC236}">
                <a16:creationId xmlns:a16="http://schemas.microsoft.com/office/drawing/2014/main" id="{0250E902-A28C-4F11-AFD0-46CBA8DDDAAA}"/>
              </a:ext>
            </a:extLst>
          </p:cNvPr>
          <p:cNvGrpSpPr/>
          <p:nvPr/>
        </p:nvGrpSpPr>
        <p:grpSpPr>
          <a:xfrm>
            <a:off x="3571784" y="2815710"/>
            <a:ext cx="360188" cy="303102"/>
            <a:chOff x="3516722" y="2466541"/>
            <a:chExt cx="360188" cy="303102"/>
          </a:xfrm>
          <a:solidFill>
            <a:schemeClr val="bg1"/>
          </a:solidFill>
        </p:grpSpPr>
        <p:sp>
          <p:nvSpPr>
            <p:cNvPr id="16" name="Freeform 32">
              <a:extLst>
                <a:ext uri="{FF2B5EF4-FFF2-40B4-BE49-F238E27FC236}">
                  <a16:creationId xmlns:a16="http://schemas.microsoft.com/office/drawing/2014/main" id="{22141C2D-F9F4-43C6-98C6-3436106A2BF1}"/>
                </a:ext>
              </a:extLst>
            </p:cNvPr>
            <p:cNvSpPr>
              <a:spLocks noEditPoints="1"/>
            </p:cNvSpPr>
            <p:nvPr/>
          </p:nvSpPr>
          <p:spPr bwMode="auto">
            <a:xfrm>
              <a:off x="3516722" y="2466541"/>
              <a:ext cx="360188" cy="303102"/>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lt1"/>
                </a:solidFill>
                <a:effectLst>
                  <a:outerShdw blurRad="38100" dist="38100" dir="2700000" algn="tl">
                    <a:srgbClr val="000000">
                      <a:alpha val="43137"/>
                    </a:srgbClr>
                  </a:outerShdw>
                </a:effectLst>
                <a:cs typeface="+mn-ea"/>
                <a:sym typeface="+mn-lt"/>
              </a:endParaRPr>
            </a:p>
          </p:txBody>
        </p:sp>
        <p:sp>
          <p:nvSpPr>
            <p:cNvPr id="18" name="Oval 33">
              <a:extLst>
                <a:ext uri="{FF2B5EF4-FFF2-40B4-BE49-F238E27FC236}">
                  <a16:creationId xmlns:a16="http://schemas.microsoft.com/office/drawing/2014/main" id="{BB9938DE-8B00-4E38-A786-42507ED50C35}"/>
                </a:ext>
              </a:extLst>
            </p:cNvPr>
            <p:cNvSpPr>
              <a:spLocks noChangeArrowheads="1"/>
            </p:cNvSpPr>
            <p:nvPr/>
          </p:nvSpPr>
          <p:spPr bwMode="auto">
            <a:xfrm>
              <a:off x="3796717" y="2713915"/>
              <a:ext cx="5437" cy="4078"/>
            </a:xfrm>
            <a:prstGeom prst="ellipse">
              <a:avLst/>
            </a:pr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lt1"/>
                </a:solidFill>
                <a:effectLst>
                  <a:outerShdw blurRad="38100" dist="38100" dir="2700000" algn="tl">
                    <a:srgbClr val="000000">
                      <a:alpha val="43137"/>
                    </a:srgbClr>
                  </a:outerShdw>
                </a:effectLst>
                <a:cs typeface="+mn-ea"/>
                <a:sym typeface="+mn-lt"/>
              </a:endParaRPr>
            </a:p>
          </p:txBody>
        </p:sp>
        <p:sp>
          <p:nvSpPr>
            <p:cNvPr id="19" name="Freeform 34">
              <a:extLst>
                <a:ext uri="{FF2B5EF4-FFF2-40B4-BE49-F238E27FC236}">
                  <a16:creationId xmlns:a16="http://schemas.microsoft.com/office/drawing/2014/main" id="{519605C3-5955-4474-B775-B192BD661F07}"/>
                </a:ext>
              </a:extLst>
            </p:cNvPr>
            <p:cNvSpPr>
              <a:spLocks/>
            </p:cNvSpPr>
            <p:nvPr/>
          </p:nvSpPr>
          <p:spPr bwMode="auto">
            <a:xfrm>
              <a:off x="3806231" y="2711197"/>
              <a:ext cx="40776" cy="815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lt1"/>
                </a:solidFill>
                <a:effectLst>
                  <a:outerShdw blurRad="38100" dist="38100" dir="2700000" algn="tl">
                    <a:srgbClr val="000000">
                      <a:alpha val="43137"/>
                    </a:srgbClr>
                  </a:outerShdw>
                </a:effectLst>
                <a:cs typeface="+mn-ea"/>
                <a:sym typeface="+mn-lt"/>
              </a:endParaRPr>
            </a:p>
          </p:txBody>
        </p:sp>
        <p:sp>
          <p:nvSpPr>
            <p:cNvPr id="21" name="Freeform 35">
              <a:extLst>
                <a:ext uri="{FF2B5EF4-FFF2-40B4-BE49-F238E27FC236}">
                  <a16:creationId xmlns:a16="http://schemas.microsoft.com/office/drawing/2014/main" id="{E1B6D0A0-2F80-4916-8512-1C99D3B80E6E}"/>
                </a:ext>
              </a:extLst>
            </p:cNvPr>
            <p:cNvSpPr>
              <a:spLocks/>
            </p:cNvSpPr>
            <p:nvPr/>
          </p:nvSpPr>
          <p:spPr bwMode="auto">
            <a:xfrm>
              <a:off x="3788562" y="2518191"/>
              <a:ext cx="29902" cy="142716"/>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lt1"/>
                </a:solidFill>
                <a:effectLst>
                  <a:outerShdw blurRad="38100" dist="38100" dir="2700000" algn="tl">
                    <a:srgbClr val="000000">
                      <a:alpha val="43137"/>
                    </a:srgbClr>
                  </a:outerShdw>
                </a:effectLst>
                <a:cs typeface="+mn-ea"/>
                <a:sym typeface="+mn-lt"/>
              </a:endParaRPr>
            </a:p>
          </p:txBody>
        </p:sp>
        <p:sp>
          <p:nvSpPr>
            <p:cNvPr id="22" name="Freeform 36">
              <a:extLst>
                <a:ext uri="{FF2B5EF4-FFF2-40B4-BE49-F238E27FC236}">
                  <a16:creationId xmlns:a16="http://schemas.microsoft.com/office/drawing/2014/main" id="{E550E522-1ED7-4F7E-9B40-AB8099DF7ACE}"/>
                </a:ext>
              </a:extLst>
            </p:cNvPr>
            <p:cNvSpPr>
              <a:spLocks/>
            </p:cNvSpPr>
            <p:nvPr/>
          </p:nvSpPr>
          <p:spPr bwMode="auto">
            <a:xfrm>
              <a:off x="3735553" y="2542656"/>
              <a:ext cx="29902" cy="118251"/>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lt1"/>
                </a:solidFill>
                <a:effectLst>
                  <a:outerShdw blurRad="38100" dist="38100" dir="2700000" algn="tl">
                    <a:srgbClr val="000000">
                      <a:alpha val="43137"/>
                    </a:srgbClr>
                  </a:outerShdw>
                </a:effectLst>
                <a:cs typeface="+mn-ea"/>
                <a:sym typeface="+mn-lt"/>
              </a:endParaRPr>
            </a:p>
          </p:txBody>
        </p:sp>
        <p:sp>
          <p:nvSpPr>
            <p:cNvPr id="23" name="Freeform 37">
              <a:extLst>
                <a:ext uri="{FF2B5EF4-FFF2-40B4-BE49-F238E27FC236}">
                  <a16:creationId xmlns:a16="http://schemas.microsoft.com/office/drawing/2014/main" id="{9F0565CC-48F1-4F19-BFC1-7317158E1564}"/>
                </a:ext>
              </a:extLst>
            </p:cNvPr>
            <p:cNvSpPr>
              <a:spLocks/>
            </p:cNvSpPr>
            <p:nvPr/>
          </p:nvSpPr>
          <p:spPr bwMode="auto">
            <a:xfrm>
              <a:off x="3682544" y="2565762"/>
              <a:ext cx="28544" cy="95144"/>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lt1"/>
                </a:solidFill>
                <a:effectLst>
                  <a:outerShdw blurRad="38100" dist="38100" dir="2700000" algn="tl">
                    <a:srgbClr val="000000">
                      <a:alpha val="43137"/>
                    </a:srgbClr>
                  </a:outerShdw>
                </a:effectLst>
                <a:cs typeface="+mn-ea"/>
                <a:sym typeface="+mn-lt"/>
              </a:endParaRPr>
            </a:p>
          </p:txBody>
        </p:sp>
        <p:sp>
          <p:nvSpPr>
            <p:cNvPr id="24" name="Freeform 38">
              <a:extLst>
                <a:ext uri="{FF2B5EF4-FFF2-40B4-BE49-F238E27FC236}">
                  <a16:creationId xmlns:a16="http://schemas.microsoft.com/office/drawing/2014/main" id="{CFB3F924-AB2A-4B24-B04F-9F5556F9A9C7}"/>
                </a:ext>
              </a:extLst>
            </p:cNvPr>
            <p:cNvSpPr>
              <a:spLocks/>
            </p:cNvSpPr>
            <p:nvPr/>
          </p:nvSpPr>
          <p:spPr bwMode="auto">
            <a:xfrm>
              <a:off x="3629535" y="2590228"/>
              <a:ext cx="29902" cy="70678"/>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lt1"/>
                </a:solidFill>
                <a:effectLst>
                  <a:outerShdw blurRad="38100" dist="38100" dir="2700000" algn="tl">
                    <a:srgbClr val="000000">
                      <a:alpha val="43137"/>
                    </a:srgbClr>
                  </a:outerShdw>
                </a:effectLst>
                <a:cs typeface="+mn-ea"/>
                <a:sym typeface="+mn-lt"/>
              </a:endParaRPr>
            </a:p>
          </p:txBody>
        </p:sp>
        <p:sp>
          <p:nvSpPr>
            <p:cNvPr id="25" name="Freeform 39">
              <a:extLst>
                <a:ext uri="{FF2B5EF4-FFF2-40B4-BE49-F238E27FC236}">
                  <a16:creationId xmlns:a16="http://schemas.microsoft.com/office/drawing/2014/main" id="{93E9081D-2698-4606-A719-586B72CD1C3C}"/>
                </a:ext>
              </a:extLst>
            </p:cNvPr>
            <p:cNvSpPr>
              <a:spLocks/>
            </p:cNvSpPr>
            <p:nvPr/>
          </p:nvSpPr>
          <p:spPr bwMode="auto">
            <a:xfrm>
              <a:off x="3576527" y="2613335"/>
              <a:ext cx="28544" cy="47572"/>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lt1"/>
                </a:solidFill>
                <a:effectLst>
                  <a:outerShdw blurRad="38100" dist="38100" dir="2700000" algn="tl">
                    <a:srgbClr val="000000">
                      <a:alpha val="43137"/>
                    </a:srgbClr>
                  </a:outerShdw>
                </a:effectLst>
                <a:cs typeface="+mn-ea"/>
                <a:sym typeface="+mn-lt"/>
              </a:endParaRPr>
            </a:p>
          </p:txBody>
        </p:sp>
      </p:grpSp>
      <p:grpSp>
        <p:nvGrpSpPr>
          <p:cNvPr id="26" name="组合 25">
            <a:extLst>
              <a:ext uri="{FF2B5EF4-FFF2-40B4-BE49-F238E27FC236}">
                <a16:creationId xmlns:a16="http://schemas.microsoft.com/office/drawing/2014/main" id="{55757FD9-7706-4C7C-842B-FC6C820FE1CD}"/>
              </a:ext>
            </a:extLst>
          </p:cNvPr>
          <p:cNvGrpSpPr/>
          <p:nvPr/>
        </p:nvGrpSpPr>
        <p:grpSpPr>
          <a:xfrm>
            <a:off x="6871256" y="2776294"/>
            <a:ext cx="381935" cy="381935"/>
            <a:chOff x="6815668" y="2385385"/>
            <a:chExt cx="381935" cy="381935"/>
          </a:xfrm>
          <a:solidFill>
            <a:schemeClr val="bg1"/>
          </a:solidFill>
        </p:grpSpPr>
        <p:sp>
          <p:nvSpPr>
            <p:cNvPr id="27" name="Freeform 78">
              <a:extLst>
                <a:ext uri="{FF2B5EF4-FFF2-40B4-BE49-F238E27FC236}">
                  <a16:creationId xmlns:a16="http://schemas.microsoft.com/office/drawing/2014/main" id="{01306AAB-9DCA-4972-B2C7-DC07608B691D}"/>
                </a:ext>
              </a:extLst>
            </p:cNvPr>
            <p:cNvSpPr>
              <a:spLocks/>
            </p:cNvSpPr>
            <p:nvPr/>
          </p:nvSpPr>
          <p:spPr bwMode="auto">
            <a:xfrm>
              <a:off x="6815668" y="2385385"/>
              <a:ext cx="381935" cy="381935"/>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sp>
          <p:nvSpPr>
            <p:cNvPr id="28" name="Freeform 79">
              <a:extLst>
                <a:ext uri="{FF2B5EF4-FFF2-40B4-BE49-F238E27FC236}">
                  <a16:creationId xmlns:a16="http://schemas.microsoft.com/office/drawing/2014/main" id="{BBB5FA29-0B84-432E-99E3-3282AE0FEAAF}"/>
                </a:ext>
              </a:extLst>
            </p:cNvPr>
            <p:cNvSpPr>
              <a:spLocks/>
            </p:cNvSpPr>
            <p:nvPr/>
          </p:nvSpPr>
          <p:spPr bwMode="auto">
            <a:xfrm>
              <a:off x="6970617" y="2396259"/>
              <a:ext cx="216113" cy="2161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sp>
          <p:nvSpPr>
            <p:cNvPr id="29" name="Freeform 80">
              <a:extLst>
                <a:ext uri="{FF2B5EF4-FFF2-40B4-BE49-F238E27FC236}">
                  <a16:creationId xmlns:a16="http://schemas.microsoft.com/office/drawing/2014/main" id="{E3422741-597A-44F6-91B9-871BCA3AE0ED}"/>
                </a:ext>
              </a:extLst>
            </p:cNvPr>
            <p:cNvSpPr>
              <a:spLocks/>
            </p:cNvSpPr>
            <p:nvPr/>
          </p:nvSpPr>
          <p:spPr bwMode="auto">
            <a:xfrm>
              <a:off x="6894501" y="2464218"/>
              <a:ext cx="224268" cy="22426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grpSp>
      <p:grpSp>
        <p:nvGrpSpPr>
          <p:cNvPr id="30" name="组合 29">
            <a:extLst>
              <a:ext uri="{FF2B5EF4-FFF2-40B4-BE49-F238E27FC236}">
                <a16:creationId xmlns:a16="http://schemas.microsoft.com/office/drawing/2014/main" id="{5F714836-127A-4850-BF7E-45AC27ED3FAE}"/>
              </a:ext>
            </a:extLst>
          </p:cNvPr>
          <p:cNvGrpSpPr/>
          <p:nvPr/>
        </p:nvGrpSpPr>
        <p:grpSpPr>
          <a:xfrm>
            <a:off x="5221107" y="2776294"/>
            <a:ext cx="333004" cy="381935"/>
            <a:chOff x="5190013" y="2809591"/>
            <a:chExt cx="333004" cy="381935"/>
          </a:xfrm>
          <a:solidFill>
            <a:schemeClr val="bg1"/>
          </a:solidFill>
        </p:grpSpPr>
        <p:sp>
          <p:nvSpPr>
            <p:cNvPr id="31" name="Freeform 241">
              <a:extLst>
                <a:ext uri="{FF2B5EF4-FFF2-40B4-BE49-F238E27FC236}">
                  <a16:creationId xmlns:a16="http://schemas.microsoft.com/office/drawing/2014/main" id="{D6E9DFBC-8FD0-49DB-9FAE-6EDBA3BC6E75}"/>
                </a:ext>
              </a:extLst>
            </p:cNvPr>
            <p:cNvSpPr>
              <a:spLocks noEditPoints="1"/>
            </p:cNvSpPr>
            <p:nvPr/>
          </p:nvSpPr>
          <p:spPr bwMode="auto">
            <a:xfrm>
              <a:off x="5190013" y="2809591"/>
              <a:ext cx="333004" cy="381935"/>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sp>
          <p:nvSpPr>
            <p:cNvPr id="32" name="Freeform 242">
              <a:extLst>
                <a:ext uri="{FF2B5EF4-FFF2-40B4-BE49-F238E27FC236}">
                  <a16:creationId xmlns:a16="http://schemas.microsoft.com/office/drawing/2014/main" id="{98A8F8C4-BBD1-4D8C-BD15-D7169418EE5B}"/>
                </a:ext>
              </a:extLst>
            </p:cNvPr>
            <p:cNvSpPr>
              <a:spLocks/>
            </p:cNvSpPr>
            <p:nvPr/>
          </p:nvSpPr>
          <p:spPr bwMode="auto">
            <a:xfrm>
              <a:off x="5217197" y="2836775"/>
              <a:ext cx="138638" cy="161745"/>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sp>
          <p:nvSpPr>
            <p:cNvPr id="33" name="Freeform 243">
              <a:extLst>
                <a:ext uri="{FF2B5EF4-FFF2-40B4-BE49-F238E27FC236}">
                  <a16:creationId xmlns:a16="http://schemas.microsoft.com/office/drawing/2014/main" id="{35EE5577-67FF-443E-82A0-5B49394F27F2}"/>
                </a:ext>
              </a:extLst>
            </p:cNvPr>
            <p:cNvSpPr>
              <a:spLocks/>
            </p:cNvSpPr>
            <p:nvPr/>
          </p:nvSpPr>
          <p:spPr bwMode="auto">
            <a:xfrm>
              <a:off x="5355835" y="2998520"/>
              <a:ext cx="133201" cy="163104"/>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grpSp>
      <p:grpSp>
        <p:nvGrpSpPr>
          <p:cNvPr id="34" name="组合 33">
            <a:extLst>
              <a:ext uri="{FF2B5EF4-FFF2-40B4-BE49-F238E27FC236}">
                <a16:creationId xmlns:a16="http://schemas.microsoft.com/office/drawing/2014/main" id="{DE057056-0632-49FA-B239-3771B152A023}"/>
              </a:ext>
            </a:extLst>
          </p:cNvPr>
          <p:cNvGrpSpPr/>
          <p:nvPr/>
        </p:nvGrpSpPr>
        <p:grpSpPr>
          <a:xfrm>
            <a:off x="1960077" y="2757945"/>
            <a:ext cx="263684" cy="418632"/>
            <a:chOff x="1928983" y="2798982"/>
            <a:chExt cx="263684" cy="418632"/>
          </a:xfrm>
          <a:solidFill>
            <a:schemeClr val="bg1"/>
          </a:solidFill>
        </p:grpSpPr>
        <p:sp>
          <p:nvSpPr>
            <p:cNvPr id="35" name="Freeform 248">
              <a:extLst>
                <a:ext uri="{FF2B5EF4-FFF2-40B4-BE49-F238E27FC236}">
                  <a16:creationId xmlns:a16="http://schemas.microsoft.com/office/drawing/2014/main" id="{C3ECDD35-2A00-4B91-A2A7-1511FB408DC3}"/>
                </a:ext>
              </a:extLst>
            </p:cNvPr>
            <p:cNvSpPr>
              <a:spLocks noEditPoints="1"/>
            </p:cNvSpPr>
            <p:nvPr/>
          </p:nvSpPr>
          <p:spPr bwMode="auto">
            <a:xfrm>
              <a:off x="1928983" y="2798982"/>
              <a:ext cx="263684" cy="289509"/>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sp>
          <p:nvSpPr>
            <p:cNvPr id="36" name="Freeform 249">
              <a:extLst>
                <a:ext uri="{FF2B5EF4-FFF2-40B4-BE49-F238E27FC236}">
                  <a16:creationId xmlns:a16="http://schemas.microsoft.com/office/drawing/2014/main" id="{7ADC788F-1E8E-4F7F-B706-D3C811444F5E}"/>
                </a:ext>
              </a:extLst>
            </p:cNvPr>
            <p:cNvSpPr>
              <a:spLocks/>
            </p:cNvSpPr>
            <p:nvPr/>
          </p:nvSpPr>
          <p:spPr bwMode="auto">
            <a:xfrm>
              <a:off x="2009175" y="3104801"/>
              <a:ext cx="101940" cy="21747"/>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sp>
          <p:nvSpPr>
            <p:cNvPr id="37" name="Freeform 250">
              <a:extLst>
                <a:ext uri="{FF2B5EF4-FFF2-40B4-BE49-F238E27FC236}">
                  <a16:creationId xmlns:a16="http://schemas.microsoft.com/office/drawing/2014/main" id="{5130A43F-9241-4B04-A3C6-BD0C0F79E4EF}"/>
                </a:ext>
              </a:extLst>
            </p:cNvPr>
            <p:cNvSpPr>
              <a:spLocks/>
            </p:cNvSpPr>
            <p:nvPr/>
          </p:nvSpPr>
          <p:spPr bwMode="auto">
            <a:xfrm>
              <a:off x="2009175" y="3136062"/>
              <a:ext cx="101940" cy="21747"/>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sp>
          <p:nvSpPr>
            <p:cNvPr id="38" name="Freeform 251">
              <a:extLst>
                <a:ext uri="{FF2B5EF4-FFF2-40B4-BE49-F238E27FC236}">
                  <a16:creationId xmlns:a16="http://schemas.microsoft.com/office/drawing/2014/main" id="{E56C8577-EA6F-4363-BAB7-FCBFEDB876B3}"/>
                </a:ext>
              </a:extLst>
            </p:cNvPr>
            <p:cNvSpPr>
              <a:spLocks/>
            </p:cNvSpPr>
            <p:nvPr/>
          </p:nvSpPr>
          <p:spPr bwMode="auto">
            <a:xfrm>
              <a:off x="2009175" y="3167324"/>
              <a:ext cx="101940" cy="21747"/>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sp>
          <p:nvSpPr>
            <p:cNvPr id="39" name="Freeform 252">
              <a:extLst>
                <a:ext uri="{FF2B5EF4-FFF2-40B4-BE49-F238E27FC236}">
                  <a16:creationId xmlns:a16="http://schemas.microsoft.com/office/drawing/2014/main" id="{CB79C6DF-4296-49A5-88F2-62E48732BC95}"/>
                </a:ext>
              </a:extLst>
            </p:cNvPr>
            <p:cNvSpPr>
              <a:spLocks/>
            </p:cNvSpPr>
            <p:nvPr/>
          </p:nvSpPr>
          <p:spPr bwMode="auto">
            <a:xfrm>
              <a:off x="2030922" y="3198585"/>
              <a:ext cx="58446" cy="19029"/>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a:extLst/>
          </p:spPr>
          <p:txBody>
            <a:bodyPr/>
            <a:lstStyle/>
            <a:p>
              <a:pPr defTabSz="914400">
                <a:defRPr/>
              </a:pPr>
              <a:endParaRPr lang="en-AU" sz="1800" kern="0">
                <a:solidFill>
                  <a:schemeClr val="bg1"/>
                </a:solidFill>
                <a:effectLst>
                  <a:outerShdw blurRad="38100" dist="38100" dir="2700000" algn="tl">
                    <a:srgbClr val="000000">
                      <a:alpha val="43137"/>
                    </a:srgbClr>
                  </a:outerShdw>
                </a:effectLst>
                <a:cs typeface="+mn-ea"/>
                <a:sym typeface="+mn-lt"/>
              </a:endParaRPr>
            </a:p>
          </p:txBody>
        </p:sp>
      </p:grpSp>
      <p:sp>
        <p:nvSpPr>
          <p:cNvPr id="40" name="Line 15"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420B624A-41D9-4D9E-8F75-89D0772716AC}"/>
              </a:ext>
            </a:extLst>
          </p:cNvPr>
          <p:cNvSpPr>
            <a:spLocks noChangeShapeType="1"/>
          </p:cNvSpPr>
          <p:nvPr/>
        </p:nvSpPr>
        <p:spPr bwMode="auto">
          <a:xfrm>
            <a:off x="3751878" y="3526218"/>
            <a:ext cx="0" cy="223751"/>
          </a:xfrm>
          <a:prstGeom prst="line">
            <a:avLst/>
          </a:prstGeom>
          <a:noFill/>
          <a:ln w="6350">
            <a:solidFill>
              <a:schemeClr val="tx1">
                <a:lumMod val="65000"/>
                <a:lumOff val="35000"/>
              </a:schemeClr>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solidFill>
              <a:cs typeface="+mn-ea"/>
              <a:sym typeface="+mn-lt"/>
            </a:endParaRPr>
          </a:p>
        </p:txBody>
      </p:sp>
      <p:sp>
        <p:nvSpPr>
          <p:cNvPr id="41" name="Line 23" descr="e7d195523061f1c09e9d68d7cf438b91ef959ecb14fc25d26BBA7F7DBC18E55DFF4014AF651F0BF2569D4B6C1DA7F1A4683A481403BD872FC687266AD13265C1DE7C373772FD8728ABDD69ADD03BFF5BE2862BC891DBB79E0226BB7D207528EEB97881406A351C307E14C0416AFA441AB665719EA8E490701D2EE425255D24A199B41FCCE65B4FC2D6864E4F8358127E">
            <a:extLst>
              <a:ext uri="{FF2B5EF4-FFF2-40B4-BE49-F238E27FC236}">
                <a16:creationId xmlns:a16="http://schemas.microsoft.com/office/drawing/2014/main" id="{8D96EE4B-B1A2-469F-8CBE-578C4C3C31AE}"/>
              </a:ext>
            </a:extLst>
          </p:cNvPr>
          <p:cNvSpPr>
            <a:spLocks noChangeShapeType="1"/>
          </p:cNvSpPr>
          <p:nvPr/>
        </p:nvSpPr>
        <p:spPr bwMode="auto">
          <a:xfrm>
            <a:off x="7062223" y="3526218"/>
            <a:ext cx="0" cy="223751"/>
          </a:xfrm>
          <a:prstGeom prst="line">
            <a:avLst/>
          </a:prstGeom>
          <a:noFill/>
          <a:ln w="6350">
            <a:solidFill>
              <a:schemeClr val="tx1">
                <a:lumMod val="65000"/>
                <a:lumOff val="35000"/>
              </a:schemeClr>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solidFill>
              <a:cs typeface="+mn-ea"/>
              <a:sym typeface="+mn-lt"/>
            </a:endParaRPr>
          </a:p>
        </p:txBody>
      </p:sp>
      <p:sp>
        <p:nvSpPr>
          <p:cNvPr id="42" name="矩形 41">
            <a:extLst>
              <a:ext uri="{FF2B5EF4-FFF2-40B4-BE49-F238E27FC236}">
                <a16:creationId xmlns:a16="http://schemas.microsoft.com/office/drawing/2014/main" id="{FCC3E280-0B05-413E-BB40-DF324BADCCF1}"/>
              </a:ext>
            </a:extLst>
          </p:cNvPr>
          <p:cNvSpPr/>
          <p:nvPr/>
        </p:nvSpPr>
        <p:spPr>
          <a:xfrm>
            <a:off x="904118" y="1160444"/>
            <a:ext cx="2381496" cy="1061829"/>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tabLst/>
              <a:defRPr/>
            </a:pPr>
            <a:r>
              <a:rPr lang="zh-CN" altLang="en-US" sz="1050" noProof="0" dirty="0" smtClean="0">
                <a:solidFill>
                  <a:schemeClr val="bg1">
                    <a:lumMod val="50000"/>
                  </a:schemeClr>
                </a:solidFill>
                <a:cs typeface="+mn-ea"/>
                <a:sym typeface="+mn-lt"/>
              </a:rPr>
              <a:t>以手游评分来近似反映手游的品质。玩家对手游品质的好坏评价不仅仅局限于游戏玩法本身，良好的音乐、剧情等也是重要的加分项。</a:t>
            </a:r>
            <a:endParaRPr kumimoji="0" lang="en-US" altLang="zh-CN" sz="105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43" name="矩形 42">
            <a:extLst>
              <a:ext uri="{FF2B5EF4-FFF2-40B4-BE49-F238E27FC236}">
                <a16:creationId xmlns:a16="http://schemas.microsoft.com/office/drawing/2014/main" id="{5F1EDC20-C651-4D36-9E02-208210CBD1C8}"/>
              </a:ext>
            </a:extLst>
          </p:cNvPr>
          <p:cNvSpPr/>
          <p:nvPr/>
        </p:nvSpPr>
        <p:spPr>
          <a:xfrm>
            <a:off x="1595143" y="912334"/>
            <a:ext cx="1005403" cy="338554"/>
          </a:xfrm>
          <a:prstGeom prst="rect">
            <a:avLst/>
          </a:prstGeom>
        </p:spPr>
        <p:txBody>
          <a:bodyPr wrap="none">
            <a:spAutoFit/>
          </a:bodyPr>
          <a:lstStyle/>
          <a:p>
            <a:pPr lvl="0" algn="ctr" defTabSz="685800">
              <a:defRPr/>
            </a:pPr>
            <a:r>
              <a:rPr lang="zh-CN" altLang="en-US" sz="1600" b="1" dirty="0">
                <a:solidFill>
                  <a:schemeClr val="accent1">
                    <a:lumMod val="90000"/>
                  </a:schemeClr>
                </a:solidFill>
                <a:cs typeface="+mn-ea"/>
                <a:sym typeface="+mn-lt"/>
              </a:rPr>
              <a:t>手</a:t>
            </a:r>
            <a:r>
              <a:rPr lang="zh-CN" altLang="en-US" sz="1600" b="1" dirty="0" smtClean="0">
                <a:solidFill>
                  <a:schemeClr val="accent1">
                    <a:lumMod val="90000"/>
                  </a:schemeClr>
                </a:solidFill>
                <a:cs typeface="+mn-ea"/>
                <a:sym typeface="+mn-lt"/>
              </a:rPr>
              <a:t>游</a:t>
            </a:r>
            <a:r>
              <a:rPr lang="zh-CN" altLang="en-US" sz="1600" b="1" dirty="0">
                <a:solidFill>
                  <a:schemeClr val="accent1">
                    <a:lumMod val="90000"/>
                  </a:schemeClr>
                </a:solidFill>
                <a:cs typeface="+mn-ea"/>
                <a:sym typeface="+mn-lt"/>
              </a:rPr>
              <a:t>品质</a:t>
            </a:r>
            <a:endParaRPr kumimoji="0" lang="zh-CN" altLang="en-US" sz="1600" b="1" i="0" u="none" strike="noStrike" kern="1200" cap="none" spc="0" normalizeH="0" baseline="0" noProof="0" dirty="0">
              <a:ln>
                <a:noFill/>
              </a:ln>
              <a:solidFill>
                <a:schemeClr val="accent1">
                  <a:lumMod val="90000"/>
                </a:schemeClr>
              </a:solidFill>
              <a:effectLst/>
              <a:uLnTx/>
              <a:uFillTx/>
              <a:cs typeface="+mn-ea"/>
              <a:sym typeface="+mn-lt"/>
            </a:endParaRPr>
          </a:p>
        </p:txBody>
      </p:sp>
      <p:sp>
        <p:nvSpPr>
          <p:cNvPr id="44" name="矩形 43">
            <a:extLst>
              <a:ext uri="{FF2B5EF4-FFF2-40B4-BE49-F238E27FC236}">
                <a16:creationId xmlns:a16="http://schemas.microsoft.com/office/drawing/2014/main" id="{9D8321CC-D58E-44C3-B762-7260CD153DA4}"/>
              </a:ext>
            </a:extLst>
          </p:cNvPr>
          <p:cNvSpPr/>
          <p:nvPr/>
        </p:nvSpPr>
        <p:spPr>
          <a:xfrm>
            <a:off x="2559608" y="4061310"/>
            <a:ext cx="2381496" cy="819455"/>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tabLst/>
              <a:defRPr/>
            </a:pPr>
            <a:r>
              <a:rPr kumimoji="0" lang="zh-CN" altLang="en-US" sz="1050" b="0" i="0" u="none" strike="noStrike" kern="1200" cap="none" spc="0" normalizeH="0" baseline="0" noProof="0" dirty="0" smtClean="0">
                <a:ln>
                  <a:noFill/>
                </a:ln>
                <a:solidFill>
                  <a:schemeClr val="bg1">
                    <a:lumMod val="50000"/>
                  </a:schemeClr>
                </a:solidFill>
                <a:effectLst/>
                <a:uLnTx/>
                <a:uFillTx/>
                <a:cs typeface="+mn-ea"/>
                <a:sym typeface="+mn-lt"/>
              </a:rPr>
              <a:t>氪金很大程度上会影响玩家对手游的评分。玩家更乐意、更习惯于在社交类游戏中氪金（氪金使我变得更强）。</a:t>
            </a:r>
            <a:endParaRPr kumimoji="0" lang="en-US" altLang="zh-CN" sz="105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45" name="矩形 44">
            <a:extLst>
              <a:ext uri="{FF2B5EF4-FFF2-40B4-BE49-F238E27FC236}">
                <a16:creationId xmlns:a16="http://schemas.microsoft.com/office/drawing/2014/main" id="{2346B32B-B842-4CEB-8D3F-FF5E128D6FCF}"/>
              </a:ext>
            </a:extLst>
          </p:cNvPr>
          <p:cNvSpPr/>
          <p:nvPr/>
        </p:nvSpPr>
        <p:spPr>
          <a:xfrm>
            <a:off x="2890988" y="3811064"/>
            <a:ext cx="1718740" cy="338554"/>
          </a:xfrm>
          <a:prstGeom prst="rect">
            <a:avLst/>
          </a:prstGeom>
        </p:spPr>
        <p:txBody>
          <a:bodyPr wrap="none">
            <a:spAutoFit/>
          </a:bodyPr>
          <a:lstStyle/>
          <a:p>
            <a:pPr lvl="0" algn="ctr" defTabSz="685800">
              <a:defRPr/>
            </a:pPr>
            <a:r>
              <a:rPr lang="zh-CN" altLang="en-US" sz="1600" b="1" dirty="0" smtClean="0">
                <a:solidFill>
                  <a:schemeClr val="accent2">
                    <a:lumMod val="90000"/>
                  </a:schemeClr>
                </a:solidFill>
                <a:cs typeface="+mn-ea"/>
                <a:sym typeface="+mn-lt"/>
              </a:rPr>
              <a:t>高氪金</a:t>
            </a:r>
            <a:r>
              <a:rPr lang="en-US" altLang="zh-CN" sz="1600" b="1" dirty="0" smtClean="0">
                <a:solidFill>
                  <a:schemeClr val="accent2">
                    <a:lumMod val="90000"/>
                  </a:schemeClr>
                </a:solidFill>
                <a:cs typeface="+mn-ea"/>
                <a:sym typeface="+mn-lt"/>
              </a:rPr>
              <a:t>/</a:t>
            </a:r>
            <a:r>
              <a:rPr lang="zh-CN" altLang="en-US" sz="1600" b="1" dirty="0" smtClean="0">
                <a:solidFill>
                  <a:schemeClr val="accent2">
                    <a:lumMod val="90000"/>
                  </a:schemeClr>
                </a:solidFill>
                <a:cs typeface="+mn-ea"/>
                <a:sym typeface="+mn-lt"/>
              </a:rPr>
              <a:t>非高氪金</a:t>
            </a:r>
            <a:endParaRPr kumimoji="0" lang="zh-CN" altLang="en-US" sz="1600" b="1" i="0" u="none" strike="noStrike" kern="1200" cap="none" spc="0" normalizeH="0" baseline="0" noProof="0" dirty="0">
              <a:ln>
                <a:noFill/>
              </a:ln>
              <a:solidFill>
                <a:schemeClr val="accent2">
                  <a:lumMod val="90000"/>
                </a:schemeClr>
              </a:solidFill>
              <a:effectLst/>
              <a:uLnTx/>
              <a:uFillTx/>
              <a:cs typeface="+mn-ea"/>
              <a:sym typeface="+mn-lt"/>
            </a:endParaRPr>
          </a:p>
        </p:txBody>
      </p:sp>
      <p:sp>
        <p:nvSpPr>
          <p:cNvPr id="46" name="矩形 45">
            <a:extLst>
              <a:ext uri="{FF2B5EF4-FFF2-40B4-BE49-F238E27FC236}">
                <a16:creationId xmlns:a16="http://schemas.microsoft.com/office/drawing/2014/main" id="{9F4853D2-6231-4D9C-A0E3-A84FF6A124E2}"/>
              </a:ext>
            </a:extLst>
          </p:cNvPr>
          <p:cNvSpPr/>
          <p:nvPr/>
        </p:nvSpPr>
        <p:spPr>
          <a:xfrm>
            <a:off x="4196082" y="1222671"/>
            <a:ext cx="2381496" cy="819455"/>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tabLst/>
              <a:defRPr/>
            </a:pPr>
            <a:r>
              <a:rPr kumimoji="0" lang="zh-CN" altLang="en-US" sz="1050" b="0" i="0" u="none" strike="noStrike" kern="1200" cap="none" spc="0" normalizeH="0" baseline="0" noProof="0" dirty="0" smtClean="0">
                <a:ln>
                  <a:noFill/>
                </a:ln>
                <a:solidFill>
                  <a:schemeClr val="bg1">
                    <a:lumMod val="50000"/>
                  </a:schemeClr>
                </a:solidFill>
                <a:effectLst/>
                <a:uLnTx/>
                <a:uFillTx/>
                <a:cs typeface="+mn-ea"/>
                <a:sym typeface="+mn-lt"/>
              </a:rPr>
              <a:t>以一款手游的总评论数近似反映其受众。动作类游戏受众较广；氪金因素并不会显著影响手游受众。</a:t>
            </a:r>
            <a:endParaRPr kumimoji="0" lang="en-US" altLang="zh-CN" sz="105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47" name="矩形 46">
            <a:extLst>
              <a:ext uri="{FF2B5EF4-FFF2-40B4-BE49-F238E27FC236}">
                <a16:creationId xmlns:a16="http://schemas.microsoft.com/office/drawing/2014/main" id="{EFC22616-E93B-4FB8-8F71-48049FE371C2}"/>
              </a:ext>
            </a:extLst>
          </p:cNvPr>
          <p:cNvSpPr/>
          <p:nvPr/>
        </p:nvSpPr>
        <p:spPr>
          <a:xfrm>
            <a:off x="4884128" y="968803"/>
            <a:ext cx="1005403" cy="338554"/>
          </a:xfrm>
          <a:prstGeom prst="rect">
            <a:avLst/>
          </a:prstGeom>
        </p:spPr>
        <p:txBody>
          <a:bodyPr wrap="none">
            <a:spAutoFit/>
          </a:bodyPr>
          <a:lstStyle/>
          <a:p>
            <a:pPr lvl="0" algn="ctr" defTabSz="685800">
              <a:defRPr/>
            </a:pPr>
            <a:r>
              <a:rPr kumimoji="0" lang="zh-CN" altLang="en-US" sz="1600" b="1" i="0" u="none" strike="noStrike" kern="1200" cap="none" spc="0" normalizeH="0" baseline="0" noProof="0" dirty="0" smtClean="0">
                <a:ln>
                  <a:noFill/>
                </a:ln>
                <a:solidFill>
                  <a:schemeClr val="accent4"/>
                </a:solidFill>
                <a:effectLst/>
                <a:uLnTx/>
                <a:uFillTx/>
                <a:cs typeface="+mn-ea"/>
                <a:sym typeface="+mn-lt"/>
              </a:rPr>
              <a:t>手游受众</a:t>
            </a:r>
            <a:endParaRPr kumimoji="0" lang="zh-CN" altLang="en-US" sz="1600" b="1" i="0" u="none" strike="noStrike" kern="1200" cap="none" spc="0" normalizeH="0" baseline="0" noProof="0" dirty="0">
              <a:ln>
                <a:noFill/>
              </a:ln>
              <a:solidFill>
                <a:schemeClr val="accent4"/>
              </a:solidFill>
              <a:effectLst/>
              <a:uLnTx/>
              <a:uFillTx/>
              <a:cs typeface="+mn-ea"/>
              <a:sym typeface="+mn-lt"/>
            </a:endParaRPr>
          </a:p>
        </p:txBody>
      </p:sp>
      <p:sp>
        <p:nvSpPr>
          <p:cNvPr id="48" name="矩形 47">
            <a:extLst>
              <a:ext uri="{FF2B5EF4-FFF2-40B4-BE49-F238E27FC236}">
                <a16:creationId xmlns:a16="http://schemas.microsoft.com/office/drawing/2014/main" id="{D23F9547-B2EA-4B74-8635-368DC1C88327}"/>
              </a:ext>
            </a:extLst>
          </p:cNvPr>
          <p:cNvSpPr/>
          <p:nvPr/>
        </p:nvSpPr>
        <p:spPr>
          <a:xfrm>
            <a:off x="5858450" y="4100817"/>
            <a:ext cx="2381496" cy="819455"/>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tabLst/>
              <a:defRPr/>
            </a:pPr>
            <a:r>
              <a:rPr lang="zh-CN" altLang="en-US" sz="1050" noProof="0" dirty="0" smtClean="0">
                <a:solidFill>
                  <a:schemeClr val="bg1">
                    <a:lumMod val="50000"/>
                  </a:schemeClr>
                </a:solidFill>
                <a:cs typeface="+mn-ea"/>
                <a:sym typeface="+mn-lt"/>
              </a:rPr>
              <a:t>排行榜、评论实时变动带来爬取数据上的误差；游戏数量限制</a:t>
            </a:r>
            <a:r>
              <a:rPr lang="zh-CN" altLang="en-US" sz="1050" dirty="0" smtClean="0">
                <a:solidFill>
                  <a:schemeClr val="bg1">
                    <a:lumMod val="50000"/>
                  </a:schemeClr>
                </a:solidFill>
                <a:cs typeface="+mn-ea"/>
                <a:sym typeface="+mn-lt"/>
              </a:rPr>
              <a:t>；总评论数代表受</a:t>
            </a:r>
            <a:r>
              <a:rPr lang="zh-CN" altLang="en-US" sz="1050" dirty="0" smtClean="0">
                <a:solidFill>
                  <a:schemeClr val="bg1">
                    <a:lumMod val="50000"/>
                  </a:schemeClr>
                </a:solidFill>
                <a:cs typeface="+mn-ea"/>
                <a:sym typeface="+mn-lt"/>
              </a:rPr>
              <a:t>众是否</a:t>
            </a:r>
            <a:r>
              <a:rPr lang="zh-CN" altLang="en-US" sz="1050" dirty="0" smtClean="0">
                <a:solidFill>
                  <a:schemeClr val="bg1">
                    <a:lumMod val="50000"/>
                  </a:schemeClr>
                </a:solidFill>
                <a:cs typeface="+mn-ea"/>
                <a:sym typeface="+mn-lt"/>
              </a:rPr>
              <a:t>合理</a:t>
            </a:r>
            <a:r>
              <a:rPr lang="zh-CN" altLang="en-US" sz="1050" noProof="0" dirty="0" smtClean="0">
                <a:solidFill>
                  <a:schemeClr val="bg1">
                    <a:lumMod val="50000"/>
                  </a:schemeClr>
                </a:solidFill>
                <a:cs typeface="+mn-ea"/>
                <a:sym typeface="+mn-lt"/>
              </a:rPr>
              <a:t>等</a:t>
            </a:r>
            <a:endParaRPr kumimoji="0" lang="en-US" altLang="zh-CN" sz="105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49" name="矩形 48">
            <a:extLst>
              <a:ext uri="{FF2B5EF4-FFF2-40B4-BE49-F238E27FC236}">
                <a16:creationId xmlns:a16="http://schemas.microsoft.com/office/drawing/2014/main" id="{DB61D2B2-EDB4-4994-B35D-1CE42FF30460}"/>
              </a:ext>
            </a:extLst>
          </p:cNvPr>
          <p:cNvSpPr/>
          <p:nvPr/>
        </p:nvSpPr>
        <p:spPr>
          <a:xfrm>
            <a:off x="6546497" y="3850571"/>
            <a:ext cx="1005403" cy="338554"/>
          </a:xfrm>
          <a:prstGeom prst="rect">
            <a:avLst/>
          </a:prstGeom>
        </p:spPr>
        <p:txBody>
          <a:bodyPr wrap="none">
            <a:spAutoFit/>
          </a:bodyPr>
          <a:lstStyle/>
          <a:p>
            <a:pPr lvl="0" algn="ctr" defTabSz="685800">
              <a:defRPr/>
            </a:pPr>
            <a:r>
              <a:rPr lang="zh-CN" altLang="en-US" sz="1600" b="1" dirty="0" smtClean="0">
                <a:solidFill>
                  <a:schemeClr val="accent5"/>
                </a:solidFill>
                <a:cs typeface="+mn-ea"/>
                <a:sym typeface="+mn-lt"/>
              </a:rPr>
              <a:t>不足之处</a:t>
            </a:r>
            <a:endParaRPr kumimoji="0" lang="zh-CN" altLang="en-US" sz="1600" b="1" i="0" u="none" strike="noStrike" kern="1200" cap="none" spc="0" normalizeH="0" baseline="0" noProof="0" dirty="0">
              <a:ln>
                <a:noFill/>
              </a:ln>
              <a:solidFill>
                <a:schemeClr val="accent5"/>
              </a:solidFill>
              <a:effectLst/>
              <a:uLnTx/>
              <a:uFillTx/>
              <a:cs typeface="+mn-ea"/>
              <a:sym typeface="+mn-lt"/>
            </a:endParaRPr>
          </a:p>
        </p:txBody>
      </p:sp>
    </p:spTree>
    <p:extLst>
      <p:ext uri="{BB962C8B-B14F-4D97-AF65-F5344CB8AC3E}">
        <p14:creationId xmlns:p14="http://schemas.microsoft.com/office/powerpoint/2010/main" val="1135923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449C2DCB-B245-4F58-A171-CFFCB4181A15}"/>
              </a:ext>
            </a:extLst>
          </p:cNvPr>
          <p:cNvSpPr/>
          <p:nvPr/>
        </p:nvSpPr>
        <p:spPr>
          <a:xfrm>
            <a:off x="5384087" y="1459209"/>
            <a:ext cx="1929877" cy="19298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1505C267-49E1-4600-867F-CF8DBCE4F79D}"/>
              </a:ext>
            </a:extLst>
          </p:cNvPr>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ED28B02D-442A-4DD1-A4DA-B971F843735F}"/>
              </a:ext>
            </a:extLst>
          </p:cNvPr>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6A8CAFB-1BE9-4C16-9406-510FAF3CFA5D}"/>
              </a:ext>
            </a:extLst>
          </p:cNvPr>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0A5B20BE-6CA9-46D9-B5B9-F8C091566F2B}"/>
              </a:ext>
            </a:extLst>
          </p:cNvPr>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44E3E248-4603-4FA6-BBD2-1B1ACE327CCC}"/>
              </a:ext>
            </a:extLst>
          </p:cNvPr>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D3EB41CC-BAEE-4D2E-881A-C9EF384A7367}"/>
              </a:ext>
            </a:extLst>
          </p:cNvPr>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25B2908-F800-489F-B118-0B2139456F5E}"/>
              </a:ext>
            </a:extLst>
          </p:cNvPr>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BA37A06-D5EC-401A-94ED-3A762E0FF759}"/>
              </a:ext>
            </a:extLst>
          </p:cNvPr>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933A9C07-9FD6-4C30-BD7A-750C8BE6C844}"/>
              </a:ext>
            </a:extLst>
          </p:cNvPr>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4D8641DC-6DB0-4D27-8CA0-D18322683142}"/>
              </a:ext>
            </a:extLst>
          </p:cNvPr>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A10808BD-90C2-4C3B-A3BA-3C4A631D65DE}"/>
              </a:ext>
            </a:extLst>
          </p:cNvPr>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a:extLst>
              <a:ext uri="{FF2B5EF4-FFF2-40B4-BE49-F238E27FC236}">
                <a16:creationId xmlns:a16="http://schemas.microsoft.com/office/drawing/2014/main" id="{34433373-A347-478D-8CB7-5F177445ED74}"/>
              </a:ext>
            </a:extLst>
          </p:cNvPr>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EA5D026A-4B7E-4F23-8C2F-AA9D902F1D08}"/>
              </a:ext>
            </a:extLst>
          </p:cNvPr>
          <p:cNvSpPr/>
          <p:nvPr/>
        </p:nvSpPr>
        <p:spPr>
          <a:xfrm>
            <a:off x="6933284" y="473990"/>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a:extLst>
              <a:ext uri="{FF2B5EF4-FFF2-40B4-BE49-F238E27FC236}">
                <a16:creationId xmlns:a16="http://schemas.microsoft.com/office/drawing/2014/main" id="{FD85CC18-0EB4-46E2-9F67-72A59E3B09A2}"/>
              </a:ext>
            </a:extLst>
          </p:cNvPr>
          <p:cNvSpPr txBox="1"/>
          <p:nvPr/>
        </p:nvSpPr>
        <p:spPr>
          <a:xfrm>
            <a:off x="1062512" y="761479"/>
            <a:ext cx="1210588" cy="400110"/>
          </a:xfrm>
          <a:prstGeom prst="rect">
            <a:avLst/>
          </a:prstGeom>
          <a:noFill/>
        </p:spPr>
        <p:txBody>
          <a:bodyPr wrap="none" rtlCol="0">
            <a:spAutoFit/>
          </a:bodyPr>
          <a:lstStyle/>
          <a:p>
            <a:pPr lvl="0" defTabSz="609585">
              <a:defRPr/>
            </a:pPr>
            <a:r>
              <a:rPr kumimoji="1" lang="zh-CN" altLang="en-US" sz="2000" b="1" kern="0" dirty="0" smtClean="0">
                <a:solidFill>
                  <a:schemeClr val="accent3"/>
                </a:solidFill>
                <a:cs typeface="+mn-ea"/>
                <a:sym typeface="+mn-lt"/>
              </a:rPr>
              <a:t>背景介绍</a:t>
            </a:r>
            <a:endParaRPr kumimoji="1" lang="zh-CN" altLang="en-US" sz="2000" b="1" kern="0" dirty="0">
              <a:solidFill>
                <a:schemeClr val="accent3"/>
              </a:solidFill>
              <a:cs typeface="+mn-ea"/>
              <a:sym typeface="+mn-lt"/>
            </a:endParaRPr>
          </a:p>
        </p:txBody>
      </p:sp>
      <p:sp>
        <p:nvSpPr>
          <p:cNvPr id="24" name="椭圆 23">
            <a:extLst>
              <a:ext uri="{FF2B5EF4-FFF2-40B4-BE49-F238E27FC236}">
                <a16:creationId xmlns:a16="http://schemas.microsoft.com/office/drawing/2014/main" id="{DC94AE86-C9B0-4669-AA05-0E9FFFD574E6}"/>
              </a:ext>
            </a:extLst>
          </p:cNvPr>
          <p:cNvSpPr/>
          <p:nvPr/>
        </p:nvSpPr>
        <p:spPr>
          <a:xfrm>
            <a:off x="564759" y="810067"/>
            <a:ext cx="450667" cy="450667"/>
          </a:xfrm>
          <a:prstGeom prst="ellipse">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a:extLst>
              <a:ext uri="{FF2B5EF4-FFF2-40B4-BE49-F238E27FC236}">
                <a16:creationId xmlns:a16="http://schemas.microsoft.com/office/drawing/2014/main" id="{A99717CA-80BE-4764-8BFB-259919DFCCEC}"/>
              </a:ext>
            </a:extLst>
          </p:cNvPr>
          <p:cNvSpPr txBox="1"/>
          <p:nvPr/>
        </p:nvSpPr>
        <p:spPr>
          <a:xfrm>
            <a:off x="564758" y="826213"/>
            <a:ext cx="441146" cy="406351"/>
          </a:xfrm>
          <a:prstGeom prst="rect">
            <a:avLst/>
          </a:prstGeom>
          <a:noFill/>
        </p:spPr>
        <p:txBody>
          <a:bodyPr wrap="square" rtlCol="0">
            <a:spAutoFit/>
          </a:bodyPr>
          <a:lstStyle/>
          <a:p>
            <a:pPr lvl="0" algn="ctr" defTabSz="609585">
              <a:defRPr/>
            </a:pPr>
            <a:r>
              <a:rPr kumimoji="1" lang="zh-CN" altLang="en-US" sz="2000" b="1" kern="0" dirty="0">
                <a:solidFill>
                  <a:schemeClr val="bg1"/>
                </a:solidFill>
                <a:cs typeface="+mn-ea"/>
                <a:sym typeface="+mn-lt"/>
              </a:rPr>
              <a:t>壹</a:t>
            </a:r>
          </a:p>
        </p:txBody>
      </p:sp>
      <p:sp>
        <p:nvSpPr>
          <p:cNvPr id="43" name="文本框 42">
            <a:extLst>
              <a:ext uri="{FF2B5EF4-FFF2-40B4-BE49-F238E27FC236}">
                <a16:creationId xmlns:a16="http://schemas.microsoft.com/office/drawing/2014/main" id="{DCE5C331-6E85-4E95-9667-88FCD7A149E8}"/>
              </a:ext>
            </a:extLst>
          </p:cNvPr>
          <p:cNvSpPr txBox="1"/>
          <p:nvPr/>
        </p:nvSpPr>
        <p:spPr>
          <a:xfrm>
            <a:off x="1062512" y="1733218"/>
            <a:ext cx="2432076" cy="400110"/>
          </a:xfrm>
          <a:prstGeom prst="rect">
            <a:avLst/>
          </a:prstGeom>
          <a:noFill/>
        </p:spPr>
        <p:txBody>
          <a:bodyPr wrap="none" rtlCol="0">
            <a:spAutoFit/>
          </a:bodyPr>
          <a:lstStyle/>
          <a:p>
            <a:pPr lvl="0" defTabSz="609585">
              <a:defRPr/>
            </a:pPr>
            <a:r>
              <a:rPr kumimoji="1" lang="zh-CN" altLang="en-US" sz="2000" b="1" kern="0" dirty="0" smtClean="0">
                <a:solidFill>
                  <a:schemeClr val="accent3"/>
                </a:solidFill>
                <a:cs typeface="+mn-ea"/>
                <a:sym typeface="+mn-lt"/>
              </a:rPr>
              <a:t>数据简介</a:t>
            </a:r>
            <a:r>
              <a:rPr kumimoji="1" lang="en-US" altLang="zh-CN" sz="2000" b="1" kern="0" dirty="0" smtClean="0">
                <a:solidFill>
                  <a:schemeClr val="accent3"/>
                </a:solidFill>
                <a:cs typeface="+mn-ea"/>
                <a:sym typeface="+mn-lt"/>
              </a:rPr>
              <a:t>+</a:t>
            </a:r>
            <a:r>
              <a:rPr kumimoji="1" lang="zh-CN" altLang="en-US" sz="2000" b="1" kern="0" dirty="0">
                <a:solidFill>
                  <a:schemeClr val="accent3"/>
                </a:solidFill>
                <a:cs typeface="+mn-ea"/>
                <a:sym typeface="+mn-lt"/>
              </a:rPr>
              <a:t>描述</a:t>
            </a:r>
            <a:r>
              <a:rPr kumimoji="1" lang="zh-CN" altLang="en-US" sz="2000" b="1" kern="0" dirty="0" smtClean="0">
                <a:solidFill>
                  <a:schemeClr val="accent3"/>
                </a:solidFill>
                <a:cs typeface="+mn-ea"/>
                <a:sym typeface="+mn-lt"/>
              </a:rPr>
              <a:t>分析</a:t>
            </a:r>
            <a:endParaRPr kumimoji="1" lang="zh-CN" altLang="en-US" sz="2000" b="1" kern="0" dirty="0">
              <a:solidFill>
                <a:schemeClr val="accent3"/>
              </a:solidFill>
              <a:cs typeface="+mn-ea"/>
              <a:sym typeface="+mn-lt"/>
            </a:endParaRPr>
          </a:p>
        </p:txBody>
      </p:sp>
      <p:sp>
        <p:nvSpPr>
          <p:cNvPr id="45" name="椭圆 44">
            <a:extLst>
              <a:ext uri="{FF2B5EF4-FFF2-40B4-BE49-F238E27FC236}">
                <a16:creationId xmlns:a16="http://schemas.microsoft.com/office/drawing/2014/main" id="{51A02FB1-66B5-47B0-8FE6-A1BFAAF35FE0}"/>
              </a:ext>
            </a:extLst>
          </p:cNvPr>
          <p:cNvSpPr/>
          <p:nvPr/>
        </p:nvSpPr>
        <p:spPr>
          <a:xfrm>
            <a:off x="564759" y="1781806"/>
            <a:ext cx="450667" cy="4506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文本框 45">
            <a:extLst>
              <a:ext uri="{FF2B5EF4-FFF2-40B4-BE49-F238E27FC236}">
                <a16:creationId xmlns:a16="http://schemas.microsoft.com/office/drawing/2014/main" id="{65E5C497-C89B-4773-8DEE-9482151A2D4D}"/>
              </a:ext>
            </a:extLst>
          </p:cNvPr>
          <p:cNvSpPr txBox="1"/>
          <p:nvPr/>
        </p:nvSpPr>
        <p:spPr>
          <a:xfrm>
            <a:off x="564759" y="1802877"/>
            <a:ext cx="450667" cy="400110"/>
          </a:xfrm>
          <a:prstGeom prst="rect">
            <a:avLst/>
          </a:prstGeom>
          <a:noFill/>
        </p:spPr>
        <p:txBody>
          <a:bodyPr wrap="square" rtlCol="0">
            <a:spAutoFit/>
          </a:bodyPr>
          <a:lstStyle/>
          <a:p>
            <a:pPr lvl="0" algn="ctr" defTabSz="609585">
              <a:defRPr/>
            </a:pPr>
            <a:r>
              <a:rPr kumimoji="1" lang="zh-CN" altLang="en-US" sz="2000" b="1" kern="0">
                <a:solidFill>
                  <a:schemeClr val="bg1"/>
                </a:solidFill>
                <a:cs typeface="+mn-ea"/>
                <a:sym typeface="+mn-lt"/>
              </a:rPr>
              <a:t>贰</a:t>
            </a:r>
          </a:p>
        </p:txBody>
      </p:sp>
      <p:sp>
        <p:nvSpPr>
          <p:cNvPr id="47" name="文本框 46">
            <a:extLst>
              <a:ext uri="{FF2B5EF4-FFF2-40B4-BE49-F238E27FC236}">
                <a16:creationId xmlns:a16="http://schemas.microsoft.com/office/drawing/2014/main" id="{DC28401B-908E-4AD5-BE8A-0CCF35626327}"/>
              </a:ext>
            </a:extLst>
          </p:cNvPr>
          <p:cNvSpPr txBox="1"/>
          <p:nvPr/>
        </p:nvSpPr>
        <p:spPr>
          <a:xfrm>
            <a:off x="1062512" y="2745799"/>
            <a:ext cx="1723549" cy="400110"/>
          </a:xfrm>
          <a:prstGeom prst="rect">
            <a:avLst/>
          </a:prstGeom>
          <a:noFill/>
        </p:spPr>
        <p:txBody>
          <a:bodyPr wrap="none" rtlCol="0">
            <a:spAutoFit/>
          </a:bodyPr>
          <a:lstStyle/>
          <a:p>
            <a:pPr lvl="0" defTabSz="609585">
              <a:defRPr/>
            </a:pPr>
            <a:r>
              <a:rPr kumimoji="1" lang="zh-CN" altLang="en-US" sz="2000" b="1" kern="0" dirty="0" smtClean="0">
                <a:solidFill>
                  <a:schemeClr val="accent3"/>
                </a:solidFill>
                <a:cs typeface="+mn-ea"/>
                <a:sym typeface="+mn-lt"/>
              </a:rPr>
              <a:t>数据建模分析</a:t>
            </a:r>
            <a:endParaRPr kumimoji="1" lang="zh-CN" altLang="en-US" sz="2000" b="1" kern="0" dirty="0">
              <a:solidFill>
                <a:schemeClr val="accent3"/>
              </a:solidFill>
              <a:cs typeface="+mn-ea"/>
              <a:sym typeface="+mn-lt"/>
            </a:endParaRPr>
          </a:p>
        </p:txBody>
      </p:sp>
      <p:sp>
        <p:nvSpPr>
          <p:cNvPr id="49" name="椭圆 48">
            <a:extLst>
              <a:ext uri="{FF2B5EF4-FFF2-40B4-BE49-F238E27FC236}">
                <a16:creationId xmlns:a16="http://schemas.microsoft.com/office/drawing/2014/main" id="{0B88E277-6D1D-4FC6-97BE-E7E93EA533E5}"/>
              </a:ext>
            </a:extLst>
          </p:cNvPr>
          <p:cNvSpPr/>
          <p:nvPr/>
        </p:nvSpPr>
        <p:spPr>
          <a:xfrm>
            <a:off x="564759" y="2794387"/>
            <a:ext cx="450667" cy="4506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文本框 49">
            <a:extLst>
              <a:ext uri="{FF2B5EF4-FFF2-40B4-BE49-F238E27FC236}">
                <a16:creationId xmlns:a16="http://schemas.microsoft.com/office/drawing/2014/main" id="{32A7B2B5-ACC0-499B-BD83-EF7029EF1E84}"/>
              </a:ext>
            </a:extLst>
          </p:cNvPr>
          <p:cNvSpPr txBox="1"/>
          <p:nvPr/>
        </p:nvSpPr>
        <p:spPr>
          <a:xfrm>
            <a:off x="564758" y="2801348"/>
            <a:ext cx="441146" cy="400110"/>
          </a:xfrm>
          <a:prstGeom prst="rect">
            <a:avLst/>
          </a:prstGeom>
          <a:noFill/>
        </p:spPr>
        <p:txBody>
          <a:bodyPr wrap="square" rtlCol="0">
            <a:spAutoFit/>
          </a:bodyPr>
          <a:lstStyle/>
          <a:p>
            <a:pPr lvl="0" algn="ctr" defTabSz="609585">
              <a:defRPr/>
            </a:pPr>
            <a:r>
              <a:rPr kumimoji="1" lang="zh-CN" altLang="en-US" sz="2000" b="1" kern="0" dirty="0">
                <a:solidFill>
                  <a:schemeClr val="bg1"/>
                </a:solidFill>
                <a:cs typeface="+mn-ea"/>
                <a:sym typeface="+mn-lt"/>
              </a:rPr>
              <a:t>叁</a:t>
            </a:r>
          </a:p>
        </p:txBody>
      </p:sp>
      <p:sp>
        <p:nvSpPr>
          <p:cNvPr id="51" name="文本框 50">
            <a:extLst>
              <a:ext uri="{FF2B5EF4-FFF2-40B4-BE49-F238E27FC236}">
                <a16:creationId xmlns:a16="http://schemas.microsoft.com/office/drawing/2014/main" id="{A68B7CB2-D4C5-4C21-BC7A-7F959C81AD9C}"/>
              </a:ext>
            </a:extLst>
          </p:cNvPr>
          <p:cNvSpPr txBox="1"/>
          <p:nvPr/>
        </p:nvSpPr>
        <p:spPr>
          <a:xfrm>
            <a:off x="1062512" y="3668508"/>
            <a:ext cx="697627" cy="400110"/>
          </a:xfrm>
          <a:prstGeom prst="rect">
            <a:avLst/>
          </a:prstGeom>
          <a:noFill/>
        </p:spPr>
        <p:txBody>
          <a:bodyPr wrap="none" rtlCol="0">
            <a:spAutoFit/>
          </a:bodyPr>
          <a:lstStyle/>
          <a:p>
            <a:pPr lvl="0" defTabSz="609585">
              <a:defRPr/>
            </a:pPr>
            <a:r>
              <a:rPr kumimoji="1" lang="zh-CN" altLang="en-US" sz="2000" b="1" kern="0" dirty="0" smtClean="0">
                <a:solidFill>
                  <a:schemeClr val="accent3"/>
                </a:solidFill>
                <a:cs typeface="+mn-ea"/>
                <a:sym typeface="+mn-lt"/>
              </a:rPr>
              <a:t>总结</a:t>
            </a:r>
            <a:endParaRPr kumimoji="1" lang="zh-CN" altLang="en-US" sz="2000" b="1" kern="0" dirty="0">
              <a:solidFill>
                <a:schemeClr val="accent3"/>
              </a:solidFill>
              <a:cs typeface="+mn-ea"/>
              <a:sym typeface="+mn-lt"/>
            </a:endParaRPr>
          </a:p>
        </p:txBody>
      </p:sp>
      <p:sp>
        <p:nvSpPr>
          <p:cNvPr id="53" name="椭圆 52">
            <a:extLst>
              <a:ext uri="{FF2B5EF4-FFF2-40B4-BE49-F238E27FC236}">
                <a16:creationId xmlns:a16="http://schemas.microsoft.com/office/drawing/2014/main" id="{AEED6FDB-A8DF-4CC4-B3FF-518E2702D2D3}"/>
              </a:ext>
            </a:extLst>
          </p:cNvPr>
          <p:cNvSpPr/>
          <p:nvPr/>
        </p:nvSpPr>
        <p:spPr>
          <a:xfrm>
            <a:off x="564759" y="3717096"/>
            <a:ext cx="450667" cy="4506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文本框 53">
            <a:extLst>
              <a:ext uri="{FF2B5EF4-FFF2-40B4-BE49-F238E27FC236}">
                <a16:creationId xmlns:a16="http://schemas.microsoft.com/office/drawing/2014/main" id="{81E327E8-7A7E-4052-9D20-F4A5494438B3}"/>
              </a:ext>
            </a:extLst>
          </p:cNvPr>
          <p:cNvSpPr txBox="1"/>
          <p:nvPr/>
        </p:nvSpPr>
        <p:spPr>
          <a:xfrm>
            <a:off x="622185" y="3747840"/>
            <a:ext cx="326291" cy="400110"/>
          </a:xfrm>
          <a:prstGeom prst="rect">
            <a:avLst/>
          </a:prstGeom>
          <a:noFill/>
        </p:spPr>
        <p:txBody>
          <a:bodyPr wrap="square" rtlCol="0">
            <a:spAutoFit/>
          </a:bodyPr>
          <a:lstStyle/>
          <a:p>
            <a:pPr lvl="0" algn="ctr" defTabSz="609585">
              <a:defRPr/>
            </a:pPr>
            <a:r>
              <a:rPr kumimoji="1" lang="zh-CN" altLang="en-US" sz="2000" b="1" kern="0" dirty="0">
                <a:solidFill>
                  <a:schemeClr val="bg1"/>
                </a:solidFill>
                <a:cs typeface="+mn-ea"/>
                <a:sym typeface="+mn-lt"/>
              </a:rPr>
              <a:t>肆</a:t>
            </a:r>
          </a:p>
        </p:txBody>
      </p:sp>
      <p:sp>
        <p:nvSpPr>
          <p:cNvPr id="55" name="文本框 54">
            <a:extLst>
              <a:ext uri="{FF2B5EF4-FFF2-40B4-BE49-F238E27FC236}">
                <a16:creationId xmlns:a16="http://schemas.microsoft.com/office/drawing/2014/main" id="{3CFD38B7-2D17-449D-9BED-5C93BB811346}"/>
              </a:ext>
            </a:extLst>
          </p:cNvPr>
          <p:cNvSpPr txBox="1"/>
          <p:nvPr/>
        </p:nvSpPr>
        <p:spPr>
          <a:xfrm>
            <a:off x="5671327" y="1776232"/>
            <a:ext cx="1313180" cy="769441"/>
          </a:xfrm>
          <a:prstGeom prst="rect">
            <a:avLst/>
          </a:prstGeom>
        </p:spPr>
        <p:txBody>
          <a:bodyPr wrap="none">
            <a:spAutoFit/>
          </a:bodyPr>
          <a:lstStyle>
            <a:defPPr>
              <a:defRPr lang="en-US"/>
            </a:defPPr>
            <a:lvl1pPr lvl="0" defTabSz="685800">
              <a:defRPr sz="4400" b="1" kern="0">
                <a:solidFill>
                  <a:schemeClr val="accent3"/>
                </a:solidFill>
                <a:latin typeface="微软雅黑"/>
                <a:ea typeface="微软雅黑"/>
              </a:defRPr>
            </a:lvl1pPr>
          </a:lstStyle>
          <a:p>
            <a:r>
              <a:rPr lang="zh-CN" altLang="en-US">
                <a:solidFill>
                  <a:schemeClr val="bg1"/>
                </a:solidFill>
                <a:latin typeface="+mn-lt"/>
                <a:ea typeface="+mn-ea"/>
                <a:cs typeface="+mn-ea"/>
                <a:sym typeface="+mn-lt"/>
              </a:rPr>
              <a:t>目录</a:t>
            </a:r>
          </a:p>
        </p:txBody>
      </p:sp>
      <p:sp>
        <p:nvSpPr>
          <p:cNvPr id="56" name="文本框 55">
            <a:extLst>
              <a:ext uri="{FF2B5EF4-FFF2-40B4-BE49-F238E27FC236}">
                <a16:creationId xmlns:a16="http://schemas.microsoft.com/office/drawing/2014/main" id="{A13262BD-9FAA-4AB1-8305-71F3D7EC2446}"/>
              </a:ext>
            </a:extLst>
          </p:cNvPr>
          <p:cNvSpPr txBox="1"/>
          <p:nvPr/>
        </p:nvSpPr>
        <p:spPr>
          <a:xfrm>
            <a:off x="5515836" y="2495913"/>
            <a:ext cx="1624163" cy="400110"/>
          </a:xfrm>
          <a:prstGeom prst="rect">
            <a:avLst/>
          </a:prstGeom>
          <a:noFill/>
        </p:spPr>
        <p:txBody>
          <a:bodyPr wrap="none" rtlCol="0">
            <a:spAutoFit/>
          </a:bodyPr>
          <a:lstStyle/>
          <a:p>
            <a:pPr lvl="0" algn="ctr" defTabSz="609585">
              <a:defRPr/>
            </a:pPr>
            <a:r>
              <a:rPr kumimoji="1" lang="en-US" altLang="zh-CN" sz="2000" b="1" kern="0">
                <a:solidFill>
                  <a:schemeClr val="bg1"/>
                </a:solidFill>
                <a:cs typeface="+mn-ea"/>
                <a:sym typeface="+mn-lt"/>
              </a:rPr>
              <a:t>CONTENTS</a:t>
            </a:r>
            <a:endParaRPr kumimoji="1" lang="zh-CN" altLang="en-US" sz="2000" b="1" kern="0">
              <a:solidFill>
                <a:schemeClr val="bg1"/>
              </a:solidFill>
              <a:cs typeface="+mn-ea"/>
              <a:sym typeface="+mn-lt"/>
            </a:endParaRPr>
          </a:p>
        </p:txBody>
      </p:sp>
      <p:cxnSp>
        <p:nvCxnSpPr>
          <p:cNvPr id="4" name="直接连接符 3">
            <a:extLst>
              <a:ext uri="{FF2B5EF4-FFF2-40B4-BE49-F238E27FC236}">
                <a16:creationId xmlns:a16="http://schemas.microsoft.com/office/drawing/2014/main" id="{562C0C07-F063-4C5E-A37B-3B054BE7C0F4}"/>
              </a:ext>
            </a:extLst>
          </p:cNvPr>
          <p:cNvCxnSpPr>
            <a:cxnSpLocks/>
          </p:cNvCxnSpPr>
          <p:nvPr/>
        </p:nvCxnSpPr>
        <p:spPr>
          <a:xfrm>
            <a:off x="6169209" y="2990398"/>
            <a:ext cx="31741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PA_矩形 7">
            <a:extLst>
              <a:ext uri="{FF2B5EF4-FFF2-40B4-BE49-F238E27FC236}">
                <a16:creationId xmlns:a16="http://schemas.microsoft.com/office/drawing/2014/main" id="{24400E0A-E249-4CA1-BF9E-F5ED58F27447}"/>
              </a:ext>
            </a:extLst>
          </p:cNvPr>
          <p:cNvSpPr/>
          <p:nvPr>
            <p:custDataLst>
              <p:tags r:id="rId1"/>
            </p:custDataLst>
          </p:nvPr>
        </p:nvSpPr>
        <p:spPr>
          <a:xfrm>
            <a:off x="985104" y="1900254"/>
            <a:ext cx="2441694" cy="769441"/>
          </a:xfrm>
          <a:prstGeom prst="rect">
            <a:avLst/>
          </a:prstGeom>
        </p:spPr>
        <p:txBody>
          <a:bodyPr wrap="none">
            <a:spAutoFit/>
          </a:bodyPr>
          <a:lstStyle/>
          <a:p>
            <a:pPr lvl="0" defTabSz="685800">
              <a:defRPr/>
            </a:pPr>
            <a:r>
              <a:rPr lang="zh-CN" altLang="en-US" sz="4400" b="1" kern="0" dirty="0" smtClean="0">
                <a:solidFill>
                  <a:schemeClr val="accent3"/>
                </a:solidFill>
                <a:cs typeface="+mn-ea"/>
                <a:sym typeface="+mn-lt"/>
              </a:rPr>
              <a:t>背景介绍</a:t>
            </a:r>
            <a:endParaRPr lang="zh-CN" altLang="en-US" sz="4400" b="1" kern="0" dirty="0">
              <a:solidFill>
                <a:schemeClr val="accent3"/>
              </a:solidFill>
              <a:cs typeface="+mn-ea"/>
              <a:sym typeface="+mn-lt"/>
            </a:endParaRPr>
          </a:p>
        </p:txBody>
      </p:sp>
      <p:sp>
        <p:nvSpPr>
          <p:cNvPr id="32" name="矩形: 圆角 23">
            <a:extLst>
              <a:ext uri="{FF2B5EF4-FFF2-40B4-BE49-F238E27FC236}">
                <a16:creationId xmlns:a16="http://schemas.microsoft.com/office/drawing/2014/main" id="{2469F284-DB14-4355-85C6-3B8B8FF18D46}"/>
              </a:ext>
            </a:extLst>
          </p:cNvPr>
          <p:cNvSpPr/>
          <p:nvPr/>
        </p:nvSpPr>
        <p:spPr>
          <a:xfrm>
            <a:off x="1051875" y="3357305"/>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cs typeface="+mn-ea"/>
                <a:sym typeface="+mn-lt"/>
              </a:rPr>
              <a:t>第一</a:t>
            </a:r>
            <a:r>
              <a:rPr lang="zh-CN" altLang="en-US" sz="1200" dirty="0">
                <a:cs typeface="+mn-ea"/>
                <a:sym typeface="+mn-lt"/>
              </a:rPr>
              <a:t>部分</a:t>
            </a:r>
          </a:p>
        </p:txBody>
      </p:sp>
    </p:spTree>
    <p:extLst>
      <p:ext uri="{BB962C8B-B14F-4D97-AF65-F5344CB8AC3E}">
        <p14:creationId xmlns:p14="http://schemas.microsoft.com/office/powerpoint/2010/main" val="2523952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p:bldP spid="24" grpId="0" animBg="1"/>
      <p:bldP spid="29" grpId="0"/>
      <p:bldP spid="43" grpId="0"/>
      <p:bldP spid="45" grpId="0" animBg="1"/>
      <p:bldP spid="46" grpId="0"/>
      <p:bldP spid="47" grpId="0"/>
      <p:bldP spid="49" grpId="0" animBg="1"/>
      <p:bldP spid="50" grpId="0"/>
      <p:bldP spid="51" grpId="0"/>
      <p:bldP spid="53" grpId="0" animBg="1"/>
      <p:bldP spid="54" grpId="0"/>
      <p:bldP spid="55" grpId="0"/>
      <p:bldP spid="56" grpId="0"/>
      <p:bldP spid="31" grpId="0"/>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1505C267-49E1-4600-867F-CF8DBCE4F79D}"/>
              </a:ext>
            </a:extLst>
          </p:cNvPr>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ED28B02D-442A-4DD1-A4DA-B971F843735F}"/>
              </a:ext>
            </a:extLst>
          </p:cNvPr>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6A8CAFB-1BE9-4C16-9406-510FAF3CFA5D}"/>
              </a:ext>
            </a:extLst>
          </p:cNvPr>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0A5B20BE-6CA9-46D9-B5B9-F8C091566F2B}"/>
              </a:ext>
            </a:extLst>
          </p:cNvPr>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44E3E248-4603-4FA6-BBD2-1B1ACE327CCC}"/>
              </a:ext>
            </a:extLst>
          </p:cNvPr>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D3EB41CC-BAEE-4D2E-881A-C9EF384A7367}"/>
              </a:ext>
            </a:extLst>
          </p:cNvPr>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25B2908-F800-489F-B118-0B2139456F5E}"/>
              </a:ext>
            </a:extLst>
          </p:cNvPr>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BA37A06-D5EC-401A-94ED-3A762E0FF759}"/>
              </a:ext>
            </a:extLst>
          </p:cNvPr>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933A9C07-9FD6-4C30-BD7A-750C8BE6C844}"/>
              </a:ext>
            </a:extLst>
          </p:cNvPr>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4D8641DC-6DB0-4D27-8CA0-D18322683142}"/>
              </a:ext>
            </a:extLst>
          </p:cNvPr>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A10808BD-90C2-4C3B-A3BA-3C4A631D65DE}"/>
              </a:ext>
            </a:extLst>
          </p:cNvPr>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PA_矩形 7">
            <a:extLst>
              <a:ext uri="{FF2B5EF4-FFF2-40B4-BE49-F238E27FC236}">
                <a16:creationId xmlns:a16="http://schemas.microsoft.com/office/drawing/2014/main" id="{541FEF50-7606-4F9E-B334-82F431569CC1}"/>
              </a:ext>
            </a:extLst>
          </p:cNvPr>
          <p:cNvSpPr/>
          <p:nvPr>
            <p:custDataLst>
              <p:tags r:id="rId1"/>
            </p:custDataLst>
          </p:nvPr>
        </p:nvSpPr>
        <p:spPr>
          <a:xfrm>
            <a:off x="985104" y="1813170"/>
            <a:ext cx="3647152" cy="923330"/>
          </a:xfrm>
          <a:prstGeom prst="rect">
            <a:avLst/>
          </a:prstGeom>
        </p:spPr>
        <p:txBody>
          <a:bodyPr wrap="none">
            <a:spAutoFit/>
          </a:bodyPr>
          <a:lstStyle/>
          <a:p>
            <a:pPr lvl="0" defTabSz="685800">
              <a:defRPr/>
            </a:pPr>
            <a:r>
              <a:rPr lang="zh-CN" altLang="en-US" sz="5400" kern="0" dirty="0" smtClean="0">
                <a:solidFill>
                  <a:schemeClr val="accent3"/>
                </a:solidFill>
                <a:latin typeface="方正细谭黑简体" panose="02000000000000000000" pitchFamily="2" charset="-122"/>
                <a:ea typeface="方正细谭黑简体" panose="02000000000000000000" pitchFamily="2" charset="-122"/>
                <a:cs typeface="+mn-ea"/>
                <a:sym typeface="+mn-lt"/>
              </a:rPr>
              <a:t>感谢观看！</a:t>
            </a:r>
            <a:endParaRPr lang="zh-CN" altLang="en-US" sz="5400" kern="0" dirty="0">
              <a:solidFill>
                <a:schemeClr val="accent3"/>
              </a:solidFill>
              <a:latin typeface="方正细谭黑简体" panose="02000000000000000000" pitchFamily="2" charset="-122"/>
              <a:ea typeface="方正细谭黑简体" panose="02000000000000000000" pitchFamily="2" charset="-122"/>
              <a:cs typeface="+mn-ea"/>
              <a:sym typeface="+mn-lt"/>
            </a:endParaRPr>
          </a:p>
        </p:txBody>
      </p:sp>
      <p:sp>
        <p:nvSpPr>
          <p:cNvPr id="34" name="PA_矩形 8">
            <a:extLst>
              <a:ext uri="{FF2B5EF4-FFF2-40B4-BE49-F238E27FC236}">
                <a16:creationId xmlns:a16="http://schemas.microsoft.com/office/drawing/2014/main" id="{4CA1C02D-3C42-4E75-B3F6-630C9E7F4E9C}"/>
              </a:ext>
            </a:extLst>
          </p:cNvPr>
          <p:cNvSpPr/>
          <p:nvPr>
            <p:custDataLst>
              <p:tags r:id="rId2"/>
            </p:custDataLst>
          </p:nvPr>
        </p:nvSpPr>
        <p:spPr>
          <a:xfrm>
            <a:off x="985104" y="1561700"/>
            <a:ext cx="5584329" cy="338554"/>
          </a:xfrm>
          <a:prstGeom prst="rect">
            <a:avLst/>
          </a:prstGeom>
        </p:spPr>
        <p:txBody>
          <a:bodyPr wrap="square">
            <a:spAutoFit/>
          </a:bodyPr>
          <a:lstStyle/>
          <a:p>
            <a:pPr lvl="0" defTabSz="685800">
              <a:defRPr/>
            </a:pPr>
            <a:r>
              <a:rPr lang="en-US" altLang="zh-CN" sz="1600" kern="0" dirty="0" smtClean="0">
                <a:solidFill>
                  <a:schemeClr val="accent3"/>
                </a:solidFill>
                <a:cs typeface="+mn-ea"/>
                <a:sym typeface="+mn-lt"/>
              </a:rPr>
              <a:t>Thanks</a:t>
            </a:r>
            <a:endParaRPr lang="en-US" altLang="zh-CN" sz="1600" kern="0" dirty="0">
              <a:solidFill>
                <a:schemeClr val="accent3"/>
              </a:solidFill>
              <a:cs typeface="+mn-ea"/>
              <a:sym typeface="+mn-lt"/>
            </a:endParaRPr>
          </a:p>
        </p:txBody>
      </p:sp>
      <p:sp>
        <p:nvSpPr>
          <p:cNvPr id="37" name="矩形 36">
            <a:extLst>
              <a:ext uri="{FF2B5EF4-FFF2-40B4-BE49-F238E27FC236}">
                <a16:creationId xmlns:a16="http://schemas.microsoft.com/office/drawing/2014/main" id="{34433373-A347-478D-8CB7-5F177445ED74}"/>
              </a:ext>
            </a:extLst>
          </p:cNvPr>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EA5D026A-4B7E-4F23-8C2F-AA9D902F1D08}"/>
              </a:ext>
            </a:extLst>
          </p:cNvPr>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810191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7">
            <a:extLst>
              <a:ext uri="{FF2B5EF4-FFF2-40B4-BE49-F238E27FC236}">
                <a16:creationId xmlns:a16="http://schemas.microsoft.com/office/drawing/2014/main" id="{476CA067-F725-4B5E-9154-5B3EE9F99C1A}"/>
              </a:ext>
            </a:extLst>
          </p:cNvPr>
          <p:cNvSpPr/>
          <p:nvPr>
            <p:custDataLst>
              <p:tags r:id="rId1"/>
            </p:custDataLst>
          </p:nvPr>
        </p:nvSpPr>
        <p:spPr>
          <a:xfrm>
            <a:off x="3557324" y="279419"/>
            <a:ext cx="2031325" cy="461665"/>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400" b="1" kern="0" dirty="0" smtClean="0">
                <a:solidFill>
                  <a:srgbClr val="7787A0"/>
                </a:solidFill>
                <a:cs typeface="+mn-ea"/>
                <a:sym typeface="+mn-lt"/>
              </a:rPr>
              <a:t>背景介绍</a:t>
            </a:r>
            <a:endParaRPr kumimoji="0" lang="zh-CN" altLang="en-US" sz="2400" b="1" i="0" u="none" strike="noStrike" kern="0" cap="none" spc="0" normalizeH="0" baseline="0" noProof="0" dirty="0">
              <a:ln>
                <a:noFill/>
              </a:ln>
              <a:solidFill>
                <a:srgbClr val="7787A0"/>
              </a:solidFill>
              <a:effectLst/>
              <a:uLnTx/>
              <a:uFillTx/>
              <a:cs typeface="+mn-ea"/>
              <a:sym typeface="+mn-lt"/>
            </a:endParaRPr>
          </a:p>
        </p:txBody>
      </p:sp>
      <p:cxnSp>
        <p:nvCxnSpPr>
          <p:cNvPr id="4" name="直接连接符 3">
            <a:extLst>
              <a:ext uri="{FF2B5EF4-FFF2-40B4-BE49-F238E27FC236}">
                <a16:creationId xmlns:a16="http://schemas.microsoft.com/office/drawing/2014/main" id="{D609AE12-6D7B-4378-A917-1FF388DAF128}"/>
              </a:ext>
            </a:extLst>
          </p:cNvPr>
          <p:cNvCxnSpPr>
            <a:cxnSpLocks/>
          </p:cNvCxnSpPr>
          <p:nvPr/>
        </p:nvCxnSpPr>
        <p:spPr>
          <a:xfrm>
            <a:off x="4375251" y="741084"/>
            <a:ext cx="381295" cy="0"/>
          </a:xfrm>
          <a:prstGeom prst="line">
            <a:avLst/>
          </a:prstGeom>
          <a:ln w="28575">
            <a:solidFill>
              <a:srgbClr val="7787A0"/>
            </a:solidFill>
          </a:ln>
        </p:spPr>
        <p:style>
          <a:lnRef idx="1">
            <a:schemeClr val="accent1"/>
          </a:lnRef>
          <a:fillRef idx="0">
            <a:schemeClr val="accent1"/>
          </a:fillRef>
          <a:effectRef idx="0">
            <a:schemeClr val="accent1"/>
          </a:effectRef>
          <a:fontRef idx="minor">
            <a:schemeClr val="tx1"/>
          </a:fontRef>
        </p:style>
      </p:cxnSp>
      <p:sp>
        <p:nvSpPr>
          <p:cNvPr id="34" name="文本框 33"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a:extLst>
              <a:ext uri="{FF2B5EF4-FFF2-40B4-BE49-F238E27FC236}">
                <a16:creationId xmlns:a16="http://schemas.microsoft.com/office/drawing/2014/main" id="{0BF95C91-DCFE-4F15-A347-40DDD822D366}"/>
              </a:ext>
            </a:extLst>
          </p:cNvPr>
          <p:cNvSpPr txBox="1"/>
          <p:nvPr/>
        </p:nvSpPr>
        <p:spPr>
          <a:xfrm>
            <a:off x="232951" y="1071003"/>
            <a:ext cx="4142300" cy="523220"/>
          </a:xfrm>
          <a:prstGeom prst="rect">
            <a:avLst/>
          </a:prstGeom>
          <a:noFill/>
        </p:spPr>
        <p:txBody>
          <a:bodyPr wrap="square" rtlCol="0">
            <a:spAutoFit/>
          </a:bodyPr>
          <a:lstStyle/>
          <a:p>
            <a:r>
              <a:rPr lang="zh-CN" altLang="en-US" sz="2800" b="1" dirty="0">
                <a:solidFill>
                  <a:schemeClr val="accent3"/>
                </a:solidFill>
                <a:cs typeface="+mn-ea"/>
                <a:sym typeface="+mn-lt"/>
              </a:rPr>
              <a:t>手游</a:t>
            </a:r>
            <a:r>
              <a:rPr lang="zh-CN" altLang="en-US" sz="2800" b="1" dirty="0" smtClean="0">
                <a:solidFill>
                  <a:schemeClr val="accent3"/>
                </a:solidFill>
                <a:cs typeface="+mn-ea"/>
                <a:sym typeface="+mn-lt"/>
              </a:rPr>
              <a:t>市场的不断发展</a:t>
            </a:r>
            <a:endParaRPr lang="zh-CN" altLang="en-US" sz="2800" b="1" dirty="0">
              <a:solidFill>
                <a:schemeClr val="accent3"/>
              </a:solidFill>
              <a:cs typeface="+mn-ea"/>
              <a:sym typeface="+mn-lt"/>
            </a:endParaRPr>
          </a:p>
        </p:txBody>
      </p:sp>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a:extLst>
              <a:ext uri="{FF2B5EF4-FFF2-40B4-BE49-F238E27FC236}">
                <a16:creationId xmlns:a16="http://schemas.microsoft.com/office/drawing/2014/main" id="{753D2834-B211-4509-8313-7E4DE6FC43B9}"/>
              </a:ext>
            </a:extLst>
          </p:cNvPr>
          <p:cNvSpPr/>
          <p:nvPr/>
        </p:nvSpPr>
        <p:spPr>
          <a:xfrm>
            <a:off x="295058" y="1808679"/>
            <a:ext cx="3327100" cy="1546577"/>
          </a:xfrm>
          <a:prstGeom prst="rect">
            <a:avLst/>
          </a:prstGeom>
          <a:noFill/>
        </p:spPr>
        <p:txBody>
          <a:bodyPr wrap="square">
            <a:spAutoFit/>
          </a:bodyPr>
          <a:lstStyle/>
          <a:p>
            <a:pPr fontAlgn="base">
              <a:lnSpc>
                <a:spcPct val="150000"/>
              </a:lnSpc>
              <a:spcBef>
                <a:spcPct val="0"/>
              </a:spcBef>
              <a:spcAft>
                <a:spcPct val="0"/>
              </a:spcAft>
            </a:pPr>
            <a:r>
              <a:rPr lang="zh-CN" altLang="en-US" sz="1050" dirty="0" smtClean="0">
                <a:solidFill>
                  <a:schemeClr val="tx1">
                    <a:lumMod val="50000"/>
                    <a:lumOff val="50000"/>
                  </a:schemeClr>
                </a:solidFill>
                <a:cs typeface="+mn-ea"/>
                <a:sym typeface="+mn-lt"/>
              </a:rPr>
              <a:t>从</a:t>
            </a:r>
            <a:r>
              <a:rPr lang="zh-CN" altLang="en-US" sz="1050" dirty="0">
                <a:solidFill>
                  <a:schemeClr val="tx1">
                    <a:lumMod val="50000"/>
                    <a:lumOff val="50000"/>
                  </a:schemeClr>
                </a:solidFill>
                <a:cs typeface="+mn-ea"/>
                <a:sym typeface="+mn-lt"/>
              </a:rPr>
              <a:t>用户规模来看，</a:t>
            </a:r>
            <a:r>
              <a:rPr lang="en-US" altLang="zh-CN" sz="1050" dirty="0">
                <a:solidFill>
                  <a:schemeClr val="tx1">
                    <a:lumMod val="50000"/>
                    <a:lumOff val="50000"/>
                  </a:schemeClr>
                </a:solidFill>
                <a:cs typeface="+mn-ea"/>
                <a:sym typeface="+mn-lt"/>
              </a:rPr>
              <a:t>2019</a:t>
            </a:r>
            <a:r>
              <a:rPr lang="zh-CN" altLang="en-US" sz="1050" dirty="0">
                <a:solidFill>
                  <a:schemeClr val="tx1">
                    <a:lumMod val="50000"/>
                    <a:lumOff val="50000"/>
                  </a:schemeClr>
                </a:solidFill>
                <a:cs typeface="+mn-ea"/>
                <a:sym typeface="+mn-lt"/>
              </a:rPr>
              <a:t>年中国内地手游玩家达到</a:t>
            </a:r>
            <a:r>
              <a:rPr lang="en-US" altLang="zh-CN" sz="1050" dirty="0">
                <a:solidFill>
                  <a:schemeClr val="tx1">
                    <a:lumMod val="50000"/>
                    <a:lumOff val="50000"/>
                  </a:schemeClr>
                </a:solidFill>
                <a:cs typeface="+mn-ea"/>
                <a:sym typeface="+mn-lt"/>
              </a:rPr>
              <a:t>6.3</a:t>
            </a:r>
            <a:r>
              <a:rPr lang="zh-CN" altLang="en-US" sz="1050" dirty="0">
                <a:solidFill>
                  <a:schemeClr val="tx1">
                    <a:lumMod val="50000"/>
                    <a:lumOff val="50000"/>
                  </a:schemeClr>
                </a:solidFill>
                <a:cs typeface="+mn-ea"/>
                <a:sym typeface="+mn-lt"/>
              </a:rPr>
              <a:t>亿人，预计到</a:t>
            </a:r>
            <a:r>
              <a:rPr lang="en-US" altLang="zh-CN" sz="1050" dirty="0">
                <a:solidFill>
                  <a:schemeClr val="tx1">
                    <a:lumMod val="50000"/>
                    <a:lumOff val="50000"/>
                  </a:schemeClr>
                </a:solidFill>
                <a:cs typeface="+mn-ea"/>
                <a:sym typeface="+mn-lt"/>
              </a:rPr>
              <a:t>2020</a:t>
            </a:r>
            <a:r>
              <a:rPr lang="zh-CN" altLang="en-US" sz="1050" dirty="0">
                <a:solidFill>
                  <a:schemeClr val="tx1">
                    <a:lumMod val="50000"/>
                    <a:lumOff val="50000"/>
                  </a:schemeClr>
                </a:solidFill>
                <a:cs typeface="+mn-ea"/>
                <a:sym typeface="+mn-lt"/>
              </a:rPr>
              <a:t>年内地手游玩家将达到</a:t>
            </a:r>
            <a:r>
              <a:rPr lang="en-US" altLang="zh-CN" sz="1050" dirty="0">
                <a:solidFill>
                  <a:schemeClr val="tx1">
                    <a:lumMod val="50000"/>
                    <a:lumOff val="50000"/>
                  </a:schemeClr>
                </a:solidFill>
                <a:cs typeface="+mn-ea"/>
                <a:sym typeface="+mn-lt"/>
              </a:rPr>
              <a:t>6.4</a:t>
            </a:r>
            <a:r>
              <a:rPr lang="zh-CN" altLang="en-US" sz="1050" dirty="0">
                <a:solidFill>
                  <a:schemeClr val="tx1">
                    <a:lumMod val="50000"/>
                    <a:lumOff val="50000"/>
                  </a:schemeClr>
                </a:solidFill>
                <a:cs typeface="+mn-ea"/>
                <a:sym typeface="+mn-lt"/>
              </a:rPr>
              <a:t>亿人。</a:t>
            </a:r>
          </a:p>
          <a:p>
            <a:pPr fontAlgn="base">
              <a:lnSpc>
                <a:spcPct val="150000"/>
              </a:lnSpc>
              <a:spcBef>
                <a:spcPct val="0"/>
              </a:spcBef>
              <a:spcAft>
                <a:spcPct val="0"/>
              </a:spcAft>
            </a:pPr>
            <a:r>
              <a:rPr lang="zh-CN" altLang="en-US" sz="1050" dirty="0">
                <a:solidFill>
                  <a:schemeClr val="tx1">
                    <a:lumMod val="50000"/>
                    <a:lumOff val="50000"/>
                  </a:schemeClr>
                </a:solidFill>
                <a:cs typeface="+mn-ea"/>
                <a:sym typeface="+mn-lt"/>
              </a:rPr>
              <a:t>从市场规模来看，中国手游市场由</a:t>
            </a:r>
            <a:r>
              <a:rPr lang="en-US" altLang="zh-CN" sz="1050" dirty="0">
                <a:solidFill>
                  <a:schemeClr val="tx1">
                    <a:lumMod val="50000"/>
                    <a:lumOff val="50000"/>
                  </a:schemeClr>
                </a:solidFill>
                <a:cs typeface="+mn-ea"/>
                <a:sym typeface="+mn-lt"/>
              </a:rPr>
              <a:t>2016</a:t>
            </a:r>
            <a:r>
              <a:rPr lang="zh-CN" altLang="en-US" sz="1050" dirty="0">
                <a:solidFill>
                  <a:schemeClr val="tx1">
                    <a:lumMod val="50000"/>
                    <a:lumOff val="50000"/>
                  </a:schemeClr>
                </a:solidFill>
                <a:cs typeface="+mn-ea"/>
                <a:sym typeface="+mn-lt"/>
              </a:rPr>
              <a:t>年的</a:t>
            </a:r>
            <a:r>
              <a:rPr lang="en-US" altLang="zh-CN" sz="1050" dirty="0">
                <a:solidFill>
                  <a:schemeClr val="tx1">
                    <a:lumMod val="50000"/>
                    <a:lumOff val="50000"/>
                  </a:schemeClr>
                </a:solidFill>
                <a:cs typeface="+mn-ea"/>
                <a:sym typeface="+mn-lt"/>
              </a:rPr>
              <a:t>972</a:t>
            </a:r>
            <a:r>
              <a:rPr lang="zh-CN" altLang="en-US" sz="1050" dirty="0">
                <a:solidFill>
                  <a:schemeClr val="tx1">
                    <a:lumMod val="50000"/>
                    <a:lumOff val="50000"/>
                  </a:schemeClr>
                </a:solidFill>
                <a:cs typeface="+mn-ea"/>
                <a:sym typeface="+mn-lt"/>
              </a:rPr>
              <a:t>亿元扩大至</a:t>
            </a:r>
            <a:r>
              <a:rPr lang="en-US" altLang="zh-CN" sz="1050" dirty="0">
                <a:solidFill>
                  <a:schemeClr val="tx1">
                    <a:lumMod val="50000"/>
                    <a:lumOff val="50000"/>
                  </a:schemeClr>
                </a:solidFill>
                <a:cs typeface="+mn-ea"/>
                <a:sym typeface="+mn-lt"/>
              </a:rPr>
              <a:t>2019</a:t>
            </a:r>
            <a:r>
              <a:rPr lang="zh-CN" altLang="en-US" sz="1050" dirty="0">
                <a:solidFill>
                  <a:schemeClr val="tx1">
                    <a:lumMod val="50000"/>
                    <a:lumOff val="50000"/>
                  </a:schemeClr>
                </a:solidFill>
                <a:cs typeface="+mn-ea"/>
                <a:sym typeface="+mn-lt"/>
              </a:rPr>
              <a:t>年的</a:t>
            </a:r>
            <a:r>
              <a:rPr lang="en-US" altLang="zh-CN" sz="1050" dirty="0">
                <a:solidFill>
                  <a:schemeClr val="tx1">
                    <a:lumMod val="50000"/>
                    <a:lumOff val="50000"/>
                  </a:schemeClr>
                </a:solidFill>
                <a:cs typeface="+mn-ea"/>
                <a:sym typeface="+mn-lt"/>
              </a:rPr>
              <a:t>1817</a:t>
            </a:r>
            <a:r>
              <a:rPr lang="zh-CN" altLang="en-US" sz="1050" dirty="0">
                <a:solidFill>
                  <a:schemeClr val="tx1">
                    <a:lumMod val="50000"/>
                    <a:lumOff val="50000"/>
                  </a:schemeClr>
                </a:solidFill>
                <a:cs typeface="+mn-ea"/>
                <a:sym typeface="+mn-lt"/>
              </a:rPr>
              <a:t>亿元，预期于</a:t>
            </a:r>
            <a:r>
              <a:rPr lang="en-US" altLang="zh-CN" sz="1050" dirty="0">
                <a:solidFill>
                  <a:schemeClr val="tx1">
                    <a:lumMod val="50000"/>
                    <a:lumOff val="50000"/>
                  </a:schemeClr>
                </a:solidFill>
                <a:cs typeface="+mn-ea"/>
                <a:sym typeface="+mn-lt"/>
              </a:rPr>
              <a:t>2020</a:t>
            </a:r>
            <a:r>
              <a:rPr lang="zh-CN" altLang="en-US" sz="1050" dirty="0">
                <a:solidFill>
                  <a:schemeClr val="tx1">
                    <a:lumMod val="50000"/>
                    <a:lumOff val="50000"/>
                  </a:schemeClr>
                </a:solidFill>
                <a:cs typeface="+mn-ea"/>
                <a:sym typeface="+mn-lt"/>
              </a:rPr>
              <a:t>年达到突破</a:t>
            </a:r>
            <a:r>
              <a:rPr lang="en-US" altLang="zh-CN" sz="1050" dirty="0">
                <a:solidFill>
                  <a:schemeClr val="tx1">
                    <a:lumMod val="50000"/>
                    <a:lumOff val="50000"/>
                  </a:schemeClr>
                </a:solidFill>
                <a:cs typeface="+mn-ea"/>
                <a:sym typeface="+mn-lt"/>
              </a:rPr>
              <a:t>2000</a:t>
            </a:r>
            <a:r>
              <a:rPr lang="zh-CN" altLang="en-US" sz="1050" dirty="0">
                <a:solidFill>
                  <a:schemeClr val="tx1">
                    <a:lumMod val="50000"/>
                    <a:lumOff val="50000"/>
                  </a:schemeClr>
                </a:solidFill>
                <a:cs typeface="+mn-ea"/>
                <a:sym typeface="+mn-lt"/>
              </a:rPr>
              <a:t>亿</a:t>
            </a:r>
            <a:r>
              <a:rPr lang="zh-CN" altLang="en-US" sz="1050" dirty="0" smtClean="0">
                <a:solidFill>
                  <a:schemeClr val="tx1">
                    <a:lumMod val="50000"/>
                    <a:lumOff val="50000"/>
                  </a:schemeClr>
                </a:solidFill>
                <a:cs typeface="+mn-ea"/>
                <a:sym typeface="+mn-lt"/>
              </a:rPr>
              <a:t>元。</a:t>
            </a:r>
            <a:endParaRPr lang="zh-CN" altLang="en-US" sz="1050" dirty="0">
              <a:solidFill>
                <a:schemeClr val="tx1">
                  <a:lumMod val="50000"/>
                  <a:lumOff val="50000"/>
                </a:schemeClr>
              </a:solidFill>
              <a:cs typeface="+mn-ea"/>
              <a:sym typeface="+mn-lt"/>
            </a:endParaRPr>
          </a:p>
          <a:p>
            <a:pPr fontAlgn="base">
              <a:lnSpc>
                <a:spcPct val="150000"/>
              </a:lnSpc>
              <a:spcBef>
                <a:spcPct val="0"/>
              </a:spcBef>
              <a:spcAft>
                <a:spcPct val="0"/>
              </a:spcAft>
            </a:pPr>
            <a:endParaRPr lang="zh-CN" altLang="en-US" sz="1050" dirty="0">
              <a:solidFill>
                <a:schemeClr val="tx1">
                  <a:lumMod val="50000"/>
                  <a:lumOff val="50000"/>
                </a:schemeClr>
              </a:solidFill>
              <a:cs typeface="+mn-ea"/>
              <a:sym typeface="+mn-lt"/>
            </a:endParaRPr>
          </a:p>
        </p:txBody>
      </p:sp>
      <p:pic>
        <p:nvPicPr>
          <p:cNvPr id="2" name="图片 1"/>
          <p:cNvPicPr>
            <a:picLocks noChangeAspect="1"/>
          </p:cNvPicPr>
          <p:nvPr/>
        </p:nvPicPr>
        <p:blipFill>
          <a:blip r:embed="rId4"/>
          <a:stretch>
            <a:fillRect/>
          </a:stretch>
        </p:blipFill>
        <p:spPr>
          <a:xfrm>
            <a:off x="3622158" y="1332613"/>
            <a:ext cx="5168876" cy="2329557"/>
          </a:xfrm>
          <a:prstGeom prst="rect">
            <a:avLst/>
          </a:prstGeom>
        </p:spPr>
      </p:pic>
      <p:sp>
        <p:nvSpPr>
          <p:cNvPr id="7" name="文本框 6"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a:extLst>
              <a:ext uri="{FF2B5EF4-FFF2-40B4-BE49-F238E27FC236}">
                <a16:creationId xmlns:a16="http://schemas.microsoft.com/office/drawing/2014/main" id="{0BF95C91-DCFE-4F15-A347-40DDD822D366}"/>
              </a:ext>
            </a:extLst>
          </p:cNvPr>
          <p:cNvSpPr txBox="1"/>
          <p:nvPr/>
        </p:nvSpPr>
        <p:spPr>
          <a:xfrm>
            <a:off x="232951" y="1071003"/>
            <a:ext cx="4142300" cy="523220"/>
          </a:xfrm>
          <a:prstGeom prst="rect">
            <a:avLst/>
          </a:prstGeom>
          <a:noFill/>
        </p:spPr>
        <p:txBody>
          <a:bodyPr wrap="square" rtlCol="0">
            <a:spAutoFit/>
          </a:bodyPr>
          <a:lstStyle/>
          <a:p>
            <a:r>
              <a:rPr lang="en-US" altLang="zh-CN" sz="2800" b="1" dirty="0" err="1" smtClean="0">
                <a:solidFill>
                  <a:schemeClr val="accent3"/>
                </a:solidFill>
                <a:cs typeface="+mn-ea"/>
                <a:sym typeface="+mn-lt"/>
              </a:rPr>
              <a:t>TapTap</a:t>
            </a:r>
            <a:r>
              <a:rPr lang="zh-CN" altLang="en-US" sz="2800" b="1" dirty="0" smtClean="0">
                <a:solidFill>
                  <a:schemeClr val="accent3"/>
                </a:solidFill>
                <a:cs typeface="+mn-ea"/>
                <a:sym typeface="+mn-lt"/>
              </a:rPr>
              <a:t>手游社区</a:t>
            </a:r>
            <a:endParaRPr lang="zh-CN" altLang="en-US" sz="2800" b="1" dirty="0">
              <a:solidFill>
                <a:schemeClr val="accent3"/>
              </a:solidFill>
              <a:cs typeface="+mn-ea"/>
              <a:sym typeface="+mn-lt"/>
            </a:endParaRPr>
          </a:p>
        </p:txBody>
      </p:sp>
      <p:sp>
        <p:nvSpPr>
          <p:cNvPr id="8" name="矩形 7"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a:extLst>
              <a:ext uri="{FF2B5EF4-FFF2-40B4-BE49-F238E27FC236}">
                <a16:creationId xmlns:a16="http://schemas.microsoft.com/office/drawing/2014/main" id="{753D2834-B211-4509-8313-7E4DE6FC43B9}"/>
              </a:ext>
            </a:extLst>
          </p:cNvPr>
          <p:cNvSpPr/>
          <p:nvPr/>
        </p:nvSpPr>
        <p:spPr>
          <a:xfrm>
            <a:off x="295058" y="1680384"/>
            <a:ext cx="3327100" cy="2273699"/>
          </a:xfrm>
          <a:prstGeom prst="rect">
            <a:avLst/>
          </a:prstGeom>
          <a:noFill/>
        </p:spPr>
        <p:txBody>
          <a:bodyPr wrap="square">
            <a:spAutoFit/>
          </a:bodyPr>
          <a:lstStyle/>
          <a:p>
            <a:pPr fontAlgn="base">
              <a:lnSpc>
                <a:spcPct val="150000"/>
              </a:lnSpc>
              <a:spcBef>
                <a:spcPct val="0"/>
              </a:spcBef>
              <a:spcAft>
                <a:spcPct val="0"/>
              </a:spcAft>
            </a:pPr>
            <a:r>
              <a:rPr lang="en-US" altLang="zh-CN" sz="1050" dirty="0" err="1" smtClean="0">
                <a:solidFill>
                  <a:schemeClr val="tx1">
                    <a:lumMod val="50000"/>
                    <a:lumOff val="50000"/>
                  </a:schemeClr>
                </a:solidFill>
                <a:cs typeface="+mn-ea"/>
                <a:sym typeface="+mn-lt"/>
              </a:rPr>
              <a:t>TapTap</a:t>
            </a:r>
            <a:r>
              <a:rPr lang="zh-CN" altLang="en-US" sz="1050" dirty="0">
                <a:solidFill>
                  <a:schemeClr val="tx1">
                    <a:lumMod val="50000"/>
                    <a:lumOff val="50000"/>
                  </a:schemeClr>
                </a:solidFill>
                <a:cs typeface="+mn-ea"/>
                <a:sym typeface="+mn-lt"/>
              </a:rPr>
              <a:t>是一个为移动游戏玩家提供发现高品质手游地方的游戏社区，为游戏开发商</a:t>
            </a:r>
            <a:r>
              <a:rPr lang="en-US" altLang="zh-CN" sz="1050" dirty="0">
                <a:solidFill>
                  <a:schemeClr val="tx1">
                    <a:lumMod val="50000"/>
                    <a:lumOff val="50000"/>
                  </a:schemeClr>
                </a:solidFill>
                <a:cs typeface="+mn-ea"/>
                <a:sym typeface="+mn-lt"/>
              </a:rPr>
              <a:t>/</a:t>
            </a:r>
            <a:r>
              <a:rPr lang="zh-CN" altLang="en-US" sz="1050" dirty="0">
                <a:solidFill>
                  <a:schemeClr val="tx1">
                    <a:lumMod val="50000"/>
                    <a:lumOff val="50000"/>
                  </a:schemeClr>
                </a:solidFill>
                <a:cs typeface="+mn-ea"/>
                <a:sym typeface="+mn-lt"/>
              </a:rPr>
              <a:t>发行商提供分发游戏相关服务的中立平台</a:t>
            </a:r>
            <a:r>
              <a:rPr lang="zh-CN" altLang="en-US" sz="1050" dirty="0" smtClean="0">
                <a:solidFill>
                  <a:schemeClr val="tx1">
                    <a:lumMod val="50000"/>
                    <a:lumOff val="50000"/>
                  </a:schemeClr>
                </a:solidFill>
                <a:cs typeface="+mn-ea"/>
                <a:sym typeface="+mn-lt"/>
              </a:rPr>
              <a:t>。它</a:t>
            </a:r>
            <a:r>
              <a:rPr lang="zh-CN" altLang="en-US" sz="1050" dirty="0">
                <a:solidFill>
                  <a:schemeClr val="tx1">
                    <a:lumMod val="50000"/>
                    <a:lumOff val="50000"/>
                  </a:schemeClr>
                </a:solidFill>
                <a:cs typeface="+mn-ea"/>
                <a:sym typeface="+mn-lt"/>
              </a:rPr>
              <a:t>不做联运和分成，为用户提供了便捷地发现游戏、购买以及安装游戏到智能手机的渠道。</a:t>
            </a:r>
            <a:r>
              <a:rPr lang="en-US" altLang="zh-CN" sz="1050" dirty="0" err="1">
                <a:solidFill>
                  <a:schemeClr val="tx1">
                    <a:lumMod val="50000"/>
                    <a:lumOff val="50000"/>
                  </a:schemeClr>
                </a:solidFill>
                <a:cs typeface="+mn-ea"/>
                <a:sym typeface="+mn-lt"/>
              </a:rPr>
              <a:t>Taptap</a:t>
            </a:r>
            <a:r>
              <a:rPr lang="zh-CN" altLang="en-US" sz="1050" dirty="0">
                <a:solidFill>
                  <a:schemeClr val="tx1">
                    <a:lumMod val="50000"/>
                    <a:lumOff val="50000"/>
                  </a:schemeClr>
                </a:solidFill>
                <a:cs typeface="+mn-ea"/>
                <a:sym typeface="+mn-lt"/>
              </a:rPr>
              <a:t>提供最真实的游戏排行榜单和玩家评价</a:t>
            </a:r>
            <a:r>
              <a:rPr lang="zh-CN" altLang="en-US" sz="1050" dirty="0" smtClean="0">
                <a:solidFill>
                  <a:schemeClr val="tx1">
                    <a:lumMod val="50000"/>
                    <a:lumOff val="50000"/>
                  </a:schemeClr>
                </a:solidFill>
                <a:cs typeface="+mn-ea"/>
                <a:sym typeface="+mn-lt"/>
              </a:rPr>
              <a:t>，在</a:t>
            </a:r>
            <a:r>
              <a:rPr lang="en-US" altLang="zh-CN" sz="1050" dirty="0" err="1">
                <a:solidFill>
                  <a:schemeClr val="tx1">
                    <a:lumMod val="50000"/>
                    <a:lumOff val="50000"/>
                  </a:schemeClr>
                </a:solidFill>
                <a:cs typeface="+mn-ea"/>
                <a:sym typeface="+mn-lt"/>
              </a:rPr>
              <a:t>TapTap</a:t>
            </a:r>
            <a:r>
              <a:rPr lang="en-US" altLang="zh-CN" sz="1050" dirty="0">
                <a:solidFill>
                  <a:schemeClr val="tx1">
                    <a:lumMod val="50000"/>
                    <a:lumOff val="50000"/>
                  </a:schemeClr>
                </a:solidFill>
                <a:cs typeface="+mn-ea"/>
                <a:sym typeface="+mn-lt"/>
              </a:rPr>
              <a:t> </a:t>
            </a:r>
            <a:r>
              <a:rPr lang="zh-CN" altLang="en-US" sz="1050" dirty="0">
                <a:solidFill>
                  <a:schemeClr val="tx1">
                    <a:lumMod val="50000"/>
                    <a:lumOff val="50000"/>
                  </a:schemeClr>
                </a:solidFill>
                <a:cs typeface="+mn-ea"/>
                <a:sym typeface="+mn-lt"/>
              </a:rPr>
              <a:t>社区，用户与开发者可以直接交流，推动游戏改进。</a:t>
            </a:r>
          </a:p>
          <a:p>
            <a:pPr fontAlgn="base">
              <a:lnSpc>
                <a:spcPct val="150000"/>
              </a:lnSpc>
              <a:spcBef>
                <a:spcPct val="0"/>
              </a:spcBef>
              <a:spcAft>
                <a:spcPct val="0"/>
              </a:spcAft>
            </a:pPr>
            <a:r>
              <a:rPr lang="en-US" altLang="zh-CN" sz="1050" dirty="0" err="1" smtClean="0">
                <a:solidFill>
                  <a:schemeClr val="tx1">
                    <a:lumMod val="50000"/>
                    <a:lumOff val="50000"/>
                  </a:schemeClr>
                </a:solidFill>
                <a:cs typeface="+mn-ea"/>
                <a:sym typeface="+mn-lt"/>
              </a:rPr>
              <a:t>TapTap</a:t>
            </a:r>
            <a:r>
              <a:rPr lang="zh-CN" altLang="en-US" sz="1050" dirty="0">
                <a:solidFill>
                  <a:schemeClr val="tx1">
                    <a:lumMod val="50000"/>
                    <a:lumOff val="50000"/>
                  </a:schemeClr>
                </a:solidFill>
                <a:cs typeface="+mn-ea"/>
                <a:sym typeface="+mn-lt"/>
              </a:rPr>
              <a:t>拥有大量用户，</a:t>
            </a:r>
            <a:r>
              <a:rPr lang="en-US" altLang="zh-CN" sz="1050" dirty="0">
                <a:solidFill>
                  <a:schemeClr val="tx1">
                    <a:lumMod val="50000"/>
                    <a:lumOff val="50000"/>
                  </a:schemeClr>
                </a:solidFill>
                <a:cs typeface="+mn-ea"/>
                <a:sym typeface="+mn-lt"/>
              </a:rPr>
              <a:t>2019</a:t>
            </a:r>
            <a:r>
              <a:rPr lang="zh-CN" altLang="en-US" sz="1050" dirty="0">
                <a:solidFill>
                  <a:schemeClr val="tx1">
                    <a:lumMod val="50000"/>
                    <a:lumOff val="50000"/>
                  </a:schemeClr>
                </a:solidFill>
                <a:cs typeface="+mn-ea"/>
                <a:sym typeface="+mn-lt"/>
              </a:rPr>
              <a:t>年，</a:t>
            </a:r>
            <a:r>
              <a:rPr lang="en-US" altLang="zh-CN" sz="1050" dirty="0" err="1">
                <a:solidFill>
                  <a:schemeClr val="tx1">
                    <a:lumMod val="50000"/>
                    <a:lumOff val="50000"/>
                  </a:schemeClr>
                </a:solidFill>
                <a:cs typeface="+mn-ea"/>
                <a:sym typeface="+mn-lt"/>
              </a:rPr>
              <a:t>TapTap</a:t>
            </a:r>
            <a:r>
              <a:rPr lang="zh-CN" altLang="en-US" sz="1050" dirty="0">
                <a:solidFill>
                  <a:schemeClr val="tx1">
                    <a:lumMod val="50000"/>
                    <a:lumOff val="50000"/>
                  </a:schemeClr>
                </a:solidFill>
                <a:cs typeface="+mn-ea"/>
                <a:sym typeface="+mn-lt"/>
              </a:rPr>
              <a:t>拥有</a:t>
            </a:r>
            <a:r>
              <a:rPr lang="en-US" altLang="zh-CN" sz="1050" dirty="0">
                <a:solidFill>
                  <a:schemeClr val="tx1">
                    <a:lumMod val="50000"/>
                    <a:lumOff val="50000"/>
                  </a:schemeClr>
                </a:solidFill>
                <a:cs typeface="+mn-ea"/>
                <a:sym typeface="+mn-lt"/>
              </a:rPr>
              <a:t>1700</a:t>
            </a:r>
            <a:r>
              <a:rPr lang="zh-CN" altLang="en-US" sz="1050" dirty="0">
                <a:solidFill>
                  <a:schemeClr val="tx1">
                    <a:lumMod val="50000"/>
                    <a:lumOff val="50000"/>
                  </a:schemeClr>
                </a:solidFill>
                <a:cs typeface="+mn-ea"/>
                <a:sym typeface="+mn-lt"/>
              </a:rPr>
              <a:t>万月活跃用户，注册用户则超过</a:t>
            </a:r>
            <a:r>
              <a:rPr lang="en-US" altLang="zh-CN" sz="1050" dirty="0">
                <a:solidFill>
                  <a:schemeClr val="tx1">
                    <a:lumMod val="50000"/>
                    <a:lumOff val="50000"/>
                  </a:schemeClr>
                </a:solidFill>
                <a:cs typeface="+mn-ea"/>
                <a:sym typeface="+mn-lt"/>
              </a:rPr>
              <a:t>5210</a:t>
            </a:r>
            <a:r>
              <a:rPr lang="zh-CN" altLang="en-US" sz="1050" dirty="0">
                <a:solidFill>
                  <a:schemeClr val="tx1">
                    <a:lumMod val="50000"/>
                    <a:lumOff val="50000"/>
                  </a:schemeClr>
                </a:solidFill>
                <a:cs typeface="+mn-ea"/>
                <a:sym typeface="+mn-lt"/>
              </a:rPr>
              <a:t>万</a:t>
            </a:r>
            <a:r>
              <a:rPr lang="zh-CN" altLang="en-US" sz="1050" dirty="0" smtClean="0">
                <a:solidFill>
                  <a:schemeClr val="tx1">
                    <a:lumMod val="50000"/>
                    <a:lumOff val="50000"/>
                  </a:schemeClr>
                </a:solidFill>
                <a:cs typeface="+mn-ea"/>
                <a:sym typeface="+mn-lt"/>
              </a:rPr>
              <a:t>。</a:t>
            </a:r>
            <a:endParaRPr lang="zh-CN" altLang="en-US" sz="1050" dirty="0">
              <a:solidFill>
                <a:schemeClr val="tx1">
                  <a:lumMod val="50000"/>
                  <a:lumOff val="50000"/>
                </a:schemeClr>
              </a:solidFill>
              <a:cs typeface="+mn-ea"/>
              <a:sym typeface="+mn-lt"/>
            </a:endParaRPr>
          </a:p>
        </p:txBody>
      </p:sp>
      <p:pic>
        <p:nvPicPr>
          <p:cNvPr id="9" name="图片 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6777" y="1325524"/>
            <a:ext cx="4712042" cy="2969241"/>
          </a:xfrm>
          <a:prstGeom prst="rect">
            <a:avLst/>
          </a:prstGeom>
          <a:noFill/>
          <a:ln>
            <a:noFill/>
          </a:ln>
        </p:spPr>
      </p:pic>
    </p:spTree>
    <p:extLst>
      <p:ext uri="{BB962C8B-B14F-4D97-AF65-F5344CB8AC3E}">
        <p14:creationId xmlns:p14="http://schemas.microsoft.com/office/powerpoint/2010/main" val="353769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1505C267-49E1-4600-867F-CF8DBCE4F79D}"/>
              </a:ext>
            </a:extLst>
          </p:cNvPr>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ED28B02D-442A-4DD1-A4DA-B971F843735F}"/>
              </a:ext>
            </a:extLst>
          </p:cNvPr>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6A8CAFB-1BE9-4C16-9406-510FAF3CFA5D}"/>
              </a:ext>
            </a:extLst>
          </p:cNvPr>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0A5B20BE-6CA9-46D9-B5B9-F8C091566F2B}"/>
              </a:ext>
            </a:extLst>
          </p:cNvPr>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44E3E248-4603-4FA6-BBD2-1B1ACE327CCC}"/>
              </a:ext>
            </a:extLst>
          </p:cNvPr>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D3EB41CC-BAEE-4D2E-881A-C9EF384A7367}"/>
              </a:ext>
            </a:extLst>
          </p:cNvPr>
          <p:cNvSpPr/>
          <p:nvPr/>
        </p:nvSpPr>
        <p:spPr>
          <a:xfrm>
            <a:off x="7905048" y="-588382"/>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25B2908-F800-489F-B118-0B2139456F5E}"/>
              </a:ext>
            </a:extLst>
          </p:cNvPr>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BA37A06-D5EC-401A-94ED-3A762E0FF759}"/>
              </a:ext>
            </a:extLst>
          </p:cNvPr>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933A9C07-9FD6-4C30-BD7A-750C8BE6C844}"/>
              </a:ext>
            </a:extLst>
          </p:cNvPr>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4D8641DC-6DB0-4D27-8CA0-D18322683142}"/>
              </a:ext>
            </a:extLst>
          </p:cNvPr>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A10808BD-90C2-4C3B-A3BA-3C4A631D65DE}"/>
              </a:ext>
            </a:extLst>
          </p:cNvPr>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a:extLst>
              <a:ext uri="{FF2B5EF4-FFF2-40B4-BE49-F238E27FC236}">
                <a16:creationId xmlns:a16="http://schemas.microsoft.com/office/drawing/2014/main" id="{34433373-A347-478D-8CB7-5F177445ED74}"/>
              </a:ext>
            </a:extLst>
          </p:cNvPr>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EA5D026A-4B7E-4F23-8C2F-AA9D902F1D08}"/>
              </a:ext>
            </a:extLst>
          </p:cNvPr>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PA_矩形 7">
            <a:extLst>
              <a:ext uri="{FF2B5EF4-FFF2-40B4-BE49-F238E27FC236}">
                <a16:creationId xmlns:a16="http://schemas.microsoft.com/office/drawing/2014/main" id="{24400E0A-E249-4CA1-BF9E-F5ED58F27447}"/>
              </a:ext>
            </a:extLst>
          </p:cNvPr>
          <p:cNvSpPr/>
          <p:nvPr>
            <p:custDataLst>
              <p:tags r:id="rId1"/>
            </p:custDataLst>
          </p:nvPr>
        </p:nvSpPr>
        <p:spPr>
          <a:xfrm>
            <a:off x="1067136" y="1554253"/>
            <a:ext cx="5128327" cy="769441"/>
          </a:xfrm>
          <a:prstGeom prst="rect">
            <a:avLst/>
          </a:prstGeom>
        </p:spPr>
        <p:txBody>
          <a:bodyPr wrap="none">
            <a:spAutoFit/>
          </a:bodyPr>
          <a:lstStyle/>
          <a:p>
            <a:pPr lvl="0" defTabSz="685800">
              <a:defRPr/>
            </a:pPr>
            <a:r>
              <a:rPr lang="zh-CN" altLang="en-US" sz="4400" b="1" kern="0" dirty="0" smtClean="0">
                <a:solidFill>
                  <a:schemeClr val="accent3"/>
                </a:solidFill>
                <a:cs typeface="+mn-ea"/>
                <a:sym typeface="+mn-lt"/>
              </a:rPr>
              <a:t>数据简介</a:t>
            </a:r>
            <a:r>
              <a:rPr lang="en-US" altLang="zh-CN" sz="4400" b="1" kern="0" dirty="0" smtClean="0">
                <a:solidFill>
                  <a:schemeClr val="accent3"/>
                </a:solidFill>
                <a:cs typeface="+mn-ea"/>
                <a:sym typeface="+mn-lt"/>
              </a:rPr>
              <a:t>+</a:t>
            </a:r>
            <a:r>
              <a:rPr lang="zh-CN" altLang="en-US" sz="4400" b="1" kern="0" dirty="0">
                <a:solidFill>
                  <a:schemeClr val="accent3"/>
                </a:solidFill>
                <a:cs typeface="+mn-ea"/>
                <a:sym typeface="+mn-lt"/>
              </a:rPr>
              <a:t>描述</a:t>
            </a:r>
            <a:r>
              <a:rPr lang="zh-CN" altLang="en-US" sz="4400" b="1" kern="0" dirty="0" smtClean="0">
                <a:solidFill>
                  <a:schemeClr val="accent3"/>
                </a:solidFill>
                <a:cs typeface="+mn-ea"/>
                <a:sym typeface="+mn-lt"/>
              </a:rPr>
              <a:t>分析</a:t>
            </a:r>
            <a:endParaRPr lang="zh-CN" altLang="en-US" sz="4400" b="1" kern="0" dirty="0">
              <a:solidFill>
                <a:schemeClr val="accent3"/>
              </a:solidFill>
              <a:cs typeface="+mn-ea"/>
              <a:sym typeface="+mn-lt"/>
            </a:endParaRPr>
          </a:p>
        </p:txBody>
      </p:sp>
      <p:sp>
        <p:nvSpPr>
          <p:cNvPr id="24" name="矩形: 圆角 23">
            <a:extLst>
              <a:ext uri="{FF2B5EF4-FFF2-40B4-BE49-F238E27FC236}">
                <a16:creationId xmlns:a16="http://schemas.microsoft.com/office/drawing/2014/main" id="{2469F284-DB14-4355-85C6-3B8B8FF18D46}"/>
              </a:ext>
            </a:extLst>
          </p:cNvPr>
          <p:cNvSpPr/>
          <p:nvPr/>
        </p:nvSpPr>
        <p:spPr>
          <a:xfrm>
            <a:off x="1133907" y="3011304"/>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cs typeface="+mn-ea"/>
                <a:sym typeface="+mn-lt"/>
              </a:rPr>
              <a:t>第二</a:t>
            </a:r>
            <a:r>
              <a:rPr lang="zh-CN" altLang="en-US" sz="1200" dirty="0">
                <a:cs typeface="+mn-ea"/>
                <a:sym typeface="+mn-lt"/>
              </a:rPr>
              <a:t>部分</a:t>
            </a:r>
          </a:p>
        </p:txBody>
      </p:sp>
      <p:sp>
        <p:nvSpPr>
          <p:cNvPr id="20" name="PA_矩形 7">
            <a:extLst>
              <a:ext uri="{FF2B5EF4-FFF2-40B4-BE49-F238E27FC236}">
                <a16:creationId xmlns:a16="http://schemas.microsoft.com/office/drawing/2014/main" id="{476CA067-F725-4B5E-9154-5B3EE9F99C1A}"/>
              </a:ext>
            </a:extLst>
          </p:cNvPr>
          <p:cNvSpPr/>
          <p:nvPr>
            <p:custDataLst>
              <p:tags r:id="rId2"/>
            </p:custDataLst>
          </p:nvPr>
        </p:nvSpPr>
        <p:spPr>
          <a:xfrm>
            <a:off x="3557324" y="279419"/>
            <a:ext cx="2031325" cy="461665"/>
          </a:xfrm>
          <a:prstGeom prst="rect">
            <a:avLst/>
          </a:prstGeom>
        </p:spPr>
        <p:txBody>
          <a:bodyPr wrap="square">
            <a:spAutoFit/>
          </a:bodyPr>
          <a:lstStyle/>
          <a:p>
            <a:pPr lvl="0" algn="ctr" defTabSz="685800">
              <a:defRPr/>
            </a:pPr>
            <a:r>
              <a:rPr lang="zh-CN" altLang="en-US" sz="2400" b="1" kern="0" dirty="0" smtClean="0">
                <a:solidFill>
                  <a:srgbClr val="7787A0"/>
                </a:solidFill>
                <a:cs typeface="+mn-ea"/>
                <a:sym typeface="+mn-lt"/>
              </a:rPr>
              <a:t>数据简介</a:t>
            </a:r>
            <a:endParaRPr lang="zh-CN" altLang="en-US" sz="2400" b="1" kern="0" dirty="0">
              <a:solidFill>
                <a:srgbClr val="7787A0"/>
              </a:solidFill>
              <a:cs typeface="+mn-ea"/>
              <a:sym typeface="+mn-lt"/>
            </a:endParaRPr>
          </a:p>
        </p:txBody>
      </p:sp>
      <p:sp>
        <p:nvSpPr>
          <p:cNvPr id="23" name="文本框 22"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a:extLst>
              <a:ext uri="{FF2B5EF4-FFF2-40B4-BE49-F238E27FC236}">
                <a16:creationId xmlns:a16="http://schemas.microsoft.com/office/drawing/2014/main" id="{54E6B93E-B790-4EE6-8B4B-16E14A13E23B}"/>
              </a:ext>
            </a:extLst>
          </p:cNvPr>
          <p:cNvSpPr txBox="1"/>
          <p:nvPr/>
        </p:nvSpPr>
        <p:spPr>
          <a:xfrm>
            <a:off x="5887549" y="1003308"/>
            <a:ext cx="2776756" cy="400110"/>
          </a:xfrm>
          <a:prstGeom prst="rect">
            <a:avLst/>
          </a:prstGeom>
          <a:noFill/>
        </p:spPr>
        <p:txBody>
          <a:bodyPr wrap="square" rtlCol="0">
            <a:spAutoFit/>
          </a:bodyPr>
          <a:lstStyle/>
          <a:p>
            <a:r>
              <a:rPr lang="zh-CN" altLang="en-US" sz="2000" b="1" dirty="0" smtClean="0">
                <a:solidFill>
                  <a:schemeClr val="accent2"/>
                </a:solidFill>
                <a:cs typeface="+mn-ea"/>
                <a:sym typeface="+mn-lt"/>
              </a:rPr>
              <a:t>数据来源</a:t>
            </a:r>
            <a:endParaRPr lang="zh-CN" altLang="en-US" sz="2000" b="1" dirty="0">
              <a:solidFill>
                <a:schemeClr val="accent2"/>
              </a:solidFill>
              <a:cs typeface="+mn-ea"/>
              <a:sym typeface="+mn-lt"/>
            </a:endParaRPr>
          </a:p>
        </p:txBody>
      </p:sp>
      <p:sp>
        <p:nvSpPr>
          <p:cNvPr id="29" name="矩形 28"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a:extLst>
              <a:ext uri="{FF2B5EF4-FFF2-40B4-BE49-F238E27FC236}">
                <a16:creationId xmlns:a16="http://schemas.microsoft.com/office/drawing/2014/main" id="{1D60E653-CF59-4FB7-B703-7238ABE0B69B}"/>
              </a:ext>
            </a:extLst>
          </p:cNvPr>
          <p:cNvSpPr/>
          <p:nvPr/>
        </p:nvSpPr>
        <p:spPr>
          <a:xfrm>
            <a:off x="5874548" y="1436028"/>
            <a:ext cx="2776756" cy="1788951"/>
          </a:xfrm>
          <a:prstGeom prst="rect">
            <a:avLst/>
          </a:prstGeom>
          <a:noFill/>
        </p:spPr>
        <p:txBody>
          <a:bodyPr wrap="square">
            <a:spAutoFit/>
          </a:bodyPr>
          <a:lstStyle/>
          <a:p>
            <a:pPr fontAlgn="base">
              <a:lnSpc>
                <a:spcPct val="150000"/>
              </a:lnSpc>
              <a:spcBef>
                <a:spcPct val="0"/>
              </a:spcBef>
              <a:spcAft>
                <a:spcPct val="0"/>
              </a:spcAft>
            </a:pPr>
            <a:r>
              <a:rPr lang="en-US" altLang="zh-CN" sz="1050" dirty="0" err="1" smtClean="0">
                <a:solidFill>
                  <a:schemeClr val="tx1">
                    <a:lumMod val="50000"/>
                    <a:lumOff val="50000"/>
                  </a:schemeClr>
                </a:solidFill>
                <a:cs typeface="+mn-ea"/>
                <a:sym typeface="+mn-lt"/>
              </a:rPr>
              <a:t>TapTap</a:t>
            </a:r>
            <a:r>
              <a:rPr lang="zh-CN" altLang="en-US" sz="1050" dirty="0" smtClean="0">
                <a:solidFill>
                  <a:schemeClr val="tx1">
                    <a:lumMod val="50000"/>
                    <a:lumOff val="50000"/>
                  </a:schemeClr>
                </a:solidFill>
                <a:cs typeface="+mn-ea"/>
                <a:sym typeface="+mn-lt"/>
              </a:rPr>
              <a:t>平台官方网站，爬取热门榜</a:t>
            </a:r>
            <a:r>
              <a:rPr lang="en-US" altLang="zh-CN" sz="1050" dirty="0" smtClean="0">
                <a:solidFill>
                  <a:schemeClr val="tx1">
                    <a:lumMod val="50000"/>
                    <a:lumOff val="50000"/>
                  </a:schemeClr>
                </a:solidFill>
                <a:cs typeface="+mn-ea"/>
                <a:sym typeface="+mn-lt"/>
              </a:rPr>
              <a:t>Top150</a:t>
            </a:r>
            <a:r>
              <a:rPr lang="zh-CN" altLang="en-US" sz="1050" dirty="0" smtClean="0">
                <a:solidFill>
                  <a:schemeClr val="tx1">
                    <a:lumMod val="50000"/>
                    <a:lumOff val="50000"/>
                  </a:schemeClr>
                </a:solidFill>
                <a:cs typeface="+mn-ea"/>
                <a:sym typeface="+mn-lt"/>
              </a:rPr>
              <a:t>的手游数据 网址：</a:t>
            </a:r>
            <a:r>
              <a:rPr lang="en-US" altLang="zh-CN" sz="1050" dirty="0">
                <a:solidFill>
                  <a:schemeClr val="tx1">
                    <a:lumMod val="50000"/>
                    <a:lumOff val="50000"/>
                  </a:schemeClr>
                </a:solidFill>
                <a:cs typeface="+mn-ea"/>
                <a:sym typeface="+mn-lt"/>
                <a:hlinkClick r:id="rId4"/>
              </a:rPr>
              <a:t>https://</a:t>
            </a:r>
            <a:r>
              <a:rPr lang="en-US" altLang="zh-CN" sz="1050" dirty="0" smtClean="0">
                <a:solidFill>
                  <a:schemeClr val="tx1">
                    <a:lumMod val="50000"/>
                    <a:lumOff val="50000"/>
                  </a:schemeClr>
                </a:solidFill>
                <a:cs typeface="+mn-ea"/>
                <a:sym typeface="+mn-lt"/>
                <a:hlinkClick r:id="rId4"/>
              </a:rPr>
              <a:t>www.taptap.com/top/download</a:t>
            </a:r>
            <a:endParaRPr lang="en-US" altLang="zh-CN" sz="1050" dirty="0" smtClean="0">
              <a:solidFill>
                <a:schemeClr val="tx1">
                  <a:lumMod val="50000"/>
                  <a:lumOff val="50000"/>
                </a:schemeClr>
              </a:solidFill>
              <a:cs typeface="+mn-ea"/>
              <a:sym typeface="+mn-lt"/>
            </a:endParaRPr>
          </a:p>
          <a:p>
            <a:pPr fontAlgn="base">
              <a:lnSpc>
                <a:spcPct val="150000"/>
              </a:lnSpc>
              <a:spcBef>
                <a:spcPct val="0"/>
              </a:spcBef>
              <a:spcAft>
                <a:spcPct val="0"/>
              </a:spcAft>
            </a:pPr>
            <a:r>
              <a:rPr lang="zh-CN" altLang="en-US" sz="1050" dirty="0" smtClean="0">
                <a:solidFill>
                  <a:schemeClr val="tx1">
                    <a:lumMod val="50000"/>
                    <a:lumOff val="50000"/>
                  </a:schemeClr>
                </a:solidFill>
                <a:cs typeface="+mn-ea"/>
                <a:sym typeface="+mn-lt"/>
              </a:rPr>
              <a:t>实际获得</a:t>
            </a:r>
            <a:r>
              <a:rPr lang="en-US" altLang="zh-CN" sz="1050" dirty="0" smtClean="0">
                <a:solidFill>
                  <a:schemeClr val="tx1">
                    <a:lumMod val="50000"/>
                    <a:lumOff val="50000"/>
                  </a:schemeClr>
                </a:solidFill>
                <a:cs typeface="+mn-ea"/>
                <a:sym typeface="+mn-lt"/>
              </a:rPr>
              <a:t>149</a:t>
            </a:r>
            <a:r>
              <a:rPr lang="zh-CN" altLang="en-US" sz="1050" dirty="0" smtClean="0">
                <a:solidFill>
                  <a:schemeClr val="tx1">
                    <a:lumMod val="50000"/>
                    <a:lumOff val="50000"/>
                  </a:schemeClr>
                </a:solidFill>
                <a:cs typeface="+mn-ea"/>
                <a:sym typeface="+mn-lt"/>
              </a:rPr>
              <a:t>个游戏（榜单上原神出现了两次）的相关信息</a:t>
            </a:r>
            <a:endParaRPr lang="en-US" altLang="zh-CN" sz="1050" dirty="0" smtClean="0">
              <a:solidFill>
                <a:schemeClr val="tx1">
                  <a:lumMod val="50000"/>
                  <a:lumOff val="50000"/>
                </a:schemeClr>
              </a:solidFill>
              <a:cs typeface="+mn-ea"/>
              <a:sym typeface="+mn-lt"/>
            </a:endParaRPr>
          </a:p>
          <a:p>
            <a:pPr fontAlgn="base">
              <a:lnSpc>
                <a:spcPct val="150000"/>
              </a:lnSpc>
              <a:spcBef>
                <a:spcPct val="0"/>
              </a:spcBef>
              <a:spcAft>
                <a:spcPct val="0"/>
              </a:spcAft>
            </a:pPr>
            <a:r>
              <a:rPr lang="zh-CN" altLang="en-US" sz="1050" dirty="0">
                <a:solidFill>
                  <a:schemeClr val="tx1">
                    <a:lumMod val="50000"/>
                    <a:lumOff val="50000"/>
                  </a:schemeClr>
                </a:solidFill>
                <a:cs typeface="+mn-ea"/>
                <a:sym typeface="+mn-lt"/>
              </a:rPr>
              <a:t>爬</a:t>
            </a:r>
            <a:r>
              <a:rPr lang="zh-CN" altLang="en-US" sz="1050" dirty="0" smtClean="0">
                <a:solidFill>
                  <a:schemeClr val="tx1">
                    <a:lumMod val="50000"/>
                    <a:lumOff val="50000"/>
                  </a:schemeClr>
                </a:solidFill>
                <a:cs typeface="+mn-ea"/>
                <a:sym typeface="+mn-lt"/>
              </a:rPr>
              <a:t>取时间为</a:t>
            </a:r>
            <a:r>
              <a:rPr lang="en-US" altLang="zh-CN" sz="1050" dirty="0" smtClean="0">
                <a:solidFill>
                  <a:schemeClr val="tx1">
                    <a:lumMod val="50000"/>
                    <a:lumOff val="50000"/>
                  </a:schemeClr>
                </a:solidFill>
                <a:cs typeface="+mn-ea"/>
                <a:sym typeface="+mn-lt"/>
              </a:rPr>
              <a:t>2020.12.08</a:t>
            </a:r>
            <a:r>
              <a:rPr lang="zh-CN" altLang="en-US" sz="1050" dirty="0" smtClean="0">
                <a:solidFill>
                  <a:schemeClr val="tx1">
                    <a:lumMod val="50000"/>
                    <a:lumOff val="50000"/>
                  </a:schemeClr>
                </a:solidFill>
                <a:cs typeface="+mn-ea"/>
                <a:sym typeface="+mn-lt"/>
              </a:rPr>
              <a:t>早</a:t>
            </a:r>
            <a:r>
              <a:rPr lang="en-US" altLang="zh-CN" sz="1050" dirty="0" smtClean="0">
                <a:solidFill>
                  <a:schemeClr val="tx1">
                    <a:lumMod val="50000"/>
                    <a:lumOff val="50000"/>
                  </a:schemeClr>
                </a:solidFill>
                <a:cs typeface="+mn-ea"/>
                <a:sym typeface="+mn-lt"/>
              </a:rPr>
              <a:t>9:00.</a:t>
            </a:r>
          </a:p>
          <a:p>
            <a:pPr fontAlgn="base">
              <a:lnSpc>
                <a:spcPct val="150000"/>
              </a:lnSpc>
              <a:spcBef>
                <a:spcPct val="0"/>
              </a:spcBef>
              <a:spcAft>
                <a:spcPct val="0"/>
              </a:spcAft>
            </a:pPr>
            <a:endParaRPr lang="en-US" altLang="zh-CN" sz="1050" dirty="0">
              <a:solidFill>
                <a:schemeClr val="tx1">
                  <a:lumMod val="50000"/>
                  <a:lumOff val="50000"/>
                </a:schemeClr>
              </a:solidFill>
              <a:cs typeface="+mn-ea"/>
              <a:sym typeface="+mn-lt"/>
            </a:endParaRPr>
          </a:p>
        </p:txBody>
      </p:sp>
      <p:sp>
        <p:nvSpPr>
          <p:cNvPr id="31" name="文本框 30"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a:extLst>
              <a:ext uri="{FF2B5EF4-FFF2-40B4-BE49-F238E27FC236}">
                <a16:creationId xmlns:a16="http://schemas.microsoft.com/office/drawing/2014/main" id="{B74C715A-1562-481B-ADAF-E3F64E96FE8A}"/>
              </a:ext>
            </a:extLst>
          </p:cNvPr>
          <p:cNvSpPr txBox="1"/>
          <p:nvPr/>
        </p:nvSpPr>
        <p:spPr>
          <a:xfrm>
            <a:off x="5887549" y="3060385"/>
            <a:ext cx="2776756" cy="400110"/>
          </a:xfrm>
          <a:prstGeom prst="rect">
            <a:avLst/>
          </a:prstGeom>
          <a:noFill/>
        </p:spPr>
        <p:txBody>
          <a:bodyPr wrap="square" rtlCol="0">
            <a:spAutoFit/>
          </a:bodyPr>
          <a:lstStyle/>
          <a:p>
            <a:r>
              <a:rPr lang="zh-CN" altLang="en-US" sz="2000" b="1" dirty="0" smtClean="0">
                <a:solidFill>
                  <a:schemeClr val="accent3"/>
                </a:solidFill>
                <a:cs typeface="+mn-ea"/>
                <a:sym typeface="+mn-lt"/>
              </a:rPr>
              <a:t>基本概况</a:t>
            </a:r>
            <a:endParaRPr lang="zh-CN" altLang="en-US" sz="2000" b="1" dirty="0">
              <a:solidFill>
                <a:schemeClr val="accent3"/>
              </a:solidFill>
              <a:cs typeface="+mn-ea"/>
              <a:sym typeface="+mn-lt"/>
            </a:endParaRPr>
          </a:p>
        </p:txBody>
      </p:sp>
      <p:sp>
        <p:nvSpPr>
          <p:cNvPr id="32" name="矩形 31"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a:extLst>
              <a:ext uri="{FF2B5EF4-FFF2-40B4-BE49-F238E27FC236}">
                <a16:creationId xmlns:a16="http://schemas.microsoft.com/office/drawing/2014/main" id="{22DB8DCA-9726-417C-B09A-17796E2E3392}"/>
              </a:ext>
            </a:extLst>
          </p:cNvPr>
          <p:cNvSpPr/>
          <p:nvPr/>
        </p:nvSpPr>
        <p:spPr>
          <a:xfrm>
            <a:off x="5887549" y="3460495"/>
            <a:ext cx="2776756" cy="819455"/>
          </a:xfrm>
          <a:prstGeom prst="rect">
            <a:avLst/>
          </a:prstGeom>
          <a:noFill/>
        </p:spPr>
        <p:txBody>
          <a:bodyPr wrap="square">
            <a:spAutoFit/>
          </a:bodyPr>
          <a:lstStyle/>
          <a:p>
            <a:pPr fontAlgn="base">
              <a:lnSpc>
                <a:spcPct val="150000"/>
              </a:lnSpc>
              <a:spcBef>
                <a:spcPct val="0"/>
              </a:spcBef>
              <a:spcAft>
                <a:spcPct val="0"/>
              </a:spcAft>
            </a:pPr>
            <a:r>
              <a:rPr lang="zh-CN" altLang="en-US" sz="1050" dirty="0" smtClean="0">
                <a:solidFill>
                  <a:schemeClr val="tx1">
                    <a:lumMod val="50000"/>
                    <a:lumOff val="50000"/>
                  </a:schemeClr>
                </a:solidFill>
                <a:cs typeface="+mn-ea"/>
                <a:sym typeface="+mn-lt"/>
              </a:rPr>
              <a:t>每个游戏约</a:t>
            </a:r>
            <a:r>
              <a:rPr lang="en-US" altLang="zh-CN" sz="1050" dirty="0" smtClean="0">
                <a:solidFill>
                  <a:schemeClr val="tx1">
                    <a:lumMod val="50000"/>
                    <a:lumOff val="50000"/>
                  </a:schemeClr>
                </a:solidFill>
                <a:cs typeface="+mn-ea"/>
                <a:sym typeface="+mn-lt"/>
              </a:rPr>
              <a:t>100</a:t>
            </a:r>
            <a:r>
              <a:rPr lang="zh-CN" altLang="en-US" sz="1050" dirty="0" smtClean="0">
                <a:solidFill>
                  <a:schemeClr val="tx1">
                    <a:lumMod val="50000"/>
                    <a:lumOff val="50000"/>
                  </a:schemeClr>
                </a:solidFill>
                <a:cs typeface="+mn-ea"/>
                <a:sym typeface="+mn-lt"/>
              </a:rPr>
              <a:t>条评论（部分游戏评论较少），共计</a:t>
            </a:r>
            <a:r>
              <a:rPr lang="en-US" altLang="zh-CN" sz="1050" dirty="0" smtClean="0">
                <a:solidFill>
                  <a:schemeClr val="tx1">
                    <a:lumMod val="50000"/>
                    <a:lumOff val="50000"/>
                  </a:schemeClr>
                </a:solidFill>
                <a:cs typeface="+mn-ea"/>
                <a:sym typeface="+mn-lt"/>
              </a:rPr>
              <a:t>14808</a:t>
            </a:r>
            <a:r>
              <a:rPr lang="zh-CN" altLang="en-US" sz="1050" dirty="0" smtClean="0">
                <a:solidFill>
                  <a:schemeClr val="tx1">
                    <a:lumMod val="50000"/>
                    <a:lumOff val="50000"/>
                  </a:schemeClr>
                </a:solidFill>
                <a:cs typeface="+mn-ea"/>
                <a:sym typeface="+mn-lt"/>
              </a:rPr>
              <a:t>条不同的评论；游戏的基本信息，包括游戏名、厂商、评分等。</a:t>
            </a:r>
            <a:endParaRPr lang="en-US" altLang="zh-CN" sz="1050" dirty="0">
              <a:solidFill>
                <a:schemeClr val="tx1">
                  <a:lumMod val="50000"/>
                  <a:lumOff val="50000"/>
                </a:schemeClr>
              </a:solidFill>
              <a:cs typeface="+mn-ea"/>
              <a:sym typeface="+mn-lt"/>
            </a:endParaRPr>
          </a:p>
        </p:txBody>
      </p:sp>
      <p:graphicFrame>
        <p:nvGraphicFramePr>
          <p:cNvPr id="33" name="表格 32"/>
          <p:cNvGraphicFramePr>
            <a:graphicFrameLocks noGrp="1"/>
          </p:cNvGraphicFramePr>
          <p:nvPr>
            <p:extLst>
              <p:ext uri="{D42A27DB-BD31-4B8C-83A1-F6EECF244321}">
                <p14:modId xmlns:p14="http://schemas.microsoft.com/office/powerpoint/2010/main" val="3213048434"/>
              </p:ext>
            </p:extLst>
          </p:nvPr>
        </p:nvGraphicFramePr>
        <p:xfrm>
          <a:off x="241003" y="790705"/>
          <a:ext cx="5646545" cy="4050181"/>
        </p:xfrm>
        <a:graphic>
          <a:graphicData uri="http://schemas.openxmlformats.org/drawingml/2006/table">
            <a:tbl>
              <a:tblPr firstRow="1" bandRow="1">
                <a:tableStyleId>{F5AB1C69-6EDB-4FF4-983F-18BD219EF322}</a:tableStyleId>
              </a:tblPr>
              <a:tblGrid>
                <a:gridCol w="1129309">
                  <a:extLst>
                    <a:ext uri="{9D8B030D-6E8A-4147-A177-3AD203B41FA5}">
                      <a16:colId xmlns:a16="http://schemas.microsoft.com/office/drawing/2014/main" val="760551069"/>
                    </a:ext>
                  </a:extLst>
                </a:gridCol>
                <a:gridCol w="1129309">
                  <a:extLst>
                    <a:ext uri="{9D8B030D-6E8A-4147-A177-3AD203B41FA5}">
                      <a16:colId xmlns:a16="http://schemas.microsoft.com/office/drawing/2014/main" val="1136119676"/>
                    </a:ext>
                  </a:extLst>
                </a:gridCol>
                <a:gridCol w="1129309">
                  <a:extLst>
                    <a:ext uri="{9D8B030D-6E8A-4147-A177-3AD203B41FA5}">
                      <a16:colId xmlns:a16="http://schemas.microsoft.com/office/drawing/2014/main" val="4119394654"/>
                    </a:ext>
                  </a:extLst>
                </a:gridCol>
                <a:gridCol w="1129309">
                  <a:extLst>
                    <a:ext uri="{9D8B030D-6E8A-4147-A177-3AD203B41FA5}">
                      <a16:colId xmlns:a16="http://schemas.microsoft.com/office/drawing/2014/main" val="60588029"/>
                    </a:ext>
                  </a:extLst>
                </a:gridCol>
                <a:gridCol w="1129309">
                  <a:extLst>
                    <a:ext uri="{9D8B030D-6E8A-4147-A177-3AD203B41FA5}">
                      <a16:colId xmlns:a16="http://schemas.microsoft.com/office/drawing/2014/main" val="330511349"/>
                    </a:ext>
                  </a:extLst>
                </a:gridCol>
              </a:tblGrid>
              <a:tr h="325158">
                <a:tc>
                  <a:txBody>
                    <a:bodyPr/>
                    <a:lstStyle/>
                    <a:p>
                      <a:pPr algn="ctr"/>
                      <a:r>
                        <a:rPr lang="zh-CN" altLang="en-US" sz="1100" dirty="0" smtClean="0"/>
                        <a:t>变量类型</a:t>
                      </a:r>
                      <a:endParaRPr lang="zh-CN" altLang="en-US" sz="1100" dirty="0"/>
                    </a:p>
                  </a:txBody>
                  <a:tcPr anchor="ctr"/>
                </a:tc>
                <a:tc>
                  <a:txBody>
                    <a:bodyPr/>
                    <a:lstStyle/>
                    <a:p>
                      <a:pPr algn="ctr"/>
                      <a:r>
                        <a:rPr lang="zh-CN" altLang="en-US" sz="1100" dirty="0" smtClean="0"/>
                        <a:t>变量名</a:t>
                      </a:r>
                      <a:endParaRPr lang="zh-CN" altLang="en-US" sz="1100" dirty="0"/>
                    </a:p>
                  </a:txBody>
                  <a:tcPr anchor="ctr"/>
                </a:tc>
                <a:tc>
                  <a:txBody>
                    <a:bodyPr/>
                    <a:lstStyle/>
                    <a:p>
                      <a:pPr algn="ctr"/>
                      <a:r>
                        <a:rPr lang="zh-CN" altLang="en-US" sz="1100" dirty="0" smtClean="0"/>
                        <a:t>详细说明</a:t>
                      </a:r>
                      <a:endParaRPr lang="zh-CN" altLang="en-US" sz="1100" dirty="0"/>
                    </a:p>
                  </a:txBody>
                  <a:tcPr anchor="ctr"/>
                </a:tc>
                <a:tc>
                  <a:txBody>
                    <a:bodyPr/>
                    <a:lstStyle/>
                    <a:p>
                      <a:pPr algn="ctr"/>
                      <a:r>
                        <a:rPr lang="zh-CN" altLang="en-US" sz="1100" dirty="0" smtClean="0"/>
                        <a:t>取值范围</a:t>
                      </a:r>
                      <a:endParaRPr lang="zh-CN" altLang="en-US" sz="1100" dirty="0"/>
                    </a:p>
                  </a:txBody>
                  <a:tcPr anchor="ctr"/>
                </a:tc>
                <a:tc>
                  <a:txBody>
                    <a:bodyPr/>
                    <a:lstStyle/>
                    <a:p>
                      <a:pPr algn="ctr"/>
                      <a:r>
                        <a:rPr lang="zh-CN" altLang="en-US" sz="1100" dirty="0" smtClean="0"/>
                        <a:t>备注</a:t>
                      </a:r>
                      <a:endParaRPr lang="zh-CN" altLang="en-US" sz="1100" dirty="0"/>
                    </a:p>
                  </a:txBody>
                  <a:tcPr anchor="ctr"/>
                </a:tc>
                <a:extLst>
                  <a:ext uri="{0D108BD9-81ED-4DB2-BD59-A6C34878D82A}">
                    <a16:rowId xmlns:a16="http://schemas.microsoft.com/office/drawing/2014/main" val="1151066504"/>
                  </a:ext>
                </a:extLst>
              </a:tr>
              <a:tr h="448309">
                <a:tc rowSpan="2">
                  <a:txBody>
                    <a:bodyPr/>
                    <a:lstStyle/>
                    <a:p>
                      <a:pPr algn="ctr"/>
                      <a:r>
                        <a:rPr lang="zh-CN" altLang="en-US" sz="1100" dirty="0" smtClean="0"/>
                        <a:t>因变量</a:t>
                      </a:r>
                      <a:endParaRPr lang="zh-CN" altLang="en-US" sz="1100" dirty="0"/>
                    </a:p>
                  </a:txBody>
                  <a:tcPr anchor="ctr"/>
                </a:tc>
                <a:tc>
                  <a:txBody>
                    <a:bodyPr/>
                    <a:lstStyle/>
                    <a:p>
                      <a:pPr algn="ctr"/>
                      <a:r>
                        <a:rPr lang="zh-CN" altLang="en-US" sz="1100" dirty="0" smtClean="0"/>
                        <a:t>总评分</a:t>
                      </a:r>
                      <a:endParaRPr lang="zh-CN" altLang="en-US" sz="1100" dirty="0"/>
                    </a:p>
                  </a:txBody>
                  <a:tcPr anchor="ctr"/>
                </a:tc>
                <a:tc>
                  <a:txBody>
                    <a:bodyPr/>
                    <a:lstStyle/>
                    <a:p>
                      <a:pPr algn="ctr"/>
                      <a:r>
                        <a:rPr lang="zh-CN" altLang="en-US" sz="1100" dirty="0" smtClean="0"/>
                        <a:t>连续变量</a:t>
                      </a:r>
                      <a:endParaRPr lang="zh-CN" altLang="en-US" sz="1100" dirty="0"/>
                    </a:p>
                  </a:txBody>
                  <a:tcPr anchor="ctr"/>
                </a:tc>
                <a:tc>
                  <a:txBody>
                    <a:bodyPr/>
                    <a:lstStyle/>
                    <a:p>
                      <a:pPr algn="ctr"/>
                      <a:r>
                        <a:rPr lang="en-US" altLang="zh-CN" sz="1100" dirty="0" smtClean="0"/>
                        <a:t>2.1~10</a:t>
                      </a:r>
                      <a:endParaRPr lang="zh-CN" altLang="en-US" sz="1100" dirty="0"/>
                    </a:p>
                  </a:txBody>
                  <a:tcPr anchor="ctr"/>
                </a:tc>
                <a:tc>
                  <a:txBody>
                    <a:bodyPr/>
                    <a:lstStyle/>
                    <a:p>
                      <a:pPr algn="ctr"/>
                      <a:endParaRPr lang="zh-CN" altLang="en-US" sz="1100" dirty="0"/>
                    </a:p>
                  </a:txBody>
                  <a:tcPr anchor="ctr"/>
                </a:tc>
                <a:extLst>
                  <a:ext uri="{0D108BD9-81ED-4DB2-BD59-A6C34878D82A}">
                    <a16:rowId xmlns:a16="http://schemas.microsoft.com/office/drawing/2014/main" val="200313026"/>
                  </a:ext>
                </a:extLst>
              </a:tr>
              <a:tr h="418921">
                <a:tc vMerge="1">
                  <a:txBody>
                    <a:bodyPr/>
                    <a:lstStyle/>
                    <a:p>
                      <a:pPr algn="ctr"/>
                      <a:endParaRPr lang="zh-CN" altLang="en-US" sz="1100" dirty="0"/>
                    </a:p>
                  </a:txBody>
                  <a:tcPr anchor="ctr"/>
                </a:tc>
                <a:tc>
                  <a:txBody>
                    <a:bodyPr/>
                    <a:lstStyle/>
                    <a:p>
                      <a:pPr algn="ctr"/>
                      <a:r>
                        <a:rPr lang="zh-CN" altLang="en-US" sz="1100" dirty="0" smtClean="0"/>
                        <a:t>总评论数</a:t>
                      </a:r>
                      <a:endParaRPr lang="zh-CN" altLang="en-US" sz="1100" dirty="0"/>
                    </a:p>
                  </a:txBody>
                  <a:tcPr anchor="ctr"/>
                </a:tc>
                <a:tc>
                  <a:txBody>
                    <a:bodyPr/>
                    <a:lstStyle/>
                    <a:p>
                      <a:pPr algn="ctr"/>
                      <a:r>
                        <a:rPr lang="zh-CN" altLang="en-US" sz="1100" dirty="0" smtClean="0"/>
                        <a:t>计数类型</a:t>
                      </a:r>
                      <a:endParaRPr lang="zh-CN" altLang="en-US" sz="1100" dirty="0"/>
                    </a:p>
                  </a:txBody>
                  <a:tcPr anchor="ctr"/>
                </a:tc>
                <a:tc>
                  <a:txBody>
                    <a:bodyPr/>
                    <a:lstStyle/>
                    <a:p>
                      <a:pPr algn="ctr"/>
                      <a:r>
                        <a:rPr lang="en-US" altLang="zh-CN" sz="1100" dirty="0" smtClean="0"/>
                        <a:t>21~232536</a:t>
                      </a:r>
                      <a:endParaRPr lang="zh-CN" altLang="en-US" sz="1100" dirty="0"/>
                    </a:p>
                  </a:txBody>
                  <a:tcPr anchor="ctr"/>
                </a:tc>
                <a:tc>
                  <a:txBody>
                    <a:bodyPr/>
                    <a:lstStyle/>
                    <a:p>
                      <a:pPr algn="ctr"/>
                      <a:r>
                        <a:rPr lang="zh-CN" altLang="en-US" sz="1100" dirty="0" smtClean="0"/>
                        <a:t>建模时对数处理</a:t>
                      </a:r>
                      <a:endParaRPr lang="zh-CN" altLang="en-US" sz="1100" dirty="0"/>
                    </a:p>
                  </a:txBody>
                  <a:tcPr anchor="ctr"/>
                </a:tc>
                <a:extLst>
                  <a:ext uri="{0D108BD9-81ED-4DB2-BD59-A6C34878D82A}">
                    <a16:rowId xmlns:a16="http://schemas.microsoft.com/office/drawing/2014/main" val="1262052188"/>
                  </a:ext>
                </a:extLst>
              </a:tr>
              <a:tr h="418921">
                <a:tc rowSpan="5">
                  <a:txBody>
                    <a:bodyPr/>
                    <a:lstStyle/>
                    <a:p>
                      <a:pPr algn="ctr"/>
                      <a:r>
                        <a:rPr lang="zh-CN" altLang="en-US" sz="1100" dirty="0" smtClean="0"/>
                        <a:t>自变量</a:t>
                      </a:r>
                      <a:endParaRPr lang="zh-CN" altLang="en-US" sz="1100" dirty="0"/>
                    </a:p>
                  </a:txBody>
                  <a:tcPr anchor="ctr"/>
                </a:tc>
                <a:tc>
                  <a:txBody>
                    <a:bodyPr/>
                    <a:lstStyle/>
                    <a:p>
                      <a:pPr algn="ctr"/>
                      <a:r>
                        <a:rPr lang="zh-CN" altLang="en-US" sz="1100" dirty="0" smtClean="0"/>
                        <a:t>厂商</a:t>
                      </a:r>
                      <a:endParaRPr lang="zh-CN" altLang="en-US" sz="1100" dirty="0"/>
                    </a:p>
                  </a:txBody>
                  <a:tcPr anchor="ctr"/>
                </a:tc>
                <a:tc>
                  <a:txBody>
                    <a:bodyPr/>
                    <a:lstStyle/>
                    <a:p>
                      <a:pPr algn="ctr"/>
                      <a:r>
                        <a:rPr lang="zh-CN" altLang="en-US" sz="1100" dirty="0" smtClean="0"/>
                        <a:t>定性变量（</a:t>
                      </a:r>
                      <a:r>
                        <a:rPr lang="en-US" altLang="zh-CN" sz="1100" dirty="0" smtClean="0"/>
                        <a:t>106</a:t>
                      </a:r>
                      <a:r>
                        <a:rPr lang="zh-CN" altLang="en-US" sz="1100" dirty="0" smtClean="0"/>
                        <a:t>水平）</a:t>
                      </a:r>
                      <a:endParaRPr lang="zh-CN" altLang="en-US" sz="1100" dirty="0"/>
                    </a:p>
                  </a:txBody>
                  <a:tcPr anchor="ctr"/>
                </a:tc>
                <a:tc>
                  <a:txBody>
                    <a:bodyPr/>
                    <a:lstStyle/>
                    <a:p>
                      <a:pPr algn="ctr"/>
                      <a:r>
                        <a:rPr lang="zh-CN" altLang="en-US" sz="1100" dirty="0" smtClean="0"/>
                        <a:t>例如：</a:t>
                      </a:r>
                      <a:r>
                        <a:rPr lang="en-US" altLang="zh-CN" sz="1100" dirty="0" err="1" smtClean="0"/>
                        <a:t>miHoYo</a:t>
                      </a:r>
                      <a:endParaRPr lang="zh-CN" altLang="en-US" sz="1100" dirty="0"/>
                    </a:p>
                  </a:txBody>
                  <a:tcPr anchor="ctr"/>
                </a:tc>
                <a:tc>
                  <a:txBody>
                    <a:bodyPr/>
                    <a:lstStyle/>
                    <a:p>
                      <a:pPr algn="ctr"/>
                      <a:r>
                        <a:rPr lang="zh-CN" altLang="en-US" sz="1100" dirty="0" smtClean="0"/>
                        <a:t>建模时考虑进一步离散化</a:t>
                      </a:r>
                      <a:endParaRPr lang="zh-CN" altLang="en-US" sz="1100" dirty="0"/>
                    </a:p>
                  </a:txBody>
                  <a:tcPr anchor="ctr"/>
                </a:tc>
                <a:extLst>
                  <a:ext uri="{0D108BD9-81ED-4DB2-BD59-A6C34878D82A}">
                    <a16:rowId xmlns:a16="http://schemas.microsoft.com/office/drawing/2014/main" val="3119870939"/>
                  </a:ext>
                </a:extLst>
              </a:tr>
              <a:tr h="418921">
                <a:tc vMerge="1">
                  <a:txBody>
                    <a:bodyPr/>
                    <a:lstStyle/>
                    <a:p>
                      <a:pPr algn="ctr"/>
                      <a:endParaRPr lang="zh-CN" altLang="en-US" sz="1100" dirty="0"/>
                    </a:p>
                  </a:txBody>
                  <a:tcPr anchor="ctr"/>
                </a:tc>
                <a:tc>
                  <a:txBody>
                    <a:bodyPr/>
                    <a:lstStyle/>
                    <a:p>
                      <a:pPr algn="ctr"/>
                      <a:r>
                        <a:rPr lang="zh-CN" altLang="en-US" sz="1100" dirty="0" smtClean="0"/>
                        <a:t>类别</a:t>
                      </a:r>
                      <a:endParaRPr lang="zh-CN" altLang="en-US" sz="1100" dirty="0"/>
                    </a:p>
                  </a:txBody>
                  <a:tcPr anchor="ctr"/>
                </a:tc>
                <a:tc>
                  <a:txBody>
                    <a:bodyPr/>
                    <a:lstStyle/>
                    <a:p>
                      <a:pPr algn="ctr"/>
                      <a:r>
                        <a:rPr lang="zh-CN" altLang="en-US" sz="1100" dirty="0" smtClean="0"/>
                        <a:t>定性变量（</a:t>
                      </a:r>
                      <a:r>
                        <a:rPr lang="en-US" altLang="zh-CN" sz="1100" dirty="0" smtClean="0"/>
                        <a:t>14</a:t>
                      </a:r>
                      <a:r>
                        <a:rPr lang="zh-CN" altLang="en-US" sz="1100" dirty="0" smtClean="0"/>
                        <a:t>水平）</a:t>
                      </a:r>
                      <a:endParaRPr lang="zh-CN" altLang="en-US" sz="1100" dirty="0"/>
                    </a:p>
                  </a:txBody>
                  <a:tcPr anchor="ctr"/>
                </a:tc>
                <a:tc>
                  <a:txBody>
                    <a:bodyPr/>
                    <a:lstStyle/>
                    <a:p>
                      <a:pPr algn="ctr"/>
                      <a:r>
                        <a:rPr lang="zh-CN" altLang="en-US" sz="1100" dirty="0" smtClean="0"/>
                        <a:t>例如：益智</a:t>
                      </a:r>
                      <a:endParaRPr lang="zh-CN" altLang="en-US" sz="1100" dirty="0"/>
                    </a:p>
                  </a:txBody>
                  <a:tcPr anchor="ctr">
                    <a:lnB w="12700" cap="flat" cmpd="sng" algn="ctr">
                      <a:solidFill>
                        <a:schemeClr val="bg1"/>
                      </a:solidFill>
                      <a:prstDash val="solid"/>
                      <a:round/>
                      <a:headEnd type="none" w="med" len="med"/>
                      <a:tailEnd type="none" w="med" len="med"/>
                    </a:lnB>
                  </a:tcPr>
                </a:tc>
                <a:tc>
                  <a:txBody>
                    <a:bodyPr/>
                    <a:lstStyle/>
                    <a:p>
                      <a:pPr algn="ctr"/>
                      <a:endParaRPr lang="zh-CN" altLang="en-US" sz="1100" dirty="0"/>
                    </a:p>
                  </a:txBody>
                  <a:tcPr anchor="ctr"/>
                </a:tc>
                <a:extLst>
                  <a:ext uri="{0D108BD9-81ED-4DB2-BD59-A6C34878D82A}">
                    <a16:rowId xmlns:a16="http://schemas.microsoft.com/office/drawing/2014/main" val="4023942769"/>
                  </a:ext>
                </a:extLst>
              </a:tr>
              <a:tr h="325158">
                <a:tc vMerge="1">
                  <a:txBody>
                    <a:bodyPr/>
                    <a:lstStyle/>
                    <a:p>
                      <a:pPr algn="ctr"/>
                      <a:endParaRPr lang="zh-CN" altLang="en-US" sz="1100"/>
                    </a:p>
                  </a:txBody>
                  <a:tcPr anchor="ctr"/>
                </a:tc>
                <a:tc>
                  <a:txBody>
                    <a:bodyPr/>
                    <a:lstStyle/>
                    <a:p>
                      <a:pPr algn="ctr"/>
                      <a:r>
                        <a:rPr lang="zh-CN" altLang="en-US" sz="1100" dirty="0" smtClean="0"/>
                        <a:t>简介</a:t>
                      </a:r>
                      <a:endParaRPr lang="zh-CN" altLang="en-US" sz="1100" dirty="0"/>
                    </a:p>
                  </a:txBody>
                  <a:tcPr anchor="ctr"/>
                </a:tc>
                <a:tc rowSpan="2">
                  <a:txBody>
                    <a:bodyPr/>
                    <a:lstStyle/>
                    <a:p>
                      <a:pPr algn="ctr"/>
                      <a:r>
                        <a:rPr lang="zh-CN" altLang="en-US" sz="1100" dirty="0" smtClean="0"/>
                        <a:t>文本数据</a:t>
                      </a:r>
                      <a:endParaRPr lang="zh-CN" altLang="en-US" sz="1100" dirty="0"/>
                    </a:p>
                  </a:txBody>
                  <a:tcPr anchor="ctr">
                    <a:lnR w="12700" cap="flat" cmpd="sng" algn="ctr">
                      <a:solidFill>
                        <a:schemeClr val="bg1"/>
                      </a:solidFill>
                      <a:prstDash val="solid"/>
                      <a:round/>
                      <a:headEnd type="none" w="med" len="med"/>
                      <a:tailEnd type="none" w="med" len="med"/>
                    </a:lnR>
                  </a:tcPr>
                </a:tc>
                <a:tc rowSpan="2">
                  <a:txBody>
                    <a:bodyPr/>
                    <a:lstStyle/>
                    <a:p>
                      <a:pPr algn="ctr"/>
                      <a:endParaRPr lang="zh-CN"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rowSpan="3">
                  <a:txBody>
                    <a:bodyPr/>
                    <a:lstStyle/>
                    <a:p>
                      <a:pPr algn="ctr"/>
                      <a:r>
                        <a:rPr lang="zh-CN" altLang="en-US" sz="1100" dirty="0" smtClean="0"/>
                        <a:t>建模时进一步提取信息构建自变量</a:t>
                      </a:r>
                      <a:endParaRPr lang="zh-CN" altLang="en-US" sz="110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648282108"/>
                  </a:ext>
                </a:extLst>
              </a:tr>
              <a:tr h="325158">
                <a:tc vMerge="1">
                  <a:txBody>
                    <a:bodyPr/>
                    <a:lstStyle/>
                    <a:p>
                      <a:pPr algn="ctr"/>
                      <a:endParaRPr lang="zh-CN" altLang="en-US" sz="1100" dirty="0"/>
                    </a:p>
                  </a:txBody>
                  <a:tcPr anchor="ctr"/>
                </a:tc>
                <a:tc>
                  <a:txBody>
                    <a:bodyPr/>
                    <a:lstStyle/>
                    <a:p>
                      <a:pPr algn="ctr"/>
                      <a:r>
                        <a:rPr lang="zh-CN" altLang="en-US" sz="1100" dirty="0" smtClean="0"/>
                        <a:t>评论内容</a:t>
                      </a:r>
                      <a:endParaRPr lang="zh-CN" altLang="en-US" sz="1100" dirty="0"/>
                    </a:p>
                  </a:txBody>
                  <a:tcPr anchor="ctr"/>
                </a:tc>
                <a:tc vMerge="1">
                  <a:txBody>
                    <a:bodyPr/>
                    <a:lstStyle/>
                    <a:p>
                      <a:pPr algn="ctr"/>
                      <a:endParaRPr lang="zh-CN" altLang="en-US" sz="1100" dirty="0"/>
                    </a:p>
                  </a:txBody>
                  <a:tcPr anchor="ctr"/>
                </a:tc>
                <a:tc vMerge="1">
                  <a:txBody>
                    <a:bodyPr/>
                    <a:lstStyle/>
                    <a:p>
                      <a:pPr algn="ctr"/>
                      <a:endParaRPr lang="zh-CN" altLang="en-US" sz="1100" dirty="0"/>
                    </a:p>
                  </a:txBody>
                  <a:tcPr anchor="ctr"/>
                </a:tc>
                <a:tc vMerge="1">
                  <a:txBody>
                    <a:bodyPr/>
                    <a:lstStyle/>
                    <a:p>
                      <a:pPr algn="ctr"/>
                      <a:endParaRPr lang="zh-CN" altLang="en-US" sz="1100" dirty="0"/>
                    </a:p>
                  </a:txBody>
                  <a:tcPr anchor="ctr">
                    <a:lnL w="12700" cmpd="sng">
                      <a:noFill/>
                    </a:lnL>
                  </a:tcPr>
                </a:tc>
                <a:extLst>
                  <a:ext uri="{0D108BD9-81ED-4DB2-BD59-A6C34878D82A}">
                    <a16:rowId xmlns:a16="http://schemas.microsoft.com/office/drawing/2014/main" val="1142356010"/>
                  </a:ext>
                </a:extLst>
              </a:tr>
              <a:tr h="418921">
                <a:tc vMerge="1">
                  <a:txBody>
                    <a:bodyPr/>
                    <a:lstStyle/>
                    <a:p>
                      <a:pPr algn="ctr"/>
                      <a:endParaRPr lang="zh-CN" altLang="en-US" sz="1100" dirty="0"/>
                    </a:p>
                  </a:txBody>
                  <a:tcPr anchor="ctr"/>
                </a:tc>
                <a:tc>
                  <a:txBody>
                    <a:bodyPr/>
                    <a:lstStyle/>
                    <a:p>
                      <a:pPr algn="ctr"/>
                      <a:r>
                        <a:rPr lang="zh-CN" altLang="en-US" sz="1100" dirty="0" smtClean="0"/>
                        <a:t>评论星级（用户打分）</a:t>
                      </a:r>
                      <a:endParaRPr lang="zh-CN" altLang="en-US" sz="1100" dirty="0"/>
                    </a:p>
                  </a:txBody>
                  <a:tcPr anchor="ctr"/>
                </a:tc>
                <a:tc>
                  <a:txBody>
                    <a:bodyPr/>
                    <a:lstStyle/>
                    <a:p>
                      <a:pPr algn="ctr"/>
                      <a:r>
                        <a:rPr lang="zh-CN" altLang="en-US" sz="1100" dirty="0" smtClean="0"/>
                        <a:t>定性变量（</a:t>
                      </a:r>
                      <a:r>
                        <a:rPr lang="en-US" altLang="zh-CN" sz="1100" dirty="0" smtClean="0"/>
                        <a:t>5</a:t>
                      </a:r>
                      <a:r>
                        <a:rPr lang="zh-CN" altLang="en-US" sz="1100" dirty="0" smtClean="0"/>
                        <a:t>水平）</a:t>
                      </a:r>
                      <a:endParaRPr lang="zh-CN" altLang="en-US" sz="1100" dirty="0"/>
                    </a:p>
                  </a:txBody>
                  <a:tcPr anchor="ctr">
                    <a:lnR w="12700" cap="flat" cmpd="sng" algn="ctr">
                      <a:solidFill>
                        <a:schemeClr val="tx2"/>
                      </a:solidFill>
                      <a:prstDash val="solid"/>
                      <a:round/>
                      <a:headEnd type="none" w="med" len="med"/>
                      <a:tailEnd type="none" w="med" len="med"/>
                    </a:lnR>
                  </a:tcPr>
                </a:tc>
                <a:tc>
                  <a:txBody>
                    <a:bodyPr/>
                    <a:lstStyle/>
                    <a:p>
                      <a:pPr algn="ctr"/>
                      <a:r>
                        <a:rPr lang="en-US" altLang="zh-CN" sz="1100" dirty="0" smtClean="0"/>
                        <a:t>1~5</a:t>
                      </a:r>
                      <a:endParaRPr lang="zh-CN" altLang="en-US" sz="11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vMerge="1">
                  <a:txBody>
                    <a:bodyPr/>
                    <a:lstStyle/>
                    <a:p>
                      <a:pPr algn="ctr"/>
                      <a:endParaRPr lang="zh-CN" altLang="en-US" sz="1100" dirty="0"/>
                    </a:p>
                  </a:txBody>
                  <a:tcPr anchor="ctr">
                    <a:lnL w="12700" cmpd="sng">
                      <a:noFill/>
                    </a:lnL>
                  </a:tcPr>
                </a:tc>
                <a:extLst>
                  <a:ext uri="{0D108BD9-81ED-4DB2-BD59-A6C34878D82A}">
                    <a16:rowId xmlns:a16="http://schemas.microsoft.com/office/drawing/2014/main" val="722647539"/>
                  </a:ext>
                </a:extLst>
              </a:tr>
              <a:tr h="325158">
                <a:tc rowSpan="2">
                  <a:txBody>
                    <a:bodyPr/>
                    <a:lstStyle/>
                    <a:p>
                      <a:pPr algn="ctr"/>
                      <a:r>
                        <a:rPr lang="zh-CN" altLang="en-US" sz="1100" dirty="0" smtClean="0"/>
                        <a:t>其他变量</a:t>
                      </a:r>
                      <a:endParaRPr lang="zh-CN" altLang="en-US" sz="1100" dirty="0"/>
                    </a:p>
                  </a:txBody>
                  <a:tcPr anchor="ctr"/>
                </a:tc>
                <a:tc>
                  <a:txBody>
                    <a:bodyPr/>
                    <a:lstStyle/>
                    <a:p>
                      <a:pPr algn="ctr"/>
                      <a:r>
                        <a:rPr lang="zh-CN" altLang="en-US" sz="1100" dirty="0" smtClean="0"/>
                        <a:t>游戏名称</a:t>
                      </a:r>
                      <a:endParaRPr lang="zh-CN" altLang="en-US" sz="1100" dirty="0"/>
                    </a:p>
                  </a:txBody>
                  <a:tcPr anchor="ctr"/>
                </a:tc>
                <a:tc>
                  <a:txBody>
                    <a:bodyPr/>
                    <a:lstStyle/>
                    <a:p>
                      <a:pPr algn="ctr"/>
                      <a:r>
                        <a:rPr lang="zh-CN" altLang="en-US" sz="1100" dirty="0" smtClean="0"/>
                        <a:t>文本数据</a:t>
                      </a:r>
                      <a:endParaRPr lang="zh-CN" altLang="en-US" sz="1100" dirty="0"/>
                    </a:p>
                  </a:txBody>
                  <a:tcPr anchor="ctr">
                    <a:lnR w="12700" cap="flat" cmpd="sng" algn="ctr">
                      <a:solidFill>
                        <a:schemeClr val="bg1"/>
                      </a:solidFill>
                      <a:prstDash val="solid"/>
                      <a:round/>
                      <a:headEnd type="none" w="med" len="med"/>
                      <a:tailEnd type="none" w="med" len="med"/>
                    </a:lnR>
                  </a:tcPr>
                </a:tc>
                <a:tc>
                  <a:txBody>
                    <a:bodyPr/>
                    <a:lstStyle/>
                    <a:p>
                      <a:pPr algn="ctr"/>
                      <a:r>
                        <a:rPr lang="zh-CN" altLang="en-US" sz="1100" dirty="0" smtClean="0"/>
                        <a:t>例如：原神</a:t>
                      </a:r>
                      <a:endParaRPr lang="zh-CN"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1100"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11286359"/>
                  </a:ext>
                </a:extLst>
              </a:tr>
              <a:tr h="583498">
                <a:tc vMerge="1">
                  <a:txBody>
                    <a:bodyPr/>
                    <a:lstStyle/>
                    <a:p>
                      <a:pPr algn="ctr"/>
                      <a:endParaRPr lang="zh-CN" altLang="en-US" sz="1100" dirty="0"/>
                    </a:p>
                  </a:txBody>
                  <a:tcPr anchor="ctr"/>
                </a:tc>
                <a:tc>
                  <a:txBody>
                    <a:bodyPr/>
                    <a:lstStyle/>
                    <a:p>
                      <a:pPr algn="ctr"/>
                      <a:r>
                        <a:rPr lang="zh-CN" altLang="en-US" sz="1100" dirty="0" smtClean="0"/>
                        <a:t>标签</a:t>
                      </a:r>
                      <a:endParaRPr lang="zh-CN" altLang="en-US" sz="1100" dirty="0"/>
                    </a:p>
                  </a:txBody>
                  <a:tcPr anchor="ctr"/>
                </a:tc>
                <a:tc>
                  <a:txBody>
                    <a:bodyPr/>
                    <a:lstStyle/>
                    <a:p>
                      <a:pPr algn="ctr"/>
                      <a:r>
                        <a:rPr lang="zh-CN" altLang="en-US" sz="1100" dirty="0" smtClean="0"/>
                        <a:t>文本数据</a:t>
                      </a:r>
                      <a:endParaRPr lang="zh-CN" altLang="en-US" sz="1100" dirty="0"/>
                    </a:p>
                  </a:txBody>
                  <a:tcPr anchor="ctr"/>
                </a:tc>
                <a:tc>
                  <a:txBody>
                    <a:bodyPr/>
                    <a:lstStyle/>
                    <a:p>
                      <a:pPr algn="ctr"/>
                      <a:r>
                        <a:rPr lang="zh-CN" altLang="en-US" sz="1100" dirty="0" smtClean="0"/>
                        <a:t>例如：生存</a:t>
                      </a:r>
                      <a:endParaRPr lang="zh-CN" altLang="en-US" sz="1100" dirty="0"/>
                    </a:p>
                  </a:txBody>
                  <a:tcPr anchor="ctr">
                    <a:lnT w="12700" cap="flat" cmpd="sng" algn="ctr">
                      <a:solidFill>
                        <a:schemeClr val="bg1"/>
                      </a:solidFill>
                      <a:prstDash val="solid"/>
                      <a:round/>
                      <a:headEnd type="none" w="med" len="med"/>
                      <a:tailEnd type="none" w="med" len="med"/>
                    </a:lnT>
                  </a:tcPr>
                </a:tc>
                <a:tc>
                  <a:txBody>
                    <a:bodyPr/>
                    <a:lstStyle/>
                    <a:p>
                      <a:pPr algn="ctr"/>
                      <a:r>
                        <a:rPr lang="zh-CN" altLang="en-US" sz="1100" dirty="0" smtClean="0"/>
                        <a:t>区别于类别，是对游戏特征的简单概括</a:t>
                      </a:r>
                      <a:endParaRPr lang="zh-CN" altLang="en-US" sz="1100" dirty="0"/>
                    </a:p>
                  </a:txBody>
                  <a:tcPr anchor="ctr"/>
                </a:tc>
                <a:extLst>
                  <a:ext uri="{0D108BD9-81ED-4DB2-BD59-A6C34878D82A}">
                    <a16:rowId xmlns:a16="http://schemas.microsoft.com/office/drawing/2014/main" val="3416999451"/>
                  </a:ext>
                </a:extLst>
              </a:tr>
            </a:tbl>
          </a:graphicData>
        </a:graphic>
      </p:graphicFrame>
    </p:spTree>
    <p:extLst>
      <p:ext uri="{BB962C8B-B14F-4D97-AF65-F5344CB8AC3E}">
        <p14:creationId xmlns:p14="http://schemas.microsoft.com/office/powerpoint/2010/main" val="2890210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0" grpId="0" animBg="1"/>
      <p:bldP spid="38" grpId="0" animBg="1"/>
      <p:bldP spid="22" grpId="0"/>
      <p:bldP spid="24" grpId="0" animBg="1"/>
      <p:bldP spid="20" grpId="0"/>
      <p:bldP spid="23" grpId="0"/>
      <p:bldP spid="29"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7">
            <a:extLst>
              <a:ext uri="{FF2B5EF4-FFF2-40B4-BE49-F238E27FC236}">
                <a16:creationId xmlns:a16="http://schemas.microsoft.com/office/drawing/2014/main" id="{476CA067-F725-4B5E-9154-5B3EE9F99C1A}"/>
              </a:ext>
            </a:extLst>
          </p:cNvPr>
          <p:cNvSpPr/>
          <p:nvPr>
            <p:custDataLst>
              <p:tags r:id="rId1"/>
            </p:custDataLst>
          </p:nvPr>
        </p:nvSpPr>
        <p:spPr>
          <a:xfrm>
            <a:off x="3557324" y="279419"/>
            <a:ext cx="2031325" cy="461665"/>
          </a:xfrm>
          <a:prstGeom prst="rect">
            <a:avLst/>
          </a:prstGeom>
        </p:spPr>
        <p:txBody>
          <a:bodyPr wrap="square">
            <a:spAutoFit/>
          </a:bodyPr>
          <a:lstStyle/>
          <a:p>
            <a:pPr lvl="0" algn="ctr" defTabSz="685800">
              <a:defRPr/>
            </a:pPr>
            <a:r>
              <a:rPr lang="zh-CN" altLang="en-US" sz="2400" b="1" kern="0" dirty="0" smtClean="0">
                <a:solidFill>
                  <a:srgbClr val="7787A0"/>
                </a:solidFill>
                <a:cs typeface="+mn-ea"/>
                <a:sym typeface="+mn-lt"/>
              </a:rPr>
              <a:t>描述分析</a:t>
            </a:r>
            <a:endParaRPr lang="zh-CN" altLang="en-US" sz="2400" b="1" kern="0" dirty="0">
              <a:solidFill>
                <a:srgbClr val="7787A0"/>
              </a:solidFill>
              <a:cs typeface="+mn-ea"/>
              <a:sym typeface="+mn-lt"/>
            </a:endParaRPr>
          </a:p>
        </p:txBody>
      </p:sp>
      <p:cxnSp>
        <p:nvCxnSpPr>
          <p:cNvPr id="4" name="直接连接符 3">
            <a:extLst>
              <a:ext uri="{FF2B5EF4-FFF2-40B4-BE49-F238E27FC236}">
                <a16:creationId xmlns:a16="http://schemas.microsoft.com/office/drawing/2014/main" id="{D609AE12-6D7B-4378-A917-1FF388DAF128}"/>
              </a:ext>
            </a:extLst>
          </p:cNvPr>
          <p:cNvCxnSpPr>
            <a:cxnSpLocks/>
          </p:cNvCxnSpPr>
          <p:nvPr/>
        </p:nvCxnSpPr>
        <p:spPr>
          <a:xfrm>
            <a:off x="4374265" y="741084"/>
            <a:ext cx="381295" cy="0"/>
          </a:xfrm>
          <a:prstGeom prst="line">
            <a:avLst/>
          </a:prstGeom>
          <a:ln w="28575">
            <a:solidFill>
              <a:srgbClr val="7787A0"/>
            </a:solidFill>
          </a:ln>
        </p:spPr>
        <p:style>
          <a:lnRef idx="1">
            <a:schemeClr val="accent1"/>
          </a:lnRef>
          <a:fillRef idx="0">
            <a:schemeClr val="accent1"/>
          </a:fillRef>
          <a:effectRef idx="0">
            <a:schemeClr val="accent1"/>
          </a:effectRef>
          <a:fontRef idx="minor">
            <a:schemeClr val="tx1"/>
          </a:fontRef>
        </p:style>
      </p:cxnSp>
      <p:sp>
        <p:nvSpPr>
          <p:cNvPr id="34" name="文本框 33"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a:extLst>
              <a:ext uri="{FF2B5EF4-FFF2-40B4-BE49-F238E27FC236}">
                <a16:creationId xmlns:a16="http://schemas.microsoft.com/office/drawing/2014/main" id="{73FA5F43-4F19-45C1-BAAB-A49421BA3CD2}"/>
              </a:ext>
            </a:extLst>
          </p:cNvPr>
          <p:cNvSpPr txBox="1"/>
          <p:nvPr/>
        </p:nvSpPr>
        <p:spPr>
          <a:xfrm>
            <a:off x="1246878" y="1999601"/>
            <a:ext cx="848070" cy="861774"/>
          </a:xfrm>
          <a:prstGeom prst="rect">
            <a:avLst/>
          </a:prstGeom>
          <a:noFill/>
        </p:spPr>
        <p:txBody>
          <a:bodyPr wrap="square" rtlCol="0">
            <a:spAutoFit/>
          </a:bodyPr>
          <a:lstStyle/>
          <a:p>
            <a:pPr algn="ctr"/>
            <a:r>
              <a:rPr lang="en-US" altLang="zh-CN" sz="3200">
                <a:solidFill>
                  <a:schemeClr val="bg1"/>
                </a:solidFill>
                <a:cs typeface="+mn-ea"/>
                <a:sym typeface="+mn-lt"/>
              </a:rPr>
              <a:t>70</a:t>
            </a:r>
            <a:r>
              <a:rPr lang="en-US" altLang="zh-CN">
                <a:solidFill>
                  <a:schemeClr val="bg1"/>
                </a:solidFill>
                <a:cs typeface="+mn-ea"/>
                <a:sym typeface="+mn-lt"/>
              </a:rPr>
              <a:t>%</a:t>
            </a:r>
            <a:endParaRPr lang="en-US" altLang="zh-CN" sz="3200">
              <a:solidFill>
                <a:schemeClr val="bg1"/>
              </a:solidFill>
              <a:cs typeface="+mn-ea"/>
              <a:sym typeface="+mn-lt"/>
            </a:endParaRPr>
          </a:p>
        </p:txBody>
      </p:sp>
      <p:sp>
        <p:nvSpPr>
          <p:cNvPr id="36" name="文本框 35"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a:extLst>
              <a:ext uri="{FF2B5EF4-FFF2-40B4-BE49-F238E27FC236}">
                <a16:creationId xmlns:a16="http://schemas.microsoft.com/office/drawing/2014/main" id="{F4CB6F47-4CC2-4707-A746-D878FD787DBE}"/>
              </a:ext>
            </a:extLst>
          </p:cNvPr>
          <p:cNvSpPr txBox="1"/>
          <p:nvPr/>
        </p:nvSpPr>
        <p:spPr>
          <a:xfrm>
            <a:off x="3811191" y="1999602"/>
            <a:ext cx="848070" cy="861774"/>
          </a:xfrm>
          <a:prstGeom prst="rect">
            <a:avLst/>
          </a:prstGeom>
          <a:noFill/>
        </p:spPr>
        <p:txBody>
          <a:bodyPr wrap="square" rtlCol="0">
            <a:spAutoFit/>
          </a:bodyPr>
          <a:lstStyle/>
          <a:p>
            <a:pPr algn="ctr"/>
            <a:r>
              <a:rPr lang="en-US" altLang="zh-CN" sz="3200">
                <a:solidFill>
                  <a:schemeClr val="bg1"/>
                </a:solidFill>
                <a:cs typeface="+mn-ea"/>
                <a:sym typeface="+mn-lt"/>
              </a:rPr>
              <a:t>80</a:t>
            </a:r>
            <a:r>
              <a:rPr lang="en-US" altLang="zh-CN">
                <a:solidFill>
                  <a:schemeClr val="bg1"/>
                </a:solidFill>
                <a:cs typeface="+mn-ea"/>
                <a:sym typeface="+mn-lt"/>
              </a:rPr>
              <a:t>%</a:t>
            </a:r>
            <a:endParaRPr lang="en-US" altLang="zh-CN" sz="3200">
              <a:solidFill>
                <a:schemeClr val="bg1"/>
              </a:solidFill>
              <a:cs typeface="+mn-ea"/>
              <a:sym typeface="+mn-lt"/>
            </a:endParaRPr>
          </a:p>
        </p:txBody>
      </p:sp>
      <p:sp>
        <p:nvSpPr>
          <p:cNvPr id="38" name="矩形 37"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58E171C7-2BD0-4556-A9C2-05A88020854A}"/>
              </a:ext>
            </a:extLst>
          </p:cNvPr>
          <p:cNvSpPr/>
          <p:nvPr/>
        </p:nvSpPr>
        <p:spPr>
          <a:xfrm>
            <a:off x="886910" y="3344552"/>
            <a:ext cx="1440979" cy="307777"/>
          </a:xfrm>
          <a:prstGeom prst="rect">
            <a:avLst/>
          </a:prstGeom>
        </p:spPr>
        <p:txBody>
          <a:bodyPr wrap="square">
            <a:spAutoFit/>
          </a:bodyPr>
          <a:lstStyle/>
          <a:p>
            <a:pPr algn="ctr"/>
            <a:r>
              <a:rPr lang="zh-CN" altLang="en-US" sz="1400">
                <a:solidFill>
                  <a:schemeClr val="bg1"/>
                </a:solidFill>
                <a:cs typeface="+mn-ea"/>
                <a:sym typeface="+mn-lt"/>
              </a:rPr>
              <a:t>市场数据分析</a:t>
            </a:r>
          </a:p>
        </p:txBody>
      </p:sp>
      <p:sp>
        <p:nvSpPr>
          <p:cNvPr id="51" name="矩形 50"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2E23DCA1-FF27-4A6A-A827-0AC76AEB5A6C}"/>
              </a:ext>
            </a:extLst>
          </p:cNvPr>
          <p:cNvSpPr/>
          <p:nvPr/>
        </p:nvSpPr>
        <p:spPr>
          <a:xfrm>
            <a:off x="3501756" y="3351289"/>
            <a:ext cx="1440979" cy="307777"/>
          </a:xfrm>
          <a:prstGeom prst="rect">
            <a:avLst/>
          </a:prstGeom>
        </p:spPr>
        <p:txBody>
          <a:bodyPr wrap="square">
            <a:spAutoFit/>
          </a:bodyPr>
          <a:lstStyle/>
          <a:p>
            <a:pPr algn="ctr"/>
            <a:r>
              <a:rPr lang="zh-CN" altLang="en-US" sz="1400">
                <a:solidFill>
                  <a:schemeClr val="bg1"/>
                </a:solidFill>
                <a:cs typeface="+mn-ea"/>
                <a:sym typeface="+mn-lt"/>
              </a:rPr>
              <a:t>市场数据分析</a:t>
            </a:r>
          </a:p>
        </p:txBody>
      </p:sp>
      <p:sp>
        <p:nvSpPr>
          <p:cNvPr id="52" name="矩形 5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791013FC-A4B5-4F85-99B2-C6C6F7CD3DA3}"/>
              </a:ext>
            </a:extLst>
          </p:cNvPr>
          <p:cNvSpPr/>
          <p:nvPr/>
        </p:nvSpPr>
        <p:spPr>
          <a:xfrm>
            <a:off x="3383213" y="3659066"/>
            <a:ext cx="1678064" cy="1304203"/>
          </a:xfrm>
          <a:prstGeom prst="rect">
            <a:avLst/>
          </a:prstGeom>
        </p:spPr>
        <p:txBody>
          <a:bodyPr wrap="square">
            <a:spAutoFit/>
          </a:bodyPr>
          <a:lstStyle/>
          <a:p>
            <a:pPr algn="ctr">
              <a:lnSpc>
                <a:spcPct val="150000"/>
              </a:lnSpc>
            </a:pPr>
            <a:r>
              <a:rPr lang="en-US" altLang="zh-CN" sz="1050">
                <a:solidFill>
                  <a:schemeClr val="bg1"/>
                </a:solidFill>
                <a:cs typeface="+mn-ea"/>
                <a:sym typeface="+mn-lt"/>
              </a:rPr>
              <a:t>Lorem ipsum dolor sit amet, consectetuer adipiscing elit. Aenean commodo ligula eget dolor. </a:t>
            </a:r>
          </a:p>
        </p:txBody>
      </p:sp>
      <p:sp>
        <p:nvSpPr>
          <p:cNvPr id="54" name="文本框 5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2591455" y="899090"/>
            <a:ext cx="3946914" cy="369332"/>
          </a:xfrm>
          <a:prstGeom prst="rect">
            <a:avLst/>
          </a:prstGeom>
          <a:noFill/>
        </p:spPr>
        <p:txBody>
          <a:bodyPr wrap="none" rtlCol="0">
            <a:spAutoFit/>
          </a:bodyPr>
          <a:lstStyle/>
          <a:p>
            <a:pPr lvl="0">
              <a:defRPr/>
            </a:pPr>
            <a:r>
              <a:rPr lang="zh-CN" altLang="en-US" b="1" dirty="0" smtClean="0">
                <a:solidFill>
                  <a:srgbClr val="7787A0"/>
                </a:solidFill>
                <a:cs typeface="+mn-ea"/>
                <a:sym typeface="+mn-lt"/>
              </a:rPr>
              <a:t>‘最差的’手游？</a:t>
            </a:r>
            <a:r>
              <a:rPr lang="zh-CN" altLang="en-US" b="1" dirty="0">
                <a:solidFill>
                  <a:srgbClr val="7787A0"/>
                </a:solidFill>
                <a:cs typeface="+mn-ea"/>
                <a:sym typeface="+mn-lt"/>
              </a:rPr>
              <a:t> ‘最好的’手游？</a:t>
            </a:r>
          </a:p>
        </p:txBody>
      </p:sp>
      <p:sp>
        <p:nvSpPr>
          <p:cNvPr id="55" name="矩形 5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467844" y="1363337"/>
            <a:ext cx="2782083" cy="334707"/>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总评分倒数（次排序总评论数）前五</a:t>
            </a:r>
            <a:r>
              <a:rPr lang="zh-CN" altLang="en-US" sz="1050" dirty="0">
                <a:solidFill>
                  <a:schemeClr val="tx1">
                    <a:lumMod val="65000"/>
                    <a:lumOff val="35000"/>
                  </a:schemeClr>
                </a:solidFill>
                <a:cs typeface="+mn-ea"/>
                <a:sym typeface="+mn-lt"/>
              </a:rPr>
              <a:t>：</a:t>
            </a:r>
            <a:endParaRPr lang="en-US" altLang="zh-CN" sz="1050" dirty="0">
              <a:solidFill>
                <a:schemeClr val="tx1">
                  <a:lumMod val="65000"/>
                  <a:lumOff val="35000"/>
                </a:schemeClr>
              </a:solidFill>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2063256913"/>
              </p:ext>
            </p:extLst>
          </p:nvPr>
        </p:nvGraphicFramePr>
        <p:xfrm>
          <a:off x="283535" y="1682045"/>
          <a:ext cx="4090730" cy="2953750"/>
        </p:xfrm>
        <a:graphic>
          <a:graphicData uri="http://schemas.openxmlformats.org/drawingml/2006/table">
            <a:tbl>
              <a:tblPr firstRow="1" firstCol="1" bandRow="1">
                <a:tableStyleId>{F5AB1C69-6EDB-4FF4-983F-18BD219EF322}</a:tableStyleId>
              </a:tblPr>
              <a:tblGrid>
                <a:gridCol w="1012162">
                  <a:extLst>
                    <a:ext uri="{9D8B030D-6E8A-4147-A177-3AD203B41FA5}">
                      <a16:colId xmlns:a16="http://schemas.microsoft.com/office/drawing/2014/main" val="4220439928"/>
                    </a:ext>
                  </a:extLst>
                </a:gridCol>
                <a:gridCol w="475327">
                  <a:extLst>
                    <a:ext uri="{9D8B030D-6E8A-4147-A177-3AD203B41FA5}">
                      <a16:colId xmlns:a16="http://schemas.microsoft.com/office/drawing/2014/main" val="749748112"/>
                    </a:ext>
                  </a:extLst>
                </a:gridCol>
                <a:gridCol w="650676">
                  <a:extLst>
                    <a:ext uri="{9D8B030D-6E8A-4147-A177-3AD203B41FA5}">
                      <a16:colId xmlns:a16="http://schemas.microsoft.com/office/drawing/2014/main" val="2917167897"/>
                    </a:ext>
                  </a:extLst>
                </a:gridCol>
                <a:gridCol w="650676">
                  <a:extLst>
                    <a:ext uri="{9D8B030D-6E8A-4147-A177-3AD203B41FA5}">
                      <a16:colId xmlns:a16="http://schemas.microsoft.com/office/drawing/2014/main" val="3275346222"/>
                    </a:ext>
                  </a:extLst>
                </a:gridCol>
                <a:gridCol w="650676">
                  <a:extLst>
                    <a:ext uri="{9D8B030D-6E8A-4147-A177-3AD203B41FA5}">
                      <a16:colId xmlns:a16="http://schemas.microsoft.com/office/drawing/2014/main" val="313541297"/>
                    </a:ext>
                  </a:extLst>
                </a:gridCol>
                <a:gridCol w="651213">
                  <a:extLst>
                    <a:ext uri="{9D8B030D-6E8A-4147-A177-3AD203B41FA5}">
                      <a16:colId xmlns:a16="http://schemas.microsoft.com/office/drawing/2014/main" val="2613768476"/>
                    </a:ext>
                  </a:extLst>
                </a:gridCol>
              </a:tblGrid>
              <a:tr h="353674">
                <a:tc>
                  <a:txBody>
                    <a:bodyPr/>
                    <a:lstStyle/>
                    <a:p>
                      <a:pPr algn="ctr" latinLnBrk="1">
                        <a:spcAft>
                          <a:spcPts val="750"/>
                        </a:spcAft>
                      </a:pPr>
                      <a:r>
                        <a:rPr lang="zh-CN" sz="800" kern="0" dirty="0">
                          <a:effectLst/>
                        </a:rPr>
                        <a:t>游戏名称</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总评分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总评论数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厂商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a:effectLst/>
                        </a:rPr>
                        <a:t>类别</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a:effectLst/>
                        </a:rPr>
                        <a:t>标签</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0918729"/>
                  </a:ext>
                </a:extLst>
              </a:tr>
              <a:tr h="538317">
                <a:tc>
                  <a:txBody>
                    <a:bodyPr/>
                    <a:lstStyle/>
                    <a:p>
                      <a:pPr algn="ctr" latinLnBrk="1">
                        <a:spcAft>
                          <a:spcPts val="750"/>
                        </a:spcAft>
                      </a:pPr>
                      <a:r>
                        <a:rPr lang="zh-CN" sz="800" kern="0">
                          <a:effectLst/>
                        </a:rPr>
                        <a:t>太空杀（测试版）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6299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北京任之信息技术有限公司</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休闲</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休闲狼人杀</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738650"/>
                  </a:ext>
                </a:extLst>
              </a:tr>
              <a:tr h="546393">
                <a:tc>
                  <a:txBody>
                    <a:bodyPr/>
                    <a:lstStyle/>
                    <a:p>
                      <a:pPr algn="ctr" latinLnBrk="1">
                        <a:spcAft>
                          <a:spcPts val="750"/>
                        </a:spcAft>
                      </a:pPr>
                      <a:r>
                        <a:rPr lang="zh-CN" sz="800" kern="0">
                          <a:effectLst/>
                        </a:rPr>
                        <a:t>万国觉醒</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3.4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8364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莉莉丝游戏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策略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a:effectLst/>
                        </a:rPr>
                        <a:t>策略</a:t>
                      </a:r>
                      <a:r>
                        <a:rPr lang="en-US" sz="800" kern="0" dirty="0">
                          <a:effectLst/>
                        </a:rPr>
                        <a:t>SLG</a:t>
                      </a:r>
                      <a:r>
                        <a:rPr lang="zh-CN" sz="800" kern="0" dirty="0">
                          <a:effectLst/>
                        </a:rPr>
                        <a:t>联机</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3605411"/>
                  </a:ext>
                </a:extLst>
              </a:tr>
              <a:tr h="546393">
                <a:tc>
                  <a:txBody>
                    <a:bodyPr/>
                    <a:lstStyle/>
                    <a:p>
                      <a:pPr algn="ctr" latinLnBrk="1">
                        <a:spcAft>
                          <a:spcPts val="750"/>
                        </a:spcAft>
                      </a:pPr>
                      <a:r>
                        <a:rPr lang="zh-CN" sz="800" kern="0">
                          <a:effectLst/>
                        </a:rPr>
                        <a:t>网吧模拟器（测试版）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3.7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dirty="0">
                          <a:effectLst/>
                        </a:rPr>
                        <a:t>3317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成都品游科技有限公司</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a:effectLst/>
                        </a:rPr>
                        <a:t>角色扮演</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挂机休闲竖屏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5245624"/>
                  </a:ext>
                </a:extLst>
              </a:tr>
              <a:tr h="546393">
                <a:tc>
                  <a:txBody>
                    <a:bodyPr/>
                    <a:lstStyle/>
                    <a:p>
                      <a:pPr algn="ctr" latinLnBrk="1">
                        <a:spcAft>
                          <a:spcPts val="750"/>
                        </a:spcAft>
                      </a:pPr>
                      <a:r>
                        <a:rPr lang="zh-CN" sz="800" kern="0">
                          <a:effectLst/>
                        </a:rPr>
                        <a:t>明日之后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4.1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232536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网易游戏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角色扮演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生存多人联机末日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12443"/>
                  </a:ext>
                </a:extLst>
              </a:tr>
              <a:tr h="422580">
                <a:tc>
                  <a:txBody>
                    <a:bodyPr/>
                    <a:lstStyle/>
                    <a:p>
                      <a:pPr algn="ctr" latinLnBrk="1">
                        <a:spcAft>
                          <a:spcPts val="750"/>
                        </a:spcAft>
                      </a:pPr>
                      <a:r>
                        <a:rPr lang="zh-CN" sz="800" kern="0">
                          <a:effectLst/>
                        </a:rPr>
                        <a:t>黑潮之上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4.4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8571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a:effectLst/>
                        </a:rPr>
                        <a:t>网易游戏</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角色扮演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a:effectLst/>
                        </a:rPr>
                        <a:t>二次元卡牌策略</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78365231"/>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163263623"/>
              </p:ext>
            </p:extLst>
          </p:nvPr>
        </p:nvGraphicFramePr>
        <p:xfrm>
          <a:off x="4401235" y="1698044"/>
          <a:ext cx="4515485" cy="2937751"/>
        </p:xfrm>
        <a:graphic>
          <a:graphicData uri="http://schemas.openxmlformats.org/drawingml/2006/table">
            <a:tbl>
              <a:tblPr firstRow="1" firstCol="1" bandRow="1">
                <a:tableStyleId>{F5AB1C69-6EDB-4FF4-983F-18BD219EF322}</a:tableStyleId>
              </a:tblPr>
              <a:tblGrid>
                <a:gridCol w="752475">
                  <a:extLst>
                    <a:ext uri="{9D8B030D-6E8A-4147-A177-3AD203B41FA5}">
                      <a16:colId xmlns:a16="http://schemas.microsoft.com/office/drawing/2014/main" val="2635659842"/>
                    </a:ext>
                  </a:extLst>
                </a:gridCol>
                <a:gridCol w="752475">
                  <a:extLst>
                    <a:ext uri="{9D8B030D-6E8A-4147-A177-3AD203B41FA5}">
                      <a16:colId xmlns:a16="http://schemas.microsoft.com/office/drawing/2014/main" val="3711930270"/>
                    </a:ext>
                  </a:extLst>
                </a:gridCol>
                <a:gridCol w="752475">
                  <a:extLst>
                    <a:ext uri="{9D8B030D-6E8A-4147-A177-3AD203B41FA5}">
                      <a16:colId xmlns:a16="http://schemas.microsoft.com/office/drawing/2014/main" val="3968767837"/>
                    </a:ext>
                  </a:extLst>
                </a:gridCol>
                <a:gridCol w="752475">
                  <a:extLst>
                    <a:ext uri="{9D8B030D-6E8A-4147-A177-3AD203B41FA5}">
                      <a16:colId xmlns:a16="http://schemas.microsoft.com/office/drawing/2014/main" val="397551530"/>
                    </a:ext>
                  </a:extLst>
                </a:gridCol>
                <a:gridCol w="752475">
                  <a:extLst>
                    <a:ext uri="{9D8B030D-6E8A-4147-A177-3AD203B41FA5}">
                      <a16:colId xmlns:a16="http://schemas.microsoft.com/office/drawing/2014/main" val="3311603066"/>
                    </a:ext>
                  </a:extLst>
                </a:gridCol>
                <a:gridCol w="753110">
                  <a:extLst>
                    <a:ext uri="{9D8B030D-6E8A-4147-A177-3AD203B41FA5}">
                      <a16:colId xmlns:a16="http://schemas.microsoft.com/office/drawing/2014/main" val="196535275"/>
                    </a:ext>
                  </a:extLst>
                </a:gridCol>
              </a:tblGrid>
              <a:tr h="318052">
                <a:tc>
                  <a:txBody>
                    <a:bodyPr/>
                    <a:lstStyle/>
                    <a:p>
                      <a:pPr algn="ctr" latinLnBrk="1">
                        <a:spcAft>
                          <a:spcPts val="750"/>
                        </a:spcAft>
                      </a:pPr>
                      <a:r>
                        <a:rPr lang="zh-CN" sz="800" kern="0" dirty="0">
                          <a:effectLst/>
                        </a:rPr>
                        <a:t>游戏名称</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总评分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总评论数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厂商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类别</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标签</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0886407"/>
                  </a:ext>
                </a:extLst>
              </a:tr>
              <a:tr h="654924">
                <a:tc>
                  <a:txBody>
                    <a:bodyPr/>
                    <a:lstStyle/>
                    <a:p>
                      <a:pPr algn="ctr" latinLnBrk="1">
                        <a:spcAft>
                          <a:spcPts val="750"/>
                        </a:spcAft>
                      </a:pPr>
                      <a:r>
                        <a:rPr lang="zh-CN" sz="800" kern="0" dirty="0">
                          <a:effectLst/>
                        </a:rPr>
                        <a:t>纪念碑谷</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dirty="0">
                          <a:effectLst/>
                        </a:rPr>
                        <a:t>10.0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14034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深圳市创梦天地科技有限公司</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益智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益智几何唯美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0479666"/>
                  </a:ext>
                </a:extLst>
              </a:tr>
              <a:tr h="436617">
                <a:tc>
                  <a:txBody>
                    <a:bodyPr/>
                    <a:lstStyle/>
                    <a:p>
                      <a:pPr algn="ctr" latinLnBrk="1">
                        <a:spcAft>
                          <a:spcPts val="750"/>
                        </a:spcAft>
                      </a:pPr>
                      <a:r>
                        <a:rPr lang="en-US" sz="800" kern="0">
                          <a:effectLst/>
                        </a:rPr>
                        <a:t>2048</a:t>
                      </a:r>
                      <a:r>
                        <a:rPr lang="zh-CN" sz="800" kern="0">
                          <a:effectLst/>
                        </a:rPr>
                        <a:t>清（测试版）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1946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召合网络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益智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a:effectLst/>
                        </a:rPr>
                        <a:t>竖屏消除单机</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46380303"/>
                  </a:ext>
                </a:extLst>
              </a:tr>
              <a:tr h="436617">
                <a:tc>
                  <a:txBody>
                    <a:bodyPr/>
                    <a:lstStyle/>
                    <a:p>
                      <a:pPr algn="ctr" latinLnBrk="1">
                        <a:spcAft>
                          <a:spcPts val="750"/>
                        </a:spcAft>
                      </a:pPr>
                      <a:r>
                        <a:rPr lang="zh-CN" sz="800" kern="0">
                          <a:effectLst/>
                        </a:rPr>
                        <a:t>艾希</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9.8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101447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心动网络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smtClean="0">
                          <a:effectLst/>
                        </a:rPr>
                        <a:t>动作</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altLang="zh-CN" sz="800" kern="0" dirty="0" smtClean="0">
                          <a:effectLst/>
                        </a:rPr>
                        <a:t>Steam</a:t>
                      </a:r>
                      <a:r>
                        <a:rPr lang="zh-CN" altLang="en-US" sz="800" kern="0" dirty="0" smtClean="0">
                          <a:effectLst/>
                        </a:rPr>
                        <a:t>移植单机动作</a:t>
                      </a:r>
                      <a:r>
                        <a:rPr lang="en-US" sz="800" kern="0" dirty="0" smtClean="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51936239"/>
                  </a:ext>
                </a:extLst>
              </a:tr>
              <a:tr h="654924">
                <a:tc>
                  <a:txBody>
                    <a:bodyPr/>
                    <a:lstStyle/>
                    <a:p>
                      <a:pPr algn="ctr" latinLnBrk="1">
                        <a:spcAft>
                          <a:spcPts val="750"/>
                        </a:spcAft>
                      </a:pPr>
                      <a:r>
                        <a:rPr lang="zh-CN" sz="800" kern="0" dirty="0">
                          <a:effectLst/>
                        </a:rPr>
                        <a:t>信任的进化</a:t>
                      </a:r>
                      <a:r>
                        <a:rPr lang="en-US" sz="800" kern="0" dirty="0">
                          <a:effectLst/>
                        </a:rPr>
                        <a:t>-</a:t>
                      </a:r>
                      <a:r>
                        <a:rPr lang="zh-CN" sz="800" kern="0" dirty="0">
                          <a:effectLst/>
                        </a:rPr>
                        <a:t>合作自私的基因（测试版）</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9.8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40549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火树游戏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a:effectLst/>
                        </a:rPr>
                        <a:t>益智</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哲理文字益智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0243979"/>
                  </a:ext>
                </a:extLst>
              </a:tr>
              <a:tr h="436617">
                <a:tc>
                  <a:txBody>
                    <a:bodyPr/>
                    <a:lstStyle/>
                    <a:p>
                      <a:pPr algn="ctr" latinLnBrk="1">
                        <a:spcAft>
                          <a:spcPts val="750"/>
                        </a:spcAft>
                      </a:pPr>
                      <a:r>
                        <a:rPr lang="en-US" sz="800" kern="0">
                          <a:effectLst/>
                        </a:rPr>
                        <a:t>IRIS</a:t>
                      </a:r>
                      <a:r>
                        <a:rPr lang="zh-CN" sz="800" kern="0">
                          <a:effectLst/>
                        </a:rPr>
                        <a:t>（测试版）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9.8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en-US" sz="800" kern="0">
                          <a:effectLst/>
                        </a:rPr>
                        <a:t>14940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箱社</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a:effectLst/>
                        </a:rPr>
                        <a:t>文字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750"/>
                        </a:spcAft>
                      </a:pPr>
                      <a:r>
                        <a:rPr lang="zh-CN" sz="800" kern="0" dirty="0">
                          <a:effectLst/>
                        </a:rPr>
                        <a:t>恋爱文字二次元</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7301312"/>
                  </a:ext>
                </a:extLst>
              </a:tr>
            </a:tbl>
          </a:graphicData>
        </a:graphic>
      </p:graphicFrame>
      <p:sp>
        <p:nvSpPr>
          <p:cNvPr id="21" name="矩形 20"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4801542" y="1336221"/>
            <a:ext cx="2782083" cy="334707"/>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总评分</a:t>
            </a:r>
            <a:r>
              <a:rPr lang="zh-CN" altLang="en-US" sz="1050" dirty="0">
                <a:solidFill>
                  <a:schemeClr val="tx1">
                    <a:lumMod val="65000"/>
                    <a:lumOff val="35000"/>
                  </a:schemeClr>
                </a:solidFill>
                <a:cs typeface="+mn-ea"/>
                <a:sym typeface="+mn-lt"/>
              </a:rPr>
              <a:t>正</a:t>
            </a:r>
            <a:r>
              <a:rPr lang="zh-CN" altLang="en-US" sz="1050" dirty="0" smtClean="0">
                <a:solidFill>
                  <a:schemeClr val="tx1">
                    <a:lumMod val="65000"/>
                    <a:lumOff val="35000"/>
                  </a:schemeClr>
                </a:solidFill>
                <a:cs typeface="+mn-ea"/>
                <a:sym typeface="+mn-lt"/>
              </a:rPr>
              <a:t>数（次排序总评论数）前五</a:t>
            </a:r>
            <a:r>
              <a:rPr lang="zh-CN" altLang="en-US" sz="1050" dirty="0">
                <a:solidFill>
                  <a:schemeClr val="tx1">
                    <a:lumMod val="65000"/>
                    <a:lumOff val="35000"/>
                  </a:schemeClr>
                </a:solidFill>
                <a:cs typeface="+mn-ea"/>
                <a:sym typeface="+mn-lt"/>
              </a:rPr>
              <a:t>：</a:t>
            </a:r>
            <a:endParaRPr lang="en-US" altLang="zh-CN" sz="1050" dirty="0">
              <a:solidFill>
                <a:schemeClr val="tx1">
                  <a:lumMod val="65000"/>
                  <a:lumOff val="35000"/>
                </a:schemeClr>
              </a:solidFill>
              <a:cs typeface="+mn-ea"/>
              <a:sym typeface="+mn-lt"/>
            </a:endParaRPr>
          </a:p>
        </p:txBody>
      </p:sp>
      <p:sp>
        <p:nvSpPr>
          <p:cNvPr id="14" name="文本框 1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5713240" y="1140405"/>
            <a:ext cx="2262158" cy="369332"/>
          </a:xfrm>
          <a:prstGeom prst="rect">
            <a:avLst/>
          </a:prstGeom>
          <a:noFill/>
        </p:spPr>
        <p:txBody>
          <a:bodyPr wrap="none" rtlCol="0">
            <a:spAutoFit/>
          </a:bodyPr>
          <a:lstStyle/>
          <a:p>
            <a:pPr lvl="0">
              <a:defRPr/>
            </a:pPr>
            <a:r>
              <a:rPr lang="zh-CN" altLang="en-US" b="1" dirty="0" smtClean="0">
                <a:solidFill>
                  <a:srgbClr val="7787A0"/>
                </a:solidFill>
                <a:cs typeface="+mn-ea"/>
                <a:sym typeface="+mn-lt"/>
              </a:rPr>
              <a:t>热门榜中的游戏类别</a:t>
            </a:r>
            <a:endParaRPr lang="zh-CN" altLang="en-US" b="1" dirty="0">
              <a:solidFill>
                <a:srgbClr val="7787A0"/>
              </a:solidFill>
              <a:cs typeface="+mn-ea"/>
              <a:sym typeface="+mn-lt"/>
            </a:endParaRPr>
          </a:p>
        </p:txBody>
      </p:sp>
      <p:sp>
        <p:nvSpPr>
          <p:cNvPr id="15" name="矩形 1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5656533" y="1604140"/>
            <a:ext cx="2782083" cy="1061829"/>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热门榜上什么类别的游戏最多？</a:t>
            </a:r>
            <a:endParaRPr lang="en-US" altLang="zh-CN" sz="1050" dirty="0" smtClean="0">
              <a:solidFill>
                <a:schemeClr val="tx1">
                  <a:lumMod val="65000"/>
                  <a:lumOff val="35000"/>
                </a:schemeClr>
              </a:solidFill>
              <a:cs typeface="+mn-ea"/>
              <a:sym typeface="+mn-lt"/>
            </a:endParaRPr>
          </a:p>
          <a:p>
            <a:pPr fontAlgn="base">
              <a:lnSpc>
                <a:spcPct val="150000"/>
              </a:lnSpc>
              <a:spcBef>
                <a:spcPct val="0"/>
              </a:spcBef>
              <a:spcAft>
                <a:spcPct val="0"/>
              </a:spcAft>
              <a:defRPr/>
            </a:pPr>
            <a:r>
              <a:rPr lang="zh-CN" altLang="en-US" sz="1050" dirty="0">
                <a:solidFill>
                  <a:schemeClr val="tx1">
                    <a:lumMod val="65000"/>
                    <a:lumOff val="35000"/>
                  </a:schemeClr>
                </a:solidFill>
                <a:cs typeface="+mn-ea"/>
                <a:sym typeface="+mn-lt"/>
              </a:rPr>
              <a:t>角色扮演类游戏遥遥领先，受众很多，其次是策略类、动作类、模拟类、休闲类等</a:t>
            </a:r>
            <a:r>
              <a:rPr lang="zh-CN" altLang="en-US" sz="1050" dirty="0" smtClean="0">
                <a:solidFill>
                  <a:schemeClr val="tx1">
                    <a:lumMod val="65000"/>
                    <a:lumOff val="35000"/>
                  </a:schemeClr>
                </a:solidFill>
                <a:cs typeface="+mn-ea"/>
                <a:sym typeface="+mn-lt"/>
              </a:rPr>
              <a:t>，知识</a:t>
            </a:r>
            <a:r>
              <a:rPr lang="zh-CN" altLang="en-US" sz="1050" dirty="0">
                <a:solidFill>
                  <a:schemeClr val="tx1">
                    <a:lumMod val="65000"/>
                    <a:lumOff val="35000"/>
                  </a:schemeClr>
                </a:solidFill>
                <a:cs typeface="+mn-ea"/>
                <a:sym typeface="+mn-lt"/>
              </a:rPr>
              <a:t>问答与桌面和</a:t>
            </a:r>
            <a:r>
              <a:rPr lang="zh-CN" altLang="en-US" sz="1050" dirty="0" smtClean="0">
                <a:solidFill>
                  <a:schemeClr val="tx1">
                    <a:lumMod val="65000"/>
                    <a:lumOff val="35000"/>
                  </a:schemeClr>
                </a:solidFill>
                <a:cs typeface="+mn-ea"/>
                <a:sym typeface="+mn-lt"/>
              </a:rPr>
              <a:t>棋类相对比较“冷门</a:t>
            </a:r>
            <a:r>
              <a:rPr lang="en-US" altLang="zh-CN" sz="1050" dirty="0" smtClean="0">
                <a:solidFill>
                  <a:schemeClr val="tx1">
                    <a:lumMod val="65000"/>
                    <a:lumOff val="35000"/>
                  </a:schemeClr>
                </a:solidFill>
                <a:cs typeface="+mn-ea"/>
                <a:sym typeface="+mn-lt"/>
              </a:rPr>
              <a:t>”</a:t>
            </a:r>
            <a:r>
              <a:rPr lang="zh-CN" altLang="en-US" sz="1050" dirty="0" smtClean="0">
                <a:solidFill>
                  <a:schemeClr val="tx1">
                    <a:lumMod val="65000"/>
                    <a:lumOff val="35000"/>
                  </a:schemeClr>
                </a:solidFill>
                <a:cs typeface="+mn-ea"/>
                <a:sym typeface="+mn-lt"/>
              </a:rPr>
              <a:t>。</a:t>
            </a:r>
            <a:endParaRPr lang="en-US" altLang="zh-CN" sz="1050" dirty="0">
              <a:solidFill>
                <a:schemeClr val="tx1">
                  <a:lumMod val="65000"/>
                  <a:lumOff val="35000"/>
                </a:schemeClr>
              </a:solidFill>
              <a:cs typeface="+mn-ea"/>
              <a:sym typeface="+mn-lt"/>
            </a:endParaRPr>
          </a:p>
        </p:txBody>
      </p:sp>
      <p:pic>
        <p:nvPicPr>
          <p:cNvPr id="16" name="图片 15"/>
          <p:cNvPicPr/>
          <p:nvPr/>
        </p:nvPicPr>
        <p:blipFill>
          <a:blip r:embed="rId4"/>
          <a:stretch>
            <a:fillRect/>
          </a:stretch>
        </p:blipFill>
        <p:spPr>
          <a:xfrm>
            <a:off x="248093" y="980592"/>
            <a:ext cx="5200606" cy="3330575"/>
          </a:xfrm>
          <a:prstGeom prst="rect">
            <a:avLst/>
          </a:prstGeom>
          <a:noFill/>
          <a:ln>
            <a:noFill/>
          </a:ln>
        </p:spPr>
      </p:pic>
    </p:spTree>
    <p:extLst>
      <p:ext uri="{BB962C8B-B14F-4D97-AF65-F5344CB8AC3E}">
        <p14:creationId xmlns:p14="http://schemas.microsoft.com/office/powerpoint/2010/main" val="3181116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1"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7">
            <a:extLst>
              <a:ext uri="{FF2B5EF4-FFF2-40B4-BE49-F238E27FC236}">
                <a16:creationId xmlns:a16="http://schemas.microsoft.com/office/drawing/2014/main" id="{476CA067-F725-4B5E-9154-5B3EE9F99C1A}"/>
              </a:ext>
            </a:extLst>
          </p:cNvPr>
          <p:cNvSpPr/>
          <p:nvPr>
            <p:custDataLst>
              <p:tags r:id="rId1"/>
            </p:custDataLst>
          </p:nvPr>
        </p:nvSpPr>
        <p:spPr>
          <a:xfrm>
            <a:off x="3557324" y="279419"/>
            <a:ext cx="2031325" cy="461665"/>
          </a:xfrm>
          <a:prstGeom prst="rect">
            <a:avLst/>
          </a:prstGeom>
        </p:spPr>
        <p:txBody>
          <a:bodyPr wrap="square">
            <a:spAutoFit/>
          </a:bodyPr>
          <a:lstStyle/>
          <a:p>
            <a:pPr lvl="0" algn="ctr" defTabSz="685800">
              <a:defRPr/>
            </a:pPr>
            <a:r>
              <a:rPr lang="zh-CN" altLang="en-US" sz="2400" b="1" kern="0" dirty="0">
                <a:solidFill>
                  <a:srgbClr val="7787A0"/>
                </a:solidFill>
                <a:cs typeface="+mn-ea"/>
                <a:sym typeface="+mn-lt"/>
              </a:rPr>
              <a:t>描述</a:t>
            </a:r>
            <a:r>
              <a:rPr lang="zh-CN" altLang="en-US" sz="2400" b="1" kern="0" dirty="0" smtClean="0">
                <a:solidFill>
                  <a:srgbClr val="7787A0"/>
                </a:solidFill>
                <a:cs typeface="+mn-ea"/>
                <a:sym typeface="+mn-lt"/>
              </a:rPr>
              <a:t>分析</a:t>
            </a:r>
            <a:endParaRPr lang="zh-CN" altLang="en-US" sz="2400" b="1" kern="0" dirty="0">
              <a:solidFill>
                <a:srgbClr val="7787A0"/>
              </a:solidFill>
              <a:cs typeface="+mn-ea"/>
              <a:sym typeface="+mn-lt"/>
            </a:endParaRPr>
          </a:p>
        </p:txBody>
      </p:sp>
      <p:cxnSp>
        <p:nvCxnSpPr>
          <p:cNvPr id="4" name="直接连接符 3">
            <a:extLst>
              <a:ext uri="{FF2B5EF4-FFF2-40B4-BE49-F238E27FC236}">
                <a16:creationId xmlns:a16="http://schemas.microsoft.com/office/drawing/2014/main" id="{D609AE12-6D7B-4378-A917-1FF388DAF128}"/>
              </a:ext>
            </a:extLst>
          </p:cNvPr>
          <p:cNvCxnSpPr>
            <a:cxnSpLocks/>
          </p:cNvCxnSpPr>
          <p:nvPr/>
        </p:nvCxnSpPr>
        <p:spPr>
          <a:xfrm>
            <a:off x="4374265" y="741084"/>
            <a:ext cx="381295" cy="0"/>
          </a:xfrm>
          <a:prstGeom prst="line">
            <a:avLst/>
          </a:prstGeom>
          <a:ln w="28575">
            <a:solidFill>
              <a:srgbClr val="7787A0"/>
            </a:solidFill>
          </a:ln>
        </p:spPr>
        <p:style>
          <a:lnRef idx="1">
            <a:schemeClr val="accent1"/>
          </a:lnRef>
          <a:fillRef idx="0">
            <a:schemeClr val="accent1"/>
          </a:fillRef>
          <a:effectRef idx="0">
            <a:schemeClr val="accent1"/>
          </a:effectRef>
          <a:fontRef idx="minor">
            <a:schemeClr val="tx1"/>
          </a:fontRef>
        </p:style>
      </p:cxnSp>
      <p:sp>
        <p:nvSpPr>
          <p:cNvPr id="34" name="文本框 33"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a:extLst>
              <a:ext uri="{FF2B5EF4-FFF2-40B4-BE49-F238E27FC236}">
                <a16:creationId xmlns:a16="http://schemas.microsoft.com/office/drawing/2014/main" id="{73FA5F43-4F19-45C1-BAAB-A49421BA3CD2}"/>
              </a:ext>
            </a:extLst>
          </p:cNvPr>
          <p:cNvSpPr txBox="1"/>
          <p:nvPr/>
        </p:nvSpPr>
        <p:spPr>
          <a:xfrm>
            <a:off x="1246878" y="1999601"/>
            <a:ext cx="848070" cy="861774"/>
          </a:xfrm>
          <a:prstGeom prst="rect">
            <a:avLst/>
          </a:prstGeom>
          <a:noFill/>
        </p:spPr>
        <p:txBody>
          <a:bodyPr wrap="square" rtlCol="0">
            <a:spAutoFit/>
          </a:bodyPr>
          <a:lstStyle/>
          <a:p>
            <a:pPr algn="ctr"/>
            <a:r>
              <a:rPr lang="en-US" altLang="zh-CN" sz="3200">
                <a:solidFill>
                  <a:schemeClr val="bg1"/>
                </a:solidFill>
                <a:cs typeface="+mn-ea"/>
                <a:sym typeface="+mn-lt"/>
              </a:rPr>
              <a:t>70</a:t>
            </a:r>
            <a:r>
              <a:rPr lang="en-US" altLang="zh-CN">
                <a:solidFill>
                  <a:schemeClr val="bg1"/>
                </a:solidFill>
                <a:cs typeface="+mn-ea"/>
                <a:sym typeface="+mn-lt"/>
              </a:rPr>
              <a:t>%</a:t>
            </a:r>
            <a:endParaRPr lang="en-US" altLang="zh-CN" sz="3200">
              <a:solidFill>
                <a:schemeClr val="bg1"/>
              </a:solidFill>
              <a:cs typeface="+mn-ea"/>
              <a:sym typeface="+mn-lt"/>
            </a:endParaRPr>
          </a:p>
        </p:txBody>
      </p:sp>
      <p:sp>
        <p:nvSpPr>
          <p:cNvPr id="36" name="文本框 35"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a:extLst>
              <a:ext uri="{FF2B5EF4-FFF2-40B4-BE49-F238E27FC236}">
                <a16:creationId xmlns:a16="http://schemas.microsoft.com/office/drawing/2014/main" id="{F4CB6F47-4CC2-4707-A746-D878FD787DBE}"/>
              </a:ext>
            </a:extLst>
          </p:cNvPr>
          <p:cNvSpPr txBox="1"/>
          <p:nvPr/>
        </p:nvSpPr>
        <p:spPr>
          <a:xfrm>
            <a:off x="3811191" y="1999602"/>
            <a:ext cx="848070" cy="861774"/>
          </a:xfrm>
          <a:prstGeom prst="rect">
            <a:avLst/>
          </a:prstGeom>
          <a:noFill/>
        </p:spPr>
        <p:txBody>
          <a:bodyPr wrap="square" rtlCol="0">
            <a:spAutoFit/>
          </a:bodyPr>
          <a:lstStyle/>
          <a:p>
            <a:pPr algn="ctr"/>
            <a:r>
              <a:rPr lang="en-US" altLang="zh-CN" sz="3200">
                <a:solidFill>
                  <a:schemeClr val="bg1"/>
                </a:solidFill>
                <a:cs typeface="+mn-ea"/>
                <a:sym typeface="+mn-lt"/>
              </a:rPr>
              <a:t>80</a:t>
            </a:r>
            <a:r>
              <a:rPr lang="en-US" altLang="zh-CN">
                <a:solidFill>
                  <a:schemeClr val="bg1"/>
                </a:solidFill>
                <a:cs typeface="+mn-ea"/>
                <a:sym typeface="+mn-lt"/>
              </a:rPr>
              <a:t>%</a:t>
            </a:r>
            <a:endParaRPr lang="en-US" altLang="zh-CN" sz="3200">
              <a:solidFill>
                <a:schemeClr val="bg1"/>
              </a:solidFill>
              <a:cs typeface="+mn-ea"/>
              <a:sym typeface="+mn-lt"/>
            </a:endParaRPr>
          </a:p>
        </p:txBody>
      </p:sp>
      <p:sp>
        <p:nvSpPr>
          <p:cNvPr id="38" name="矩形 37"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58E171C7-2BD0-4556-A9C2-05A88020854A}"/>
              </a:ext>
            </a:extLst>
          </p:cNvPr>
          <p:cNvSpPr/>
          <p:nvPr/>
        </p:nvSpPr>
        <p:spPr>
          <a:xfrm>
            <a:off x="886910" y="3344552"/>
            <a:ext cx="1440979" cy="307777"/>
          </a:xfrm>
          <a:prstGeom prst="rect">
            <a:avLst/>
          </a:prstGeom>
        </p:spPr>
        <p:txBody>
          <a:bodyPr wrap="square">
            <a:spAutoFit/>
          </a:bodyPr>
          <a:lstStyle/>
          <a:p>
            <a:pPr algn="ctr"/>
            <a:r>
              <a:rPr lang="zh-CN" altLang="en-US" sz="1400">
                <a:solidFill>
                  <a:schemeClr val="bg1"/>
                </a:solidFill>
                <a:cs typeface="+mn-ea"/>
                <a:sym typeface="+mn-lt"/>
              </a:rPr>
              <a:t>市场数据分析</a:t>
            </a:r>
          </a:p>
        </p:txBody>
      </p:sp>
      <p:sp>
        <p:nvSpPr>
          <p:cNvPr id="51" name="矩形 50"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2E23DCA1-FF27-4A6A-A827-0AC76AEB5A6C}"/>
              </a:ext>
            </a:extLst>
          </p:cNvPr>
          <p:cNvSpPr/>
          <p:nvPr/>
        </p:nvSpPr>
        <p:spPr>
          <a:xfrm>
            <a:off x="3501756" y="3351289"/>
            <a:ext cx="1440979" cy="307777"/>
          </a:xfrm>
          <a:prstGeom prst="rect">
            <a:avLst/>
          </a:prstGeom>
        </p:spPr>
        <p:txBody>
          <a:bodyPr wrap="square">
            <a:spAutoFit/>
          </a:bodyPr>
          <a:lstStyle/>
          <a:p>
            <a:pPr algn="ctr"/>
            <a:r>
              <a:rPr lang="zh-CN" altLang="en-US" sz="1400">
                <a:solidFill>
                  <a:schemeClr val="bg1"/>
                </a:solidFill>
                <a:cs typeface="+mn-ea"/>
                <a:sym typeface="+mn-lt"/>
              </a:rPr>
              <a:t>市场数据分析</a:t>
            </a:r>
          </a:p>
        </p:txBody>
      </p:sp>
      <p:sp>
        <p:nvSpPr>
          <p:cNvPr id="52" name="矩形 5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791013FC-A4B5-4F85-99B2-C6C6F7CD3DA3}"/>
              </a:ext>
            </a:extLst>
          </p:cNvPr>
          <p:cNvSpPr/>
          <p:nvPr/>
        </p:nvSpPr>
        <p:spPr>
          <a:xfrm>
            <a:off x="3383213" y="3659066"/>
            <a:ext cx="1678064" cy="1304203"/>
          </a:xfrm>
          <a:prstGeom prst="rect">
            <a:avLst/>
          </a:prstGeom>
        </p:spPr>
        <p:txBody>
          <a:bodyPr wrap="square">
            <a:spAutoFit/>
          </a:bodyPr>
          <a:lstStyle/>
          <a:p>
            <a:pPr algn="ctr">
              <a:lnSpc>
                <a:spcPct val="150000"/>
              </a:lnSpc>
            </a:pPr>
            <a:r>
              <a:rPr lang="en-US" altLang="zh-CN" sz="1050">
                <a:solidFill>
                  <a:schemeClr val="bg1"/>
                </a:solidFill>
                <a:cs typeface="+mn-ea"/>
                <a:sym typeface="+mn-lt"/>
              </a:rPr>
              <a:t>Lorem ipsum dolor sit amet, consectetuer adipiscing elit. Aenean commodo ligula eget dolor. </a:t>
            </a:r>
          </a:p>
        </p:txBody>
      </p:sp>
      <p:sp>
        <p:nvSpPr>
          <p:cNvPr id="54" name="文本框 5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6131441" y="1141835"/>
            <a:ext cx="2262158" cy="646331"/>
          </a:xfrm>
          <a:prstGeom prst="rect">
            <a:avLst/>
          </a:prstGeom>
          <a:noFill/>
        </p:spPr>
        <p:txBody>
          <a:bodyPr wrap="none" rtlCol="0">
            <a:spAutoFit/>
          </a:bodyPr>
          <a:lstStyle/>
          <a:p>
            <a:pPr lvl="0">
              <a:defRPr/>
            </a:pPr>
            <a:r>
              <a:rPr lang="zh-CN" altLang="en-US" b="1" dirty="0" smtClean="0">
                <a:solidFill>
                  <a:srgbClr val="7787A0"/>
                </a:solidFill>
                <a:cs typeface="+mn-ea"/>
                <a:sym typeface="+mn-lt"/>
              </a:rPr>
              <a:t>不同游戏类别的评分</a:t>
            </a:r>
            <a:endParaRPr lang="en-US" altLang="zh-CN" b="1" dirty="0" smtClean="0">
              <a:solidFill>
                <a:srgbClr val="7787A0"/>
              </a:solidFill>
              <a:cs typeface="+mn-ea"/>
              <a:sym typeface="+mn-lt"/>
            </a:endParaRPr>
          </a:p>
          <a:p>
            <a:pPr lvl="0">
              <a:defRPr/>
            </a:pPr>
            <a:r>
              <a:rPr lang="zh-CN" altLang="en-US" b="1" dirty="0" smtClean="0">
                <a:solidFill>
                  <a:srgbClr val="7787A0"/>
                </a:solidFill>
                <a:cs typeface="+mn-ea"/>
                <a:sym typeface="+mn-lt"/>
              </a:rPr>
              <a:t>与受众人数差异</a:t>
            </a:r>
            <a:endParaRPr lang="zh-CN" altLang="en-US" b="1" dirty="0">
              <a:solidFill>
                <a:srgbClr val="7787A0"/>
              </a:solidFill>
              <a:cs typeface="+mn-ea"/>
              <a:sym typeface="+mn-lt"/>
            </a:endParaRPr>
          </a:p>
        </p:txBody>
      </p:sp>
      <p:sp>
        <p:nvSpPr>
          <p:cNvPr id="55" name="矩形 5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6195237" y="1829253"/>
            <a:ext cx="2782083" cy="1304203"/>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进入热门榜的游戏中，益智</a:t>
            </a:r>
            <a:r>
              <a:rPr lang="zh-CN" altLang="en-US" sz="1050" dirty="0">
                <a:solidFill>
                  <a:schemeClr val="tx1">
                    <a:lumMod val="65000"/>
                    <a:lumOff val="35000"/>
                  </a:schemeClr>
                </a:solidFill>
                <a:cs typeface="+mn-ea"/>
                <a:sym typeface="+mn-lt"/>
              </a:rPr>
              <a:t>、音乐类</a:t>
            </a:r>
            <a:r>
              <a:rPr lang="zh-CN" altLang="en-US" sz="1050" dirty="0" smtClean="0">
                <a:solidFill>
                  <a:schemeClr val="tx1">
                    <a:lumMod val="65000"/>
                    <a:lumOff val="35000"/>
                  </a:schemeClr>
                </a:solidFill>
                <a:cs typeface="+mn-ea"/>
                <a:sym typeface="+mn-lt"/>
              </a:rPr>
              <a:t>游戏评分较高，</a:t>
            </a:r>
            <a:r>
              <a:rPr lang="zh-CN" altLang="en-US" sz="1050" dirty="0">
                <a:solidFill>
                  <a:schemeClr val="tx1">
                    <a:lumMod val="65000"/>
                    <a:lumOff val="35000"/>
                  </a:schemeClr>
                </a:solidFill>
                <a:cs typeface="+mn-ea"/>
                <a:sym typeface="+mn-lt"/>
              </a:rPr>
              <a:t>竞速类</a:t>
            </a:r>
            <a:r>
              <a:rPr lang="zh-CN" altLang="en-US" sz="1050" dirty="0" smtClean="0">
                <a:solidFill>
                  <a:schemeClr val="tx1">
                    <a:lumMod val="65000"/>
                    <a:lumOff val="35000"/>
                  </a:schemeClr>
                </a:solidFill>
                <a:cs typeface="+mn-ea"/>
                <a:sym typeface="+mn-lt"/>
              </a:rPr>
              <a:t>游戏评分相对较低。</a:t>
            </a:r>
            <a:endParaRPr lang="zh-CN" altLang="en-US" sz="1050" dirty="0">
              <a:solidFill>
                <a:schemeClr val="tx1">
                  <a:lumMod val="65000"/>
                  <a:lumOff val="35000"/>
                </a:schemeClr>
              </a:solidFill>
              <a:cs typeface="+mn-ea"/>
              <a:sym typeface="+mn-lt"/>
            </a:endParaRPr>
          </a:p>
          <a:p>
            <a:pPr fontAlgn="base">
              <a:lnSpc>
                <a:spcPct val="150000"/>
              </a:lnSpc>
              <a:spcBef>
                <a:spcPct val="0"/>
              </a:spcBef>
              <a:spcAft>
                <a:spcPct val="0"/>
              </a:spcAft>
              <a:defRPr/>
            </a:pPr>
            <a:r>
              <a:rPr lang="zh-CN" altLang="en-US" sz="1050" dirty="0">
                <a:solidFill>
                  <a:schemeClr val="tx1">
                    <a:lumMod val="65000"/>
                    <a:lumOff val="35000"/>
                  </a:schemeClr>
                </a:solidFill>
                <a:cs typeface="+mn-ea"/>
                <a:sym typeface="+mn-lt"/>
              </a:rPr>
              <a:t>动作、角色扮演、冒险、休闲等</a:t>
            </a:r>
            <a:r>
              <a:rPr lang="zh-CN" altLang="en-US" sz="1050" dirty="0" smtClean="0">
                <a:solidFill>
                  <a:schemeClr val="tx1">
                    <a:lumMod val="65000"/>
                    <a:lumOff val="35000"/>
                  </a:schemeClr>
                </a:solidFill>
                <a:cs typeface="+mn-ea"/>
                <a:sym typeface="+mn-lt"/>
              </a:rPr>
              <a:t>游戏数量众多，质量参差不齐，有好评如潮的、</a:t>
            </a:r>
            <a:r>
              <a:rPr lang="zh-CN" altLang="en-US" sz="1050" dirty="0">
                <a:solidFill>
                  <a:schemeClr val="tx1">
                    <a:lumMod val="65000"/>
                    <a:lumOff val="35000"/>
                  </a:schemeClr>
                </a:solidFill>
                <a:cs typeface="+mn-ea"/>
                <a:sym typeface="+mn-lt"/>
              </a:rPr>
              <a:t>也</a:t>
            </a:r>
            <a:r>
              <a:rPr lang="zh-CN" altLang="en-US" sz="1050" dirty="0" smtClean="0">
                <a:solidFill>
                  <a:schemeClr val="tx1">
                    <a:lumMod val="65000"/>
                    <a:lumOff val="35000"/>
                  </a:schemeClr>
                </a:solidFill>
                <a:cs typeface="+mn-ea"/>
                <a:sym typeface="+mn-lt"/>
              </a:rPr>
              <a:t>有</a:t>
            </a:r>
            <a:r>
              <a:rPr lang="zh-CN" altLang="en-US" sz="1050" dirty="0">
                <a:solidFill>
                  <a:schemeClr val="tx1">
                    <a:lumMod val="65000"/>
                    <a:lumOff val="35000"/>
                  </a:schemeClr>
                </a:solidFill>
                <a:cs typeface="+mn-ea"/>
                <a:sym typeface="+mn-lt"/>
              </a:rPr>
              <a:t>褒贬不一</a:t>
            </a:r>
            <a:r>
              <a:rPr lang="zh-CN" altLang="en-US" sz="1050" dirty="0" smtClean="0">
                <a:solidFill>
                  <a:schemeClr val="tx1">
                    <a:lumMod val="65000"/>
                    <a:lumOff val="35000"/>
                  </a:schemeClr>
                </a:solidFill>
                <a:cs typeface="+mn-ea"/>
                <a:sym typeface="+mn-lt"/>
              </a:rPr>
              <a:t>的。</a:t>
            </a:r>
            <a:endParaRPr lang="zh-CN" altLang="en-US" sz="1050" dirty="0">
              <a:solidFill>
                <a:schemeClr val="tx1">
                  <a:lumMod val="65000"/>
                  <a:lumOff val="35000"/>
                </a:schemeClr>
              </a:solidFill>
              <a:cs typeface="+mn-ea"/>
              <a:sym typeface="+mn-lt"/>
            </a:endParaRPr>
          </a:p>
        </p:txBody>
      </p:sp>
      <p:pic>
        <p:nvPicPr>
          <p:cNvPr id="12" name="图片 11"/>
          <p:cNvPicPr/>
          <p:nvPr/>
        </p:nvPicPr>
        <p:blipFill>
          <a:blip r:embed="rId4">
            <a:extLst>
              <a:ext uri="{28A0092B-C50C-407E-A947-70E740481C1C}">
                <a14:useLocalDpi xmlns:a14="http://schemas.microsoft.com/office/drawing/2010/main" val="0"/>
              </a:ext>
            </a:extLst>
          </a:blip>
          <a:srcRect/>
          <a:stretch>
            <a:fillRect/>
          </a:stretch>
        </p:blipFill>
        <p:spPr bwMode="auto">
          <a:xfrm>
            <a:off x="221229" y="1048735"/>
            <a:ext cx="5910212" cy="3044324"/>
          </a:xfrm>
          <a:prstGeom prst="rect">
            <a:avLst/>
          </a:prstGeom>
          <a:noFill/>
          <a:ln>
            <a:noFill/>
          </a:ln>
        </p:spPr>
      </p:pic>
      <p:pic>
        <p:nvPicPr>
          <p:cNvPr id="13" name="图片 12"/>
          <p:cNvPicPr/>
          <p:nvPr/>
        </p:nvPicPr>
        <p:blipFill>
          <a:blip r:embed="rId5">
            <a:extLst>
              <a:ext uri="{28A0092B-C50C-407E-A947-70E740481C1C}">
                <a14:useLocalDpi xmlns:a14="http://schemas.microsoft.com/office/drawing/2010/main" val="0"/>
              </a:ext>
            </a:extLst>
          </a:blip>
          <a:srcRect/>
          <a:stretch>
            <a:fillRect/>
          </a:stretch>
        </p:blipFill>
        <p:spPr bwMode="auto">
          <a:xfrm>
            <a:off x="221229" y="1141835"/>
            <a:ext cx="5910212" cy="3055088"/>
          </a:xfrm>
          <a:prstGeom prst="rect">
            <a:avLst/>
          </a:prstGeom>
          <a:noFill/>
          <a:ln>
            <a:noFill/>
          </a:ln>
        </p:spPr>
      </p:pic>
      <p:sp>
        <p:nvSpPr>
          <p:cNvPr id="14" name="矩形 1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6131441" y="3234130"/>
            <a:ext cx="2782083" cy="819455"/>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65000"/>
                    <a:lumOff val="35000"/>
                  </a:schemeClr>
                </a:solidFill>
                <a:cs typeface="+mn-ea"/>
                <a:sym typeface="+mn-lt"/>
              </a:rPr>
              <a:t>以总评论数近似代表游戏的受众人数，动作类游戏的受</a:t>
            </a:r>
            <a:r>
              <a:rPr lang="zh-CN" altLang="en-US" sz="1050" dirty="0" smtClean="0">
                <a:solidFill>
                  <a:schemeClr val="tx1">
                    <a:lumMod val="65000"/>
                    <a:lumOff val="35000"/>
                  </a:schemeClr>
                </a:solidFill>
                <a:cs typeface="+mn-ea"/>
                <a:sym typeface="+mn-lt"/>
              </a:rPr>
              <a:t>众人数整体来看最多，但不同的动作游戏受众人数差异较大。</a:t>
            </a:r>
            <a:endParaRPr lang="zh-CN" altLang="en-US" sz="105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333844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7">
            <a:extLst>
              <a:ext uri="{FF2B5EF4-FFF2-40B4-BE49-F238E27FC236}">
                <a16:creationId xmlns:a16="http://schemas.microsoft.com/office/drawing/2014/main" id="{476CA067-F725-4B5E-9154-5B3EE9F99C1A}"/>
              </a:ext>
            </a:extLst>
          </p:cNvPr>
          <p:cNvSpPr/>
          <p:nvPr>
            <p:custDataLst>
              <p:tags r:id="rId1"/>
            </p:custDataLst>
          </p:nvPr>
        </p:nvSpPr>
        <p:spPr>
          <a:xfrm>
            <a:off x="3557324" y="279419"/>
            <a:ext cx="2031325" cy="461665"/>
          </a:xfrm>
          <a:prstGeom prst="rect">
            <a:avLst/>
          </a:prstGeom>
        </p:spPr>
        <p:txBody>
          <a:bodyPr wrap="square">
            <a:spAutoFit/>
          </a:bodyPr>
          <a:lstStyle/>
          <a:p>
            <a:pPr lvl="0" algn="ctr" defTabSz="685800">
              <a:defRPr/>
            </a:pPr>
            <a:r>
              <a:rPr lang="zh-CN" altLang="en-US" sz="2400" b="1" kern="0" dirty="0">
                <a:solidFill>
                  <a:srgbClr val="7787A0"/>
                </a:solidFill>
                <a:cs typeface="+mn-ea"/>
                <a:sym typeface="+mn-lt"/>
              </a:rPr>
              <a:t>描述</a:t>
            </a:r>
            <a:r>
              <a:rPr lang="zh-CN" altLang="en-US" sz="2400" b="1" kern="0" dirty="0" smtClean="0">
                <a:solidFill>
                  <a:srgbClr val="7787A0"/>
                </a:solidFill>
                <a:cs typeface="+mn-ea"/>
                <a:sym typeface="+mn-lt"/>
              </a:rPr>
              <a:t>分析</a:t>
            </a:r>
            <a:endParaRPr lang="zh-CN" altLang="en-US" sz="2400" b="1" kern="0" dirty="0">
              <a:solidFill>
                <a:srgbClr val="7787A0"/>
              </a:solidFill>
              <a:cs typeface="+mn-ea"/>
              <a:sym typeface="+mn-lt"/>
            </a:endParaRPr>
          </a:p>
        </p:txBody>
      </p:sp>
      <p:cxnSp>
        <p:nvCxnSpPr>
          <p:cNvPr id="4" name="直接连接符 3">
            <a:extLst>
              <a:ext uri="{FF2B5EF4-FFF2-40B4-BE49-F238E27FC236}">
                <a16:creationId xmlns:a16="http://schemas.microsoft.com/office/drawing/2014/main" id="{D609AE12-6D7B-4378-A917-1FF388DAF128}"/>
              </a:ext>
            </a:extLst>
          </p:cNvPr>
          <p:cNvCxnSpPr>
            <a:cxnSpLocks/>
          </p:cNvCxnSpPr>
          <p:nvPr/>
        </p:nvCxnSpPr>
        <p:spPr>
          <a:xfrm>
            <a:off x="4374265" y="741084"/>
            <a:ext cx="381295" cy="0"/>
          </a:xfrm>
          <a:prstGeom prst="line">
            <a:avLst/>
          </a:prstGeom>
          <a:ln w="28575">
            <a:solidFill>
              <a:srgbClr val="7787A0"/>
            </a:solidFill>
          </a:ln>
        </p:spPr>
        <p:style>
          <a:lnRef idx="1">
            <a:schemeClr val="accent1"/>
          </a:lnRef>
          <a:fillRef idx="0">
            <a:schemeClr val="accent1"/>
          </a:fillRef>
          <a:effectRef idx="0">
            <a:schemeClr val="accent1"/>
          </a:effectRef>
          <a:fontRef idx="minor">
            <a:schemeClr val="tx1"/>
          </a:fontRef>
        </p:style>
      </p:cxnSp>
      <p:sp>
        <p:nvSpPr>
          <p:cNvPr id="34" name="文本框 33"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a:extLst>
              <a:ext uri="{FF2B5EF4-FFF2-40B4-BE49-F238E27FC236}">
                <a16:creationId xmlns:a16="http://schemas.microsoft.com/office/drawing/2014/main" id="{73FA5F43-4F19-45C1-BAAB-A49421BA3CD2}"/>
              </a:ext>
            </a:extLst>
          </p:cNvPr>
          <p:cNvSpPr txBox="1"/>
          <p:nvPr/>
        </p:nvSpPr>
        <p:spPr>
          <a:xfrm>
            <a:off x="1246878" y="1999601"/>
            <a:ext cx="848070" cy="861774"/>
          </a:xfrm>
          <a:prstGeom prst="rect">
            <a:avLst/>
          </a:prstGeom>
          <a:noFill/>
        </p:spPr>
        <p:txBody>
          <a:bodyPr wrap="square" rtlCol="0">
            <a:spAutoFit/>
          </a:bodyPr>
          <a:lstStyle/>
          <a:p>
            <a:pPr algn="ctr"/>
            <a:r>
              <a:rPr lang="en-US" altLang="zh-CN" sz="3200">
                <a:solidFill>
                  <a:schemeClr val="bg1"/>
                </a:solidFill>
                <a:cs typeface="+mn-ea"/>
                <a:sym typeface="+mn-lt"/>
              </a:rPr>
              <a:t>70</a:t>
            </a:r>
            <a:r>
              <a:rPr lang="en-US" altLang="zh-CN">
                <a:solidFill>
                  <a:schemeClr val="bg1"/>
                </a:solidFill>
                <a:cs typeface="+mn-ea"/>
                <a:sym typeface="+mn-lt"/>
              </a:rPr>
              <a:t>%</a:t>
            </a:r>
            <a:endParaRPr lang="en-US" altLang="zh-CN" sz="3200">
              <a:solidFill>
                <a:schemeClr val="bg1"/>
              </a:solidFill>
              <a:cs typeface="+mn-ea"/>
              <a:sym typeface="+mn-lt"/>
            </a:endParaRPr>
          </a:p>
        </p:txBody>
      </p:sp>
      <p:sp>
        <p:nvSpPr>
          <p:cNvPr id="36" name="文本框 35"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a:extLst>
              <a:ext uri="{FF2B5EF4-FFF2-40B4-BE49-F238E27FC236}">
                <a16:creationId xmlns:a16="http://schemas.microsoft.com/office/drawing/2014/main" id="{F4CB6F47-4CC2-4707-A746-D878FD787DBE}"/>
              </a:ext>
            </a:extLst>
          </p:cNvPr>
          <p:cNvSpPr txBox="1"/>
          <p:nvPr/>
        </p:nvSpPr>
        <p:spPr>
          <a:xfrm>
            <a:off x="3811191" y="1999602"/>
            <a:ext cx="848070" cy="861774"/>
          </a:xfrm>
          <a:prstGeom prst="rect">
            <a:avLst/>
          </a:prstGeom>
          <a:noFill/>
        </p:spPr>
        <p:txBody>
          <a:bodyPr wrap="square" rtlCol="0">
            <a:spAutoFit/>
          </a:bodyPr>
          <a:lstStyle/>
          <a:p>
            <a:pPr algn="ctr"/>
            <a:r>
              <a:rPr lang="en-US" altLang="zh-CN" sz="3200">
                <a:solidFill>
                  <a:schemeClr val="bg1"/>
                </a:solidFill>
                <a:cs typeface="+mn-ea"/>
                <a:sym typeface="+mn-lt"/>
              </a:rPr>
              <a:t>80</a:t>
            </a:r>
            <a:r>
              <a:rPr lang="en-US" altLang="zh-CN">
                <a:solidFill>
                  <a:schemeClr val="bg1"/>
                </a:solidFill>
                <a:cs typeface="+mn-ea"/>
                <a:sym typeface="+mn-lt"/>
              </a:rPr>
              <a:t>%</a:t>
            </a:r>
            <a:endParaRPr lang="en-US" altLang="zh-CN" sz="3200">
              <a:solidFill>
                <a:schemeClr val="bg1"/>
              </a:solidFill>
              <a:cs typeface="+mn-ea"/>
              <a:sym typeface="+mn-lt"/>
            </a:endParaRPr>
          </a:p>
        </p:txBody>
      </p:sp>
      <p:sp>
        <p:nvSpPr>
          <p:cNvPr id="38" name="矩形 37"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58E171C7-2BD0-4556-A9C2-05A88020854A}"/>
              </a:ext>
            </a:extLst>
          </p:cNvPr>
          <p:cNvSpPr/>
          <p:nvPr/>
        </p:nvSpPr>
        <p:spPr>
          <a:xfrm>
            <a:off x="886910" y="3344552"/>
            <a:ext cx="1440979" cy="307777"/>
          </a:xfrm>
          <a:prstGeom prst="rect">
            <a:avLst/>
          </a:prstGeom>
        </p:spPr>
        <p:txBody>
          <a:bodyPr wrap="square">
            <a:spAutoFit/>
          </a:bodyPr>
          <a:lstStyle/>
          <a:p>
            <a:pPr algn="ctr"/>
            <a:r>
              <a:rPr lang="zh-CN" altLang="en-US" sz="1400">
                <a:solidFill>
                  <a:schemeClr val="bg1"/>
                </a:solidFill>
                <a:cs typeface="+mn-ea"/>
                <a:sym typeface="+mn-lt"/>
              </a:rPr>
              <a:t>市场数据分析</a:t>
            </a:r>
          </a:p>
        </p:txBody>
      </p:sp>
      <p:sp>
        <p:nvSpPr>
          <p:cNvPr id="51" name="矩形 50"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2E23DCA1-FF27-4A6A-A827-0AC76AEB5A6C}"/>
              </a:ext>
            </a:extLst>
          </p:cNvPr>
          <p:cNvSpPr/>
          <p:nvPr/>
        </p:nvSpPr>
        <p:spPr>
          <a:xfrm>
            <a:off x="3501756" y="3351289"/>
            <a:ext cx="1440979" cy="307777"/>
          </a:xfrm>
          <a:prstGeom prst="rect">
            <a:avLst/>
          </a:prstGeom>
        </p:spPr>
        <p:txBody>
          <a:bodyPr wrap="square">
            <a:spAutoFit/>
          </a:bodyPr>
          <a:lstStyle/>
          <a:p>
            <a:pPr algn="ctr"/>
            <a:r>
              <a:rPr lang="zh-CN" altLang="en-US" sz="1400">
                <a:solidFill>
                  <a:schemeClr val="bg1"/>
                </a:solidFill>
                <a:cs typeface="+mn-ea"/>
                <a:sym typeface="+mn-lt"/>
              </a:rPr>
              <a:t>市场数据分析</a:t>
            </a:r>
          </a:p>
        </p:txBody>
      </p:sp>
      <p:sp>
        <p:nvSpPr>
          <p:cNvPr id="52" name="矩形 5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791013FC-A4B5-4F85-99B2-C6C6F7CD3DA3}"/>
              </a:ext>
            </a:extLst>
          </p:cNvPr>
          <p:cNvSpPr/>
          <p:nvPr/>
        </p:nvSpPr>
        <p:spPr>
          <a:xfrm>
            <a:off x="3383213" y="3659066"/>
            <a:ext cx="1678064" cy="1304203"/>
          </a:xfrm>
          <a:prstGeom prst="rect">
            <a:avLst/>
          </a:prstGeom>
        </p:spPr>
        <p:txBody>
          <a:bodyPr wrap="square">
            <a:spAutoFit/>
          </a:bodyPr>
          <a:lstStyle/>
          <a:p>
            <a:pPr algn="ctr">
              <a:lnSpc>
                <a:spcPct val="150000"/>
              </a:lnSpc>
            </a:pPr>
            <a:r>
              <a:rPr lang="en-US" altLang="zh-CN" sz="1050">
                <a:solidFill>
                  <a:schemeClr val="bg1"/>
                </a:solidFill>
                <a:cs typeface="+mn-ea"/>
                <a:sym typeface="+mn-lt"/>
              </a:rPr>
              <a:t>Lorem ipsum dolor sit amet, consectetuer adipiscing elit. Aenean commodo ligula eget dolor. </a:t>
            </a:r>
          </a:p>
        </p:txBody>
      </p:sp>
      <p:sp>
        <p:nvSpPr>
          <p:cNvPr id="54" name="文本框 5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5713240" y="1140405"/>
            <a:ext cx="2492990" cy="369332"/>
          </a:xfrm>
          <a:prstGeom prst="rect">
            <a:avLst/>
          </a:prstGeom>
          <a:noFill/>
        </p:spPr>
        <p:txBody>
          <a:bodyPr wrap="none" rtlCol="0">
            <a:spAutoFit/>
          </a:bodyPr>
          <a:lstStyle/>
          <a:p>
            <a:pPr lvl="0">
              <a:defRPr/>
            </a:pPr>
            <a:r>
              <a:rPr lang="zh-CN" altLang="en-US" b="1" dirty="0" smtClean="0">
                <a:solidFill>
                  <a:srgbClr val="7787A0"/>
                </a:solidFill>
                <a:cs typeface="+mn-ea"/>
                <a:sym typeface="+mn-lt"/>
              </a:rPr>
              <a:t>平均评论数与平均评分</a:t>
            </a:r>
            <a:endParaRPr lang="zh-CN" altLang="en-US" b="1" dirty="0">
              <a:solidFill>
                <a:srgbClr val="7787A0"/>
              </a:solidFill>
              <a:cs typeface="+mn-ea"/>
              <a:sym typeface="+mn-lt"/>
            </a:endParaRPr>
          </a:p>
        </p:txBody>
      </p:sp>
      <p:sp>
        <p:nvSpPr>
          <p:cNvPr id="55" name="矩形 5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5656533" y="1604140"/>
            <a:ext cx="2782083" cy="2516073"/>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在前面类别情况的基础上，进一步研究评论数与游戏评分之间可能存在的关系。</a:t>
            </a:r>
            <a:endParaRPr lang="en-US" altLang="zh-CN" sz="1050" dirty="0" smtClean="0">
              <a:solidFill>
                <a:schemeClr val="tx1">
                  <a:lumMod val="65000"/>
                  <a:lumOff val="35000"/>
                </a:schemeClr>
              </a:solidFill>
              <a:cs typeface="+mn-ea"/>
              <a:sym typeface="+mn-lt"/>
            </a:endParaRPr>
          </a:p>
          <a:p>
            <a:pPr fontAlgn="base">
              <a:lnSpc>
                <a:spcPct val="150000"/>
              </a:lnSpc>
              <a:spcBef>
                <a:spcPct val="0"/>
              </a:spcBef>
              <a:spcAft>
                <a:spcPct val="0"/>
              </a:spcAft>
              <a:defRPr/>
            </a:pPr>
            <a:endParaRPr lang="en-US" altLang="zh-CN" sz="1050" dirty="0">
              <a:solidFill>
                <a:schemeClr val="tx1">
                  <a:lumMod val="65000"/>
                  <a:lumOff val="35000"/>
                </a:schemeClr>
              </a:solidFill>
              <a:cs typeface="+mn-ea"/>
              <a:sym typeface="+mn-lt"/>
            </a:endParaRPr>
          </a:p>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总体上，评论</a:t>
            </a:r>
            <a:r>
              <a:rPr lang="zh-CN" altLang="en-US" sz="1050" dirty="0">
                <a:solidFill>
                  <a:schemeClr val="tx1">
                    <a:lumMod val="65000"/>
                    <a:lumOff val="35000"/>
                  </a:schemeClr>
                </a:solidFill>
                <a:cs typeface="+mn-ea"/>
                <a:sym typeface="+mn-lt"/>
              </a:rPr>
              <a:t>数</a:t>
            </a:r>
            <a:r>
              <a:rPr lang="zh-CN" altLang="en-US" sz="1050" dirty="0" smtClean="0">
                <a:solidFill>
                  <a:schemeClr val="tx1">
                    <a:lumMod val="65000"/>
                    <a:lumOff val="35000"/>
                  </a:schemeClr>
                </a:solidFill>
                <a:cs typeface="+mn-ea"/>
                <a:sym typeface="+mn-lt"/>
              </a:rPr>
              <a:t>和游戏评分</a:t>
            </a:r>
            <a:r>
              <a:rPr lang="zh-CN" altLang="en-US" sz="1050" dirty="0">
                <a:solidFill>
                  <a:schemeClr val="tx1">
                    <a:lumMod val="65000"/>
                    <a:lumOff val="35000"/>
                  </a:schemeClr>
                </a:solidFill>
                <a:cs typeface="+mn-ea"/>
                <a:sym typeface="+mn-lt"/>
              </a:rPr>
              <a:t>并没有太大的</a:t>
            </a:r>
            <a:r>
              <a:rPr lang="zh-CN" altLang="en-US" sz="1050" dirty="0" smtClean="0">
                <a:solidFill>
                  <a:schemeClr val="tx1">
                    <a:lumMod val="65000"/>
                    <a:lumOff val="35000"/>
                  </a:schemeClr>
                </a:solidFill>
                <a:cs typeface="+mn-ea"/>
                <a:sym typeface="+mn-lt"/>
              </a:rPr>
              <a:t>关系。一个原因是</a:t>
            </a:r>
            <a:r>
              <a:rPr lang="en-US" altLang="zh-CN" sz="1050" dirty="0" smtClean="0">
                <a:solidFill>
                  <a:schemeClr val="tx1">
                    <a:lumMod val="65000"/>
                    <a:lumOff val="35000"/>
                  </a:schemeClr>
                </a:solidFill>
                <a:cs typeface="+mn-ea"/>
                <a:sym typeface="+mn-lt"/>
              </a:rPr>
              <a:t>Top150</a:t>
            </a:r>
            <a:r>
              <a:rPr lang="zh-CN" altLang="en-US" sz="1050" dirty="0" smtClean="0">
                <a:solidFill>
                  <a:schemeClr val="tx1">
                    <a:lumMod val="65000"/>
                    <a:lumOff val="35000"/>
                  </a:schemeClr>
                </a:solidFill>
                <a:cs typeface="+mn-ea"/>
                <a:sym typeface="+mn-lt"/>
              </a:rPr>
              <a:t>中既有一些评论人数很多、评分很低的游戏，比如王者荣耀，也有一些相对“小众”的精品游戏，总评论数不多、评分很高</a:t>
            </a:r>
            <a:r>
              <a:rPr lang="zh-CN" altLang="en-US" sz="1050" dirty="0">
                <a:solidFill>
                  <a:schemeClr val="tx1">
                    <a:lumMod val="65000"/>
                    <a:lumOff val="35000"/>
                  </a:schemeClr>
                </a:solidFill>
                <a:cs typeface="+mn-ea"/>
                <a:sym typeface="+mn-lt"/>
              </a:rPr>
              <a:t>，比如中华美食家（测试版</a:t>
            </a:r>
            <a:r>
              <a:rPr lang="zh-CN" altLang="en-US" sz="1050" dirty="0" smtClean="0">
                <a:solidFill>
                  <a:schemeClr val="tx1">
                    <a:lumMod val="65000"/>
                    <a:lumOff val="35000"/>
                  </a:schemeClr>
                </a:solidFill>
                <a:cs typeface="+mn-ea"/>
                <a:sym typeface="+mn-lt"/>
              </a:rPr>
              <a:t>），另外还有其他一些评论很多、评分也很多的高品质游戏，比如艾希。</a:t>
            </a:r>
            <a:endParaRPr lang="en-US" altLang="zh-CN" sz="1050" dirty="0">
              <a:solidFill>
                <a:schemeClr val="tx1">
                  <a:lumMod val="65000"/>
                  <a:lumOff val="35000"/>
                </a:schemeClr>
              </a:solidFill>
              <a:cs typeface="+mn-ea"/>
              <a:sym typeface="+mn-lt"/>
            </a:endParaRPr>
          </a:p>
        </p:txBody>
      </p:sp>
      <p:pic>
        <p:nvPicPr>
          <p:cNvPr id="12" name="图片 11"/>
          <p:cNvPicPr/>
          <p:nvPr/>
        </p:nvPicPr>
        <p:blipFill>
          <a:blip r:embed="rId4"/>
          <a:stretch>
            <a:fillRect/>
          </a:stretch>
        </p:blipFill>
        <p:spPr>
          <a:xfrm>
            <a:off x="342374" y="1029993"/>
            <a:ext cx="5269230" cy="3330575"/>
          </a:xfrm>
          <a:prstGeom prst="rect">
            <a:avLst/>
          </a:prstGeom>
          <a:noFill/>
          <a:ln>
            <a:noFill/>
          </a:ln>
        </p:spPr>
      </p:pic>
      <p:sp>
        <p:nvSpPr>
          <p:cNvPr id="13" name="文本框 12"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5713240" y="1140405"/>
            <a:ext cx="1107996" cy="369332"/>
          </a:xfrm>
          <a:prstGeom prst="rect">
            <a:avLst/>
          </a:prstGeom>
          <a:noFill/>
        </p:spPr>
        <p:txBody>
          <a:bodyPr wrap="none" rtlCol="0">
            <a:spAutoFit/>
          </a:bodyPr>
          <a:lstStyle/>
          <a:p>
            <a:pPr lvl="0">
              <a:defRPr/>
            </a:pPr>
            <a:r>
              <a:rPr lang="zh-CN" altLang="en-US" b="1" dirty="0" smtClean="0">
                <a:solidFill>
                  <a:srgbClr val="7787A0"/>
                </a:solidFill>
                <a:cs typeface="+mn-ea"/>
                <a:sym typeface="+mn-lt"/>
              </a:rPr>
              <a:t>厂商情况</a:t>
            </a:r>
            <a:endParaRPr lang="zh-CN" altLang="en-US" b="1" dirty="0">
              <a:solidFill>
                <a:srgbClr val="7787A0"/>
              </a:solidFill>
              <a:cs typeface="+mn-ea"/>
              <a:sym typeface="+mn-lt"/>
            </a:endParaRPr>
          </a:p>
        </p:txBody>
      </p:sp>
      <p:sp>
        <p:nvSpPr>
          <p:cNvPr id="14" name="矩形 1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5656533" y="1604140"/>
            <a:ext cx="2782083" cy="2516073"/>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通过</a:t>
            </a:r>
            <a:r>
              <a:rPr lang="zh-CN" altLang="en-US" sz="1050" dirty="0">
                <a:solidFill>
                  <a:schemeClr val="tx1">
                    <a:lumMod val="65000"/>
                    <a:lumOff val="35000"/>
                  </a:schemeClr>
                </a:solidFill>
                <a:cs typeface="+mn-ea"/>
                <a:sym typeface="+mn-lt"/>
              </a:rPr>
              <a:t>某厂商在热门游戏榜上的游戏数可以大概衡量该游戏厂商的发展情况，以及市场</a:t>
            </a:r>
            <a:r>
              <a:rPr lang="zh-CN" altLang="en-US" sz="1050" dirty="0" smtClean="0">
                <a:solidFill>
                  <a:schemeClr val="tx1">
                    <a:lumMod val="65000"/>
                    <a:lumOff val="35000"/>
                  </a:schemeClr>
                </a:solidFill>
                <a:cs typeface="+mn-ea"/>
                <a:sym typeface="+mn-lt"/>
              </a:rPr>
              <a:t>份额。</a:t>
            </a:r>
            <a:endParaRPr lang="en-US" altLang="zh-CN" sz="1050" dirty="0" smtClean="0">
              <a:solidFill>
                <a:schemeClr val="tx1">
                  <a:lumMod val="65000"/>
                  <a:lumOff val="35000"/>
                </a:schemeClr>
              </a:solidFill>
              <a:cs typeface="+mn-ea"/>
              <a:sym typeface="+mn-lt"/>
            </a:endParaRPr>
          </a:p>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前</a:t>
            </a:r>
            <a:r>
              <a:rPr lang="en-US" altLang="zh-CN" sz="1050" dirty="0">
                <a:solidFill>
                  <a:schemeClr val="tx1">
                    <a:lumMod val="65000"/>
                    <a:lumOff val="35000"/>
                  </a:schemeClr>
                </a:solidFill>
                <a:cs typeface="+mn-ea"/>
                <a:sym typeface="+mn-lt"/>
              </a:rPr>
              <a:t>150</a:t>
            </a:r>
            <a:r>
              <a:rPr lang="zh-CN" altLang="en-US" sz="1050" dirty="0">
                <a:solidFill>
                  <a:schemeClr val="tx1">
                    <a:lumMod val="65000"/>
                    <a:lumOff val="35000"/>
                  </a:schemeClr>
                </a:solidFill>
                <a:cs typeface="+mn-ea"/>
                <a:sym typeface="+mn-lt"/>
              </a:rPr>
              <a:t>的热门游戏所属</a:t>
            </a:r>
            <a:r>
              <a:rPr lang="en-US" altLang="zh-CN" sz="1050" dirty="0">
                <a:solidFill>
                  <a:schemeClr val="tx1">
                    <a:lumMod val="65000"/>
                    <a:lumOff val="35000"/>
                  </a:schemeClr>
                </a:solidFill>
                <a:cs typeface="+mn-ea"/>
                <a:sym typeface="+mn-lt"/>
              </a:rPr>
              <a:t>100</a:t>
            </a:r>
            <a:r>
              <a:rPr lang="zh-CN" altLang="en-US" sz="1050" dirty="0">
                <a:solidFill>
                  <a:schemeClr val="tx1">
                    <a:lumMod val="65000"/>
                    <a:lumOff val="35000"/>
                  </a:schemeClr>
                </a:solidFill>
                <a:cs typeface="+mn-ea"/>
                <a:sym typeface="+mn-lt"/>
              </a:rPr>
              <a:t>多家游戏厂商</a:t>
            </a:r>
            <a:r>
              <a:rPr lang="zh-CN" altLang="en-US" sz="1050" dirty="0" smtClean="0">
                <a:solidFill>
                  <a:schemeClr val="tx1">
                    <a:lumMod val="65000"/>
                    <a:lumOff val="35000"/>
                  </a:schemeClr>
                </a:solidFill>
                <a:cs typeface="+mn-ea"/>
                <a:sym typeface="+mn-lt"/>
              </a:rPr>
              <a:t>，一定程度说明目前的手游市场未</a:t>
            </a:r>
            <a:r>
              <a:rPr lang="zh-CN" altLang="en-US" sz="1050" dirty="0">
                <a:solidFill>
                  <a:schemeClr val="tx1">
                    <a:lumMod val="65000"/>
                    <a:lumOff val="35000"/>
                  </a:schemeClr>
                </a:solidFill>
                <a:cs typeface="+mn-ea"/>
                <a:sym typeface="+mn-lt"/>
              </a:rPr>
              <a:t>被</a:t>
            </a:r>
            <a:r>
              <a:rPr lang="zh-CN" altLang="en-US" sz="1050" dirty="0" smtClean="0">
                <a:solidFill>
                  <a:schemeClr val="tx1">
                    <a:lumMod val="65000"/>
                    <a:lumOff val="35000"/>
                  </a:schemeClr>
                </a:solidFill>
                <a:cs typeface="+mn-ea"/>
                <a:sym typeface="+mn-lt"/>
              </a:rPr>
              <a:t>某个特定厂商垄断</a:t>
            </a:r>
            <a:r>
              <a:rPr lang="zh-CN" altLang="en-US" sz="1050" dirty="0">
                <a:solidFill>
                  <a:schemeClr val="tx1">
                    <a:lumMod val="65000"/>
                    <a:lumOff val="35000"/>
                  </a:schemeClr>
                </a:solidFill>
                <a:cs typeface="+mn-ea"/>
                <a:sym typeface="+mn-lt"/>
              </a:rPr>
              <a:t>，</a:t>
            </a:r>
            <a:r>
              <a:rPr lang="zh-CN" altLang="en-US" sz="1050" dirty="0" smtClean="0">
                <a:solidFill>
                  <a:schemeClr val="tx1">
                    <a:lumMod val="65000"/>
                    <a:lumOff val="35000"/>
                  </a:schemeClr>
                </a:solidFill>
                <a:cs typeface="+mn-ea"/>
                <a:sym typeface="+mn-lt"/>
              </a:rPr>
              <a:t>没有</a:t>
            </a:r>
            <a:r>
              <a:rPr lang="zh-CN" altLang="en-US" sz="1050" dirty="0">
                <a:solidFill>
                  <a:schemeClr val="tx1">
                    <a:lumMod val="65000"/>
                    <a:lumOff val="35000"/>
                  </a:schemeClr>
                </a:solidFill>
                <a:cs typeface="+mn-ea"/>
                <a:sym typeface="+mn-lt"/>
              </a:rPr>
              <a:t>哪个游戏厂商在这个领域有压倒性</a:t>
            </a:r>
            <a:r>
              <a:rPr lang="zh-CN" altLang="en-US" sz="1050" dirty="0" smtClean="0">
                <a:solidFill>
                  <a:schemeClr val="tx1">
                    <a:lumMod val="65000"/>
                    <a:lumOff val="35000"/>
                  </a:schemeClr>
                </a:solidFill>
                <a:cs typeface="+mn-ea"/>
                <a:sym typeface="+mn-lt"/>
              </a:rPr>
              <a:t>优势</a:t>
            </a:r>
            <a:r>
              <a:rPr lang="zh-CN" altLang="en-US" sz="1050" dirty="0">
                <a:solidFill>
                  <a:schemeClr val="tx1">
                    <a:lumMod val="65000"/>
                    <a:lumOff val="35000"/>
                  </a:schemeClr>
                </a:solidFill>
                <a:cs typeface="+mn-ea"/>
                <a:sym typeface="+mn-lt"/>
              </a:rPr>
              <a:t>。</a:t>
            </a:r>
          </a:p>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但也不</a:t>
            </a:r>
            <a:r>
              <a:rPr lang="zh-CN" altLang="en-US" sz="1050" dirty="0">
                <a:solidFill>
                  <a:schemeClr val="tx1">
                    <a:lumMod val="65000"/>
                    <a:lumOff val="35000"/>
                  </a:schemeClr>
                </a:solidFill>
                <a:cs typeface="+mn-ea"/>
                <a:sym typeface="+mn-lt"/>
              </a:rPr>
              <a:t>出意料的，网易游戏和腾</a:t>
            </a:r>
            <a:r>
              <a:rPr lang="zh-CN" altLang="en-US" sz="1050" dirty="0" smtClean="0">
                <a:solidFill>
                  <a:schemeClr val="tx1">
                    <a:lumMod val="65000"/>
                    <a:lumOff val="35000"/>
                  </a:schemeClr>
                </a:solidFill>
                <a:cs typeface="+mn-ea"/>
                <a:sym typeface="+mn-lt"/>
              </a:rPr>
              <a:t>讯处于</a:t>
            </a:r>
            <a:r>
              <a:rPr lang="zh-CN" altLang="en-US" sz="1050" dirty="0">
                <a:solidFill>
                  <a:schemeClr val="tx1">
                    <a:lumMod val="65000"/>
                    <a:lumOff val="35000"/>
                  </a:schemeClr>
                </a:solidFill>
                <a:cs typeface="+mn-ea"/>
                <a:sym typeface="+mn-lt"/>
              </a:rPr>
              <a:t>领先地位</a:t>
            </a:r>
            <a:r>
              <a:rPr lang="zh-CN" altLang="en-US" sz="1050" dirty="0" smtClean="0">
                <a:solidFill>
                  <a:schemeClr val="tx1">
                    <a:lumMod val="65000"/>
                    <a:lumOff val="35000"/>
                  </a:schemeClr>
                </a:solidFill>
                <a:cs typeface="+mn-ea"/>
                <a:sym typeface="+mn-lt"/>
              </a:rPr>
              <a:t>的。</a:t>
            </a:r>
            <a:endParaRPr lang="zh-CN" altLang="en-US" sz="1050" dirty="0">
              <a:solidFill>
                <a:schemeClr val="tx1">
                  <a:lumMod val="65000"/>
                  <a:lumOff val="35000"/>
                </a:schemeClr>
              </a:solidFill>
              <a:cs typeface="+mn-ea"/>
              <a:sym typeface="+mn-lt"/>
            </a:endParaRPr>
          </a:p>
          <a:p>
            <a:pPr fontAlgn="base">
              <a:lnSpc>
                <a:spcPct val="150000"/>
              </a:lnSpc>
              <a:spcBef>
                <a:spcPct val="0"/>
              </a:spcBef>
              <a:spcAft>
                <a:spcPct val="0"/>
              </a:spcAft>
              <a:defRPr/>
            </a:pPr>
            <a:endParaRPr lang="en-US" altLang="zh-CN" sz="1050" dirty="0">
              <a:solidFill>
                <a:schemeClr val="tx1">
                  <a:lumMod val="65000"/>
                  <a:lumOff val="35000"/>
                </a:schemeClr>
              </a:solidFill>
              <a:cs typeface="+mn-ea"/>
              <a:sym typeface="+mn-lt"/>
            </a:endParaRPr>
          </a:p>
        </p:txBody>
      </p:sp>
      <p:pic>
        <p:nvPicPr>
          <p:cNvPr id="15" name="图片 14"/>
          <p:cNvPicPr>
            <a:picLocks noChangeAspect="1"/>
          </p:cNvPicPr>
          <p:nvPr/>
        </p:nvPicPr>
        <p:blipFill rotWithShape="1">
          <a:blip r:embed="rId5">
            <a:extLst>
              <a:ext uri="{28A0092B-C50C-407E-A947-70E740481C1C}">
                <a14:useLocalDpi xmlns:a14="http://schemas.microsoft.com/office/drawing/2010/main" val="0"/>
              </a:ext>
            </a:extLst>
          </a:blip>
          <a:srcRect l="1151"/>
          <a:stretch/>
        </p:blipFill>
        <p:spPr>
          <a:xfrm>
            <a:off x="632517" y="741084"/>
            <a:ext cx="4276366" cy="3681517"/>
          </a:xfrm>
          <a:prstGeom prst="rect">
            <a:avLst/>
          </a:prstGeom>
        </p:spPr>
      </p:pic>
    </p:spTree>
    <p:extLst>
      <p:ext uri="{BB962C8B-B14F-4D97-AF65-F5344CB8AC3E}">
        <p14:creationId xmlns:p14="http://schemas.microsoft.com/office/powerpoint/2010/main" val="200166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7">
            <a:extLst>
              <a:ext uri="{FF2B5EF4-FFF2-40B4-BE49-F238E27FC236}">
                <a16:creationId xmlns:a16="http://schemas.microsoft.com/office/drawing/2014/main" id="{476CA067-F725-4B5E-9154-5B3EE9F99C1A}"/>
              </a:ext>
            </a:extLst>
          </p:cNvPr>
          <p:cNvSpPr/>
          <p:nvPr>
            <p:custDataLst>
              <p:tags r:id="rId1"/>
            </p:custDataLst>
          </p:nvPr>
        </p:nvSpPr>
        <p:spPr>
          <a:xfrm>
            <a:off x="3557324" y="279419"/>
            <a:ext cx="2031325" cy="461665"/>
          </a:xfrm>
          <a:prstGeom prst="rect">
            <a:avLst/>
          </a:prstGeom>
        </p:spPr>
        <p:txBody>
          <a:bodyPr wrap="square">
            <a:spAutoFit/>
          </a:bodyPr>
          <a:lstStyle/>
          <a:p>
            <a:pPr lvl="0" algn="ctr" defTabSz="685800">
              <a:defRPr/>
            </a:pPr>
            <a:r>
              <a:rPr lang="zh-CN" altLang="en-US" sz="2400" b="1" kern="0" dirty="0">
                <a:solidFill>
                  <a:srgbClr val="7787A0"/>
                </a:solidFill>
                <a:cs typeface="+mn-ea"/>
                <a:sym typeface="+mn-lt"/>
              </a:rPr>
              <a:t>描述</a:t>
            </a:r>
            <a:r>
              <a:rPr lang="zh-CN" altLang="en-US" sz="2400" b="1" kern="0" dirty="0" smtClean="0">
                <a:solidFill>
                  <a:srgbClr val="7787A0"/>
                </a:solidFill>
                <a:cs typeface="+mn-ea"/>
                <a:sym typeface="+mn-lt"/>
              </a:rPr>
              <a:t>分析</a:t>
            </a:r>
            <a:endParaRPr lang="zh-CN" altLang="en-US" sz="2400" b="1" kern="0" dirty="0">
              <a:solidFill>
                <a:srgbClr val="7787A0"/>
              </a:solidFill>
              <a:cs typeface="+mn-ea"/>
              <a:sym typeface="+mn-lt"/>
            </a:endParaRPr>
          </a:p>
        </p:txBody>
      </p:sp>
      <p:cxnSp>
        <p:nvCxnSpPr>
          <p:cNvPr id="4" name="直接连接符 3">
            <a:extLst>
              <a:ext uri="{FF2B5EF4-FFF2-40B4-BE49-F238E27FC236}">
                <a16:creationId xmlns:a16="http://schemas.microsoft.com/office/drawing/2014/main" id="{D609AE12-6D7B-4378-A917-1FF388DAF128}"/>
              </a:ext>
            </a:extLst>
          </p:cNvPr>
          <p:cNvCxnSpPr>
            <a:cxnSpLocks/>
          </p:cNvCxnSpPr>
          <p:nvPr/>
        </p:nvCxnSpPr>
        <p:spPr>
          <a:xfrm>
            <a:off x="4374265" y="741084"/>
            <a:ext cx="381295" cy="0"/>
          </a:xfrm>
          <a:prstGeom prst="line">
            <a:avLst/>
          </a:prstGeom>
          <a:ln w="28575">
            <a:solidFill>
              <a:srgbClr val="7787A0"/>
            </a:solidFill>
          </a:ln>
        </p:spPr>
        <p:style>
          <a:lnRef idx="1">
            <a:schemeClr val="accent1"/>
          </a:lnRef>
          <a:fillRef idx="0">
            <a:schemeClr val="accent1"/>
          </a:fillRef>
          <a:effectRef idx="0">
            <a:schemeClr val="accent1"/>
          </a:effectRef>
          <a:fontRef idx="minor">
            <a:schemeClr val="tx1"/>
          </a:fontRef>
        </p:style>
      </p:cxnSp>
      <p:sp>
        <p:nvSpPr>
          <p:cNvPr id="34" name="文本框 33"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a:extLst>
              <a:ext uri="{FF2B5EF4-FFF2-40B4-BE49-F238E27FC236}">
                <a16:creationId xmlns:a16="http://schemas.microsoft.com/office/drawing/2014/main" id="{73FA5F43-4F19-45C1-BAAB-A49421BA3CD2}"/>
              </a:ext>
            </a:extLst>
          </p:cNvPr>
          <p:cNvSpPr txBox="1"/>
          <p:nvPr/>
        </p:nvSpPr>
        <p:spPr>
          <a:xfrm>
            <a:off x="1246878" y="1999601"/>
            <a:ext cx="848070" cy="861774"/>
          </a:xfrm>
          <a:prstGeom prst="rect">
            <a:avLst/>
          </a:prstGeom>
          <a:noFill/>
        </p:spPr>
        <p:txBody>
          <a:bodyPr wrap="square" rtlCol="0">
            <a:spAutoFit/>
          </a:bodyPr>
          <a:lstStyle/>
          <a:p>
            <a:pPr algn="ctr"/>
            <a:r>
              <a:rPr lang="en-US" altLang="zh-CN" sz="3200">
                <a:solidFill>
                  <a:schemeClr val="bg1"/>
                </a:solidFill>
                <a:cs typeface="+mn-ea"/>
                <a:sym typeface="+mn-lt"/>
              </a:rPr>
              <a:t>70</a:t>
            </a:r>
            <a:r>
              <a:rPr lang="en-US" altLang="zh-CN">
                <a:solidFill>
                  <a:schemeClr val="bg1"/>
                </a:solidFill>
                <a:cs typeface="+mn-ea"/>
                <a:sym typeface="+mn-lt"/>
              </a:rPr>
              <a:t>%</a:t>
            </a:r>
            <a:endParaRPr lang="en-US" altLang="zh-CN" sz="3200">
              <a:solidFill>
                <a:schemeClr val="bg1"/>
              </a:solidFill>
              <a:cs typeface="+mn-ea"/>
              <a:sym typeface="+mn-lt"/>
            </a:endParaRPr>
          </a:p>
        </p:txBody>
      </p:sp>
      <p:sp>
        <p:nvSpPr>
          <p:cNvPr id="36" name="文本框 35"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a:extLst>
              <a:ext uri="{FF2B5EF4-FFF2-40B4-BE49-F238E27FC236}">
                <a16:creationId xmlns:a16="http://schemas.microsoft.com/office/drawing/2014/main" id="{F4CB6F47-4CC2-4707-A746-D878FD787DBE}"/>
              </a:ext>
            </a:extLst>
          </p:cNvPr>
          <p:cNvSpPr txBox="1"/>
          <p:nvPr/>
        </p:nvSpPr>
        <p:spPr>
          <a:xfrm>
            <a:off x="3811191" y="1999602"/>
            <a:ext cx="848070" cy="861774"/>
          </a:xfrm>
          <a:prstGeom prst="rect">
            <a:avLst/>
          </a:prstGeom>
          <a:noFill/>
        </p:spPr>
        <p:txBody>
          <a:bodyPr wrap="square" rtlCol="0">
            <a:spAutoFit/>
          </a:bodyPr>
          <a:lstStyle/>
          <a:p>
            <a:pPr algn="ctr"/>
            <a:r>
              <a:rPr lang="en-US" altLang="zh-CN" sz="3200">
                <a:solidFill>
                  <a:schemeClr val="bg1"/>
                </a:solidFill>
                <a:cs typeface="+mn-ea"/>
                <a:sym typeface="+mn-lt"/>
              </a:rPr>
              <a:t>80</a:t>
            </a:r>
            <a:r>
              <a:rPr lang="en-US" altLang="zh-CN">
                <a:solidFill>
                  <a:schemeClr val="bg1"/>
                </a:solidFill>
                <a:cs typeface="+mn-ea"/>
                <a:sym typeface="+mn-lt"/>
              </a:rPr>
              <a:t>%</a:t>
            </a:r>
            <a:endParaRPr lang="en-US" altLang="zh-CN" sz="3200">
              <a:solidFill>
                <a:schemeClr val="bg1"/>
              </a:solidFill>
              <a:cs typeface="+mn-ea"/>
              <a:sym typeface="+mn-lt"/>
            </a:endParaRPr>
          </a:p>
        </p:txBody>
      </p:sp>
      <p:sp>
        <p:nvSpPr>
          <p:cNvPr id="38" name="矩形 37"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58E171C7-2BD0-4556-A9C2-05A88020854A}"/>
              </a:ext>
            </a:extLst>
          </p:cNvPr>
          <p:cNvSpPr/>
          <p:nvPr/>
        </p:nvSpPr>
        <p:spPr>
          <a:xfrm>
            <a:off x="886910" y="3344552"/>
            <a:ext cx="1440979" cy="307777"/>
          </a:xfrm>
          <a:prstGeom prst="rect">
            <a:avLst/>
          </a:prstGeom>
        </p:spPr>
        <p:txBody>
          <a:bodyPr wrap="square">
            <a:spAutoFit/>
          </a:bodyPr>
          <a:lstStyle/>
          <a:p>
            <a:pPr algn="ctr"/>
            <a:r>
              <a:rPr lang="zh-CN" altLang="en-US" sz="1400">
                <a:solidFill>
                  <a:schemeClr val="bg1"/>
                </a:solidFill>
                <a:cs typeface="+mn-ea"/>
                <a:sym typeface="+mn-lt"/>
              </a:rPr>
              <a:t>市场数据分析</a:t>
            </a:r>
          </a:p>
        </p:txBody>
      </p:sp>
      <p:sp>
        <p:nvSpPr>
          <p:cNvPr id="54" name="文本框 5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4659261" y="975499"/>
            <a:ext cx="3978974" cy="369332"/>
          </a:xfrm>
          <a:prstGeom prst="rect">
            <a:avLst/>
          </a:prstGeom>
          <a:noFill/>
        </p:spPr>
        <p:txBody>
          <a:bodyPr wrap="none" rtlCol="0">
            <a:spAutoFit/>
          </a:bodyPr>
          <a:lstStyle/>
          <a:p>
            <a:pPr lvl="0">
              <a:defRPr/>
            </a:pPr>
            <a:r>
              <a:rPr lang="zh-CN" altLang="en-US" b="1" dirty="0" smtClean="0">
                <a:solidFill>
                  <a:srgbClr val="7787A0"/>
                </a:solidFill>
                <a:cs typeface="+mn-ea"/>
                <a:sym typeface="+mn-lt"/>
              </a:rPr>
              <a:t>简介</a:t>
            </a:r>
            <a:r>
              <a:rPr lang="en-US" altLang="zh-CN" b="1" dirty="0" smtClean="0">
                <a:solidFill>
                  <a:srgbClr val="7787A0"/>
                </a:solidFill>
                <a:cs typeface="+mn-ea"/>
                <a:sym typeface="+mn-lt"/>
              </a:rPr>
              <a:t>-</a:t>
            </a:r>
            <a:r>
              <a:rPr lang="zh-CN" altLang="en-US" b="1" dirty="0">
                <a:solidFill>
                  <a:srgbClr val="7787A0"/>
                </a:solidFill>
                <a:cs typeface="+mn-ea"/>
                <a:sym typeface="+mn-lt"/>
              </a:rPr>
              <a:t>厂商</a:t>
            </a:r>
            <a:r>
              <a:rPr lang="zh-CN" altLang="en-US" b="1" dirty="0" smtClean="0">
                <a:solidFill>
                  <a:srgbClr val="7787A0"/>
                </a:solidFill>
                <a:cs typeface="+mn-ea"/>
                <a:sym typeface="+mn-lt"/>
              </a:rPr>
              <a:t>制作</a:t>
            </a:r>
            <a:r>
              <a:rPr lang="zh-CN" altLang="en-US" b="1" dirty="0">
                <a:solidFill>
                  <a:srgbClr val="7787A0"/>
                </a:solidFill>
                <a:cs typeface="+mn-ea"/>
                <a:sym typeface="+mn-lt"/>
              </a:rPr>
              <a:t>游戏</a:t>
            </a:r>
            <a:r>
              <a:rPr lang="zh-CN" altLang="en-US" b="1" dirty="0" smtClean="0">
                <a:solidFill>
                  <a:srgbClr val="7787A0"/>
                </a:solidFill>
                <a:cs typeface="+mn-ea"/>
                <a:sym typeface="+mn-lt"/>
              </a:rPr>
              <a:t>和</a:t>
            </a:r>
            <a:r>
              <a:rPr lang="zh-CN" altLang="en-US" b="1" dirty="0">
                <a:solidFill>
                  <a:srgbClr val="7787A0"/>
                </a:solidFill>
                <a:cs typeface="+mn-ea"/>
                <a:sym typeface="+mn-lt"/>
              </a:rPr>
              <a:t>宣发</a:t>
            </a:r>
            <a:r>
              <a:rPr lang="zh-CN" altLang="en-US" b="1" dirty="0" smtClean="0">
                <a:solidFill>
                  <a:srgbClr val="7787A0"/>
                </a:solidFill>
                <a:cs typeface="+mn-ea"/>
                <a:sym typeface="+mn-lt"/>
              </a:rPr>
              <a:t>游戏的重点</a:t>
            </a:r>
            <a:endParaRPr lang="zh-CN" altLang="en-US" b="1" dirty="0">
              <a:solidFill>
                <a:srgbClr val="7787A0"/>
              </a:solidFill>
              <a:cs typeface="+mn-ea"/>
              <a:sym typeface="+mn-lt"/>
            </a:endParaRPr>
          </a:p>
        </p:txBody>
      </p:sp>
      <p:sp>
        <p:nvSpPr>
          <p:cNvPr id="55" name="矩形 5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4984462" y="1538774"/>
            <a:ext cx="2782083" cy="1061829"/>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通过宣传世界、体验</a:t>
            </a:r>
            <a:r>
              <a:rPr lang="zh-CN" altLang="en-US" sz="1050" dirty="0">
                <a:solidFill>
                  <a:schemeClr val="tx1">
                    <a:lumMod val="65000"/>
                    <a:lumOff val="35000"/>
                  </a:schemeClr>
                </a:solidFill>
                <a:cs typeface="+mn-ea"/>
                <a:sym typeface="+mn-lt"/>
              </a:rPr>
              <a:t>、玩法、官方、故事、剧情、角色、手游、冒险、探索、操作、真实</a:t>
            </a:r>
            <a:r>
              <a:rPr lang="zh-CN" altLang="en-US" sz="1050" dirty="0" smtClean="0">
                <a:solidFill>
                  <a:schemeClr val="tx1">
                    <a:lumMod val="65000"/>
                    <a:lumOff val="35000"/>
                  </a:schemeClr>
                </a:solidFill>
                <a:cs typeface="+mn-ea"/>
                <a:sym typeface="+mn-lt"/>
              </a:rPr>
              <a:t>等方面</a:t>
            </a:r>
            <a:r>
              <a:rPr lang="zh-CN" altLang="en-US" sz="1050" dirty="0">
                <a:solidFill>
                  <a:schemeClr val="tx1">
                    <a:lumMod val="65000"/>
                    <a:lumOff val="35000"/>
                  </a:schemeClr>
                </a:solidFill>
                <a:cs typeface="+mn-ea"/>
                <a:sym typeface="+mn-lt"/>
              </a:rPr>
              <a:t>吸引</a:t>
            </a:r>
            <a:r>
              <a:rPr lang="zh-CN" altLang="en-US" sz="1050" dirty="0" smtClean="0">
                <a:solidFill>
                  <a:schemeClr val="tx1">
                    <a:lumMod val="65000"/>
                    <a:lumOff val="35000"/>
                  </a:schemeClr>
                </a:solidFill>
                <a:cs typeface="+mn-ea"/>
                <a:sym typeface="+mn-lt"/>
              </a:rPr>
              <a:t>玩家。</a:t>
            </a:r>
            <a:endParaRPr lang="zh-CN" altLang="en-US" sz="1050" dirty="0">
              <a:solidFill>
                <a:schemeClr val="tx1">
                  <a:lumMod val="65000"/>
                  <a:lumOff val="35000"/>
                </a:schemeClr>
              </a:solidFill>
              <a:cs typeface="+mn-ea"/>
              <a:sym typeface="+mn-lt"/>
            </a:endParaRPr>
          </a:p>
          <a:p>
            <a:pPr fontAlgn="base">
              <a:lnSpc>
                <a:spcPct val="150000"/>
              </a:lnSpc>
              <a:spcBef>
                <a:spcPct val="0"/>
              </a:spcBef>
              <a:spcAft>
                <a:spcPct val="0"/>
              </a:spcAft>
              <a:defRPr/>
            </a:pPr>
            <a:endParaRPr lang="en-US" altLang="zh-CN" sz="1050" dirty="0">
              <a:solidFill>
                <a:schemeClr val="tx1">
                  <a:lumMod val="65000"/>
                  <a:lumOff val="35000"/>
                </a:schemeClr>
              </a:solidFill>
              <a:cs typeface="+mn-ea"/>
              <a:sym typeface="+mn-lt"/>
            </a:endParaRPr>
          </a:p>
        </p:txBody>
      </p:sp>
      <p:pic>
        <p:nvPicPr>
          <p:cNvPr id="12" name="图片 11"/>
          <p:cNvPicPr/>
          <p:nvPr/>
        </p:nvPicPr>
        <p:blipFill>
          <a:blip r:embed="rId4"/>
          <a:stretch>
            <a:fillRect/>
          </a:stretch>
        </p:blipFill>
        <p:spPr>
          <a:xfrm>
            <a:off x="458019" y="2502326"/>
            <a:ext cx="3400477" cy="2300006"/>
          </a:xfrm>
          <a:prstGeom prst="rect">
            <a:avLst/>
          </a:prstGeom>
          <a:noFill/>
          <a:ln>
            <a:noFill/>
          </a:ln>
        </p:spPr>
      </p:pic>
      <p:sp>
        <p:nvSpPr>
          <p:cNvPr id="13" name="文本框 12"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4659261" y="2861375"/>
            <a:ext cx="3055645" cy="369332"/>
          </a:xfrm>
          <a:prstGeom prst="rect">
            <a:avLst/>
          </a:prstGeom>
          <a:noFill/>
        </p:spPr>
        <p:txBody>
          <a:bodyPr wrap="none" rtlCol="0">
            <a:spAutoFit/>
          </a:bodyPr>
          <a:lstStyle/>
          <a:p>
            <a:pPr lvl="0">
              <a:defRPr/>
            </a:pPr>
            <a:r>
              <a:rPr lang="zh-CN" altLang="en-US" b="1" dirty="0">
                <a:solidFill>
                  <a:srgbClr val="7787A0"/>
                </a:solidFill>
                <a:cs typeface="+mn-ea"/>
                <a:sym typeface="+mn-lt"/>
              </a:rPr>
              <a:t>标签</a:t>
            </a:r>
            <a:r>
              <a:rPr lang="en-US" altLang="zh-CN" b="1" dirty="0" smtClean="0">
                <a:solidFill>
                  <a:srgbClr val="7787A0"/>
                </a:solidFill>
                <a:cs typeface="+mn-ea"/>
                <a:sym typeface="+mn-lt"/>
              </a:rPr>
              <a:t>-</a:t>
            </a:r>
            <a:r>
              <a:rPr lang="zh-CN" altLang="en-US" b="1" dirty="0">
                <a:solidFill>
                  <a:srgbClr val="7787A0"/>
                </a:solidFill>
                <a:cs typeface="+mn-ea"/>
                <a:sym typeface="+mn-lt"/>
              </a:rPr>
              <a:t>游戏的核心</a:t>
            </a:r>
            <a:r>
              <a:rPr lang="zh-CN" altLang="en-US" b="1" dirty="0" smtClean="0">
                <a:solidFill>
                  <a:srgbClr val="7787A0"/>
                </a:solidFill>
                <a:cs typeface="+mn-ea"/>
                <a:sym typeface="+mn-lt"/>
              </a:rPr>
              <a:t>内容与特征</a:t>
            </a:r>
            <a:endParaRPr lang="zh-CN" altLang="en-US" b="1" dirty="0">
              <a:solidFill>
                <a:srgbClr val="7787A0"/>
              </a:solidFill>
              <a:cs typeface="+mn-ea"/>
              <a:sym typeface="+mn-lt"/>
            </a:endParaRPr>
          </a:p>
        </p:txBody>
      </p:sp>
      <p:sp>
        <p:nvSpPr>
          <p:cNvPr id="15" name="矩形 1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4984462" y="3415435"/>
            <a:ext cx="2782083" cy="577081"/>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单机、二次元，成为许多游戏的核心内容与特征。</a:t>
            </a:r>
            <a:endParaRPr lang="en-US" altLang="zh-CN" sz="1050" dirty="0">
              <a:solidFill>
                <a:schemeClr val="tx1">
                  <a:lumMod val="65000"/>
                  <a:lumOff val="35000"/>
                </a:schemeClr>
              </a:solidFill>
              <a:cs typeface="+mn-ea"/>
              <a:sym typeface="+mn-lt"/>
            </a:endParaRPr>
          </a:p>
        </p:txBody>
      </p:sp>
      <p:pic>
        <p:nvPicPr>
          <p:cNvPr id="2" name="图片 1"/>
          <p:cNvPicPr>
            <a:picLocks noChangeAspect="1"/>
          </p:cNvPicPr>
          <p:nvPr/>
        </p:nvPicPr>
        <p:blipFill rotWithShape="1">
          <a:blip r:embed="rId5">
            <a:extLst>
              <a:ext uri="{28A0092B-C50C-407E-A947-70E740481C1C}">
                <a14:useLocalDpi xmlns:a14="http://schemas.microsoft.com/office/drawing/2010/main" val="0"/>
              </a:ext>
            </a:extLst>
          </a:blip>
          <a:srcRect l="14207" t="38649" r="14524"/>
          <a:stretch/>
        </p:blipFill>
        <p:spPr>
          <a:xfrm>
            <a:off x="405233" y="666873"/>
            <a:ext cx="3643831" cy="1980115"/>
          </a:xfrm>
          <a:prstGeom prst="rect">
            <a:avLst/>
          </a:prstGeom>
        </p:spPr>
      </p:pic>
      <p:sp>
        <p:nvSpPr>
          <p:cNvPr id="14" name="文本框 1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5230524" y="1464597"/>
            <a:ext cx="2363147" cy="369332"/>
          </a:xfrm>
          <a:prstGeom prst="rect">
            <a:avLst/>
          </a:prstGeom>
          <a:noFill/>
        </p:spPr>
        <p:txBody>
          <a:bodyPr wrap="none" rtlCol="0">
            <a:spAutoFit/>
          </a:bodyPr>
          <a:lstStyle/>
          <a:p>
            <a:pPr lvl="0">
              <a:defRPr/>
            </a:pPr>
            <a:r>
              <a:rPr lang="zh-CN" altLang="en-US" b="1" dirty="0">
                <a:solidFill>
                  <a:srgbClr val="7787A0"/>
                </a:solidFill>
                <a:cs typeface="+mn-ea"/>
                <a:sym typeface="+mn-lt"/>
              </a:rPr>
              <a:t>评论</a:t>
            </a:r>
            <a:r>
              <a:rPr lang="en-US" altLang="zh-CN" b="1" dirty="0" smtClean="0">
                <a:solidFill>
                  <a:srgbClr val="7787A0"/>
                </a:solidFill>
                <a:cs typeface="+mn-ea"/>
                <a:sym typeface="+mn-lt"/>
              </a:rPr>
              <a:t>-</a:t>
            </a:r>
            <a:r>
              <a:rPr lang="zh-CN" altLang="en-US" b="1" dirty="0" smtClean="0">
                <a:solidFill>
                  <a:srgbClr val="7787A0"/>
                </a:solidFill>
                <a:cs typeface="+mn-ea"/>
                <a:sym typeface="+mn-lt"/>
              </a:rPr>
              <a:t>玩家关注的重心</a:t>
            </a:r>
            <a:endParaRPr lang="zh-CN" altLang="en-US" b="1" dirty="0">
              <a:solidFill>
                <a:srgbClr val="7787A0"/>
              </a:solidFill>
              <a:cs typeface="+mn-ea"/>
              <a:sym typeface="+mn-lt"/>
            </a:endParaRPr>
          </a:p>
        </p:txBody>
      </p:sp>
      <p:sp>
        <p:nvSpPr>
          <p:cNvPr id="16" name="矩形 15"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4821425" y="2035026"/>
            <a:ext cx="3181347" cy="819455"/>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玩家的关注重心：氪、</a:t>
            </a:r>
            <a:r>
              <a:rPr lang="zh-CN" altLang="en-US" sz="1050" dirty="0">
                <a:solidFill>
                  <a:schemeClr val="tx1">
                    <a:lumMod val="65000"/>
                    <a:lumOff val="35000"/>
                  </a:schemeClr>
                </a:solidFill>
                <a:cs typeface="+mn-ea"/>
                <a:sym typeface="+mn-lt"/>
              </a:rPr>
              <a:t>画风</a:t>
            </a:r>
            <a:r>
              <a:rPr lang="zh-CN" altLang="en-US" sz="1050" dirty="0" smtClean="0">
                <a:solidFill>
                  <a:schemeClr val="tx1">
                    <a:lumMod val="65000"/>
                    <a:lumOff val="35000"/>
                  </a:schemeClr>
                </a:solidFill>
                <a:cs typeface="+mn-ea"/>
                <a:sym typeface="+mn-lt"/>
              </a:rPr>
              <a:t>、</a:t>
            </a:r>
            <a:r>
              <a:rPr lang="zh-CN" altLang="en-US" sz="1050" dirty="0">
                <a:solidFill>
                  <a:schemeClr val="tx1">
                    <a:lumMod val="65000"/>
                    <a:lumOff val="35000"/>
                  </a:schemeClr>
                </a:solidFill>
                <a:cs typeface="+mn-ea"/>
                <a:sym typeface="+mn-lt"/>
              </a:rPr>
              <a:t>剧情、时间、喜欢、玩法、体验、活动、肝、角色、装备、广告、技能、更新</a:t>
            </a:r>
            <a:r>
              <a:rPr lang="zh-CN" altLang="en-US" sz="1050" dirty="0" smtClean="0">
                <a:solidFill>
                  <a:schemeClr val="tx1">
                    <a:lumMod val="65000"/>
                    <a:lumOff val="35000"/>
                  </a:schemeClr>
                </a:solidFill>
                <a:cs typeface="+mn-ea"/>
                <a:sym typeface="+mn-lt"/>
              </a:rPr>
              <a:t>等</a:t>
            </a:r>
            <a:endParaRPr lang="en-US" altLang="zh-CN" sz="1050" dirty="0">
              <a:solidFill>
                <a:schemeClr val="tx1">
                  <a:lumMod val="65000"/>
                  <a:lumOff val="35000"/>
                </a:schemeClr>
              </a:solidFill>
              <a:cs typeface="+mn-ea"/>
              <a:sym typeface="+mn-lt"/>
            </a:endParaRPr>
          </a:p>
        </p:txBody>
      </p:sp>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049" y="978918"/>
            <a:ext cx="4225863" cy="2953002"/>
          </a:xfrm>
          <a:prstGeom prst="rect">
            <a:avLst/>
          </a:prstGeom>
        </p:spPr>
      </p:pic>
    </p:spTree>
    <p:extLst>
      <p:ext uri="{BB962C8B-B14F-4D97-AF65-F5344CB8AC3E}">
        <p14:creationId xmlns:p14="http://schemas.microsoft.com/office/powerpoint/2010/main" val="2087605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13" grpId="0"/>
      <p:bldP spid="15"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7">
            <a:extLst>
              <a:ext uri="{FF2B5EF4-FFF2-40B4-BE49-F238E27FC236}">
                <a16:creationId xmlns:a16="http://schemas.microsoft.com/office/drawing/2014/main" id="{476CA067-F725-4B5E-9154-5B3EE9F99C1A}"/>
              </a:ext>
            </a:extLst>
          </p:cNvPr>
          <p:cNvSpPr/>
          <p:nvPr>
            <p:custDataLst>
              <p:tags r:id="rId1"/>
            </p:custDataLst>
          </p:nvPr>
        </p:nvSpPr>
        <p:spPr>
          <a:xfrm>
            <a:off x="3557324" y="279419"/>
            <a:ext cx="2031325" cy="461665"/>
          </a:xfrm>
          <a:prstGeom prst="rect">
            <a:avLst/>
          </a:prstGeom>
        </p:spPr>
        <p:txBody>
          <a:bodyPr wrap="square">
            <a:spAutoFit/>
          </a:bodyPr>
          <a:lstStyle/>
          <a:p>
            <a:pPr lvl="0" algn="ctr" defTabSz="685800">
              <a:defRPr/>
            </a:pPr>
            <a:r>
              <a:rPr lang="zh-CN" altLang="en-US" sz="2400" b="1" kern="0" dirty="0">
                <a:solidFill>
                  <a:srgbClr val="7787A0"/>
                </a:solidFill>
                <a:cs typeface="+mn-ea"/>
                <a:sym typeface="+mn-lt"/>
              </a:rPr>
              <a:t>描述</a:t>
            </a:r>
            <a:r>
              <a:rPr lang="zh-CN" altLang="en-US" sz="2400" b="1" kern="0" dirty="0" smtClean="0">
                <a:solidFill>
                  <a:srgbClr val="7787A0"/>
                </a:solidFill>
                <a:cs typeface="+mn-ea"/>
                <a:sym typeface="+mn-lt"/>
              </a:rPr>
              <a:t>分析</a:t>
            </a:r>
            <a:endParaRPr lang="zh-CN" altLang="en-US" sz="2400" b="1" kern="0" dirty="0">
              <a:solidFill>
                <a:srgbClr val="7787A0"/>
              </a:solidFill>
              <a:cs typeface="+mn-ea"/>
              <a:sym typeface="+mn-lt"/>
            </a:endParaRPr>
          </a:p>
        </p:txBody>
      </p:sp>
      <p:cxnSp>
        <p:nvCxnSpPr>
          <p:cNvPr id="4" name="直接连接符 3">
            <a:extLst>
              <a:ext uri="{FF2B5EF4-FFF2-40B4-BE49-F238E27FC236}">
                <a16:creationId xmlns:a16="http://schemas.microsoft.com/office/drawing/2014/main" id="{D609AE12-6D7B-4378-A917-1FF388DAF128}"/>
              </a:ext>
            </a:extLst>
          </p:cNvPr>
          <p:cNvCxnSpPr>
            <a:cxnSpLocks/>
          </p:cNvCxnSpPr>
          <p:nvPr/>
        </p:nvCxnSpPr>
        <p:spPr>
          <a:xfrm>
            <a:off x="4374265" y="741084"/>
            <a:ext cx="381295" cy="0"/>
          </a:xfrm>
          <a:prstGeom prst="line">
            <a:avLst/>
          </a:prstGeom>
          <a:ln w="28575">
            <a:solidFill>
              <a:srgbClr val="7787A0"/>
            </a:solidFill>
          </a:ln>
        </p:spPr>
        <p:style>
          <a:lnRef idx="1">
            <a:schemeClr val="accent1"/>
          </a:lnRef>
          <a:fillRef idx="0">
            <a:schemeClr val="accent1"/>
          </a:fillRef>
          <a:effectRef idx="0">
            <a:schemeClr val="accent1"/>
          </a:effectRef>
          <a:fontRef idx="minor">
            <a:schemeClr val="tx1"/>
          </a:fontRef>
        </p:style>
      </p:cxnSp>
      <p:sp>
        <p:nvSpPr>
          <p:cNvPr id="38" name="矩形 37"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58E171C7-2BD0-4556-A9C2-05A88020854A}"/>
              </a:ext>
            </a:extLst>
          </p:cNvPr>
          <p:cNvSpPr/>
          <p:nvPr/>
        </p:nvSpPr>
        <p:spPr>
          <a:xfrm>
            <a:off x="886910" y="3344552"/>
            <a:ext cx="1440979" cy="307777"/>
          </a:xfrm>
          <a:prstGeom prst="rect">
            <a:avLst/>
          </a:prstGeom>
        </p:spPr>
        <p:txBody>
          <a:bodyPr wrap="square">
            <a:spAutoFit/>
          </a:bodyPr>
          <a:lstStyle/>
          <a:p>
            <a:pPr algn="ctr"/>
            <a:r>
              <a:rPr lang="zh-CN" altLang="en-US" sz="1400">
                <a:solidFill>
                  <a:schemeClr val="bg1"/>
                </a:solidFill>
                <a:cs typeface="+mn-ea"/>
                <a:sym typeface="+mn-lt"/>
              </a:rPr>
              <a:t>市场数据分析</a:t>
            </a:r>
          </a:p>
        </p:txBody>
      </p:sp>
      <p:sp>
        <p:nvSpPr>
          <p:cNvPr id="11" name="文本框 10"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991F86B-EF04-424D-865B-0CBA3AFD60F7}"/>
              </a:ext>
            </a:extLst>
          </p:cNvPr>
          <p:cNvSpPr txBox="1"/>
          <p:nvPr/>
        </p:nvSpPr>
        <p:spPr>
          <a:xfrm>
            <a:off x="5550160" y="1595226"/>
            <a:ext cx="2363147" cy="369332"/>
          </a:xfrm>
          <a:prstGeom prst="rect">
            <a:avLst/>
          </a:prstGeom>
          <a:noFill/>
        </p:spPr>
        <p:txBody>
          <a:bodyPr wrap="none" rtlCol="0">
            <a:spAutoFit/>
          </a:bodyPr>
          <a:lstStyle/>
          <a:p>
            <a:pPr lvl="0">
              <a:defRPr/>
            </a:pPr>
            <a:r>
              <a:rPr lang="zh-CN" altLang="en-US" b="1" dirty="0">
                <a:solidFill>
                  <a:srgbClr val="7787A0"/>
                </a:solidFill>
                <a:cs typeface="+mn-ea"/>
                <a:sym typeface="+mn-lt"/>
              </a:rPr>
              <a:t>评论</a:t>
            </a:r>
            <a:r>
              <a:rPr lang="en-US" altLang="zh-CN" b="1" dirty="0" smtClean="0">
                <a:solidFill>
                  <a:srgbClr val="7787A0"/>
                </a:solidFill>
                <a:cs typeface="+mn-ea"/>
                <a:sym typeface="+mn-lt"/>
              </a:rPr>
              <a:t>-</a:t>
            </a:r>
            <a:r>
              <a:rPr lang="zh-CN" altLang="en-US" b="1" dirty="0" smtClean="0">
                <a:solidFill>
                  <a:srgbClr val="7787A0"/>
                </a:solidFill>
                <a:cs typeface="+mn-ea"/>
                <a:sym typeface="+mn-lt"/>
              </a:rPr>
              <a:t>玩家关注的重心</a:t>
            </a:r>
            <a:endParaRPr lang="zh-CN" altLang="en-US" b="1" dirty="0">
              <a:solidFill>
                <a:srgbClr val="7787A0"/>
              </a:solidFill>
              <a:cs typeface="+mn-ea"/>
              <a:sym typeface="+mn-lt"/>
            </a:endParaRPr>
          </a:p>
        </p:txBody>
      </p:sp>
      <p:sp>
        <p:nvSpPr>
          <p:cNvPr id="12" name="矩形 11"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a:extLst>
              <a:ext uri="{FF2B5EF4-FFF2-40B4-BE49-F238E27FC236}">
                <a16:creationId xmlns:a16="http://schemas.microsoft.com/office/drawing/2014/main" id="{8475D593-92AB-4A74-B61A-C689DD5BDB5B}"/>
              </a:ext>
            </a:extLst>
          </p:cNvPr>
          <p:cNvSpPr/>
          <p:nvPr/>
        </p:nvSpPr>
        <p:spPr>
          <a:xfrm>
            <a:off x="5141061" y="2443308"/>
            <a:ext cx="3181347" cy="1275670"/>
          </a:xfrm>
          <a:prstGeom prst="rect">
            <a:avLst/>
          </a:prstGeom>
        </p:spPr>
        <p:txBody>
          <a:bodyPr wrap="square">
            <a:spAutoFit/>
          </a:bodyPr>
          <a:lstStyle/>
          <a:p>
            <a:pPr fontAlgn="base">
              <a:lnSpc>
                <a:spcPct val="150000"/>
              </a:lnSpc>
              <a:spcBef>
                <a:spcPct val="0"/>
              </a:spcBef>
              <a:spcAft>
                <a:spcPct val="0"/>
              </a:spcAft>
              <a:defRPr/>
            </a:pPr>
            <a:r>
              <a:rPr lang="zh-CN" altLang="en-US" sz="1050" dirty="0" smtClean="0">
                <a:solidFill>
                  <a:schemeClr val="tx1">
                    <a:lumMod val="65000"/>
                    <a:lumOff val="35000"/>
                  </a:schemeClr>
                </a:solidFill>
                <a:cs typeface="+mn-ea"/>
                <a:sym typeface="+mn-lt"/>
              </a:rPr>
              <a:t>对于</a:t>
            </a:r>
            <a:r>
              <a:rPr lang="zh-CN" altLang="en-US" sz="1050" dirty="0">
                <a:solidFill>
                  <a:schemeClr val="tx1">
                    <a:lumMod val="65000"/>
                    <a:lumOff val="35000"/>
                  </a:schemeClr>
                </a:solidFill>
                <a:cs typeface="+mn-ea"/>
                <a:sym typeface="+mn-lt"/>
              </a:rPr>
              <a:t>当下的热门游戏，玩家</a:t>
            </a:r>
            <a:r>
              <a:rPr lang="zh-CN" altLang="en-US" sz="1050" dirty="0" smtClean="0">
                <a:solidFill>
                  <a:schemeClr val="tx1">
                    <a:lumMod val="65000"/>
                    <a:lumOff val="35000"/>
                  </a:schemeClr>
                </a:solidFill>
                <a:cs typeface="+mn-ea"/>
                <a:sym typeface="+mn-lt"/>
              </a:rPr>
              <a:t>在‘氪’和‘肝’方面</a:t>
            </a:r>
            <a:r>
              <a:rPr lang="zh-CN" altLang="en-US" sz="1050" dirty="0">
                <a:solidFill>
                  <a:schemeClr val="tx1">
                    <a:lumMod val="65000"/>
                    <a:lumOff val="35000"/>
                  </a:schemeClr>
                </a:solidFill>
                <a:cs typeface="+mn-ea"/>
                <a:sym typeface="+mn-lt"/>
              </a:rPr>
              <a:t>对游戏不是很满意</a:t>
            </a:r>
            <a:r>
              <a:rPr lang="zh-CN" altLang="en-US" sz="1050" dirty="0" smtClean="0">
                <a:solidFill>
                  <a:schemeClr val="tx1">
                    <a:lumMod val="65000"/>
                    <a:lumOff val="35000"/>
                  </a:schemeClr>
                </a:solidFill>
                <a:cs typeface="+mn-ea"/>
                <a:sym typeface="+mn-lt"/>
              </a:rPr>
              <a:t>（</a:t>
            </a:r>
            <a:r>
              <a:rPr lang="zh-CN" altLang="en-US" sz="1050" dirty="0">
                <a:solidFill>
                  <a:schemeClr val="tx1">
                    <a:lumMod val="65000"/>
                    <a:lumOff val="35000"/>
                  </a:schemeClr>
                </a:solidFill>
                <a:cs typeface="+mn-ea"/>
                <a:sym typeface="+mn-lt"/>
              </a:rPr>
              <a:t> ‘氪’和‘肝’</a:t>
            </a:r>
            <a:r>
              <a:rPr lang="zh-CN" altLang="en-US" sz="1050" dirty="0" smtClean="0">
                <a:solidFill>
                  <a:schemeClr val="tx1">
                    <a:lumMod val="65000"/>
                    <a:lumOff val="35000"/>
                  </a:schemeClr>
                </a:solidFill>
                <a:cs typeface="+mn-ea"/>
                <a:sym typeface="+mn-lt"/>
              </a:rPr>
              <a:t>相关</a:t>
            </a:r>
            <a:r>
              <a:rPr lang="zh-CN" altLang="en-US" sz="1050" dirty="0">
                <a:solidFill>
                  <a:schemeClr val="tx1">
                    <a:lumMod val="65000"/>
                    <a:lumOff val="35000"/>
                  </a:schemeClr>
                </a:solidFill>
                <a:cs typeface="+mn-ea"/>
                <a:sym typeface="+mn-lt"/>
              </a:rPr>
              <a:t>的平均评论星级低于所有游戏的平均评论星级）；玩家在剧情和玩法方面对游戏比较满意（包含相关内容的平均评论星级低于所有游戏的平均评论星级</a:t>
            </a:r>
            <a:r>
              <a:rPr lang="zh-CN" altLang="en-US" sz="1050" dirty="0" smtClean="0">
                <a:solidFill>
                  <a:schemeClr val="tx1">
                    <a:lumMod val="65000"/>
                    <a:lumOff val="35000"/>
                  </a:schemeClr>
                </a:solidFill>
                <a:cs typeface="+mn-ea"/>
                <a:sym typeface="+mn-lt"/>
              </a:rPr>
              <a:t>）。</a:t>
            </a:r>
            <a:endParaRPr lang="en-US" altLang="zh-CN" sz="1050" dirty="0">
              <a:solidFill>
                <a:schemeClr val="tx1">
                  <a:lumMod val="65000"/>
                  <a:lumOff val="35000"/>
                </a:schemeClr>
              </a:solidFill>
              <a:cs typeface="+mn-ea"/>
              <a:sym typeface="+mn-lt"/>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683" y="966164"/>
            <a:ext cx="4602673" cy="3555593"/>
          </a:xfrm>
          <a:prstGeom prst="rect">
            <a:avLst/>
          </a:prstGeom>
        </p:spPr>
      </p:pic>
    </p:spTree>
    <p:extLst>
      <p:ext uri="{BB962C8B-B14F-4D97-AF65-F5344CB8AC3E}">
        <p14:creationId xmlns:p14="http://schemas.microsoft.com/office/powerpoint/2010/main" val="2979193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第一PPT，www.1ppt.com">
  <a:themeElements>
    <a:clrScheme name="12舒服配色">
      <a:dk1>
        <a:sysClr val="windowText" lastClr="000000"/>
      </a:dk1>
      <a:lt1>
        <a:sysClr val="window" lastClr="FFFFFF"/>
      </a:lt1>
      <a:dk2>
        <a:srgbClr val="EEF2F5"/>
      </a:dk2>
      <a:lt2>
        <a:srgbClr val="E7E6E6"/>
      </a:lt2>
      <a:accent1>
        <a:srgbClr val="F7E9E0"/>
      </a:accent1>
      <a:accent2>
        <a:srgbClr val="F4D1CF"/>
      </a:accent2>
      <a:accent3>
        <a:srgbClr val="7787A0"/>
      </a:accent3>
      <a:accent4>
        <a:srgbClr val="A0B0BF"/>
      </a:accent4>
      <a:accent5>
        <a:srgbClr val="C9D2E1"/>
      </a:accent5>
      <a:accent6>
        <a:srgbClr val="70AD47"/>
      </a:accent6>
      <a:hlink>
        <a:srgbClr val="000000"/>
      </a:hlink>
      <a:folHlink>
        <a:srgbClr val="954F72"/>
      </a:folHlink>
    </a:clrScheme>
    <a:fontScheme name="dmo5hqlq">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2409</TotalTime>
  <Words>3857</Words>
  <Application>Microsoft Office PowerPoint</Application>
  <PresentationFormat>全屏显示(16:9)</PresentationFormat>
  <Paragraphs>783</Paragraphs>
  <Slides>20</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方正细谭黑简体</vt:lpstr>
      <vt:lpstr>宋体</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淡雅蓝粉</dc:title>
  <dc:creator>第一PPT</dc:creator>
  <cp:keywords>www.1ppt.com</cp:keywords>
  <dc:description>www.1ppt.com</dc:description>
  <cp:lastModifiedBy>胤恒 汪</cp:lastModifiedBy>
  <cp:revision>897</cp:revision>
  <dcterms:created xsi:type="dcterms:W3CDTF">2019-06-21T02:16:19Z</dcterms:created>
  <dcterms:modified xsi:type="dcterms:W3CDTF">2020-12-20T11:51:45Z</dcterms:modified>
</cp:coreProperties>
</file>