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9" r:id="rId3"/>
    <p:sldId id="265" r:id="rId4"/>
    <p:sldId id="268" r:id="rId5"/>
    <p:sldId id="269" r:id="rId6"/>
    <p:sldId id="266" r:id="rId7"/>
    <p:sldId id="260" r:id="rId8"/>
    <p:sldId id="267" r:id="rId9"/>
    <p:sldId id="262" r:id="rId10"/>
    <p:sldId id="261" r:id="rId11"/>
    <p:sldId id="257"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A5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69" autoAdjust="0"/>
    <p:restoredTop sz="94660"/>
  </p:normalViewPr>
  <p:slideViewPr>
    <p:cSldViewPr snapToGrid="0">
      <p:cViewPr varScale="1">
        <p:scale>
          <a:sx n="108" d="100"/>
          <a:sy n="108" d="100"/>
        </p:scale>
        <p:origin x="1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8FE685-3FDE-4F26-82F1-E1A48F87875F}" type="datetimeFigureOut">
              <a:rPr lang="zh-CN" altLang="en-US" smtClean="0"/>
              <a:t>2022/3/8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8370B-A467-4287-9ADD-234F7CFD7EE5}" type="slidenum">
              <a:rPr lang="zh-CN" altLang="en-US" smtClean="0"/>
              <a:t>‹#›</a:t>
            </a:fld>
            <a:endParaRPr lang="zh-CN" altLang="en-US"/>
          </a:p>
        </p:txBody>
      </p:sp>
    </p:spTree>
    <p:extLst>
      <p:ext uri="{BB962C8B-B14F-4D97-AF65-F5344CB8AC3E}">
        <p14:creationId xmlns:p14="http://schemas.microsoft.com/office/powerpoint/2010/main" val="3630965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98370B-A467-4287-9ADD-234F7CFD7EE5}" type="slidenum">
              <a:rPr lang="zh-CN" altLang="en-US" smtClean="0"/>
              <a:t>3</a:t>
            </a:fld>
            <a:endParaRPr lang="zh-CN" altLang="en-US"/>
          </a:p>
        </p:txBody>
      </p:sp>
    </p:spTree>
    <p:extLst>
      <p:ext uri="{BB962C8B-B14F-4D97-AF65-F5344CB8AC3E}">
        <p14:creationId xmlns:p14="http://schemas.microsoft.com/office/powerpoint/2010/main" val="372843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98370B-A467-4287-9ADD-234F7CFD7EE5}" type="slidenum">
              <a:rPr lang="zh-CN" altLang="en-US" smtClean="0"/>
              <a:t>4</a:t>
            </a:fld>
            <a:endParaRPr lang="zh-CN" altLang="en-US"/>
          </a:p>
        </p:txBody>
      </p:sp>
    </p:spTree>
    <p:extLst>
      <p:ext uri="{BB962C8B-B14F-4D97-AF65-F5344CB8AC3E}">
        <p14:creationId xmlns:p14="http://schemas.microsoft.com/office/powerpoint/2010/main" val="979887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98370B-A467-4287-9ADD-234F7CFD7EE5}" type="slidenum">
              <a:rPr lang="zh-CN" altLang="en-US" smtClean="0"/>
              <a:t>12</a:t>
            </a:fld>
            <a:endParaRPr lang="zh-CN" altLang="en-US"/>
          </a:p>
        </p:txBody>
      </p:sp>
    </p:spTree>
    <p:extLst>
      <p:ext uri="{BB962C8B-B14F-4D97-AF65-F5344CB8AC3E}">
        <p14:creationId xmlns:p14="http://schemas.microsoft.com/office/powerpoint/2010/main" val="463693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3EEC057-0FA3-4698-AE82-1EF5966EC41B}" type="datetimeFigureOut">
              <a:rPr lang="zh-CN" altLang="en-US" smtClean="0"/>
              <a:t>2022/3/8</a:t>
            </a:fld>
            <a:endParaRPr lang="zh-CN" altLang="en-US"/>
          </a:p>
        </p:txBody>
      </p:sp>
      <p:sp>
        <p:nvSpPr>
          <p:cNvPr id="5" name="Footer Placeholder 4"/>
          <p:cNvSpPr>
            <a:spLocks noGrp="1"/>
          </p:cNvSpPr>
          <p:nvPr>
            <p:ph type="ftr" sz="quarter" idx="11"/>
          </p:nvPr>
        </p:nvSpPr>
        <p:spPr>
          <a:xfrm>
            <a:off x="1371600" y="4323845"/>
            <a:ext cx="6400800" cy="365125"/>
          </a:xfrm>
        </p:spPr>
        <p:txBody>
          <a:bodyPr/>
          <a:lstStyle/>
          <a:p>
            <a:endParaRPr lang="zh-CN" altLang="en-US"/>
          </a:p>
        </p:txBody>
      </p:sp>
      <p:sp>
        <p:nvSpPr>
          <p:cNvPr id="6" name="Slide Number Placeholder 5"/>
          <p:cNvSpPr>
            <a:spLocks noGrp="1"/>
          </p:cNvSpPr>
          <p:nvPr>
            <p:ph type="sldNum" sz="quarter" idx="12"/>
          </p:nvPr>
        </p:nvSpPr>
        <p:spPr>
          <a:xfrm>
            <a:off x="8077200" y="1430866"/>
            <a:ext cx="2743200" cy="365125"/>
          </a:xfrm>
        </p:spPr>
        <p:txBody>
          <a:body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388277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3EEC057-0FA3-4698-AE82-1EF5966EC41B}" type="datetimeFigureOut">
              <a:rPr lang="zh-CN" altLang="en-US" smtClean="0"/>
              <a:t>2022/3/8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134932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3EEC057-0FA3-4698-AE82-1EF5966EC41B}" type="datetimeFigureOut">
              <a:rPr lang="zh-CN" altLang="en-US" smtClean="0"/>
              <a:t>2022/3/8</a:t>
            </a:fld>
            <a:endParaRPr lang="zh-CN" altLang="en-US"/>
          </a:p>
        </p:txBody>
      </p:sp>
      <p:sp>
        <p:nvSpPr>
          <p:cNvPr id="6" name="Footer Placeholder 5"/>
          <p:cNvSpPr>
            <a:spLocks noGrp="1"/>
          </p:cNvSpPr>
          <p:nvPr>
            <p:ph type="ftr" sz="quarter" idx="11"/>
          </p:nvPr>
        </p:nvSpPr>
        <p:spPr>
          <a:xfrm>
            <a:off x="685800" y="379941"/>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478207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3EEC057-0FA3-4698-AE82-1EF5966EC41B}" type="datetimeFigureOut">
              <a:rPr lang="zh-CN" altLang="en-US" smtClean="0"/>
              <a:t>2022/3/8</a:t>
            </a:fld>
            <a:endParaRPr lang="zh-CN" altLang="en-US"/>
          </a:p>
        </p:txBody>
      </p:sp>
      <p:sp>
        <p:nvSpPr>
          <p:cNvPr id="6" name="Footer Placeholder 5"/>
          <p:cNvSpPr>
            <a:spLocks noGrp="1"/>
          </p:cNvSpPr>
          <p:nvPr>
            <p:ph type="ftr" sz="quarter" idx="11"/>
          </p:nvPr>
        </p:nvSpPr>
        <p:spPr>
          <a:xfrm>
            <a:off x="685800" y="379941"/>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8B3AA991-FCA7-45E2-9ECC-4C18D8B38767}" type="slidenum">
              <a:rPr lang="zh-CN" altLang="en-US" smtClean="0"/>
              <a:t>‹#›</a:t>
            </a:fld>
            <a:endParaRPr lang="zh-CN"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6524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3EEC057-0FA3-4698-AE82-1EF5966EC41B}" type="datetimeFigureOut">
              <a:rPr lang="zh-CN" altLang="en-US" smtClean="0"/>
              <a:t>2022/3/8</a:t>
            </a:fld>
            <a:endParaRPr lang="zh-CN" altLang="en-US"/>
          </a:p>
        </p:txBody>
      </p:sp>
      <p:sp>
        <p:nvSpPr>
          <p:cNvPr id="6" name="Footer Placeholder 5"/>
          <p:cNvSpPr>
            <a:spLocks noGrp="1"/>
          </p:cNvSpPr>
          <p:nvPr>
            <p:ph type="ftr" sz="quarter" idx="11"/>
          </p:nvPr>
        </p:nvSpPr>
        <p:spPr>
          <a:xfrm>
            <a:off x="685800" y="378883"/>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1868318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3EEC057-0FA3-4698-AE82-1EF5966EC41B}" type="datetimeFigureOut">
              <a:rPr lang="zh-CN" altLang="en-US" smtClean="0"/>
              <a:t>2022/3/8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3615210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3EEC057-0FA3-4698-AE82-1EF5966EC41B}" type="datetimeFigureOut">
              <a:rPr lang="zh-CN" altLang="en-US" smtClean="0"/>
              <a:t>2022/3/8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3972909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EEC057-0FA3-4698-AE82-1EF5966EC41B}" type="datetimeFigureOut">
              <a:rPr lang="zh-CN" altLang="en-US" smtClean="0"/>
              <a:t>2022/3/8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146635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3EEC057-0FA3-4698-AE82-1EF5966EC41B}" type="datetimeFigureOut">
              <a:rPr lang="zh-CN" altLang="en-US" smtClean="0"/>
              <a:t>2022/3/8</a:t>
            </a:fld>
            <a:endParaRPr lang="zh-CN" altLang="en-US"/>
          </a:p>
        </p:txBody>
      </p:sp>
      <p:sp>
        <p:nvSpPr>
          <p:cNvPr id="5" name="Footer Placeholder 4"/>
          <p:cNvSpPr>
            <a:spLocks noGrp="1"/>
          </p:cNvSpPr>
          <p:nvPr>
            <p:ph type="ftr" sz="quarter" idx="11"/>
          </p:nvPr>
        </p:nvSpPr>
        <p:spPr>
          <a:xfrm>
            <a:off x="685800" y="381000"/>
            <a:ext cx="6991492" cy="365125"/>
          </a:xfrm>
        </p:spPr>
        <p:txBody>
          <a:bodyPr/>
          <a:lstStyle/>
          <a:p>
            <a:endParaRPr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238631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EEC057-0FA3-4698-AE82-1EF5966EC41B}" type="datetimeFigureOut">
              <a:rPr lang="zh-CN" altLang="en-US" smtClean="0"/>
              <a:t>2022/3/8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400761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3EEC057-0FA3-4698-AE82-1EF5966EC41B}" type="datetimeFigureOut">
              <a:rPr lang="zh-CN" altLang="en-US" smtClean="0"/>
              <a:t>2022/3/8</a:t>
            </a:fld>
            <a:endParaRPr lang="zh-CN" altLang="en-US"/>
          </a:p>
        </p:txBody>
      </p:sp>
      <p:sp>
        <p:nvSpPr>
          <p:cNvPr id="5" name="Footer Placeholder 4"/>
          <p:cNvSpPr>
            <a:spLocks noGrp="1"/>
          </p:cNvSpPr>
          <p:nvPr>
            <p:ph type="ftr" sz="quarter" idx="11"/>
          </p:nvPr>
        </p:nvSpPr>
        <p:spPr>
          <a:xfrm>
            <a:off x="685800" y="381001"/>
            <a:ext cx="6991492" cy="364065"/>
          </a:xfrm>
        </p:spPr>
        <p:txBody>
          <a:bodyPr/>
          <a:lstStyle/>
          <a:p>
            <a:endParaRPr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386067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3EEC057-0FA3-4698-AE82-1EF5966EC41B}" type="datetimeFigureOut">
              <a:rPr lang="zh-CN" altLang="en-US" smtClean="0"/>
              <a:t>2022/3/8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885972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3EEC057-0FA3-4698-AE82-1EF5966EC41B}" type="datetimeFigureOut">
              <a:rPr lang="zh-CN" altLang="en-US" smtClean="0"/>
              <a:t>2022/3/8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100419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3EEC057-0FA3-4698-AE82-1EF5966EC41B}" type="datetimeFigureOut">
              <a:rPr lang="zh-CN" altLang="en-US" smtClean="0"/>
              <a:t>2022/3/8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41664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EC057-0FA3-4698-AE82-1EF5966EC41B}" type="datetimeFigureOut">
              <a:rPr lang="zh-CN" altLang="en-US" smtClean="0"/>
              <a:t>2022/3/8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401441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3EEC057-0FA3-4698-AE82-1EF5966EC41B}" type="datetimeFigureOut">
              <a:rPr lang="zh-CN" altLang="en-US" smtClean="0"/>
              <a:t>2022/3/8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413823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3EEC057-0FA3-4698-AE82-1EF5966EC41B}" type="datetimeFigureOut">
              <a:rPr lang="zh-CN" altLang="en-US" smtClean="0"/>
              <a:t>2022/3/8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45056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EEC057-0FA3-4698-AE82-1EF5966EC41B}" type="datetimeFigureOut">
              <a:rPr lang="zh-CN" altLang="en-US" smtClean="0"/>
              <a:t>2022/3/8</a:t>
            </a:fld>
            <a:endParaRPr lang="zh-CN"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B3AA991-FCA7-45E2-9ECC-4C18D8B38767}" type="slidenum">
              <a:rPr lang="zh-CN" altLang="en-US" smtClean="0"/>
              <a:t>‹#›</a:t>
            </a:fld>
            <a:endParaRPr lang="zh-CN" altLang="en-US"/>
          </a:p>
        </p:txBody>
      </p:sp>
    </p:spTree>
    <p:extLst>
      <p:ext uri="{BB962C8B-B14F-4D97-AF65-F5344CB8AC3E}">
        <p14:creationId xmlns:p14="http://schemas.microsoft.com/office/powerpoint/2010/main" val="9912181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fif"/><Relationship Id="rId4" Type="http://schemas.openxmlformats.org/officeDocument/2006/relationships/image" Target="../media/image5.jfif"/></Relationships>
</file>

<file path=ppt/slides/_rels/slide5.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jfi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C60E2-E337-4480-BDA0-EE267560176E}"/>
              </a:ext>
            </a:extLst>
          </p:cNvPr>
          <p:cNvSpPr>
            <a:spLocks noGrp="1"/>
          </p:cNvSpPr>
          <p:nvPr>
            <p:ph type="ctrTitle"/>
          </p:nvPr>
        </p:nvSpPr>
        <p:spPr>
          <a:xfrm>
            <a:off x="2565647" y="2686056"/>
            <a:ext cx="6911265" cy="855540"/>
          </a:xfrm>
        </p:spPr>
        <p:txBody>
          <a:bodyPr>
            <a:normAutofit fontScale="90000"/>
          </a:bodyPr>
          <a:lstStyle/>
          <a:p>
            <a:r>
              <a:rPr lang="en-US" altLang="zh-CN" dirty="0"/>
              <a:t>《</a:t>
            </a:r>
            <a:r>
              <a:rPr lang="zh-CN" altLang="en-US" dirty="0"/>
              <a:t>一念逍遥</a:t>
            </a:r>
            <a:r>
              <a:rPr lang="en-US" altLang="zh-CN" dirty="0"/>
              <a:t> - </a:t>
            </a:r>
            <a:r>
              <a:rPr lang="zh-CN" altLang="en-US" dirty="0"/>
              <a:t>欧美版</a:t>
            </a:r>
            <a:r>
              <a:rPr lang="en-US" altLang="zh-CN" dirty="0"/>
              <a:t>》</a:t>
            </a:r>
            <a:endParaRPr lang="zh-CN" altLang="en-US" dirty="0"/>
          </a:p>
        </p:txBody>
      </p:sp>
      <p:sp>
        <p:nvSpPr>
          <p:cNvPr id="3" name="副标题 2">
            <a:extLst>
              <a:ext uri="{FF2B5EF4-FFF2-40B4-BE49-F238E27FC236}">
                <a16:creationId xmlns:a16="http://schemas.microsoft.com/office/drawing/2014/main" id="{0ABA5B15-6CD6-42BC-9A92-98B47E053566}"/>
              </a:ext>
            </a:extLst>
          </p:cNvPr>
          <p:cNvSpPr>
            <a:spLocks noGrp="1"/>
          </p:cNvSpPr>
          <p:nvPr>
            <p:ph type="subTitle" idx="1"/>
          </p:nvPr>
        </p:nvSpPr>
        <p:spPr>
          <a:xfrm>
            <a:off x="5336959" y="3541596"/>
            <a:ext cx="1518082" cy="357326"/>
          </a:xfrm>
        </p:spPr>
        <p:txBody>
          <a:bodyPr>
            <a:normAutofit lnSpcReduction="10000"/>
          </a:bodyPr>
          <a:lstStyle/>
          <a:p>
            <a:r>
              <a:rPr lang="zh-CN" altLang="en-US" dirty="0"/>
              <a:t>项目企划书</a:t>
            </a:r>
          </a:p>
        </p:txBody>
      </p:sp>
    </p:spTree>
    <p:extLst>
      <p:ext uri="{BB962C8B-B14F-4D97-AF65-F5344CB8AC3E}">
        <p14:creationId xmlns:p14="http://schemas.microsoft.com/office/powerpoint/2010/main" val="3726167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31244-1C56-46E1-9ECD-EC96B9E3D907}"/>
              </a:ext>
            </a:extLst>
          </p:cNvPr>
          <p:cNvSpPr>
            <a:spLocks noGrp="1"/>
          </p:cNvSpPr>
          <p:nvPr>
            <p:ph type="title"/>
          </p:nvPr>
        </p:nvSpPr>
        <p:spPr/>
        <p:txBody>
          <a:bodyPr/>
          <a:lstStyle/>
          <a:p>
            <a:r>
              <a:rPr lang="zh-CN" altLang="en-US" dirty="0"/>
              <a:t>版本节点</a:t>
            </a:r>
            <a:r>
              <a:rPr lang="en-US" altLang="zh-CN" dirty="0"/>
              <a:t>&amp;</a:t>
            </a:r>
            <a:r>
              <a:rPr lang="zh-CN" altLang="en-US" dirty="0"/>
              <a:t>工期</a:t>
            </a:r>
            <a:r>
              <a:rPr lang="en-US" altLang="zh-CN" dirty="0"/>
              <a:t>&amp;</a:t>
            </a:r>
            <a:r>
              <a:rPr lang="zh-CN" altLang="en-US" dirty="0"/>
              <a:t>预算</a:t>
            </a:r>
          </a:p>
        </p:txBody>
      </p:sp>
      <p:sp>
        <p:nvSpPr>
          <p:cNvPr id="3" name="内容占位符 2">
            <a:extLst>
              <a:ext uri="{FF2B5EF4-FFF2-40B4-BE49-F238E27FC236}">
                <a16:creationId xmlns:a16="http://schemas.microsoft.com/office/drawing/2014/main" id="{A08D07BD-27BF-4F90-9EAE-42CE29C72187}"/>
              </a:ext>
            </a:extLst>
          </p:cNvPr>
          <p:cNvSpPr>
            <a:spLocks noGrp="1"/>
          </p:cNvSpPr>
          <p:nvPr>
            <p:ph idx="1"/>
          </p:nvPr>
        </p:nvSpPr>
        <p:spPr/>
        <p:txBody>
          <a:bodyPr/>
          <a:lstStyle/>
          <a:p>
            <a:pPr marL="0" indent="0" algn="ctr">
              <a:buNone/>
            </a:pPr>
            <a:r>
              <a:rPr lang="zh-CN" altLang="en-US" dirty="0"/>
              <a:t>见附表</a:t>
            </a:r>
          </a:p>
        </p:txBody>
      </p:sp>
    </p:spTree>
    <p:extLst>
      <p:ext uri="{BB962C8B-B14F-4D97-AF65-F5344CB8AC3E}">
        <p14:creationId xmlns:p14="http://schemas.microsoft.com/office/powerpoint/2010/main" val="29869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58533B8-358E-4B9B-AC19-854E126A092B}"/>
              </a:ext>
            </a:extLst>
          </p:cNvPr>
          <p:cNvSpPr txBox="1">
            <a:spLocks/>
          </p:cNvSpPr>
          <p:nvPr/>
        </p:nvSpPr>
        <p:spPr>
          <a:xfrm>
            <a:off x="5178253" y="1086001"/>
            <a:ext cx="1800000" cy="3791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latin typeface="幼圆" panose="02010509060101010101" pitchFamily="49" charset="-122"/>
                <a:ea typeface="幼圆" panose="02010509060101010101" pitchFamily="49" charset="-122"/>
              </a:rPr>
              <a:t>周志明</a:t>
            </a:r>
            <a:endParaRPr lang="en-US" altLang="zh-CN" sz="2000" dirty="0">
              <a:latin typeface="幼圆" panose="02010509060101010101" pitchFamily="49" charset="-122"/>
              <a:ea typeface="幼圆" panose="02010509060101010101" pitchFamily="49" charset="-122"/>
            </a:endParaRPr>
          </a:p>
          <a:p>
            <a:r>
              <a:rPr lang="en-US" altLang="zh-CN" sz="1800" dirty="0">
                <a:latin typeface="+mn-lt"/>
              </a:rPr>
              <a:t>【</a:t>
            </a:r>
            <a:r>
              <a:rPr lang="zh-CN" altLang="en-US" sz="1800" dirty="0">
                <a:latin typeface="+mn-lt"/>
              </a:rPr>
              <a:t>执行制作人</a:t>
            </a:r>
            <a:r>
              <a:rPr lang="en-US" altLang="zh-CN" sz="1800" dirty="0">
                <a:latin typeface="+mn-lt"/>
              </a:rPr>
              <a:t>】</a:t>
            </a:r>
          </a:p>
        </p:txBody>
      </p:sp>
      <p:sp>
        <p:nvSpPr>
          <p:cNvPr id="9" name="标题 1">
            <a:extLst>
              <a:ext uri="{FF2B5EF4-FFF2-40B4-BE49-F238E27FC236}">
                <a16:creationId xmlns:a16="http://schemas.microsoft.com/office/drawing/2014/main" id="{D8517F38-C228-4280-A9D6-9A0B5E463760}"/>
              </a:ext>
            </a:extLst>
          </p:cNvPr>
          <p:cNvSpPr txBox="1">
            <a:spLocks/>
          </p:cNvSpPr>
          <p:nvPr/>
        </p:nvSpPr>
        <p:spPr>
          <a:xfrm>
            <a:off x="7550471" y="1105353"/>
            <a:ext cx="1800000" cy="3791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latin typeface="幼圆" panose="02010509060101010101" pitchFamily="49" charset="-122"/>
                <a:ea typeface="幼圆" panose="02010509060101010101" pitchFamily="49" charset="-122"/>
              </a:rPr>
              <a:t>王韬</a:t>
            </a:r>
            <a:endParaRPr lang="en-US" altLang="zh-CN" sz="2000" dirty="0">
              <a:latin typeface="幼圆" panose="02010509060101010101" pitchFamily="49" charset="-122"/>
              <a:ea typeface="幼圆" panose="02010509060101010101" pitchFamily="49" charset="-122"/>
            </a:endParaRPr>
          </a:p>
          <a:p>
            <a:pPr algn="ctr"/>
            <a:r>
              <a:rPr lang="en-US" altLang="zh-CN" sz="1800" dirty="0">
                <a:latin typeface="+mn-lt"/>
              </a:rPr>
              <a:t>【</a:t>
            </a:r>
            <a:r>
              <a:rPr lang="zh-CN" altLang="en-US" sz="1800" dirty="0">
                <a:latin typeface="+mn-lt"/>
              </a:rPr>
              <a:t>战斗程序员</a:t>
            </a:r>
            <a:r>
              <a:rPr lang="en-US" altLang="zh-CN" sz="1800" dirty="0">
                <a:latin typeface="+mn-lt"/>
              </a:rPr>
              <a:t>】</a:t>
            </a:r>
            <a:endParaRPr lang="zh-CN" altLang="en-US" sz="1800" dirty="0">
              <a:latin typeface="+mn-lt"/>
            </a:endParaRPr>
          </a:p>
        </p:txBody>
      </p:sp>
      <p:sp>
        <p:nvSpPr>
          <p:cNvPr id="15" name="标题 1">
            <a:extLst>
              <a:ext uri="{FF2B5EF4-FFF2-40B4-BE49-F238E27FC236}">
                <a16:creationId xmlns:a16="http://schemas.microsoft.com/office/drawing/2014/main" id="{93DD336F-B7F5-4466-ADF0-9290D9A68EB3}"/>
              </a:ext>
            </a:extLst>
          </p:cNvPr>
          <p:cNvSpPr txBox="1">
            <a:spLocks/>
          </p:cNvSpPr>
          <p:nvPr/>
        </p:nvSpPr>
        <p:spPr>
          <a:xfrm>
            <a:off x="9922689" y="1105353"/>
            <a:ext cx="1800000" cy="3791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latin typeface="幼圆" panose="02010509060101010101" pitchFamily="49" charset="-122"/>
                <a:ea typeface="幼圆" panose="02010509060101010101" pitchFamily="49" charset="-122"/>
              </a:rPr>
              <a:t>相朋举</a:t>
            </a:r>
            <a:endParaRPr lang="en-US" altLang="zh-CN" sz="2000" dirty="0">
              <a:latin typeface="幼圆" panose="02010509060101010101" pitchFamily="49" charset="-122"/>
              <a:ea typeface="幼圆" panose="02010509060101010101" pitchFamily="49" charset="-122"/>
            </a:endParaRPr>
          </a:p>
          <a:p>
            <a:pPr algn="ctr"/>
            <a:r>
              <a:rPr lang="en-US" altLang="zh-CN" sz="1800" dirty="0">
                <a:latin typeface="+mn-lt"/>
              </a:rPr>
              <a:t>【</a:t>
            </a:r>
            <a:r>
              <a:rPr lang="zh-CN" altLang="en-US" sz="1800" dirty="0">
                <a:latin typeface="+mn-lt"/>
              </a:rPr>
              <a:t>美术指导</a:t>
            </a:r>
            <a:r>
              <a:rPr lang="en-US" altLang="zh-CN" sz="1800" dirty="0">
                <a:latin typeface="+mn-lt"/>
              </a:rPr>
              <a:t>】</a:t>
            </a:r>
            <a:endParaRPr lang="zh-CN" altLang="en-US" sz="1800" dirty="0">
              <a:latin typeface="+mn-lt"/>
            </a:endParaRPr>
          </a:p>
        </p:txBody>
      </p:sp>
      <p:sp>
        <p:nvSpPr>
          <p:cNvPr id="17" name="标题 1">
            <a:extLst>
              <a:ext uri="{FF2B5EF4-FFF2-40B4-BE49-F238E27FC236}">
                <a16:creationId xmlns:a16="http://schemas.microsoft.com/office/drawing/2014/main" id="{34FA1A12-92EE-47F8-BCDD-5CEB52FE91C5}"/>
              </a:ext>
            </a:extLst>
          </p:cNvPr>
          <p:cNvSpPr txBox="1">
            <a:spLocks/>
          </p:cNvSpPr>
          <p:nvPr/>
        </p:nvSpPr>
        <p:spPr>
          <a:xfrm>
            <a:off x="329365" y="391252"/>
            <a:ext cx="3818964" cy="3791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mn-lt"/>
              </a:rPr>
              <a:t>团队成员介绍</a:t>
            </a:r>
          </a:p>
        </p:txBody>
      </p:sp>
      <p:sp>
        <p:nvSpPr>
          <p:cNvPr id="2" name="标题 1">
            <a:extLst>
              <a:ext uri="{FF2B5EF4-FFF2-40B4-BE49-F238E27FC236}">
                <a16:creationId xmlns:a16="http://schemas.microsoft.com/office/drawing/2014/main" id="{711065AF-E64F-495F-8601-AC9FA3D6A6EB}"/>
              </a:ext>
            </a:extLst>
          </p:cNvPr>
          <p:cNvSpPr>
            <a:spLocks noGrp="1"/>
          </p:cNvSpPr>
          <p:nvPr>
            <p:ph type="title"/>
          </p:nvPr>
        </p:nvSpPr>
        <p:spPr>
          <a:xfrm>
            <a:off x="2806035" y="1095677"/>
            <a:ext cx="1800000" cy="379124"/>
          </a:xfrm>
        </p:spPr>
        <p:txBody>
          <a:bodyPr>
            <a:noAutofit/>
          </a:bodyPr>
          <a:lstStyle/>
          <a:p>
            <a:pPr algn="ctr"/>
            <a:r>
              <a:rPr lang="zh-CN" altLang="en-US" sz="2000" dirty="0">
                <a:latin typeface="幼圆" panose="02010509060101010101" pitchFamily="49" charset="-122"/>
                <a:ea typeface="幼圆" panose="02010509060101010101" pitchFamily="49" charset="-122"/>
              </a:rPr>
              <a:t>李钊</a:t>
            </a:r>
            <a:br>
              <a:rPr lang="en-US" altLang="zh-CN" sz="1800" dirty="0">
                <a:latin typeface="+mn-lt"/>
              </a:rPr>
            </a:br>
            <a:r>
              <a:rPr lang="en-US" altLang="zh-CN" sz="1800" dirty="0">
                <a:latin typeface="+mn-lt"/>
              </a:rPr>
              <a:t>【</a:t>
            </a:r>
            <a:r>
              <a:rPr lang="zh-CN" altLang="en-US" sz="1800" dirty="0">
                <a:latin typeface="+mn-lt"/>
              </a:rPr>
              <a:t>制作人</a:t>
            </a:r>
            <a:r>
              <a:rPr lang="en-US" altLang="zh-CN" sz="1800" dirty="0">
                <a:latin typeface="+mn-lt"/>
              </a:rPr>
              <a:t>】</a:t>
            </a:r>
            <a:endParaRPr lang="zh-CN" altLang="en-US" sz="1800" dirty="0">
              <a:latin typeface="+mn-lt"/>
            </a:endParaRPr>
          </a:p>
        </p:txBody>
      </p:sp>
      <p:sp>
        <p:nvSpPr>
          <p:cNvPr id="45" name="标题 1">
            <a:extLst>
              <a:ext uri="{FF2B5EF4-FFF2-40B4-BE49-F238E27FC236}">
                <a16:creationId xmlns:a16="http://schemas.microsoft.com/office/drawing/2014/main" id="{7ABB942E-46DA-40DD-A4D9-F56431E2A0A5}"/>
              </a:ext>
            </a:extLst>
          </p:cNvPr>
          <p:cNvSpPr txBox="1">
            <a:spLocks/>
          </p:cNvSpPr>
          <p:nvPr/>
        </p:nvSpPr>
        <p:spPr>
          <a:xfrm>
            <a:off x="433817" y="1086001"/>
            <a:ext cx="1800000" cy="3791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latin typeface="幼圆" panose="02010509060101010101" pitchFamily="49" charset="-122"/>
                <a:ea typeface="幼圆" panose="02010509060101010101" pitchFamily="49" charset="-122"/>
              </a:rPr>
              <a:t>蔡博智</a:t>
            </a:r>
            <a:endParaRPr lang="en-US" altLang="zh-CN" sz="2000" dirty="0">
              <a:latin typeface="幼圆" panose="02010509060101010101" pitchFamily="49" charset="-122"/>
              <a:ea typeface="幼圆" panose="02010509060101010101" pitchFamily="49" charset="-122"/>
            </a:endParaRPr>
          </a:p>
          <a:p>
            <a:pPr algn="ctr"/>
            <a:r>
              <a:rPr lang="en-US" altLang="zh-CN" sz="1800" dirty="0">
                <a:latin typeface="+mn-lt"/>
              </a:rPr>
              <a:t>【</a:t>
            </a:r>
            <a:r>
              <a:rPr lang="zh-CN" altLang="en-US" sz="1800" dirty="0">
                <a:latin typeface="+mn-lt"/>
              </a:rPr>
              <a:t>工作室负责人</a:t>
            </a:r>
            <a:r>
              <a:rPr lang="en-US" altLang="zh-CN" sz="1800" dirty="0">
                <a:latin typeface="+mn-lt"/>
              </a:rPr>
              <a:t>】</a:t>
            </a:r>
          </a:p>
        </p:txBody>
      </p:sp>
      <p:sp>
        <p:nvSpPr>
          <p:cNvPr id="49" name="文本框 48">
            <a:extLst>
              <a:ext uri="{FF2B5EF4-FFF2-40B4-BE49-F238E27FC236}">
                <a16:creationId xmlns:a16="http://schemas.microsoft.com/office/drawing/2014/main" id="{7D904FF9-82C4-46DD-AE22-711DF7464590}"/>
              </a:ext>
            </a:extLst>
          </p:cNvPr>
          <p:cNvSpPr txBox="1"/>
          <p:nvPr/>
        </p:nvSpPr>
        <p:spPr>
          <a:xfrm>
            <a:off x="2607032" y="1621602"/>
            <a:ext cx="2196000" cy="4031873"/>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t>毕业于中国传媒大学，经济学专业</a:t>
            </a:r>
          </a:p>
          <a:p>
            <a:r>
              <a:rPr lang="zh-CN" altLang="en-US" sz="1600" dirty="0"/>
              <a:t>从业</a:t>
            </a:r>
            <a:r>
              <a:rPr lang="en-US" altLang="zh-CN" sz="1600" dirty="0"/>
              <a:t>13</a:t>
            </a:r>
            <a:r>
              <a:rPr lang="zh-CN" altLang="en-US" sz="1600" dirty="0"/>
              <a:t>年，曾先后就职于昆仑，玩蟹，畅游，攸乐，金山等多家成功公司</a:t>
            </a:r>
          </a:p>
          <a:p>
            <a:r>
              <a:rPr lang="zh-CN" altLang="en-US" sz="1600" dirty="0"/>
              <a:t>带领团队制作了</a:t>
            </a:r>
            <a:r>
              <a:rPr lang="en-US" altLang="zh-CN" sz="1600" dirty="0"/>
              <a:t>《</a:t>
            </a:r>
            <a:r>
              <a:rPr lang="zh-CN" altLang="en-US" sz="1600" dirty="0"/>
              <a:t>热血龙族</a:t>
            </a:r>
            <a:r>
              <a:rPr lang="en-US" altLang="zh-CN" sz="1600" dirty="0"/>
              <a:t>2》《</a:t>
            </a:r>
            <a:r>
              <a:rPr lang="zh-CN" altLang="en-US" sz="1600" dirty="0"/>
              <a:t>斗罗十年</a:t>
            </a:r>
            <a:r>
              <a:rPr lang="en-US" altLang="zh-CN" sz="1600" dirty="0"/>
              <a:t>》《</a:t>
            </a:r>
            <a:r>
              <a:rPr lang="zh-CN" altLang="en-US" sz="1600" dirty="0"/>
              <a:t>武林闲侠</a:t>
            </a:r>
            <a:r>
              <a:rPr lang="en-US" altLang="zh-CN" sz="1600" dirty="0"/>
              <a:t>》</a:t>
            </a:r>
            <a:r>
              <a:rPr lang="zh-CN" altLang="en-US" sz="1600" dirty="0"/>
              <a:t>等项目，均获得良好收益</a:t>
            </a:r>
          </a:p>
          <a:p>
            <a:r>
              <a:rPr lang="zh-CN" altLang="en-US" sz="1600" dirty="0"/>
              <a:t>非常擅长卡牌、放置卡牌、</a:t>
            </a:r>
            <a:r>
              <a:rPr lang="en-US" altLang="zh-CN" sz="1600" dirty="0"/>
              <a:t>AFK like</a:t>
            </a:r>
            <a:r>
              <a:rPr lang="zh-CN" altLang="en-US" sz="1600" dirty="0"/>
              <a:t>类型的产品</a:t>
            </a:r>
          </a:p>
          <a:p>
            <a:r>
              <a:rPr lang="zh-CN" altLang="en-US" sz="1600" dirty="0"/>
              <a:t>在系统架构，数值结构，</a:t>
            </a:r>
            <a:r>
              <a:rPr lang="en-US" altLang="zh-CN" sz="1600" dirty="0"/>
              <a:t>UE</a:t>
            </a:r>
            <a:r>
              <a:rPr lang="zh-CN" altLang="en-US" sz="1600" dirty="0"/>
              <a:t>设计，团队管理上有丰富经验</a:t>
            </a:r>
          </a:p>
        </p:txBody>
      </p:sp>
      <p:sp>
        <p:nvSpPr>
          <p:cNvPr id="53" name="文本框 52">
            <a:extLst>
              <a:ext uri="{FF2B5EF4-FFF2-40B4-BE49-F238E27FC236}">
                <a16:creationId xmlns:a16="http://schemas.microsoft.com/office/drawing/2014/main" id="{8FC2D37F-5F6A-4334-AF27-17D03D653241}"/>
              </a:ext>
            </a:extLst>
          </p:cNvPr>
          <p:cNvSpPr txBox="1"/>
          <p:nvPr/>
        </p:nvSpPr>
        <p:spPr>
          <a:xfrm>
            <a:off x="4998000" y="1621602"/>
            <a:ext cx="2196000" cy="332398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400" dirty="0"/>
              <a:t>毕业于兰州理工大学，计算机专业</a:t>
            </a:r>
          </a:p>
          <a:p>
            <a:r>
              <a:rPr lang="zh-CN" altLang="en-US" sz="1400" dirty="0"/>
              <a:t>从业</a:t>
            </a:r>
            <a:r>
              <a:rPr lang="en-US" altLang="zh-CN" sz="1400" dirty="0"/>
              <a:t>10</a:t>
            </a:r>
            <a:r>
              <a:rPr lang="zh-CN" altLang="en-US" sz="1400" dirty="0"/>
              <a:t>年，先后就职于完美，畅游，攸乐，玩蟹等多家成功公司</a:t>
            </a:r>
          </a:p>
          <a:p>
            <a:r>
              <a:rPr lang="zh-CN" altLang="en-US" sz="1400" dirty="0"/>
              <a:t>带队做过</a:t>
            </a:r>
            <a:r>
              <a:rPr lang="en-US" altLang="zh-CN" sz="1400" dirty="0"/>
              <a:t>《</a:t>
            </a:r>
            <a:r>
              <a:rPr lang="zh-CN" altLang="en-US" sz="1400" dirty="0"/>
              <a:t>武林外传</a:t>
            </a:r>
            <a:r>
              <a:rPr lang="en-US" altLang="zh-CN" sz="1400" dirty="0"/>
              <a:t>》《</a:t>
            </a:r>
            <a:r>
              <a:rPr lang="zh-CN" altLang="en-US" sz="1400" dirty="0"/>
              <a:t>斗罗十年</a:t>
            </a:r>
            <a:r>
              <a:rPr lang="en-US" altLang="zh-CN" sz="1400" dirty="0"/>
              <a:t>》《KOF98》</a:t>
            </a:r>
            <a:r>
              <a:rPr lang="zh-CN" altLang="en-US" sz="1400" dirty="0"/>
              <a:t>等项目</a:t>
            </a:r>
            <a:r>
              <a:rPr lang="en-US" altLang="zh-CN" sz="1400" dirty="0"/>
              <a:t>,</a:t>
            </a:r>
            <a:r>
              <a:rPr lang="zh-CN" altLang="en-US" sz="1400" dirty="0"/>
              <a:t>均获良好收益</a:t>
            </a:r>
          </a:p>
          <a:p>
            <a:r>
              <a:rPr lang="en-US" altLang="zh-CN" sz="1400" dirty="0"/>
              <a:t>2020.2—2021.6</a:t>
            </a:r>
            <a:r>
              <a:rPr lang="zh-CN" altLang="en-US" sz="1400" dirty="0"/>
              <a:t>在玩蟹担任</a:t>
            </a:r>
            <a:r>
              <a:rPr lang="en-US" altLang="zh-CN" sz="1400" dirty="0"/>
              <a:t>《KOF98》</a:t>
            </a:r>
            <a:r>
              <a:rPr lang="zh-CN" altLang="en-US" sz="1400" dirty="0"/>
              <a:t>海外区域</a:t>
            </a:r>
            <a:r>
              <a:rPr lang="en-US" altLang="zh-CN" sz="1400" dirty="0"/>
              <a:t>【</a:t>
            </a:r>
            <a:r>
              <a:rPr lang="zh-CN" altLang="en-US" sz="1400" dirty="0"/>
              <a:t>港澳台</a:t>
            </a:r>
            <a:r>
              <a:rPr lang="en-US" altLang="zh-CN" sz="1400" dirty="0"/>
              <a:t>-</a:t>
            </a:r>
            <a:r>
              <a:rPr lang="zh-CN" altLang="en-US" sz="1400" dirty="0"/>
              <a:t>日本</a:t>
            </a:r>
            <a:r>
              <a:rPr lang="en-US" altLang="zh-CN" sz="1400" dirty="0"/>
              <a:t>-</a:t>
            </a:r>
            <a:r>
              <a:rPr lang="zh-CN" altLang="en-US" sz="1400" dirty="0"/>
              <a:t>韩国</a:t>
            </a:r>
            <a:r>
              <a:rPr lang="en-US" altLang="zh-CN" sz="1400" dirty="0"/>
              <a:t>-</a:t>
            </a:r>
            <a:r>
              <a:rPr lang="zh-CN" altLang="en-US" sz="1400" dirty="0"/>
              <a:t>欧美</a:t>
            </a:r>
            <a:r>
              <a:rPr lang="en-US" altLang="zh-CN" sz="1400" dirty="0"/>
              <a:t>】</a:t>
            </a:r>
            <a:r>
              <a:rPr lang="zh-CN" altLang="en-US" sz="1400" dirty="0"/>
              <a:t>策划负责人</a:t>
            </a:r>
          </a:p>
          <a:p>
            <a:r>
              <a:rPr lang="zh-CN" altLang="en-US" sz="1400" dirty="0"/>
              <a:t>在卡牌产品设计、海外运营、维护、商业化、本地化经验丰富</a:t>
            </a:r>
          </a:p>
        </p:txBody>
      </p:sp>
      <p:sp>
        <p:nvSpPr>
          <p:cNvPr id="55" name="文本框 54">
            <a:extLst>
              <a:ext uri="{FF2B5EF4-FFF2-40B4-BE49-F238E27FC236}">
                <a16:creationId xmlns:a16="http://schemas.microsoft.com/office/drawing/2014/main" id="{67EBB268-7740-4441-A90C-441050DF76B0}"/>
              </a:ext>
            </a:extLst>
          </p:cNvPr>
          <p:cNvSpPr txBox="1"/>
          <p:nvPr/>
        </p:nvSpPr>
        <p:spPr>
          <a:xfrm>
            <a:off x="7370344" y="1621602"/>
            <a:ext cx="2196000" cy="107721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600" dirty="0"/>
              <a:t>《</a:t>
            </a:r>
            <a:r>
              <a:rPr lang="zh-CN" altLang="en-US" sz="1600" dirty="0"/>
              <a:t>武林闲侠</a:t>
            </a:r>
            <a:r>
              <a:rPr lang="en-US" altLang="zh-CN" sz="1600" dirty="0"/>
              <a:t>》</a:t>
            </a:r>
            <a:r>
              <a:rPr lang="zh-CN" altLang="en-US" sz="1600" dirty="0"/>
              <a:t>战斗程序员</a:t>
            </a:r>
          </a:p>
          <a:p>
            <a:r>
              <a:rPr lang="zh-CN" altLang="en-US" sz="1600" dirty="0"/>
              <a:t>精通</a:t>
            </a:r>
            <a:r>
              <a:rPr lang="en-US" altLang="zh-CN" sz="1600" dirty="0"/>
              <a:t>C#,</a:t>
            </a:r>
            <a:r>
              <a:rPr lang="en-US" altLang="zh-CN" sz="1600" dirty="0" err="1"/>
              <a:t>lua</a:t>
            </a:r>
            <a:r>
              <a:rPr lang="zh-CN" altLang="en-US" sz="1600" dirty="0"/>
              <a:t>等编程语言，精通</a:t>
            </a:r>
            <a:r>
              <a:rPr lang="en-US" altLang="zh-CN" sz="1600" dirty="0"/>
              <a:t>Unity</a:t>
            </a:r>
            <a:r>
              <a:rPr lang="zh-CN" altLang="en-US" sz="1600" dirty="0"/>
              <a:t>引擎</a:t>
            </a:r>
          </a:p>
        </p:txBody>
      </p:sp>
      <p:sp>
        <p:nvSpPr>
          <p:cNvPr id="57" name="文本框 56">
            <a:extLst>
              <a:ext uri="{FF2B5EF4-FFF2-40B4-BE49-F238E27FC236}">
                <a16:creationId xmlns:a16="http://schemas.microsoft.com/office/drawing/2014/main" id="{275CC300-ACF3-4F22-B6B4-EE3DBEC59E9E}"/>
              </a:ext>
            </a:extLst>
          </p:cNvPr>
          <p:cNvSpPr txBox="1"/>
          <p:nvPr/>
        </p:nvSpPr>
        <p:spPr>
          <a:xfrm>
            <a:off x="9724689" y="1621602"/>
            <a:ext cx="2196000" cy="304698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t>从业</a:t>
            </a:r>
            <a:r>
              <a:rPr lang="en-US" altLang="zh-CN" sz="1600" dirty="0"/>
              <a:t>13</a:t>
            </a:r>
            <a:r>
              <a:rPr lang="zh-CN" altLang="en-US" sz="1600" dirty="0"/>
              <a:t>年，曾就职于目标、攸乐、永航等多家成功公司</a:t>
            </a:r>
          </a:p>
          <a:p>
            <a:r>
              <a:rPr lang="zh-CN" altLang="en-US" sz="1600" dirty="0"/>
              <a:t>在制作</a:t>
            </a:r>
            <a:r>
              <a:rPr lang="en-US" altLang="zh-CN" sz="1600" dirty="0"/>
              <a:t>《</a:t>
            </a:r>
            <a:r>
              <a:rPr lang="zh-CN" altLang="en-US" sz="1600" dirty="0"/>
              <a:t>斗罗十年</a:t>
            </a:r>
            <a:r>
              <a:rPr lang="en-US" altLang="zh-CN" sz="1600" dirty="0"/>
              <a:t>》</a:t>
            </a:r>
            <a:r>
              <a:rPr lang="zh-CN" altLang="en-US" sz="1600" dirty="0"/>
              <a:t>期间，任</a:t>
            </a:r>
            <a:r>
              <a:rPr lang="en-US" altLang="zh-CN" sz="1600" dirty="0"/>
              <a:t>3D</a:t>
            </a:r>
            <a:r>
              <a:rPr lang="zh-CN" altLang="en-US" sz="1600" dirty="0"/>
              <a:t>角色组组长，在永航</a:t>
            </a:r>
            <a:r>
              <a:rPr lang="en-US" altLang="zh-CN" sz="1600" dirty="0"/>
              <a:t>A2</a:t>
            </a:r>
            <a:r>
              <a:rPr lang="zh-CN" altLang="en-US" sz="1600" dirty="0"/>
              <a:t>项目担任资深角色设计师</a:t>
            </a:r>
          </a:p>
          <a:p>
            <a:r>
              <a:rPr lang="zh-CN" altLang="en-US" sz="1600" dirty="0"/>
              <a:t>拥有深厚的美术设计功底，对色彩控制能力极强，并对渲染、</a:t>
            </a:r>
            <a:r>
              <a:rPr lang="en-US" altLang="zh-CN" sz="1600" dirty="0"/>
              <a:t>shader</a:t>
            </a:r>
            <a:r>
              <a:rPr lang="zh-CN" altLang="en-US" sz="1600" dirty="0"/>
              <a:t>的技术有很强的把控能力</a:t>
            </a:r>
          </a:p>
        </p:txBody>
      </p:sp>
      <p:sp>
        <p:nvSpPr>
          <p:cNvPr id="59" name="文本框 58">
            <a:extLst>
              <a:ext uri="{FF2B5EF4-FFF2-40B4-BE49-F238E27FC236}">
                <a16:creationId xmlns:a16="http://schemas.microsoft.com/office/drawing/2014/main" id="{52C53B67-CD38-42D7-AB14-FE856E871F86}"/>
              </a:ext>
            </a:extLst>
          </p:cNvPr>
          <p:cNvSpPr txBox="1"/>
          <p:nvPr/>
        </p:nvSpPr>
        <p:spPr>
          <a:xfrm>
            <a:off x="234814" y="1621602"/>
            <a:ext cx="2196000" cy="338554"/>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t>绿洲合伙人</a:t>
            </a:r>
          </a:p>
        </p:txBody>
      </p:sp>
      <p:cxnSp>
        <p:nvCxnSpPr>
          <p:cNvPr id="6" name="直接连接符 5">
            <a:extLst>
              <a:ext uri="{FF2B5EF4-FFF2-40B4-BE49-F238E27FC236}">
                <a16:creationId xmlns:a16="http://schemas.microsoft.com/office/drawing/2014/main" id="{858F4F40-6194-4CD6-A0B2-0173776FE41E}"/>
              </a:ext>
            </a:extLst>
          </p:cNvPr>
          <p:cNvCxnSpPr>
            <a:cxnSpLocks/>
          </p:cNvCxnSpPr>
          <p:nvPr/>
        </p:nvCxnSpPr>
        <p:spPr>
          <a:xfrm>
            <a:off x="4998000" y="5706815"/>
            <a:ext cx="69226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0238B041-2647-497A-97EE-9D57E04CD926}"/>
              </a:ext>
            </a:extLst>
          </p:cNvPr>
          <p:cNvSpPr txBox="1"/>
          <p:nvPr/>
        </p:nvSpPr>
        <p:spPr>
          <a:xfrm>
            <a:off x="4998000" y="5715031"/>
            <a:ext cx="6866340" cy="646331"/>
          </a:xfrm>
          <a:prstGeom prst="rect">
            <a:avLst/>
          </a:prstGeom>
          <a:noFill/>
        </p:spPr>
        <p:txBody>
          <a:bodyPr wrap="square" rtlCol="0">
            <a:spAutoFit/>
          </a:bodyPr>
          <a:lstStyle/>
          <a:p>
            <a:r>
              <a:rPr lang="zh-CN" altLang="en-US" dirty="0"/>
              <a:t>主创团队成员大多来自完美、掌趣、永航等知名游戏公司，平均行业工作经验在</a:t>
            </a:r>
            <a:r>
              <a:rPr lang="en-US" altLang="zh-CN" dirty="0"/>
              <a:t>8</a:t>
            </a:r>
            <a:r>
              <a:rPr lang="zh-CN" altLang="en-US" dirty="0"/>
              <a:t>年以上。团队拥有大量创作、维护和商业化经验</a:t>
            </a:r>
          </a:p>
        </p:txBody>
      </p:sp>
    </p:spTree>
    <p:extLst>
      <p:ext uri="{BB962C8B-B14F-4D97-AF65-F5344CB8AC3E}">
        <p14:creationId xmlns:p14="http://schemas.microsoft.com/office/powerpoint/2010/main" val="99950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24E63B8-2C56-4C5C-A602-31A0377D1E7B}"/>
              </a:ext>
            </a:extLst>
          </p:cNvPr>
          <p:cNvSpPr txBox="1">
            <a:spLocks/>
          </p:cNvSpPr>
          <p:nvPr/>
        </p:nvSpPr>
        <p:spPr>
          <a:xfrm>
            <a:off x="5117265" y="2237877"/>
            <a:ext cx="1599922" cy="3791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altLang="zh-CN" sz="1800" dirty="0">
              <a:latin typeface="+mn-lt"/>
            </a:endParaRPr>
          </a:p>
        </p:txBody>
      </p:sp>
      <p:sp>
        <p:nvSpPr>
          <p:cNvPr id="6" name="文本框 5">
            <a:extLst>
              <a:ext uri="{FF2B5EF4-FFF2-40B4-BE49-F238E27FC236}">
                <a16:creationId xmlns:a16="http://schemas.microsoft.com/office/drawing/2014/main" id="{0404C81A-F45B-43EB-9AF0-B59B8C641519}"/>
              </a:ext>
            </a:extLst>
          </p:cNvPr>
          <p:cNvSpPr txBox="1"/>
          <p:nvPr/>
        </p:nvSpPr>
        <p:spPr>
          <a:xfrm>
            <a:off x="757081" y="1539389"/>
            <a:ext cx="2900520" cy="467147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t>初期团队规模</a:t>
            </a:r>
            <a:r>
              <a:rPr lang="en-US" altLang="zh-CN" sz="1600" dirty="0"/>
              <a:t>24</a:t>
            </a:r>
            <a:r>
              <a:rPr lang="zh-CN" altLang="en-US" sz="1600" dirty="0"/>
              <a:t>人。考虑到</a:t>
            </a:r>
            <a:r>
              <a:rPr lang="en-US" altLang="zh-CN" sz="1600" dirty="0"/>
              <a:t>3D</a:t>
            </a:r>
            <a:r>
              <a:rPr lang="zh-CN" altLang="en-US" sz="1600" dirty="0"/>
              <a:t>游戏的制作周期和产品的质量，预估研发团队规模会拓展到近</a:t>
            </a:r>
            <a:r>
              <a:rPr lang="en-US" altLang="zh-CN" sz="1600" dirty="0"/>
              <a:t>40</a:t>
            </a:r>
            <a:r>
              <a:rPr lang="zh-CN" altLang="en-US" sz="1600" dirty="0"/>
              <a:t>人</a:t>
            </a:r>
            <a:endParaRPr lang="en-US" altLang="zh-CN" sz="1600" dirty="0"/>
          </a:p>
          <a:p>
            <a:pPr>
              <a:lnSpc>
                <a:spcPct val="250000"/>
              </a:lnSpc>
            </a:pPr>
            <a:r>
              <a:rPr lang="zh-CN" altLang="en-US" sz="1600" dirty="0"/>
              <a:t>制作人：</a:t>
            </a:r>
            <a:r>
              <a:rPr lang="en-US" altLang="zh-CN" sz="1600" dirty="0"/>
              <a:t>1</a:t>
            </a:r>
            <a:r>
              <a:rPr lang="zh-CN" altLang="en-US" sz="1600" dirty="0"/>
              <a:t>人</a:t>
            </a:r>
            <a:endParaRPr lang="en-US" altLang="zh-CN" sz="1600" dirty="0"/>
          </a:p>
          <a:p>
            <a:pPr>
              <a:lnSpc>
                <a:spcPct val="250000"/>
              </a:lnSpc>
            </a:pPr>
            <a:r>
              <a:rPr lang="zh-CN" altLang="en-US" sz="1600" dirty="0"/>
              <a:t>执行制作人：</a:t>
            </a:r>
            <a:r>
              <a:rPr lang="en-US" altLang="zh-CN" sz="1600" dirty="0"/>
              <a:t>1</a:t>
            </a:r>
            <a:r>
              <a:rPr lang="zh-CN" altLang="en-US" sz="1600" dirty="0"/>
              <a:t>人</a:t>
            </a:r>
            <a:endParaRPr lang="en-US" altLang="zh-CN" sz="1600" dirty="0"/>
          </a:p>
          <a:p>
            <a:pPr>
              <a:lnSpc>
                <a:spcPct val="250000"/>
              </a:lnSpc>
            </a:pPr>
            <a:r>
              <a:rPr lang="zh-CN" altLang="en-US" sz="1600" dirty="0"/>
              <a:t>策划：</a:t>
            </a:r>
            <a:r>
              <a:rPr lang="en-US" altLang="zh-CN" sz="1600" dirty="0"/>
              <a:t>6-7</a:t>
            </a:r>
            <a:r>
              <a:rPr lang="zh-CN" altLang="en-US" sz="1600" dirty="0"/>
              <a:t>人</a:t>
            </a:r>
            <a:endParaRPr lang="en-US" altLang="zh-CN" sz="1600" dirty="0"/>
          </a:p>
          <a:p>
            <a:pPr>
              <a:lnSpc>
                <a:spcPct val="250000"/>
              </a:lnSpc>
            </a:pPr>
            <a:r>
              <a:rPr lang="zh-CN" altLang="en-US" sz="1600" dirty="0"/>
              <a:t>技术：</a:t>
            </a:r>
            <a:r>
              <a:rPr lang="en-US" altLang="zh-CN" sz="1600" dirty="0"/>
              <a:t>6-8</a:t>
            </a:r>
            <a:r>
              <a:rPr lang="zh-CN" altLang="en-US" sz="1600" dirty="0"/>
              <a:t>人</a:t>
            </a:r>
            <a:endParaRPr lang="en-US" altLang="zh-CN" sz="1600" dirty="0"/>
          </a:p>
          <a:p>
            <a:pPr>
              <a:lnSpc>
                <a:spcPct val="250000"/>
              </a:lnSpc>
            </a:pPr>
            <a:r>
              <a:rPr lang="zh-CN" altLang="en-US" sz="1600" dirty="0"/>
              <a:t>美术：</a:t>
            </a:r>
            <a:r>
              <a:rPr lang="en-US" altLang="zh-CN" sz="1600" dirty="0"/>
              <a:t>18-20</a:t>
            </a:r>
            <a:r>
              <a:rPr lang="zh-CN" altLang="en-US" sz="1600" dirty="0"/>
              <a:t>人</a:t>
            </a:r>
            <a:endParaRPr lang="en-US" altLang="zh-CN" sz="1600" dirty="0"/>
          </a:p>
          <a:p>
            <a:pPr>
              <a:lnSpc>
                <a:spcPct val="250000"/>
              </a:lnSpc>
            </a:pPr>
            <a:r>
              <a:rPr lang="zh-CN" altLang="en-US" sz="1600" dirty="0"/>
              <a:t>测试：</a:t>
            </a:r>
            <a:r>
              <a:rPr lang="en-US" altLang="zh-CN" sz="1600" dirty="0"/>
              <a:t>1-2</a:t>
            </a:r>
            <a:r>
              <a:rPr lang="zh-CN" altLang="en-US" sz="1600" dirty="0"/>
              <a:t>人</a:t>
            </a:r>
          </a:p>
        </p:txBody>
      </p:sp>
      <p:sp>
        <p:nvSpPr>
          <p:cNvPr id="11" name="标题 6">
            <a:extLst>
              <a:ext uri="{FF2B5EF4-FFF2-40B4-BE49-F238E27FC236}">
                <a16:creationId xmlns:a16="http://schemas.microsoft.com/office/drawing/2014/main" id="{CC2D5E24-65BB-408D-A77B-9EBAE057FFBC}"/>
              </a:ext>
            </a:extLst>
          </p:cNvPr>
          <p:cNvSpPr txBox="1">
            <a:spLocks/>
          </p:cNvSpPr>
          <p:nvPr/>
        </p:nvSpPr>
        <p:spPr>
          <a:xfrm>
            <a:off x="588405" y="843275"/>
            <a:ext cx="3557467" cy="6961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团队总体规模</a:t>
            </a:r>
          </a:p>
        </p:txBody>
      </p:sp>
      <p:pic>
        <p:nvPicPr>
          <p:cNvPr id="2" name="图片 1">
            <a:extLst>
              <a:ext uri="{FF2B5EF4-FFF2-40B4-BE49-F238E27FC236}">
                <a16:creationId xmlns:a16="http://schemas.microsoft.com/office/drawing/2014/main" id="{9FC47A6F-84FB-4CB5-8FBA-60CA396B4B71}"/>
              </a:ext>
            </a:extLst>
          </p:cNvPr>
          <p:cNvPicPr>
            <a:picLocks noChangeAspect="1"/>
          </p:cNvPicPr>
          <p:nvPr/>
        </p:nvPicPr>
        <p:blipFill>
          <a:blip r:embed="rId3"/>
          <a:stretch>
            <a:fillRect/>
          </a:stretch>
        </p:blipFill>
        <p:spPr>
          <a:xfrm>
            <a:off x="4696267" y="1949384"/>
            <a:ext cx="5457825" cy="3581400"/>
          </a:xfrm>
          <a:prstGeom prst="rect">
            <a:avLst/>
          </a:prstGeom>
        </p:spPr>
      </p:pic>
    </p:spTree>
    <p:extLst>
      <p:ext uri="{BB962C8B-B14F-4D97-AF65-F5344CB8AC3E}">
        <p14:creationId xmlns:p14="http://schemas.microsoft.com/office/powerpoint/2010/main" val="1521233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6329F-26AA-4439-8896-7FAD25DDFE5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E715EA1-237A-4E0A-83C3-3106EC74E442}"/>
              </a:ext>
            </a:extLst>
          </p:cNvPr>
          <p:cNvSpPr>
            <a:spLocks noGrp="1"/>
          </p:cNvSpPr>
          <p:nvPr>
            <p:ph idx="1"/>
          </p:nvPr>
        </p:nvSpPr>
        <p:spPr>
          <a:xfrm>
            <a:off x="685800" y="3329126"/>
            <a:ext cx="10820400" cy="2889559"/>
          </a:xfrm>
        </p:spPr>
        <p:txBody>
          <a:bodyPr>
            <a:normAutofit/>
          </a:bodyPr>
          <a:lstStyle/>
          <a:p>
            <a:pPr marL="0" indent="0" algn="ctr">
              <a:buNone/>
            </a:pPr>
            <a:r>
              <a:rPr lang="zh-CN" altLang="en-US" sz="3200" dirty="0"/>
              <a:t>谢谢观看</a:t>
            </a:r>
          </a:p>
        </p:txBody>
      </p:sp>
    </p:spTree>
    <p:extLst>
      <p:ext uri="{BB962C8B-B14F-4D97-AF65-F5344CB8AC3E}">
        <p14:creationId xmlns:p14="http://schemas.microsoft.com/office/powerpoint/2010/main" val="1254378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31244-1C56-46E1-9ECD-EC96B9E3D907}"/>
              </a:ext>
            </a:extLst>
          </p:cNvPr>
          <p:cNvSpPr>
            <a:spLocks noGrp="1"/>
          </p:cNvSpPr>
          <p:nvPr>
            <p:ph type="title"/>
          </p:nvPr>
        </p:nvSpPr>
        <p:spPr/>
        <p:txBody>
          <a:bodyPr/>
          <a:lstStyle/>
          <a:p>
            <a:r>
              <a:rPr lang="zh-CN" altLang="en-US" dirty="0"/>
              <a:t>产品介绍</a:t>
            </a:r>
          </a:p>
        </p:txBody>
      </p:sp>
      <p:sp>
        <p:nvSpPr>
          <p:cNvPr id="3" name="内容占位符 2">
            <a:extLst>
              <a:ext uri="{FF2B5EF4-FFF2-40B4-BE49-F238E27FC236}">
                <a16:creationId xmlns:a16="http://schemas.microsoft.com/office/drawing/2014/main" id="{A08D07BD-27BF-4F90-9EAE-42CE29C72187}"/>
              </a:ext>
            </a:extLst>
          </p:cNvPr>
          <p:cNvSpPr>
            <a:spLocks noGrp="1"/>
          </p:cNvSpPr>
          <p:nvPr>
            <p:ph idx="1"/>
          </p:nvPr>
        </p:nvSpPr>
        <p:spPr>
          <a:xfrm>
            <a:off x="685800" y="2547891"/>
            <a:ext cx="10820400" cy="3670794"/>
          </a:xfrm>
        </p:spPr>
        <p:txBody>
          <a:bodyPr/>
          <a:lstStyle/>
          <a:p>
            <a:pPr marL="0" indent="0">
              <a:lnSpc>
                <a:spcPct val="150000"/>
              </a:lnSpc>
              <a:buNone/>
            </a:pPr>
            <a:r>
              <a:rPr lang="zh-CN" altLang="en-US" dirty="0"/>
              <a:t>产品以</a:t>
            </a:r>
            <a:r>
              <a:rPr lang="en-US" altLang="zh-CN" dirty="0"/>
              <a:t>《</a:t>
            </a:r>
            <a:r>
              <a:rPr lang="zh-CN" altLang="en-US" dirty="0"/>
              <a:t>一念逍遥</a:t>
            </a:r>
            <a:r>
              <a:rPr lang="en-US" altLang="zh-CN" dirty="0"/>
              <a:t>》</a:t>
            </a:r>
            <a:r>
              <a:rPr lang="zh-CN" altLang="en-US" dirty="0"/>
              <a:t>为</a:t>
            </a:r>
            <a:r>
              <a:rPr lang="en-US" altLang="zh-CN" dirty="0"/>
              <a:t>IP</a:t>
            </a:r>
            <a:r>
              <a:rPr lang="zh-CN" altLang="en-US" dirty="0"/>
              <a:t>，制作</a:t>
            </a:r>
            <a:r>
              <a:rPr lang="en-US" altLang="zh-CN" dirty="0"/>
              <a:t>《</a:t>
            </a:r>
            <a:r>
              <a:rPr lang="zh-CN" altLang="en-US" dirty="0"/>
              <a:t>一年逍遥</a:t>
            </a:r>
            <a:r>
              <a:rPr lang="en-US" altLang="zh-CN" dirty="0"/>
              <a:t>》</a:t>
            </a:r>
            <a:r>
              <a:rPr lang="zh-CN" altLang="en-US" dirty="0"/>
              <a:t>适合海外用户游玩的版本</a:t>
            </a:r>
            <a:endParaRPr lang="en-US" altLang="zh-CN" dirty="0"/>
          </a:p>
          <a:p>
            <a:pPr marL="0" indent="0">
              <a:lnSpc>
                <a:spcPct val="150000"/>
              </a:lnSpc>
              <a:buNone/>
            </a:pPr>
            <a:r>
              <a:rPr lang="zh-CN" altLang="en-US" dirty="0"/>
              <a:t>在产品结构上以</a:t>
            </a:r>
            <a:r>
              <a:rPr lang="en-US" altLang="zh-CN" dirty="0"/>
              <a:t>《</a:t>
            </a:r>
            <a:r>
              <a:rPr lang="zh-CN" altLang="en-US" dirty="0"/>
              <a:t>一年逍遥</a:t>
            </a:r>
            <a:r>
              <a:rPr lang="en-US" altLang="zh-CN" dirty="0"/>
              <a:t>》</a:t>
            </a:r>
            <a:r>
              <a:rPr lang="zh-CN" altLang="en-US" dirty="0"/>
              <a:t>为基础，进行玩法和养成向的创新，制作欧美用户可以理解和接受的内容</a:t>
            </a:r>
            <a:endParaRPr lang="en-US" altLang="zh-CN" dirty="0"/>
          </a:p>
          <a:p>
            <a:pPr marL="0" indent="0">
              <a:lnSpc>
                <a:spcPct val="150000"/>
              </a:lnSpc>
              <a:buNone/>
            </a:pPr>
            <a:r>
              <a:rPr lang="en-US" altLang="zh-CN" dirty="0"/>
              <a:t>《</a:t>
            </a:r>
            <a:r>
              <a:rPr lang="zh-CN" altLang="en-US" dirty="0"/>
              <a:t>一念逍遥</a:t>
            </a:r>
            <a:r>
              <a:rPr lang="en-US" altLang="zh-CN" dirty="0"/>
              <a:t>》</a:t>
            </a:r>
            <a:r>
              <a:rPr lang="zh-CN" altLang="en-US" dirty="0"/>
              <a:t>为修仙题材，海外用户理解和接受成本较高，所以在美术包装上采用海外用户可以接受的美术风格进行重新包装</a:t>
            </a:r>
            <a:endParaRPr lang="en-US" altLang="zh-CN" dirty="0"/>
          </a:p>
        </p:txBody>
      </p:sp>
    </p:spTree>
    <p:extLst>
      <p:ext uri="{BB962C8B-B14F-4D97-AF65-F5344CB8AC3E}">
        <p14:creationId xmlns:p14="http://schemas.microsoft.com/office/powerpoint/2010/main" val="145578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preview">
            <a:extLst>
              <a:ext uri="{FF2B5EF4-FFF2-40B4-BE49-F238E27FC236}">
                <a16:creationId xmlns:a16="http://schemas.microsoft.com/office/drawing/2014/main" id="{4FB1B7FD-E5B7-4480-831D-19387D71C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043" y="4065974"/>
            <a:ext cx="2290439" cy="247243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8FC31244-1C56-46E1-9ECD-EC96B9E3D907}"/>
              </a:ext>
            </a:extLst>
          </p:cNvPr>
          <p:cNvSpPr>
            <a:spLocks noGrp="1"/>
          </p:cNvSpPr>
          <p:nvPr>
            <p:ph type="title"/>
          </p:nvPr>
        </p:nvSpPr>
        <p:spPr/>
        <p:txBody>
          <a:bodyPr/>
          <a:lstStyle/>
          <a:p>
            <a:r>
              <a:rPr lang="zh-CN" altLang="en-US" dirty="0"/>
              <a:t>美术</a:t>
            </a:r>
          </a:p>
        </p:txBody>
      </p:sp>
      <p:sp>
        <p:nvSpPr>
          <p:cNvPr id="6" name="内容占位符 5">
            <a:extLst>
              <a:ext uri="{FF2B5EF4-FFF2-40B4-BE49-F238E27FC236}">
                <a16:creationId xmlns:a16="http://schemas.microsoft.com/office/drawing/2014/main" id="{4EFE0415-25AF-4F17-B403-A3AC1A35CE32}"/>
              </a:ext>
            </a:extLst>
          </p:cNvPr>
          <p:cNvSpPr>
            <a:spLocks noGrp="1"/>
          </p:cNvSpPr>
          <p:nvPr>
            <p:ph idx="1"/>
          </p:nvPr>
        </p:nvSpPr>
        <p:spPr/>
        <p:txBody>
          <a:bodyPr/>
          <a:lstStyle/>
          <a:p>
            <a:pPr marL="0" indent="0">
              <a:buNone/>
            </a:pPr>
            <a:endParaRPr lang="en-US" altLang="zh-CN" dirty="0"/>
          </a:p>
          <a:p>
            <a:r>
              <a:rPr lang="zh-CN" altLang="en-US" dirty="0">
                <a:solidFill>
                  <a:srgbClr val="EFA511"/>
                </a:solidFill>
              </a:rPr>
              <a:t>复古的欧美魔幻 </a:t>
            </a:r>
            <a:r>
              <a:rPr lang="zh-CN" altLang="en-US" dirty="0"/>
              <a:t>选择复古这一题材主要是区别于当下比较流行的欧美现代魔幻、科幻等。氛围是偏暗色调，紧张的，有轻压迫感的。</a:t>
            </a:r>
            <a:endParaRPr lang="en-US" altLang="zh-CN" dirty="0"/>
          </a:p>
          <a:p>
            <a:r>
              <a:rPr lang="zh-CN" altLang="en-US" dirty="0">
                <a:solidFill>
                  <a:schemeClr val="accent5">
                    <a:lumMod val="75000"/>
                  </a:schemeClr>
                </a:solidFill>
              </a:rPr>
              <a:t>美式卡通 </a:t>
            </a:r>
            <a:r>
              <a:rPr lang="zh-CN" altLang="en-US" dirty="0"/>
              <a:t>展现张扬粗狂的美术表现形式，一方面增强辨识度，拉开和其他角色之间的差距</a:t>
            </a:r>
            <a:endParaRPr lang="en-US" altLang="zh-CN" dirty="0"/>
          </a:p>
        </p:txBody>
      </p:sp>
    </p:spTree>
    <p:extLst>
      <p:ext uri="{BB962C8B-B14F-4D97-AF65-F5344CB8AC3E}">
        <p14:creationId xmlns:p14="http://schemas.microsoft.com/office/powerpoint/2010/main" val="3354382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31244-1C56-46E1-9ECD-EC96B9E3D907}"/>
              </a:ext>
            </a:extLst>
          </p:cNvPr>
          <p:cNvSpPr>
            <a:spLocks noGrp="1"/>
          </p:cNvSpPr>
          <p:nvPr>
            <p:ph type="title"/>
          </p:nvPr>
        </p:nvSpPr>
        <p:spPr/>
        <p:txBody>
          <a:bodyPr/>
          <a:lstStyle/>
          <a:p>
            <a:r>
              <a:rPr lang="zh-CN" altLang="en-US" dirty="0"/>
              <a:t>整体画面风格</a:t>
            </a:r>
          </a:p>
        </p:txBody>
      </p:sp>
      <p:pic>
        <p:nvPicPr>
          <p:cNvPr id="12" name="图片 11">
            <a:extLst>
              <a:ext uri="{FF2B5EF4-FFF2-40B4-BE49-F238E27FC236}">
                <a16:creationId xmlns:a16="http://schemas.microsoft.com/office/drawing/2014/main" id="{F43B15D2-C07A-4CFC-AD88-3DDF597D6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724" y="3182026"/>
            <a:ext cx="5570302" cy="3310849"/>
          </a:xfrm>
          <a:prstGeom prst="rect">
            <a:avLst/>
          </a:prstGeom>
        </p:spPr>
      </p:pic>
      <p:pic>
        <p:nvPicPr>
          <p:cNvPr id="16" name="图片 15">
            <a:extLst>
              <a:ext uri="{FF2B5EF4-FFF2-40B4-BE49-F238E27FC236}">
                <a16:creationId xmlns:a16="http://schemas.microsoft.com/office/drawing/2014/main" id="{C941F036-D71A-44D7-BDF1-CEB34187D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2608" y="2213732"/>
            <a:ext cx="3180522" cy="1655170"/>
          </a:xfrm>
          <a:prstGeom prst="rect">
            <a:avLst/>
          </a:prstGeom>
        </p:spPr>
      </p:pic>
      <p:pic>
        <p:nvPicPr>
          <p:cNvPr id="18" name="图片 17">
            <a:extLst>
              <a:ext uri="{FF2B5EF4-FFF2-40B4-BE49-F238E27FC236}">
                <a16:creationId xmlns:a16="http://schemas.microsoft.com/office/drawing/2014/main" id="{88341807-C60E-45D7-9FF5-6F4A3CDCD2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9296" y="2131199"/>
            <a:ext cx="2712417" cy="4361676"/>
          </a:xfrm>
          <a:prstGeom prst="rect">
            <a:avLst/>
          </a:prstGeom>
        </p:spPr>
      </p:pic>
      <p:sp>
        <p:nvSpPr>
          <p:cNvPr id="3" name="文本框 2">
            <a:extLst>
              <a:ext uri="{FF2B5EF4-FFF2-40B4-BE49-F238E27FC236}">
                <a16:creationId xmlns:a16="http://schemas.microsoft.com/office/drawing/2014/main" id="{9B098416-D097-479B-92FB-E7D8B6EF84EC}"/>
              </a:ext>
            </a:extLst>
          </p:cNvPr>
          <p:cNvSpPr txBox="1"/>
          <p:nvPr/>
        </p:nvSpPr>
        <p:spPr>
          <a:xfrm>
            <a:off x="681065" y="2303207"/>
            <a:ext cx="3895377" cy="646331"/>
          </a:xfrm>
          <a:prstGeom prst="rect">
            <a:avLst/>
          </a:prstGeom>
          <a:noFill/>
        </p:spPr>
        <p:txBody>
          <a:bodyPr wrap="square" rtlCol="0">
            <a:spAutoFit/>
          </a:bodyPr>
          <a:lstStyle/>
          <a:p>
            <a:r>
              <a:rPr lang="zh-CN" altLang="en-US" dirty="0"/>
              <a:t>整体的画面风格偏向暗色调，具备一定的厚重感</a:t>
            </a:r>
          </a:p>
        </p:txBody>
      </p:sp>
    </p:spTree>
    <p:extLst>
      <p:ext uri="{BB962C8B-B14F-4D97-AF65-F5344CB8AC3E}">
        <p14:creationId xmlns:p14="http://schemas.microsoft.com/office/powerpoint/2010/main" val="3202188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31244-1C56-46E1-9ECD-EC96B9E3D907}"/>
              </a:ext>
            </a:extLst>
          </p:cNvPr>
          <p:cNvSpPr>
            <a:spLocks noGrp="1"/>
          </p:cNvSpPr>
          <p:nvPr>
            <p:ph type="title"/>
          </p:nvPr>
        </p:nvSpPr>
        <p:spPr/>
        <p:txBody>
          <a:bodyPr/>
          <a:lstStyle/>
          <a:p>
            <a:r>
              <a:rPr lang="zh-CN" altLang="en-US" dirty="0"/>
              <a:t>角色设计</a:t>
            </a:r>
          </a:p>
        </p:txBody>
      </p:sp>
      <p:pic>
        <p:nvPicPr>
          <p:cNvPr id="5" name="内容占位符 4">
            <a:extLst>
              <a:ext uri="{FF2B5EF4-FFF2-40B4-BE49-F238E27FC236}">
                <a16:creationId xmlns:a16="http://schemas.microsoft.com/office/drawing/2014/main" id="{5484F3B7-30E8-4D34-B3D1-6E6B7B7C3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4149" y="2467992"/>
            <a:ext cx="2066982" cy="3574034"/>
          </a:xfrm>
        </p:spPr>
      </p:pic>
      <p:pic>
        <p:nvPicPr>
          <p:cNvPr id="7" name="图片 6">
            <a:extLst>
              <a:ext uri="{FF2B5EF4-FFF2-40B4-BE49-F238E27FC236}">
                <a16:creationId xmlns:a16="http://schemas.microsoft.com/office/drawing/2014/main" id="{E26B471A-A755-4C31-B531-1D10434B6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328" y="1664147"/>
            <a:ext cx="2179672" cy="3574034"/>
          </a:xfrm>
          <a:prstGeom prst="rect">
            <a:avLst/>
          </a:prstGeom>
        </p:spPr>
      </p:pic>
      <p:pic>
        <p:nvPicPr>
          <p:cNvPr id="9" name="图片 8">
            <a:extLst>
              <a:ext uri="{FF2B5EF4-FFF2-40B4-BE49-F238E27FC236}">
                <a16:creationId xmlns:a16="http://schemas.microsoft.com/office/drawing/2014/main" id="{B399D1A8-A575-41C9-B703-0AF734336A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4104" y="3009438"/>
            <a:ext cx="2113591" cy="2908301"/>
          </a:xfrm>
          <a:prstGeom prst="rect">
            <a:avLst/>
          </a:prstGeom>
        </p:spPr>
      </p:pic>
      <p:sp>
        <p:nvSpPr>
          <p:cNvPr id="3" name="文本框 2">
            <a:extLst>
              <a:ext uri="{FF2B5EF4-FFF2-40B4-BE49-F238E27FC236}">
                <a16:creationId xmlns:a16="http://schemas.microsoft.com/office/drawing/2014/main" id="{173769EA-6543-40B5-9E1E-D8507BF0FD4C}"/>
              </a:ext>
            </a:extLst>
          </p:cNvPr>
          <p:cNvSpPr txBox="1"/>
          <p:nvPr/>
        </p:nvSpPr>
        <p:spPr>
          <a:xfrm>
            <a:off x="8728973" y="2467992"/>
            <a:ext cx="2777227" cy="1838004"/>
          </a:xfrm>
          <a:prstGeom prst="rect">
            <a:avLst/>
          </a:prstGeom>
          <a:noFill/>
        </p:spPr>
        <p:txBody>
          <a:bodyPr wrap="square" rtlCol="0">
            <a:spAutoFit/>
          </a:bodyPr>
          <a:lstStyle/>
          <a:p>
            <a:r>
              <a:rPr lang="zh-CN" altLang="en-US" dirty="0"/>
              <a:t>角色偏向卡通化、色彩鲜明的美术设计</a:t>
            </a:r>
            <a:endParaRPr lang="en-US" altLang="zh-CN" dirty="0"/>
          </a:p>
          <a:p>
            <a:pPr>
              <a:lnSpc>
                <a:spcPct val="150000"/>
              </a:lnSpc>
            </a:pPr>
            <a:r>
              <a:rPr lang="zh-CN" altLang="en-US" dirty="0"/>
              <a:t>在视觉表达上突出面部的大几何概括轮廓，偏向欧美式的服装特色</a:t>
            </a:r>
            <a:endParaRPr lang="en-US" altLang="zh-CN" dirty="0"/>
          </a:p>
        </p:txBody>
      </p:sp>
    </p:spTree>
    <p:extLst>
      <p:ext uri="{BB962C8B-B14F-4D97-AF65-F5344CB8AC3E}">
        <p14:creationId xmlns:p14="http://schemas.microsoft.com/office/powerpoint/2010/main" val="96272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31244-1C56-46E1-9ECD-EC96B9E3D907}"/>
              </a:ext>
            </a:extLst>
          </p:cNvPr>
          <p:cNvSpPr>
            <a:spLocks noGrp="1"/>
          </p:cNvSpPr>
          <p:nvPr>
            <p:ph type="title"/>
          </p:nvPr>
        </p:nvSpPr>
        <p:spPr/>
        <p:txBody>
          <a:bodyPr/>
          <a:lstStyle/>
          <a:p>
            <a:r>
              <a:rPr lang="zh-CN" altLang="en-US" dirty="0"/>
              <a:t>玩法</a:t>
            </a:r>
          </a:p>
        </p:txBody>
      </p:sp>
      <p:sp>
        <p:nvSpPr>
          <p:cNvPr id="5" name="内容占位符 4">
            <a:extLst>
              <a:ext uri="{FF2B5EF4-FFF2-40B4-BE49-F238E27FC236}">
                <a16:creationId xmlns:a16="http://schemas.microsoft.com/office/drawing/2014/main" id="{802A95B2-273F-4976-A2DE-4E05DF1CCBD4}"/>
              </a:ext>
            </a:extLst>
          </p:cNvPr>
          <p:cNvSpPr>
            <a:spLocks noGrp="1"/>
          </p:cNvSpPr>
          <p:nvPr>
            <p:ph idx="1"/>
          </p:nvPr>
        </p:nvSpPr>
        <p:spPr/>
        <p:txBody>
          <a:bodyPr/>
          <a:lstStyle/>
          <a:p>
            <a:r>
              <a:rPr lang="zh-CN" altLang="en-US" dirty="0"/>
              <a:t>模拟经营元素</a:t>
            </a:r>
            <a:endParaRPr lang="en-US" altLang="zh-CN" dirty="0"/>
          </a:p>
          <a:p>
            <a:pPr marL="0" indent="0">
              <a:buNone/>
            </a:pPr>
            <a:r>
              <a:rPr lang="en-US" altLang="zh-CN" dirty="0"/>
              <a:t>1.</a:t>
            </a:r>
            <a:r>
              <a:rPr lang="zh-CN" altLang="en-US" dirty="0"/>
              <a:t>模拟经营类玩法的再深化是游戏制作倾向海外的一个重要的方向性调整</a:t>
            </a:r>
            <a:endParaRPr lang="en-US" altLang="zh-CN" dirty="0"/>
          </a:p>
          <a:p>
            <a:pPr marL="0" indent="0">
              <a:buNone/>
            </a:pPr>
            <a:r>
              <a:rPr lang="en-US" altLang="zh-CN" dirty="0"/>
              <a:t>2.</a:t>
            </a:r>
            <a:r>
              <a:rPr lang="zh-CN" altLang="en-US" dirty="0"/>
              <a:t>原</a:t>
            </a:r>
            <a:r>
              <a:rPr lang="en-US" altLang="zh-CN" dirty="0"/>
              <a:t>IP</a:t>
            </a:r>
            <a:r>
              <a:rPr lang="zh-CN" altLang="en-US" dirty="0"/>
              <a:t>中的宗门、洞府都包含了模拟经营的元素，海外用户对庄园类玩法的喜爱</a:t>
            </a:r>
            <a:r>
              <a:rPr lang="en-US" altLang="zh-CN" dirty="0"/>
              <a:t>	</a:t>
            </a:r>
            <a:r>
              <a:rPr lang="zh-CN" altLang="en-US" dirty="0"/>
              <a:t>程度很高，深度挖掘和设计是玩法上的重要突破口</a:t>
            </a:r>
            <a:endParaRPr lang="en-US" altLang="zh-CN" dirty="0"/>
          </a:p>
          <a:p>
            <a:pPr marL="0" indent="0">
              <a:buNone/>
            </a:pPr>
            <a:r>
              <a:rPr lang="en-US" altLang="zh-CN" dirty="0"/>
              <a:t>3.</a:t>
            </a:r>
            <a:r>
              <a:rPr lang="zh-CN" altLang="en-US" dirty="0"/>
              <a:t>在之后增加的诸如货物兑换，访问等社交类型的设计也是深化模拟经营内容的</a:t>
            </a:r>
            <a:r>
              <a:rPr lang="en-US" altLang="zh-CN" dirty="0"/>
              <a:t>	</a:t>
            </a:r>
            <a:r>
              <a:rPr lang="zh-CN" altLang="en-US" dirty="0"/>
              <a:t>重要元素</a:t>
            </a:r>
            <a:endParaRPr lang="en-US" altLang="zh-CN" dirty="0"/>
          </a:p>
          <a:p>
            <a:r>
              <a:rPr lang="zh-CN" altLang="en-US" dirty="0"/>
              <a:t>增强游戏内容的释放</a:t>
            </a:r>
            <a:endParaRPr lang="en-US" altLang="zh-CN" dirty="0"/>
          </a:p>
          <a:p>
            <a:pPr marL="0" indent="0">
              <a:buNone/>
            </a:pPr>
            <a:r>
              <a:rPr lang="en-US" altLang="zh-CN" dirty="0"/>
              <a:t>1.</a:t>
            </a:r>
            <a:r>
              <a:rPr lang="zh-CN" altLang="en-US" dirty="0"/>
              <a:t>修改或增加原有玩法的内容，适当融入挑战和冒险元素，在挑战的过程中玩家需要合理选择和搭配自身阵容，增加策略性与玩家阵容的相结合</a:t>
            </a:r>
            <a:endParaRPr lang="en-US" altLang="zh-CN" dirty="0"/>
          </a:p>
          <a:p>
            <a:pPr marL="0" indent="0">
              <a:buNone/>
            </a:pPr>
            <a:r>
              <a:rPr lang="en-US" altLang="zh-CN" dirty="0"/>
              <a:t>2.PVP</a:t>
            </a:r>
            <a:r>
              <a:rPr lang="zh-CN" altLang="en-US" dirty="0"/>
              <a:t>的多样化，不同的赛制和机制，让玩家在</a:t>
            </a:r>
            <a:r>
              <a:rPr lang="en-US" altLang="zh-CN" dirty="0"/>
              <a:t>PVP</a:t>
            </a:r>
            <a:r>
              <a:rPr lang="zh-CN" altLang="en-US" dirty="0"/>
              <a:t>中感受不同的乐趣体验</a:t>
            </a:r>
          </a:p>
        </p:txBody>
      </p:sp>
    </p:spTree>
    <p:extLst>
      <p:ext uri="{BB962C8B-B14F-4D97-AF65-F5344CB8AC3E}">
        <p14:creationId xmlns:p14="http://schemas.microsoft.com/office/powerpoint/2010/main" val="33471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31244-1C56-46E1-9ECD-EC96B9E3D907}"/>
              </a:ext>
            </a:extLst>
          </p:cNvPr>
          <p:cNvSpPr>
            <a:spLocks noGrp="1"/>
          </p:cNvSpPr>
          <p:nvPr>
            <p:ph type="title"/>
          </p:nvPr>
        </p:nvSpPr>
        <p:spPr/>
        <p:txBody>
          <a:bodyPr/>
          <a:lstStyle/>
          <a:p>
            <a:r>
              <a:rPr lang="zh-CN" altLang="en-US" dirty="0"/>
              <a:t>商业逻辑</a:t>
            </a:r>
          </a:p>
        </p:txBody>
      </p:sp>
      <p:sp>
        <p:nvSpPr>
          <p:cNvPr id="3" name="内容占位符 2">
            <a:extLst>
              <a:ext uri="{FF2B5EF4-FFF2-40B4-BE49-F238E27FC236}">
                <a16:creationId xmlns:a16="http://schemas.microsoft.com/office/drawing/2014/main" id="{A08D07BD-27BF-4F90-9EAE-42CE29C72187}"/>
              </a:ext>
            </a:extLst>
          </p:cNvPr>
          <p:cNvSpPr>
            <a:spLocks noGrp="1"/>
          </p:cNvSpPr>
          <p:nvPr>
            <p:ph idx="1"/>
          </p:nvPr>
        </p:nvSpPr>
        <p:spPr/>
        <p:txBody>
          <a:bodyPr/>
          <a:lstStyle/>
          <a:p>
            <a:pPr marL="0" indent="0" algn="ctr">
              <a:buNone/>
            </a:pPr>
            <a:r>
              <a:rPr lang="zh-CN" altLang="en-US" dirty="0"/>
              <a:t>见附表</a:t>
            </a:r>
          </a:p>
        </p:txBody>
      </p:sp>
    </p:spTree>
    <p:extLst>
      <p:ext uri="{BB962C8B-B14F-4D97-AF65-F5344CB8AC3E}">
        <p14:creationId xmlns:p14="http://schemas.microsoft.com/office/powerpoint/2010/main" val="234656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31244-1C56-46E1-9ECD-EC96B9E3D907}"/>
              </a:ext>
            </a:extLst>
          </p:cNvPr>
          <p:cNvSpPr>
            <a:spLocks noGrp="1"/>
          </p:cNvSpPr>
          <p:nvPr>
            <p:ph type="title"/>
          </p:nvPr>
        </p:nvSpPr>
        <p:spPr/>
        <p:txBody>
          <a:bodyPr/>
          <a:lstStyle/>
          <a:p>
            <a:r>
              <a:rPr lang="zh-CN" altLang="en-US" dirty="0"/>
              <a:t>数据预期</a:t>
            </a:r>
          </a:p>
        </p:txBody>
      </p:sp>
      <p:sp>
        <p:nvSpPr>
          <p:cNvPr id="3" name="内容占位符 2">
            <a:extLst>
              <a:ext uri="{FF2B5EF4-FFF2-40B4-BE49-F238E27FC236}">
                <a16:creationId xmlns:a16="http://schemas.microsoft.com/office/drawing/2014/main" id="{A08D07BD-27BF-4F90-9EAE-42CE29C72187}"/>
              </a:ext>
            </a:extLst>
          </p:cNvPr>
          <p:cNvSpPr>
            <a:spLocks noGrp="1"/>
          </p:cNvSpPr>
          <p:nvPr>
            <p:ph idx="1"/>
          </p:nvPr>
        </p:nvSpPr>
        <p:spPr/>
        <p:txBody>
          <a:bodyPr/>
          <a:lstStyle/>
          <a:p>
            <a:pPr marL="0" indent="0" algn="ctr">
              <a:buNone/>
            </a:pPr>
            <a:r>
              <a:rPr lang="zh-CN" altLang="en-US" dirty="0"/>
              <a:t>见附表</a:t>
            </a:r>
          </a:p>
          <a:p>
            <a:pPr marL="0" indent="0" algn="ctr">
              <a:buNone/>
            </a:pPr>
            <a:endParaRPr lang="zh-CN" altLang="en-US" dirty="0"/>
          </a:p>
        </p:txBody>
      </p:sp>
    </p:spTree>
    <p:extLst>
      <p:ext uri="{BB962C8B-B14F-4D97-AF65-F5344CB8AC3E}">
        <p14:creationId xmlns:p14="http://schemas.microsoft.com/office/powerpoint/2010/main" val="295885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31244-1C56-46E1-9ECD-EC96B9E3D907}"/>
              </a:ext>
            </a:extLst>
          </p:cNvPr>
          <p:cNvSpPr>
            <a:spLocks noGrp="1"/>
          </p:cNvSpPr>
          <p:nvPr>
            <p:ph type="title"/>
          </p:nvPr>
        </p:nvSpPr>
        <p:spPr/>
        <p:txBody>
          <a:bodyPr/>
          <a:lstStyle/>
          <a:p>
            <a:r>
              <a:rPr lang="zh-CN" altLang="en-US" dirty="0"/>
              <a:t>流水预期</a:t>
            </a:r>
          </a:p>
        </p:txBody>
      </p:sp>
      <p:sp>
        <p:nvSpPr>
          <p:cNvPr id="3" name="内容占位符 2">
            <a:extLst>
              <a:ext uri="{FF2B5EF4-FFF2-40B4-BE49-F238E27FC236}">
                <a16:creationId xmlns:a16="http://schemas.microsoft.com/office/drawing/2014/main" id="{A08D07BD-27BF-4F90-9EAE-42CE29C72187}"/>
              </a:ext>
            </a:extLst>
          </p:cNvPr>
          <p:cNvSpPr>
            <a:spLocks noGrp="1"/>
          </p:cNvSpPr>
          <p:nvPr>
            <p:ph idx="1"/>
          </p:nvPr>
        </p:nvSpPr>
        <p:spPr/>
        <p:txBody>
          <a:bodyPr/>
          <a:lstStyle/>
          <a:p>
            <a:pPr marL="0" indent="0" algn="ctr">
              <a:buNone/>
            </a:pPr>
            <a:r>
              <a:rPr lang="zh-CN" altLang="en-US" dirty="0"/>
              <a:t>见附表</a:t>
            </a:r>
          </a:p>
        </p:txBody>
      </p:sp>
    </p:spTree>
    <p:extLst>
      <p:ext uri="{BB962C8B-B14F-4D97-AF65-F5344CB8AC3E}">
        <p14:creationId xmlns:p14="http://schemas.microsoft.com/office/powerpoint/2010/main" val="1038733354"/>
      </p:ext>
    </p:extLst>
  </p:cSld>
  <p:clrMapOvr>
    <a:masterClrMapping/>
  </p:clrMapOvr>
</p:sld>
</file>

<file path=ppt/theme/theme1.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水汽尾迹">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汽尾迹">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TM04033937[[fn=水汽尾迹]]</Template>
  <TotalTime>4776</TotalTime>
  <Words>777</Words>
  <Application>Microsoft Office PowerPoint</Application>
  <PresentationFormat>宽屏</PresentationFormat>
  <Paragraphs>70</Paragraphs>
  <Slides>13</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幼圆</vt:lpstr>
      <vt:lpstr>Arial</vt:lpstr>
      <vt:lpstr>Century Gothic</vt:lpstr>
      <vt:lpstr>水汽尾迹</vt:lpstr>
      <vt:lpstr>《一念逍遥 - 欧美版》</vt:lpstr>
      <vt:lpstr>产品介绍</vt:lpstr>
      <vt:lpstr>美术</vt:lpstr>
      <vt:lpstr>整体画面风格</vt:lpstr>
      <vt:lpstr>角色设计</vt:lpstr>
      <vt:lpstr>玩法</vt:lpstr>
      <vt:lpstr>商业逻辑</vt:lpstr>
      <vt:lpstr>数据预期</vt:lpstr>
      <vt:lpstr>流水预期</vt:lpstr>
      <vt:lpstr>版本节点&amp;工期&amp;预算</vt:lpstr>
      <vt:lpstr>李钊 【制作人】</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《代号ProjectX》</dc:title>
  <dc:creator>周志明</dc:creator>
  <cp:lastModifiedBy>周志明</cp:lastModifiedBy>
  <cp:revision>61</cp:revision>
  <dcterms:created xsi:type="dcterms:W3CDTF">2022-03-03T08:16:16Z</dcterms:created>
  <dcterms:modified xsi:type="dcterms:W3CDTF">2022-03-08T05:52:29Z</dcterms:modified>
</cp:coreProperties>
</file>