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5"/>
  </p:notesMasterIdLst>
  <p:sldIdLst>
    <p:sldId id="256" r:id="rId2"/>
    <p:sldId id="259" r:id="rId3"/>
    <p:sldId id="268" r:id="rId4"/>
    <p:sldId id="271" r:id="rId5"/>
    <p:sldId id="270" r:id="rId6"/>
    <p:sldId id="266" r:id="rId7"/>
    <p:sldId id="260" r:id="rId8"/>
    <p:sldId id="267" r:id="rId9"/>
    <p:sldId id="262" r:id="rId10"/>
    <p:sldId id="261" r:id="rId11"/>
    <p:sldId id="257" r:id="rId12"/>
    <p:sldId id="26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69" autoAdjust="0"/>
    <p:restoredTop sz="94256" autoAdjust="0"/>
  </p:normalViewPr>
  <p:slideViewPr>
    <p:cSldViewPr snapToGrid="0">
      <p:cViewPr>
        <p:scale>
          <a:sx n="100" d="100"/>
          <a:sy n="100" d="100"/>
        </p:scale>
        <p:origin x="4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685-3FDE-4F26-82F1-E1A48F8787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8370B-A467-4287-9ADD-234F7CFD7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6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370B-A467-4287-9ADD-234F7CFD7E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5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2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7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6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324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10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8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3126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1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EEC057-0FA3-4698-AE82-1EF5966EC41B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3AA991-FCA7-45E2-9ECC-4C18D8B387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1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2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60E2-E337-4480-BDA0-EE2675601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8284" y="2460863"/>
            <a:ext cx="5375429" cy="8555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二次元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BA5B15-6CD6-42BC-9A92-98B47E05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6957" y="3523250"/>
            <a:ext cx="1518082" cy="35732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项目企划书</a:t>
            </a:r>
          </a:p>
        </p:txBody>
      </p:sp>
    </p:spTree>
    <p:extLst>
      <p:ext uri="{BB962C8B-B14F-4D97-AF65-F5344CB8AC3E}">
        <p14:creationId xmlns:p14="http://schemas.microsoft.com/office/powerpoint/2010/main" val="372616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1244-1C56-46E1-9ECD-EC96B9E3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版本节点</a:t>
            </a:r>
            <a:r>
              <a:rPr lang="en-US" altLang="zh-CN" dirty="0"/>
              <a:t>&amp;</a:t>
            </a:r>
            <a:r>
              <a:rPr lang="zh-CN" altLang="en-US" dirty="0"/>
              <a:t>工期</a:t>
            </a:r>
            <a:r>
              <a:rPr lang="en-US" altLang="zh-CN" dirty="0"/>
              <a:t>&amp;</a:t>
            </a:r>
            <a:r>
              <a:rPr lang="zh-CN" altLang="en-US" dirty="0"/>
              <a:t>预算</a:t>
            </a:r>
            <a:r>
              <a:rPr lang="en-US" altLang="zh-CN" sz="2000" dirty="0"/>
              <a:t>plan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D07BD-27BF-4F90-9EAE-42CE29C7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338004"/>
            <a:ext cx="10178322" cy="254158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见附录</a:t>
            </a:r>
          </a:p>
        </p:txBody>
      </p:sp>
    </p:spTree>
    <p:extLst>
      <p:ext uri="{BB962C8B-B14F-4D97-AF65-F5344CB8AC3E}">
        <p14:creationId xmlns:p14="http://schemas.microsoft.com/office/powerpoint/2010/main" val="29869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58533B8-358E-4B9B-AC19-854E126A092B}"/>
              </a:ext>
            </a:extLst>
          </p:cNvPr>
          <p:cNvSpPr txBox="1">
            <a:spLocks/>
          </p:cNvSpPr>
          <p:nvPr/>
        </p:nvSpPr>
        <p:spPr>
          <a:xfrm>
            <a:off x="5477672" y="1105353"/>
            <a:ext cx="1800000" cy="379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周志明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800" dirty="0">
                <a:latin typeface="+mn-lt"/>
              </a:rPr>
              <a:t>【</a:t>
            </a:r>
            <a:r>
              <a:rPr lang="zh-CN" altLang="en-US" sz="1800" dirty="0">
                <a:latin typeface="+mn-lt"/>
              </a:rPr>
              <a:t>执行制作人</a:t>
            </a:r>
            <a:r>
              <a:rPr lang="en-US" altLang="zh-CN" sz="1800" dirty="0">
                <a:latin typeface="+mn-lt"/>
              </a:rPr>
              <a:t>】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8517F38-C228-4280-A9D6-9A0B5E463760}"/>
              </a:ext>
            </a:extLst>
          </p:cNvPr>
          <p:cNvSpPr txBox="1">
            <a:spLocks/>
          </p:cNvSpPr>
          <p:nvPr/>
        </p:nvSpPr>
        <p:spPr>
          <a:xfrm>
            <a:off x="7559344" y="1105353"/>
            <a:ext cx="1800000" cy="379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王韬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800" dirty="0">
                <a:latin typeface="+mn-lt"/>
              </a:rPr>
              <a:t>【</a:t>
            </a:r>
            <a:r>
              <a:rPr lang="zh-CN" altLang="en-US" sz="1800" dirty="0">
                <a:latin typeface="+mn-lt"/>
              </a:rPr>
              <a:t>战斗程序员</a:t>
            </a:r>
            <a:r>
              <a:rPr lang="en-US" altLang="zh-CN" sz="1800" dirty="0">
                <a:latin typeface="+mn-lt"/>
              </a:rPr>
              <a:t>】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3DD336F-B7F5-4466-ADF0-9290D9A68EB3}"/>
              </a:ext>
            </a:extLst>
          </p:cNvPr>
          <p:cNvSpPr txBox="1">
            <a:spLocks/>
          </p:cNvSpPr>
          <p:nvPr/>
        </p:nvSpPr>
        <p:spPr>
          <a:xfrm>
            <a:off x="9922689" y="1105353"/>
            <a:ext cx="1800000" cy="379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相朋举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800" dirty="0">
                <a:latin typeface="+mn-lt"/>
              </a:rPr>
              <a:t>【</a:t>
            </a:r>
            <a:r>
              <a:rPr lang="zh-CN" altLang="en-US" sz="1800" dirty="0">
                <a:latin typeface="+mn-lt"/>
              </a:rPr>
              <a:t>美术指导</a:t>
            </a:r>
            <a:r>
              <a:rPr lang="en-US" altLang="zh-CN" sz="1800" dirty="0">
                <a:latin typeface="+mn-lt"/>
              </a:rPr>
              <a:t>】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4FA1A12-92EE-47F8-BCDD-5CEB52FE91C5}"/>
              </a:ext>
            </a:extLst>
          </p:cNvPr>
          <p:cNvSpPr txBox="1">
            <a:spLocks/>
          </p:cNvSpPr>
          <p:nvPr/>
        </p:nvSpPr>
        <p:spPr>
          <a:xfrm>
            <a:off x="980521" y="387002"/>
            <a:ext cx="6213479" cy="56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100" dirty="0"/>
              <a:t>团队</a:t>
            </a:r>
            <a:r>
              <a:rPr lang="en-US" altLang="zh-CN" sz="1600" dirty="0"/>
              <a:t>TEAM</a:t>
            </a:r>
            <a:endParaRPr lang="zh-CN" altLang="en-US" dirty="0">
              <a:latin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1065AF-E64F-495F-8601-AC9FA3D6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076" y="1014963"/>
            <a:ext cx="1800000" cy="379124"/>
          </a:xfrm>
        </p:spPr>
        <p:txBody>
          <a:bodyPr>
            <a:no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李钊</a:t>
            </a:r>
            <a:br>
              <a:rPr lang="en-US" altLang="zh-CN" sz="1800" dirty="0">
                <a:latin typeface="+mn-lt"/>
              </a:rPr>
            </a:br>
            <a:r>
              <a:rPr lang="en-US" altLang="zh-CN" sz="1800" dirty="0">
                <a:latin typeface="+mn-lt"/>
              </a:rPr>
              <a:t>【</a:t>
            </a:r>
            <a:r>
              <a:rPr lang="zh-CN" altLang="en-US" sz="1800" dirty="0">
                <a:latin typeface="+mn-lt"/>
              </a:rPr>
              <a:t>制作人</a:t>
            </a:r>
            <a:r>
              <a:rPr lang="en-US" altLang="zh-CN" sz="1800" dirty="0">
                <a:latin typeface="+mn-lt"/>
              </a:rPr>
              <a:t>】</a:t>
            </a:r>
            <a:endParaRPr lang="zh-CN" altLang="en-US" sz="1800" dirty="0">
              <a:latin typeface="+mn-lt"/>
            </a:endParaRP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7ABB942E-46DA-40DD-A4D9-F56431E2A0A5}"/>
              </a:ext>
            </a:extLst>
          </p:cNvPr>
          <p:cNvSpPr txBox="1">
            <a:spLocks/>
          </p:cNvSpPr>
          <p:nvPr/>
        </p:nvSpPr>
        <p:spPr>
          <a:xfrm>
            <a:off x="922914" y="1105806"/>
            <a:ext cx="1800000" cy="379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蔡博智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800" dirty="0">
                <a:latin typeface="+mn-lt"/>
              </a:rPr>
              <a:t>【</a:t>
            </a:r>
            <a:r>
              <a:rPr lang="zh-CN" altLang="en-US" sz="1800" dirty="0">
                <a:latin typeface="+mn-lt"/>
              </a:rPr>
              <a:t>工作室负责人</a:t>
            </a:r>
            <a:r>
              <a:rPr lang="en-US" altLang="zh-CN" sz="1800" dirty="0">
                <a:latin typeface="+mn-lt"/>
              </a:rPr>
              <a:t>】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D904FF9-82C4-46DD-AE22-711DF7464590}"/>
              </a:ext>
            </a:extLst>
          </p:cNvPr>
          <p:cNvSpPr txBox="1"/>
          <p:nvPr/>
        </p:nvSpPr>
        <p:spPr>
          <a:xfrm>
            <a:off x="2927076" y="1621602"/>
            <a:ext cx="2196000" cy="40318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毕业于中国传媒大学，经济学专业</a:t>
            </a:r>
          </a:p>
          <a:p>
            <a:r>
              <a:rPr lang="zh-CN" altLang="en-US" sz="1600" dirty="0"/>
              <a:t>从业</a:t>
            </a:r>
            <a:r>
              <a:rPr lang="en-US" altLang="zh-CN" sz="1600" dirty="0"/>
              <a:t>13</a:t>
            </a:r>
            <a:r>
              <a:rPr lang="zh-CN" altLang="en-US" sz="1600" dirty="0"/>
              <a:t>年，曾先后就职于昆仑，玩蟹，畅游，攸乐，金山等多家成功公司</a:t>
            </a:r>
          </a:p>
          <a:p>
            <a:r>
              <a:rPr lang="zh-CN" altLang="en-US" sz="1600" dirty="0"/>
              <a:t>带领团队制作了</a:t>
            </a:r>
            <a:r>
              <a:rPr lang="en-US" altLang="zh-CN" sz="1600" dirty="0"/>
              <a:t>《</a:t>
            </a:r>
            <a:r>
              <a:rPr lang="zh-CN" altLang="en-US" sz="1600" dirty="0"/>
              <a:t>热血龙族</a:t>
            </a:r>
            <a:r>
              <a:rPr lang="en-US" altLang="zh-CN" sz="1600" dirty="0"/>
              <a:t>2》《</a:t>
            </a:r>
            <a:r>
              <a:rPr lang="zh-CN" altLang="en-US" sz="1600" dirty="0"/>
              <a:t>斗罗十年</a:t>
            </a:r>
            <a:r>
              <a:rPr lang="en-US" altLang="zh-CN" sz="1600" dirty="0"/>
              <a:t>》《</a:t>
            </a:r>
            <a:r>
              <a:rPr lang="zh-CN" altLang="en-US" sz="1600" dirty="0"/>
              <a:t>武林闲侠</a:t>
            </a:r>
            <a:r>
              <a:rPr lang="en-US" altLang="zh-CN" sz="1600" dirty="0"/>
              <a:t>》</a:t>
            </a:r>
            <a:r>
              <a:rPr lang="zh-CN" altLang="en-US" sz="1600" dirty="0"/>
              <a:t>等项目，均获得良好收益</a:t>
            </a:r>
          </a:p>
          <a:p>
            <a:r>
              <a:rPr lang="zh-CN" altLang="en-US" sz="1600" dirty="0"/>
              <a:t>非常擅长卡牌、放置卡牌、</a:t>
            </a:r>
            <a:r>
              <a:rPr lang="en-US" altLang="zh-CN" sz="1600" dirty="0"/>
              <a:t>AFK like</a:t>
            </a:r>
            <a:r>
              <a:rPr lang="zh-CN" altLang="en-US" sz="1600" dirty="0"/>
              <a:t>类型的产品</a:t>
            </a:r>
          </a:p>
          <a:p>
            <a:r>
              <a:rPr lang="zh-CN" altLang="en-US" sz="1600" dirty="0"/>
              <a:t>在系统架构，数值结构，</a:t>
            </a:r>
            <a:r>
              <a:rPr lang="en-US" altLang="zh-CN" sz="1600" dirty="0"/>
              <a:t>UE</a:t>
            </a:r>
            <a:r>
              <a:rPr lang="zh-CN" altLang="en-US" sz="1600" dirty="0"/>
              <a:t>设计，团队管理上有丰富经验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FC2D37F-5F6A-4334-AF27-17D03D653241}"/>
              </a:ext>
            </a:extLst>
          </p:cNvPr>
          <p:cNvSpPr txBox="1"/>
          <p:nvPr/>
        </p:nvSpPr>
        <p:spPr>
          <a:xfrm>
            <a:off x="5192947" y="1621602"/>
            <a:ext cx="2196000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毕业于兰州理工大学，计算机专业</a:t>
            </a:r>
          </a:p>
          <a:p>
            <a:r>
              <a:rPr lang="zh-CN" altLang="en-US" sz="1600" dirty="0"/>
              <a:t>从业</a:t>
            </a:r>
            <a:r>
              <a:rPr lang="en-US" altLang="zh-CN" sz="1600" dirty="0"/>
              <a:t>10</a:t>
            </a:r>
            <a:r>
              <a:rPr lang="zh-CN" altLang="en-US" sz="1600" dirty="0"/>
              <a:t>年，先后就职于完美，畅游，攸乐，玩蟹等多家成功公司</a:t>
            </a:r>
          </a:p>
          <a:p>
            <a:r>
              <a:rPr lang="zh-CN" altLang="en-US" sz="1600" dirty="0"/>
              <a:t>带队做过</a:t>
            </a:r>
            <a:r>
              <a:rPr lang="en-US" altLang="zh-CN" sz="1600" dirty="0"/>
              <a:t>《</a:t>
            </a:r>
            <a:r>
              <a:rPr lang="zh-CN" altLang="en-US" sz="1600" dirty="0"/>
              <a:t>武林外传</a:t>
            </a:r>
            <a:r>
              <a:rPr lang="en-US" altLang="zh-CN" sz="1600" dirty="0"/>
              <a:t>》《</a:t>
            </a:r>
            <a:r>
              <a:rPr lang="zh-CN" altLang="en-US" sz="1600" dirty="0"/>
              <a:t>斗罗十年</a:t>
            </a:r>
            <a:r>
              <a:rPr lang="en-US" altLang="zh-CN" sz="1600" dirty="0"/>
              <a:t>》《KOF98》</a:t>
            </a:r>
            <a:r>
              <a:rPr lang="zh-CN" altLang="en-US" sz="1600" dirty="0"/>
              <a:t>等项目</a:t>
            </a:r>
            <a:r>
              <a:rPr lang="en-US" altLang="zh-CN" sz="1600" dirty="0"/>
              <a:t>,</a:t>
            </a:r>
            <a:r>
              <a:rPr lang="zh-CN" altLang="en-US" sz="1600" dirty="0"/>
              <a:t>均获良好收益</a:t>
            </a:r>
          </a:p>
          <a:p>
            <a:r>
              <a:rPr lang="en-US" altLang="zh-CN" sz="1600" dirty="0"/>
              <a:t>2020.2—2021.6</a:t>
            </a:r>
            <a:r>
              <a:rPr lang="zh-CN" altLang="en-US" sz="1600" dirty="0"/>
              <a:t>在玩蟹担任</a:t>
            </a:r>
            <a:r>
              <a:rPr lang="en-US" altLang="zh-CN" sz="1600" dirty="0"/>
              <a:t>《KOF98》</a:t>
            </a:r>
            <a:r>
              <a:rPr lang="zh-CN" altLang="en-US" sz="1600" dirty="0"/>
              <a:t>海外区域</a:t>
            </a:r>
            <a:r>
              <a:rPr lang="en-US" altLang="zh-CN" sz="1600" dirty="0"/>
              <a:t>【</a:t>
            </a:r>
            <a:r>
              <a:rPr lang="zh-CN" altLang="en-US" sz="1600" dirty="0"/>
              <a:t>港澳台</a:t>
            </a:r>
            <a:r>
              <a:rPr lang="en-US" altLang="zh-CN" sz="1600" dirty="0"/>
              <a:t>-</a:t>
            </a:r>
            <a:r>
              <a:rPr lang="zh-CN" altLang="en-US" sz="1600" dirty="0"/>
              <a:t>日本</a:t>
            </a:r>
            <a:r>
              <a:rPr lang="en-US" altLang="zh-CN" sz="1600" dirty="0"/>
              <a:t>-</a:t>
            </a:r>
            <a:r>
              <a:rPr lang="zh-CN" altLang="en-US" sz="1600" dirty="0"/>
              <a:t>韩国</a:t>
            </a:r>
            <a:r>
              <a:rPr lang="en-US" altLang="zh-CN" sz="1600" dirty="0"/>
              <a:t>-</a:t>
            </a:r>
            <a:r>
              <a:rPr lang="zh-CN" altLang="en-US" sz="1600" dirty="0"/>
              <a:t>欧美</a:t>
            </a:r>
            <a:r>
              <a:rPr lang="en-US" altLang="zh-CN" sz="1600" dirty="0"/>
              <a:t>】</a:t>
            </a:r>
            <a:r>
              <a:rPr lang="zh-CN" altLang="en-US" sz="1600" dirty="0"/>
              <a:t>策划负责人</a:t>
            </a:r>
          </a:p>
          <a:p>
            <a:r>
              <a:rPr lang="zh-CN" altLang="en-US" sz="1600" dirty="0"/>
              <a:t>在卡牌产品设计、海外运营、维护、商业化、本地化经验丰富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7EBB268-7740-4441-A90C-441050DF76B0}"/>
              </a:ext>
            </a:extLst>
          </p:cNvPr>
          <p:cNvSpPr txBox="1"/>
          <p:nvPr/>
        </p:nvSpPr>
        <p:spPr>
          <a:xfrm>
            <a:off x="7458818" y="1621602"/>
            <a:ext cx="2196000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《</a:t>
            </a:r>
            <a:r>
              <a:rPr lang="zh-CN" altLang="en-US" sz="1600" dirty="0"/>
              <a:t>武林闲侠</a:t>
            </a:r>
            <a:r>
              <a:rPr lang="en-US" altLang="zh-CN" sz="1600" dirty="0"/>
              <a:t>》</a:t>
            </a:r>
            <a:r>
              <a:rPr lang="zh-CN" altLang="en-US" sz="1600" dirty="0"/>
              <a:t>战斗程序员</a:t>
            </a:r>
          </a:p>
          <a:p>
            <a:r>
              <a:rPr lang="zh-CN" altLang="en-US" sz="1600" dirty="0"/>
              <a:t>精通</a:t>
            </a:r>
            <a:r>
              <a:rPr lang="en-US" altLang="zh-CN" sz="1600" dirty="0"/>
              <a:t>C#,</a:t>
            </a:r>
            <a:r>
              <a:rPr lang="en-US" altLang="zh-CN" sz="1600" dirty="0" err="1"/>
              <a:t>lua</a:t>
            </a:r>
            <a:r>
              <a:rPr lang="zh-CN" altLang="en-US" sz="1600" dirty="0"/>
              <a:t>等编程语言，精通</a:t>
            </a:r>
            <a:r>
              <a:rPr lang="en-US" altLang="zh-CN" sz="1600" dirty="0"/>
              <a:t>Unity</a:t>
            </a:r>
            <a:r>
              <a:rPr lang="zh-CN" altLang="en-US" sz="1600" dirty="0"/>
              <a:t>引擎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5CC300-ACF3-4F22-B6B4-EE3DBEC59E9E}"/>
              </a:ext>
            </a:extLst>
          </p:cNvPr>
          <p:cNvSpPr txBox="1"/>
          <p:nvPr/>
        </p:nvSpPr>
        <p:spPr>
          <a:xfrm>
            <a:off x="9724689" y="1621602"/>
            <a:ext cx="2196000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从业</a:t>
            </a:r>
            <a:r>
              <a:rPr lang="en-US" altLang="zh-CN" sz="1600" dirty="0"/>
              <a:t>13</a:t>
            </a:r>
            <a:r>
              <a:rPr lang="zh-CN" altLang="en-US" sz="1600" dirty="0"/>
              <a:t>年，曾就职于目标、攸乐、永航等多家成功公司</a:t>
            </a:r>
          </a:p>
          <a:p>
            <a:r>
              <a:rPr lang="zh-CN" altLang="en-US" sz="1600" dirty="0"/>
              <a:t>在制作</a:t>
            </a:r>
            <a:r>
              <a:rPr lang="en-US" altLang="zh-CN" sz="1600" dirty="0"/>
              <a:t>《</a:t>
            </a:r>
            <a:r>
              <a:rPr lang="zh-CN" altLang="en-US" sz="1600" dirty="0"/>
              <a:t>斗罗十年</a:t>
            </a:r>
            <a:r>
              <a:rPr lang="en-US" altLang="zh-CN" sz="1600" dirty="0"/>
              <a:t>》</a:t>
            </a:r>
            <a:r>
              <a:rPr lang="zh-CN" altLang="en-US" sz="1600" dirty="0"/>
              <a:t>期间，任</a:t>
            </a:r>
            <a:r>
              <a:rPr lang="en-US" altLang="zh-CN" sz="1600" dirty="0"/>
              <a:t>3D</a:t>
            </a:r>
            <a:r>
              <a:rPr lang="zh-CN" altLang="en-US" sz="1600" dirty="0"/>
              <a:t>角色组组长，在永航</a:t>
            </a:r>
            <a:r>
              <a:rPr lang="en-US" altLang="zh-CN" sz="1600" dirty="0"/>
              <a:t>A2</a:t>
            </a:r>
            <a:r>
              <a:rPr lang="zh-CN" altLang="en-US" sz="1600" dirty="0"/>
              <a:t>项目担任资深角色设计师</a:t>
            </a:r>
          </a:p>
          <a:p>
            <a:r>
              <a:rPr lang="zh-CN" altLang="en-US" sz="1600" dirty="0"/>
              <a:t>拥有深厚的美术设计功底，对色彩控制能力极强，并对渲染、</a:t>
            </a:r>
            <a:r>
              <a:rPr lang="en-US" altLang="zh-CN" sz="1600" dirty="0"/>
              <a:t>shader</a:t>
            </a:r>
            <a:r>
              <a:rPr lang="zh-CN" altLang="en-US" sz="1600" dirty="0"/>
              <a:t>的技术有很强的把控能力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2C53B67-CD38-42D7-AB14-FE856E871F86}"/>
              </a:ext>
            </a:extLst>
          </p:cNvPr>
          <p:cNvSpPr txBox="1"/>
          <p:nvPr/>
        </p:nvSpPr>
        <p:spPr>
          <a:xfrm>
            <a:off x="630814" y="1621602"/>
            <a:ext cx="2196000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绿洲合伙人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8F4F40-6194-4CD6-A0B2-0173776FE41E}"/>
              </a:ext>
            </a:extLst>
          </p:cNvPr>
          <p:cNvCxnSpPr>
            <a:cxnSpLocks/>
          </p:cNvCxnSpPr>
          <p:nvPr/>
        </p:nvCxnSpPr>
        <p:spPr>
          <a:xfrm>
            <a:off x="4998000" y="5706815"/>
            <a:ext cx="6922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238B041-2647-497A-97EE-9D57E04CD926}"/>
              </a:ext>
            </a:extLst>
          </p:cNvPr>
          <p:cNvSpPr txBox="1"/>
          <p:nvPr/>
        </p:nvSpPr>
        <p:spPr>
          <a:xfrm>
            <a:off x="4998000" y="5715031"/>
            <a:ext cx="686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主创团队成员大多来自完美、掌趣、永航等知名游戏公司，平均行业工作经验在</a:t>
            </a:r>
            <a:r>
              <a:rPr lang="en-US" altLang="zh-CN" dirty="0"/>
              <a:t>8</a:t>
            </a:r>
            <a:r>
              <a:rPr lang="zh-CN" altLang="en-US" dirty="0"/>
              <a:t>年以上。团队拥有大量创作、维护和商业化经验</a:t>
            </a:r>
          </a:p>
        </p:txBody>
      </p:sp>
    </p:spTree>
    <p:extLst>
      <p:ext uri="{BB962C8B-B14F-4D97-AF65-F5344CB8AC3E}">
        <p14:creationId xmlns:p14="http://schemas.microsoft.com/office/powerpoint/2010/main" val="99950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24E63B8-2C56-4C5C-A602-31A0377D1E7B}"/>
              </a:ext>
            </a:extLst>
          </p:cNvPr>
          <p:cNvSpPr txBox="1">
            <a:spLocks/>
          </p:cNvSpPr>
          <p:nvPr/>
        </p:nvSpPr>
        <p:spPr>
          <a:xfrm>
            <a:off x="5117265" y="2237877"/>
            <a:ext cx="1599922" cy="379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1800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4C81A-F45B-43EB-9AF0-B59B8C641519}"/>
              </a:ext>
            </a:extLst>
          </p:cNvPr>
          <p:cNvSpPr txBox="1"/>
          <p:nvPr/>
        </p:nvSpPr>
        <p:spPr>
          <a:xfrm>
            <a:off x="1328581" y="1633978"/>
            <a:ext cx="3367244" cy="44193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初期团队规模</a:t>
            </a:r>
            <a:r>
              <a:rPr lang="en-US" altLang="zh-CN" sz="1600" dirty="0"/>
              <a:t>24</a:t>
            </a:r>
            <a:r>
              <a:rPr lang="zh-CN" altLang="en-US" sz="1600" dirty="0"/>
              <a:t>人。考虑到</a:t>
            </a:r>
            <a:r>
              <a:rPr lang="en-US" altLang="zh-CN" sz="1600" dirty="0"/>
              <a:t>3D</a:t>
            </a:r>
            <a:r>
              <a:rPr lang="zh-CN" altLang="en-US" sz="1600" dirty="0"/>
              <a:t>游戏的制作周期和产品的质量，预估研发团队规模会拓展到近</a:t>
            </a:r>
            <a:r>
              <a:rPr lang="en-US" altLang="zh-CN" sz="1600" dirty="0"/>
              <a:t>40</a:t>
            </a:r>
            <a:r>
              <a:rPr lang="zh-CN" altLang="en-US" sz="1600" dirty="0"/>
              <a:t>人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制作人：</a:t>
            </a:r>
            <a:r>
              <a:rPr lang="en-US" altLang="zh-CN" sz="1600" dirty="0"/>
              <a:t>1</a:t>
            </a:r>
            <a:r>
              <a:rPr lang="zh-CN" altLang="en-US" sz="1600" dirty="0"/>
              <a:t>人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执行制作人：</a:t>
            </a:r>
            <a:r>
              <a:rPr lang="en-US" altLang="zh-CN" sz="1600" dirty="0"/>
              <a:t>1</a:t>
            </a:r>
            <a:r>
              <a:rPr lang="zh-CN" altLang="en-US" sz="1600" dirty="0"/>
              <a:t>人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策划：</a:t>
            </a:r>
            <a:r>
              <a:rPr lang="en-US" altLang="zh-CN" sz="1600" dirty="0"/>
              <a:t>6-7</a:t>
            </a:r>
            <a:r>
              <a:rPr lang="zh-CN" altLang="en-US" sz="1600" dirty="0"/>
              <a:t>人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技术：</a:t>
            </a:r>
            <a:r>
              <a:rPr lang="en-US" altLang="zh-CN" sz="1600" dirty="0"/>
              <a:t>6-8</a:t>
            </a:r>
            <a:r>
              <a:rPr lang="zh-CN" altLang="en-US" sz="1600" dirty="0"/>
              <a:t>人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美术：</a:t>
            </a:r>
            <a:r>
              <a:rPr lang="en-US" altLang="zh-CN" sz="1600" dirty="0"/>
              <a:t>18-20</a:t>
            </a:r>
            <a:r>
              <a:rPr lang="zh-CN" altLang="en-US" sz="1600" dirty="0"/>
              <a:t>人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测试：</a:t>
            </a:r>
            <a:r>
              <a:rPr lang="en-US" altLang="zh-CN" sz="1600" dirty="0"/>
              <a:t>1-2</a:t>
            </a:r>
            <a:r>
              <a:rPr lang="zh-CN" altLang="en-US" sz="1600" dirty="0"/>
              <a:t>人</a:t>
            </a: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CC2D5E24-65BB-408D-A77B-9EBAE057FFBC}"/>
              </a:ext>
            </a:extLst>
          </p:cNvPr>
          <p:cNvSpPr txBox="1">
            <a:spLocks/>
          </p:cNvSpPr>
          <p:nvPr/>
        </p:nvSpPr>
        <p:spPr>
          <a:xfrm>
            <a:off x="893205" y="845099"/>
            <a:ext cx="5507595" cy="696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100" dirty="0"/>
              <a:t>团队总体规模</a:t>
            </a:r>
            <a:r>
              <a:rPr lang="en-US" altLang="zh-CN" sz="2000" dirty="0"/>
              <a:t>TEAM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6649C2-C950-4973-982E-503F3CBAC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69" y="2005472"/>
            <a:ext cx="2419582" cy="4041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339955-49AB-4823-899A-3694E9390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90" y="2005472"/>
            <a:ext cx="2276356" cy="40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18EF7-908B-4959-B164-6B86EFB3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77855-BD5C-4515-9223-0791DC15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905125"/>
            <a:ext cx="10178322" cy="2974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61801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1244-1C56-46E1-9ECD-EC96B9E3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1611"/>
          </a:xfrm>
        </p:spPr>
        <p:txBody>
          <a:bodyPr/>
          <a:lstStyle/>
          <a:p>
            <a:r>
              <a:rPr lang="zh-CN" altLang="en-US" dirty="0"/>
              <a:t>产品概述</a:t>
            </a:r>
            <a:r>
              <a:rPr lang="en-US" altLang="zh-CN" sz="2000" dirty="0"/>
              <a:t>Product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D07BD-27BF-4F90-9EAE-42CE29C7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以成熟的数学模型和游戏架构为基础，进行一定的创新，加入诸如国战等创新的玩法，保证产品的体验差异化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以日式</a:t>
            </a:r>
            <a:r>
              <a:rPr lang="en-US" altLang="zh-CN" dirty="0"/>
              <a:t>16+</a:t>
            </a:r>
            <a:r>
              <a:rPr lang="zh-CN" altLang="en-US" dirty="0"/>
              <a:t>禁插图为噱头，配以高质量的美术和深入了解角色的剧情保证产品的品质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在战斗侧采用</a:t>
            </a:r>
            <a:r>
              <a:rPr lang="en-US" altLang="zh-CN" dirty="0"/>
              <a:t>3D</a:t>
            </a:r>
            <a:r>
              <a:rPr lang="zh-CN" altLang="en-US" dirty="0"/>
              <a:t>即时战斗的表现形式，辅以动作元素推动以性癖为商业卖点之一的商业逻辑顺利进行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做高</a:t>
            </a:r>
            <a:r>
              <a:rPr lang="en-US" altLang="zh-CN" dirty="0"/>
              <a:t>LTV</a:t>
            </a:r>
            <a:r>
              <a:rPr lang="zh-CN" altLang="en-US" dirty="0"/>
              <a:t>，用高</a:t>
            </a:r>
            <a:r>
              <a:rPr lang="en-US" altLang="zh-CN" dirty="0"/>
              <a:t>LTV</a:t>
            </a:r>
            <a:r>
              <a:rPr lang="zh-CN" altLang="en-US" dirty="0"/>
              <a:t>拉动获量，抬高总收入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78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1244-1C56-46E1-9ECD-EC96B9E3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整体画面</a:t>
            </a:r>
            <a:r>
              <a:rPr lang="en-US" altLang="zh-CN" sz="2000" dirty="0"/>
              <a:t>overall</a:t>
            </a: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465F2-6431-40BA-9715-080D6335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65" y="1825625"/>
            <a:ext cx="5042514" cy="16810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整体画面的光感是明亮的、鲜活的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以下的画面是我们想表达的整体画面的效果参考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E154E5-63CA-47DA-9DEB-4C95FE2EA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8" y="3684233"/>
            <a:ext cx="5121431" cy="28808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383A33-9DB4-4538-AB87-31ADBBA00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62" y="1429937"/>
            <a:ext cx="4007638" cy="22542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8761FE-62E5-422A-829A-C6DD495F1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87" y="3990170"/>
            <a:ext cx="4583910" cy="25748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E5B9A3-575D-4694-8061-EE6CC5280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2" y="2666152"/>
            <a:ext cx="2008413" cy="332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8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1244-1C56-46E1-9ECD-EC96B9E3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8918" cy="5847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角色设计</a:t>
            </a:r>
            <a:r>
              <a:rPr lang="en-US" altLang="zh-CN" sz="2200" dirty="0"/>
              <a:t>character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F97EB4B-2A7C-4CF4-96AB-D00ED54873CD}"/>
              </a:ext>
            </a:extLst>
          </p:cNvPr>
          <p:cNvSpPr txBox="1">
            <a:spLocks/>
          </p:cNvSpPr>
          <p:nvPr/>
        </p:nvSpPr>
        <p:spPr>
          <a:xfrm>
            <a:off x="3130118" y="792732"/>
            <a:ext cx="7602985" cy="66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画风基于二次元插图，在此基础上增加色情元素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AAAF35-E181-49C3-89C2-F8030E06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40" y="1377518"/>
            <a:ext cx="9697919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5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1244-1C56-46E1-9ECD-EC96B9E3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21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场景</a:t>
            </a:r>
            <a:r>
              <a:rPr lang="en-US" altLang="zh-CN" sz="2000" dirty="0"/>
              <a:t>scene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6EE205-942B-4604-BE47-6C306DA86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6" y="2318521"/>
            <a:ext cx="2342025" cy="4157094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8BC637-1552-4FB0-B302-0E0DD9769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9" y="741365"/>
            <a:ext cx="4203939" cy="2840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E13832-4C4B-4799-9D8B-44DDA73C8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69" y="3235161"/>
            <a:ext cx="5760806" cy="32404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DE716FE-36FA-4E5E-8B0C-CD53821E52B3}"/>
              </a:ext>
            </a:extLst>
          </p:cNvPr>
          <p:cNvSpPr txBox="1"/>
          <p:nvPr/>
        </p:nvSpPr>
        <p:spPr>
          <a:xfrm>
            <a:off x="1251678" y="121028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阳光海滩、蓝天白云</a:t>
            </a:r>
            <a:endParaRPr lang="en-US" altLang="zh-CN" dirty="0"/>
          </a:p>
          <a:p>
            <a:r>
              <a:rPr lang="zh-CN" altLang="en-US" dirty="0"/>
              <a:t>整体的场景给人的感觉是明亮的鲜活的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以下的画面是我们想表达的整体画面的效果参考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339543E-0644-460A-882B-2B9E7F928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33" y="3774612"/>
            <a:ext cx="1641967" cy="27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1244-1C56-46E1-9ECD-EC96B9E3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62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特色玩法</a:t>
            </a:r>
            <a:r>
              <a:rPr lang="en-US" altLang="zh-CN" sz="2000" dirty="0"/>
              <a:t>playing</a:t>
            </a:r>
            <a:endParaRPr lang="zh-CN" altLang="en-US" sz="20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7843022-DCAA-436B-B6F0-8B60584F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3795"/>
            <a:ext cx="10178322" cy="448579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专属剧情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800" dirty="0"/>
              <a:t>二次元游戏对于角色性格的塑造是至关重要的，为了塑造角色性格的差异化，游戏设计了专属剧情来强化角色的性格，致力于打造玩家对角色的认同感，最终导向玩家对“卡片人”的独特情感需求和归宿，区别于传统日式卡牌游戏的对话性剧情，游戏更为角色打造专属剧情关卡，更有多角色的剧情联动，让玩家的情感发散联动，最后对游戏产生认同感</a:t>
            </a:r>
            <a:endParaRPr lang="en-US" altLang="zh-CN" sz="1800" dirty="0"/>
          </a:p>
          <a:p>
            <a:r>
              <a:rPr lang="zh-CN" altLang="en-US" sz="2400" dirty="0"/>
              <a:t>国战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800" dirty="0"/>
              <a:t>战争的残酷的与温柔可爱的“萌妹子”形成强烈的感官刺激体验。争夺资源，占领据点，不仅需要个人的能力，团队的力量也在国战中发挥着举足轻重的作用</a:t>
            </a:r>
            <a:endParaRPr lang="en-US" altLang="zh-CN" sz="1800" dirty="0"/>
          </a:p>
          <a:p>
            <a:r>
              <a:rPr lang="zh-CN" altLang="en-US" sz="2400" dirty="0"/>
              <a:t>别墅（家园）系统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800" dirty="0"/>
              <a:t>不仅能够为别墅增加更多活动区域还能开启更多房间安排自己的“后宫”，别墅豪华程度决定了“后宫”的心情，当心情足够好时，还能触发与主角（玩家）的专属情感剧情，体验专属告白</a:t>
            </a:r>
          </a:p>
        </p:txBody>
      </p:sp>
    </p:spTree>
    <p:extLst>
      <p:ext uri="{BB962C8B-B14F-4D97-AF65-F5344CB8AC3E}">
        <p14:creationId xmlns:p14="http://schemas.microsoft.com/office/powerpoint/2010/main" val="33471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1244-1C56-46E1-9ECD-EC96B9E3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商业逻辑</a:t>
            </a:r>
            <a:r>
              <a:rPr lang="en-US" altLang="zh-CN" sz="2000" dirty="0"/>
              <a:t>business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D07BD-27BF-4F90-9EAE-42CE29C7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429000"/>
            <a:ext cx="10178322" cy="245059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见附录</a:t>
            </a:r>
          </a:p>
        </p:txBody>
      </p:sp>
    </p:spTree>
    <p:extLst>
      <p:ext uri="{BB962C8B-B14F-4D97-AF65-F5344CB8AC3E}">
        <p14:creationId xmlns:p14="http://schemas.microsoft.com/office/powerpoint/2010/main" val="234656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1244-1C56-46E1-9ECD-EC96B9E3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数据预期</a:t>
            </a:r>
            <a:r>
              <a:rPr lang="en-US" altLang="zh-CN" sz="2000" dirty="0"/>
              <a:t>data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D07BD-27BF-4F90-9EAE-42CE29C7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053918"/>
            <a:ext cx="10178322" cy="282567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见附录</a:t>
            </a:r>
          </a:p>
        </p:txBody>
      </p:sp>
    </p:spTree>
    <p:extLst>
      <p:ext uri="{BB962C8B-B14F-4D97-AF65-F5344CB8AC3E}">
        <p14:creationId xmlns:p14="http://schemas.microsoft.com/office/powerpoint/2010/main" val="295885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1244-1C56-46E1-9ECD-EC96B9E3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流水预期</a:t>
            </a:r>
            <a:r>
              <a:rPr lang="en-US" altLang="zh-CN" sz="2000" dirty="0"/>
              <a:t>income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D07BD-27BF-4F90-9EAE-42CE29C7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49732"/>
            <a:ext cx="10178322" cy="30298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见附录</a:t>
            </a:r>
          </a:p>
        </p:txBody>
      </p:sp>
    </p:spTree>
    <p:extLst>
      <p:ext uri="{BB962C8B-B14F-4D97-AF65-F5344CB8AC3E}">
        <p14:creationId xmlns:p14="http://schemas.microsoft.com/office/powerpoint/2010/main" val="103873335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4899</TotalTime>
  <Words>791</Words>
  <Application>Microsoft Office PowerPoint</Application>
  <PresentationFormat>宽屏</PresentationFormat>
  <Paragraphs>68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幼圆</vt:lpstr>
      <vt:lpstr>Arial</vt:lpstr>
      <vt:lpstr>Gill Sans MT</vt:lpstr>
      <vt:lpstr>Impact</vt:lpstr>
      <vt:lpstr>徽章</vt:lpstr>
      <vt:lpstr>《二次元》</vt:lpstr>
      <vt:lpstr>产品概述Product</vt:lpstr>
      <vt:lpstr>整体画面overall</vt:lpstr>
      <vt:lpstr>角色设计character </vt:lpstr>
      <vt:lpstr>场景scene</vt:lpstr>
      <vt:lpstr>特色玩法playing</vt:lpstr>
      <vt:lpstr>商业逻辑business</vt:lpstr>
      <vt:lpstr>数据预期data</vt:lpstr>
      <vt:lpstr>流水预期income</vt:lpstr>
      <vt:lpstr>版本节点&amp;工期&amp;预算plan</vt:lpstr>
      <vt:lpstr>李钊 【制作人】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《代号ProjectX》</dc:title>
  <dc:creator>周志明</dc:creator>
  <cp:lastModifiedBy>周志明</cp:lastModifiedBy>
  <cp:revision>75</cp:revision>
  <dcterms:created xsi:type="dcterms:W3CDTF">2022-03-03T08:16:16Z</dcterms:created>
  <dcterms:modified xsi:type="dcterms:W3CDTF">2022-03-08T07:03:23Z</dcterms:modified>
</cp:coreProperties>
</file>