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94640" autoAdjust="0"/>
  </p:normalViewPr>
  <p:slideViewPr>
    <p:cSldViewPr>
      <p:cViewPr varScale="1">
        <p:scale>
          <a:sx n="94" d="100"/>
          <a:sy n="94" d="100"/>
        </p:scale>
        <p:origin x="-10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_5542_SP17_Paper_12_Presentation_Tea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9418320" y="274638"/>
            <a:ext cx="36576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2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6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(Part</a:t>
            </a:r>
            <a:r>
              <a:rPr lang="en-US" baseline="0" dirty="0" smtClean="0"/>
              <a:t> III - Part IV)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236" y="746135"/>
            <a:ext cx="8683467" cy="3216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 (SP17) - Big Data Analytics and Applications</a:t>
            </a:r>
          </a:p>
          <a:p>
            <a:pPr algn="ctr"/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12 Presentation (Team 9 and Team 15)</a:t>
            </a:r>
          </a:p>
          <a:p>
            <a:pPr algn="ctr"/>
            <a:endParaRPr lang="en-US" sz="17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Body Swap: A New Feasible Tool to be Explored in Health and Education</a:t>
            </a: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IV - Methods</a:t>
            </a:r>
          </a:p>
          <a:p>
            <a:pPr algn="ctr"/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Speaker: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Dayu Wang (45)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(From Team 9)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4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(Part</a:t>
            </a:r>
            <a:r>
              <a:rPr lang="en-US" baseline="0" dirty="0" smtClean="0"/>
              <a:t> V - Part VI)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236" y="746135"/>
            <a:ext cx="8683467" cy="3216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 (SP17) - Big Data Analytics and Applications</a:t>
            </a:r>
          </a:p>
          <a:p>
            <a:pPr algn="ctr"/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12 Presentation (Team 9 and Team 15)</a:t>
            </a:r>
          </a:p>
          <a:p>
            <a:pPr algn="ctr"/>
            <a:endParaRPr lang="en-US" sz="17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Body Swap: A New Feasible Tool to be Explored in Health and Education</a:t>
            </a: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VI - Conclusion</a:t>
            </a:r>
          </a:p>
          <a:p>
            <a:pPr algn="ctr"/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Speaker: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Yunlong Liu (22)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(From Team 9)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3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418319" y="274638"/>
            <a:ext cx="3657601" cy="3385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Yunlong Liu (22) - Page 1</a:t>
            </a:r>
            <a:endParaRPr dirty="0"/>
          </a:p>
        </p:txBody>
      </p:sp>
      <p:sp>
        <p:nvSpPr>
          <p:cNvPr id="22" name="Conclusion"/>
          <p:cNvSpPr/>
          <p:nvPr/>
        </p:nvSpPr>
        <p:spPr>
          <a:xfrm>
            <a:off x="3413640" y="430530"/>
            <a:ext cx="231672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defRPr sz="3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Conclusion</a:t>
            </a:r>
          </a:p>
        </p:txBody>
      </p:sp>
      <p:sp>
        <p:nvSpPr>
          <p:cNvPr id="23" name="Significance: 1. Show an effective and low cost way to induce body swap…"/>
          <p:cNvSpPr/>
          <p:nvPr/>
        </p:nvSpPr>
        <p:spPr>
          <a:xfrm>
            <a:off x="645282" y="1814830"/>
            <a:ext cx="8237053" cy="409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b="1" dirty="0"/>
              <a:t>Significance:</a:t>
            </a:r>
            <a:r>
              <a:rPr dirty="0"/>
              <a:t> 1. Show an effective and low cost way to induce body swap</a:t>
            </a:r>
          </a:p>
          <a:p>
            <a:r>
              <a:rPr dirty="0"/>
              <a:t>illusion with body agency. </a:t>
            </a:r>
          </a:p>
          <a:p>
            <a:endParaRPr dirty="0"/>
          </a:p>
          <a:p>
            <a:endParaRPr dirty="0"/>
          </a:p>
          <a:p>
            <a:r>
              <a:rPr dirty="0"/>
              <a:t> 2. The participant can face his or her own real body without noticing of the technological mediation.</a:t>
            </a:r>
          </a:p>
          <a:p>
            <a:endParaRPr dirty="0"/>
          </a:p>
          <a:p>
            <a:endParaRPr dirty="0"/>
          </a:p>
          <a:p>
            <a:r>
              <a:rPr dirty="0"/>
              <a:t> 3. Experience of controlling another body, having a real person as our avatar. </a:t>
            </a:r>
            <a:endParaRPr sz="1200" dirty="0"/>
          </a:p>
          <a:p>
            <a:endParaRPr sz="1200" dirty="0"/>
          </a:p>
          <a:p>
            <a:endParaRPr sz="1200" dirty="0"/>
          </a:p>
          <a:p>
            <a:endParaRPr sz="1200" dirty="0"/>
          </a:p>
          <a:p>
            <a:endParaRPr sz="1200" dirty="0"/>
          </a:p>
          <a:p>
            <a:endParaRPr sz="1200" dirty="0"/>
          </a:p>
          <a:p>
            <a:endParaRPr sz="1200" dirty="0"/>
          </a:p>
          <a:p>
            <a:r>
              <a:rPr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7731" y="210979"/>
            <a:ext cx="26449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Yunlong Liu (22) - Page 1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Yunlong Liu (22) - Page 2</a:t>
            </a:r>
            <a:endParaRPr dirty="0"/>
          </a:p>
        </p:txBody>
      </p:sp>
      <p:sp>
        <p:nvSpPr>
          <p:cNvPr id="26" name="Comparison"/>
          <p:cNvSpPr/>
          <p:nvPr/>
        </p:nvSpPr>
        <p:spPr>
          <a:xfrm>
            <a:off x="3334464" y="392430"/>
            <a:ext cx="2475072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defRPr sz="3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Comparison</a:t>
            </a:r>
          </a:p>
        </p:txBody>
      </p:sp>
      <p:sp>
        <p:nvSpPr>
          <p:cNvPr id="28" name="Table: comparison with other studies related to body ownership illusion present"/>
          <p:cNvSpPr/>
          <p:nvPr/>
        </p:nvSpPr>
        <p:spPr>
          <a:xfrm>
            <a:off x="1851782" y="5713729"/>
            <a:ext cx="562988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rPr b="1" dirty="0"/>
              <a:t>Table</a:t>
            </a:r>
            <a:r>
              <a:rPr b="1"/>
              <a:t>: </a:t>
            </a:r>
            <a:r>
              <a:rPr lang="en-US" b="1" smtClean="0"/>
              <a:t>C</a:t>
            </a:r>
            <a:r>
              <a:rPr b="1" smtClean="0"/>
              <a:t>omparison </a:t>
            </a:r>
            <a:r>
              <a:rPr b="1" dirty="0"/>
              <a:t>with other studies related to body ownership illusion present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7731" y="210979"/>
            <a:ext cx="26449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Yunlong Liu (22) - Page 2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506538"/>
            <a:ext cx="7888287" cy="384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8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Yunlong</a:t>
            </a:r>
            <a:r>
              <a:rPr lang="en-US" baseline="0" dirty="0" smtClean="0"/>
              <a:t> Liu (22) - Page 3</a:t>
            </a:r>
            <a:endParaRPr dirty="0"/>
          </a:p>
        </p:txBody>
      </p:sp>
      <p:sp>
        <p:nvSpPr>
          <p:cNvPr id="31" name="Future work"/>
          <p:cNvSpPr/>
          <p:nvPr/>
        </p:nvSpPr>
        <p:spPr>
          <a:xfrm>
            <a:off x="3357086" y="443230"/>
            <a:ext cx="2429828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defRPr sz="3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Future work</a:t>
            </a:r>
          </a:p>
        </p:txBody>
      </p:sp>
      <p:sp>
        <p:nvSpPr>
          <p:cNvPr id="32" name="Future work: 1. Develop better localization of standard questionnaires…"/>
          <p:cNvSpPr/>
          <p:nvPr/>
        </p:nvSpPr>
        <p:spPr>
          <a:xfrm>
            <a:off x="453474" y="1440179"/>
            <a:ext cx="8237052" cy="284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b="1" dirty="0"/>
              <a:t>Future work:</a:t>
            </a:r>
            <a:r>
              <a:rPr dirty="0"/>
              <a:t> 1. Develop better localization of standard questionnaires </a:t>
            </a:r>
          </a:p>
          <a:p>
            <a:endParaRPr dirty="0"/>
          </a:p>
          <a:p>
            <a:endParaRPr dirty="0"/>
          </a:p>
          <a:p>
            <a:r>
              <a:rPr dirty="0"/>
              <a:t> 2. Increasing the number of participants and reducing the time spent by each during the experiment.</a:t>
            </a:r>
          </a:p>
          <a:p>
            <a:endParaRPr dirty="0"/>
          </a:p>
          <a:p>
            <a:r>
              <a:rPr dirty="0"/>
              <a:t> 3. Improve the hardware part of the system: replacing the moving mechanical part of the system with two 180 degrees cameras graphics processing software.</a:t>
            </a:r>
            <a:endParaRPr sz="1200" dirty="0"/>
          </a:p>
          <a:p>
            <a:endParaRPr sz="1200" dirty="0"/>
          </a:p>
        </p:txBody>
      </p:sp>
      <p:grpSp>
        <p:nvGrpSpPr>
          <p:cNvPr id="35" name="Group"/>
          <p:cNvGrpSpPr/>
          <p:nvPr/>
        </p:nvGrpSpPr>
        <p:grpSpPr>
          <a:xfrm>
            <a:off x="575649" y="4304029"/>
            <a:ext cx="8114877" cy="1513841"/>
            <a:chOff x="0" y="0"/>
            <a:chExt cx="8114875" cy="1513839"/>
          </a:xfrm>
        </p:grpSpPr>
        <p:sp>
          <p:nvSpPr>
            <p:cNvPr id="33" name="neuroscience…"/>
            <p:cNvSpPr/>
            <p:nvPr/>
          </p:nvSpPr>
          <p:spPr>
            <a:xfrm>
              <a:off x="1996342" y="0"/>
              <a:ext cx="6118534" cy="151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68300" lvl="4" indent="-228600">
                <a:buClr>
                  <a:srgbClr val="000000"/>
                </a:buClr>
                <a:buSzPct val="100000"/>
                <a:buChar char="•"/>
              </a:pPr>
              <a:r>
                <a:rPr dirty="0"/>
                <a:t>neuroscience</a:t>
              </a:r>
            </a:p>
            <a:p>
              <a:pPr marL="368300" lvl="4" indent="-228600">
                <a:buClr>
                  <a:srgbClr val="000000"/>
                </a:buClr>
                <a:buSzPct val="100000"/>
                <a:buChar char="•"/>
              </a:pPr>
              <a:r>
                <a:rPr dirty="0"/>
                <a:t>psychology</a:t>
              </a:r>
            </a:p>
            <a:p>
              <a:pPr marL="368300" lvl="4" indent="-228600">
                <a:buClr>
                  <a:srgbClr val="000000"/>
                </a:buClr>
                <a:buSzPct val="100000"/>
                <a:buChar char="•"/>
              </a:pPr>
              <a:r>
                <a:rPr dirty="0"/>
                <a:t>education</a:t>
              </a:r>
            </a:p>
            <a:p>
              <a:pPr marL="368300" lvl="4" indent="-228600">
                <a:buClr>
                  <a:srgbClr val="000000"/>
                </a:buClr>
                <a:buSzPct val="100000"/>
                <a:buChar char="•"/>
              </a:pPr>
              <a:r>
                <a:rPr dirty="0"/>
                <a:t>social science. </a:t>
              </a:r>
              <a:endParaRPr sz="1200" dirty="0"/>
            </a:p>
            <a:p>
              <a:endParaRPr sz="1200" dirty="0"/>
            </a:p>
          </p:txBody>
        </p:sp>
        <p:sp>
          <p:nvSpPr>
            <p:cNvPr id="34" name="Possibilities area:"/>
            <p:cNvSpPr/>
            <p:nvPr/>
          </p:nvSpPr>
          <p:spPr>
            <a:xfrm>
              <a:off x="0" y="12700"/>
              <a:ext cx="2099901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>
                <a:defRPr b="0"/>
              </a:pPr>
              <a:r>
                <a:rPr b="1" dirty="0"/>
                <a:t>Possibilities area: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87731" y="210979"/>
            <a:ext cx="26449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Yunlong Liu (22) - Page 3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236" y="746135"/>
            <a:ext cx="8683467" cy="3277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 (SP17) - Big Data Analytics and Applications</a:t>
            </a:r>
          </a:p>
          <a:p>
            <a:pPr algn="ctr"/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12 Presentation (Team 9 and Team 15)</a:t>
            </a:r>
          </a:p>
          <a:p>
            <a:pPr algn="ctr"/>
            <a:endParaRPr lang="en-US" sz="17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Body Swap: A New Feasible Tool to be Explored in Health and Education</a:t>
            </a: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the END of the presentation.</a:t>
            </a:r>
          </a:p>
          <a:p>
            <a:pPr algn="ctr"/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Dayu Wang (45) - Page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304250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IV - Methods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842698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of the Present Study -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030A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Different Procedures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7030A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60492" y="1371600"/>
            <a:ext cx="8132348" cy="952620"/>
            <a:chOff x="560492" y="1276290"/>
            <a:chExt cx="8132348" cy="952620"/>
          </a:xfrm>
        </p:grpSpPr>
        <p:sp>
          <p:nvSpPr>
            <p:cNvPr id="5" name="TextBox 4"/>
            <p:cNvSpPr txBox="1"/>
            <p:nvPr/>
          </p:nvSpPr>
          <p:spPr>
            <a:xfrm>
              <a:off x="560492" y="1828800"/>
              <a:ext cx="494046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sq">
              <a:solidFill>
                <a:srgbClr val="FFC00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SL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492" y="1276290"/>
              <a:ext cx="923651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sq">
              <a:solidFill>
                <a:srgbClr val="FFC00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TMBA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01519" y="1276290"/>
              <a:ext cx="3142206" cy="400110"/>
            </a:xfrm>
            <a:prstGeom prst="rect">
              <a:avLst/>
            </a:prstGeom>
            <a:solidFill>
              <a:srgbClr val="92D050"/>
            </a:solidFill>
            <a:ln w="38100" cap="sq">
              <a:solidFill>
                <a:srgbClr val="00B05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Perception of Presence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01519" y="1828800"/>
              <a:ext cx="4591321" cy="400110"/>
            </a:xfrm>
            <a:prstGeom prst="rect">
              <a:avLst/>
            </a:prstGeom>
            <a:solidFill>
              <a:srgbClr val="92D050"/>
            </a:solidFill>
            <a:ln w="38100" cap="sq">
              <a:solidFill>
                <a:srgbClr val="00B05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Impact of Feeling in Another Body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Striped Right Arrow 8"/>
            <p:cNvSpPr/>
            <p:nvPr/>
          </p:nvSpPr>
          <p:spPr>
            <a:xfrm>
              <a:off x="1754297" y="1559562"/>
              <a:ext cx="2116030" cy="38100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069" y="1295400"/>
              <a:ext cx="1112485" cy="307777"/>
            </a:xfrm>
            <a:prstGeom prst="rect">
              <a:avLst/>
            </a:prstGeom>
            <a:noFill/>
            <a:ln w="38100" cap="sq">
              <a:noFill/>
              <a:miter lim="800000"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Evaluate</a:t>
              </a:r>
              <a:endParaRPr lang="en-US" sz="2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2347" y="2735759"/>
            <a:ext cx="8009466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person is immersed in another virtual environment,</a:t>
            </a:r>
            <a:br>
              <a:rPr lang="en-US" sz="2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captured from the real world through a video camera.</a:t>
            </a:r>
            <a:endParaRPr lang="en-US" sz="2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46675"/>
              </p:ext>
            </p:extLst>
          </p:nvPr>
        </p:nvGraphicFramePr>
        <p:xfrm>
          <a:off x="526617" y="3886200"/>
          <a:ext cx="8083982" cy="27127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4041991"/>
                <a:gridCol w="4041991"/>
              </a:tblGrid>
              <a:tr h="54254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Head-Controlled Illusion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Full Body Swap Illusion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Provides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immersion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(P in VE).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Experiences full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body control.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Head-mounted display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(HMD).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Contains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the same HMD.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Performer’s body available.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Performer’s body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</a:t>
                      </a: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available.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Real person </a:t>
                      </a:r>
                      <a:r>
                        <a:rPr lang="en-US" b="1" i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vs.</a:t>
                      </a:r>
                      <a:r>
                        <a:rPr lang="en-US" b="1" i="0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virtual avatar.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Freely moving the head.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24600" y="210979"/>
            <a:ext cx="26080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Dayu Wang (45) - Page 1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Dayu Wang (45) - Page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32092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Set-up</a:t>
            </a:r>
            <a:endParaRPr lang="en-US" sz="24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5554"/>
              </p:ext>
            </p:extLst>
          </p:nvPr>
        </p:nvGraphicFramePr>
        <p:xfrm>
          <a:off x="533400" y="914400"/>
          <a:ext cx="8077200" cy="55626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828800"/>
                <a:gridCol w="3124200"/>
                <a:gridCol w="3124200"/>
              </a:tblGrid>
              <a:tr h="416482">
                <a:tc>
                  <a:txBody>
                    <a:bodyPr/>
                    <a:lstStyle/>
                    <a:p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Experiment 1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Experiment 2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1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Aim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Show that it is possible that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immersion in another person’s body.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Evaluate subject impact.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Examine the effects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body image.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Examine the effects of body agency.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1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Consideration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With head and body agencies,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see other person’s body from my perspective.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 a 3D virtual world environment,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performers can freely move head, but no body agency, no seeing of virtual body.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Participants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group of people.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 group of people.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Order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First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Second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8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Questionnaire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Subtle adaption to the context.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questionnaire.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4600" y="210979"/>
            <a:ext cx="26080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Dayu Wang (45) - Page 2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Dayu Wang (45) - Page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80118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Procedure - Participants and Illusions</a:t>
            </a:r>
            <a:endParaRPr lang="en-US" sz="24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62805" y="914400"/>
            <a:ext cx="3985395" cy="4015819"/>
            <a:chOff x="4248903" y="914400"/>
            <a:chExt cx="3985395" cy="4015819"/>
          </a:xfrm>
        </p:grpSpPr>
        <p:cxnSp>
          <p:nvCxnSpPr>
            <p:cNvPr id="26" name="Straight Connector 25"/>
            <p:cNvCxnSpPr>
              <a:stCxn id="7" idx="2"/>
              <a:endCxn id="17" idx="0"/>
            </p:cNvCxnSpPr>
            <p:nvPr/>
          </p:nvCxnSpPr>
          <p:spPr>
            <a:xfrm>
              <a:off x="5346077" y="3114765"/>
              <a:ext cx="922529" cy="466635"/>
            </a:xfrm>
            <a:prstGeom prst="line">
              <a:avLst/>
            </a:prstGeom>
            <a:ln w="38100" cap="sq">
              <a:solidFill>
                <a:schemeClr val="accent4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2"/>
              <a:endCxn id="17" idx="0"/>
            </p:cNvCxnSpPr>
            <p:nvPr/>
          </p:nvCxnSpPr>
          <p:spPr>
            <a:xfrm flipH="1">
              <a:off x="6268606" y="3114765"/>
              <a:ext cx="1081226" cy="466635"/>
            </a:xfrm>
            <a:prstGeom prst="line">
              <a:avLst/>
            </a:prstGeom>
            <a:ln w="38100" cap="sq">
              <a:solidFill>
                <a:schemeClr val="accent4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0"/>
              <a:endCxn id="8" idx="2"/>
            </p:cNvCxnSpPr>
            <p:nvPr/>
          </p:nvCxnSpPr>
          <p:spPr>
            <a:xfrm flipV="1">
              <a:off x="6268606" y="1314510"/>
              <a:ext cx="1" cy="514290"/>
            </a:xfrm>
            <a:prstGeom prst="line">
              <a:avLst/>
            </a:prstGeom>
            <a:ln w="38100" cap="sq">
              <a:solidFill>
                <a:schemeClr val="accent4">
                  <a:lumMod val="75000"/>
                </a:schemeClr>
              </a:solidFill>
              <a:miter lim="800000"/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0"/>
            </p:cNvCxnSpPr>
            <p:nvPr/>
          </p:nvCxnSpPr>
          <p:spPr>
            <a:xfrm flipV="1">
              <a:off x="5346077" y="2228910"/>
              <a:ext cx="0" cy="485745"/>
            </a:xfrm>
            <a:prstGeom prst="line">
              <a:avLst/>
            </a:prstGeom>
            <a:ln w="38100" cap="sq">
              <a:solidFill>
                <a:schemeClr val="accent4">
                  <a:lumMod val="75000"/>
                </a:schemeClr>
              </a:solidFill>
              <a:miter lim="800000"/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0"/>
            </p:cNvCxnSpPr>
            <p:nvPr/>
          </p:nvCxnSpPr>
          <p:spPr>
            <a:xfrm flipH="1" flipV="1">
              <a:off x="7349831" y="2228910"/>
              <a:ext cx="1" cy="485745"/>
            </a:xfrm>
            <a:prstGeom prst="line">
              <a:avLst/>
            </a:prstGeom>
            <a:ln w="38100" cap="sq">
              <a:solidFill>
                <a:schemeClr val="accent4">
                  <a:lumMod val="75000"/>
                </a:schemeClr>
              </a:solidFill>
              <a:miter lim="800000"/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630777"/>
                </p:ext>
              </p:extLst>
            </p:nvPr>
          </p:nvGraphicFramePr>
          <p:xfrm>
            <a:off x="6786497" y="4572000"/>
            <a:ext cx="1447801" cy="358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Visio" r:id="rId3" imgW="1231200" imgH="303538" progId="Visio.Drawing.15">
                    <p:embed/>
                  </p:oleObj>
                </mc:Choice>
                <mc:Fallback>
                  <p:oleObj name="Visio" r:id="rId3" imgW="1231200" imgH="303538" progId="Visio.Drawing.15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497" y="4572000"/>
                          <a:ext cx="1447801" cy="35821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38100" cap="sq">
                          <a:solidFill>
                            <a:schemeClr val="accent4">
                              <a:lumMod val="75000"/>
                            </a:schemeClr>
                          </a:solidFill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603726" y="2714655"/>
              <a:ext cx="1484702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sq">
              <a:solidFill>
                <a:srgbClr val="FFC00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 Females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03250" y="914400"/>
              <a:ext cx="2130713" cy="400110"/>
            </a:xfrm>
            <a:prstGeom prst="rect">
              <a:avLst/>
            </a:prstGeom>
            <a:solidFill>
              <a:srgbClr val="92D050"/>
            </a:solidFill>
            <a:ln w="38100" cap="sq">
              <a:solidFill>
                <a:srgbClr val="00B05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 Participants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3726" y="1828800"/>
              <a:ext cx="3329759" cy="400110"/>
            </a:xfrm>
            <a:prstGeom prst="rect">
              <a:avLst/>
            </a:prstGeom>
            <a:solidFill>
              <a:srgbClr val="92D050"/>
            </a:solidFill>
            <a:ln w="38100" cap="sq">
              <a:solidFill>
                <a:srgbClr val="00B05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13 Effective Participants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66178" y="2714655"/>
              <a:ext cx="1167307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sq">
              <a:solidFill>
                <a:srgbClr val="FFC00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Males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502006"/>
                </p:ext>
              </p:extLst>
            </p:nvPr>
          </p:nvGraphicFramePr>
          <p:xfrm>
            <a:off x="4248903" y="4572000"/>
            <a:ext cx="1819206" cy="351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Visio" r:id="rId5" imgW="1541700" imgH="298127" progId="Visio.Drawing.15">
                    <p:embed/>
                  </p:oleObj>
                </mc:Choice>
                <mc:Fallback>
                  <p:oleObj name="Visio" r:id="rId5" imgW="1541700" imgH="298127" progId="Visio.Drawing.15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903" y="4572000"/>
                          <a:ext cx="1819206" cy="35179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38100" cap="sq">
                          <a:solidFill>
                            <a:schemeClr val="accent4">
                              <a:lumMod val="75000"/>
                            </a:schemeClr>
                          </a:solidFill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5931013" y="3581400"/>
              <a:ext cx="675185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sq">
              <a:solidFill>
                <a:schemeClr val="accent4">
                  <a:lumMod val="75000"/>
                </a:schemeClr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Age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6119635" y="3387471"/>
              <a:ext cx="297942" cy="1752600"/>
            </a:xfrm>
            <a:prstGeom prst="leftBrace">
              <a:avLst>
                <a:gd name="adj1" fmla="val 74261"/>
                <a:gd name="adj2" fmla="val 50000"/>
              </a:avLst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86115"/>
              </p:ext>
            </p:extLst>
          </p:nvPr>
        </p:nvGraphicFramePr>
        <p:xfrm>
          <a:off x="5486400" y="884163"/>
          <a:ext cx="3048000" cy="55166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</a:tblGrid>
              <a:tr h="3991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Body Swap Illusion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127937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Exploration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2 min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 Slow move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See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 their own body</a:t>
                      </a:r>
                      <a:endParaRPr lang="en-US" b="1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127937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Explore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Touch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2 min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2 assistants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Touch hand palm</a:t>
                      </a:r>
                      <a:endParaRPr lang="en-US" b="1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127937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Narrative with Object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3 min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Held an orange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Move the obj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ect freely</a:t>
                      </a:r>
                    </a:p>
                  </a:txBody>
                  <a:tcPr anchor="ctr"/>
                </a:tc>
              </a:tr>
              <a:tr h="127937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Face-to-Face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Handshake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 3 min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Performer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 </a:t>
                      </a:r>
                      <a:r>
                        <a:rPr lang="en-US" b="1" i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vs</a:t>
                      </a:r>
                      <a:r>
                        <a:rPr lang="en-US" b="1" i="0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. user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Immediate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 interview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95047" y="5334000"/>
            <a:ext cx="4381753" cy="1032453"/>
            <a:chOff x="495047" y="5368347"/>
            <a:chExt cx="4381753" cy="1032453"/>
          </a:xfrm>
        </p:grpSpPr>
        <p:grpSp>
          <p:nvGrpSpPr>
            <p:cNvPr id="36" name="Group 35"/>
            <p:cNvGrpSpPr/>
            <p:nvPr/>
          </p:nvGrpSpPr>
          <p:grpSpPr>
            <a:xfrm>
              <a:off x="637370" y="5430519"/>
              <a:ext cx="4063968" cy="909805"/>
              <a:chOff x="637370" y="5381895"/>
              <a:chExt cx="4063968" cy="90980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37370" y="5391090"/>
                <a:ext cx="1364477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ap="sq">
                <a:solidFill>
                  <a:srgbClr val="FFC00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Under 18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98388" y="5392057"/>
                <a:ext cx="1364477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ap="sq">
                <a:solidFill>
                  <a:srgbClr val="FFC00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Pregnant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730927" y="5890380"/>
                <a:ext cx="1970411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ap="sq">
                <a:solidFill>
                  <a:srgbClr val="FFC00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Heart Disease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7370" y="5891590"/>
                <a:ext cx="1806905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ap="sq">
                <a:solidFill>
                  <a:srgbClr val="FFC00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Labyrinthitis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58808" y="5381895"/>
                <a:ext cx="1136851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ap="sq">
                <a:solidFill>
                  <a:srgbClr val="FFC00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Nausea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509687" y="5408503"/>
              <a:ext cx="4367113" cy="992297"/>
            </a:xfrm>
            <a:prstGeom prst="line">
              <a:avLst/>
            </a:prstGeom>
            <a:ln w="190500" cap="sq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95047" y="5368347"/>
              <a:ext cx="4367113" cy="992297"/>
            </a:xfrm>
            <a:prstGeom prst="line">
              <a:avLst/>
            </a:prstGeom>
            <a:ln w="190500" cap="sq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230571" y="210979"/>
            <a:ext cx="7021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3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Dayu Wang (45) - Page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822821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Procedure - Question are and Statistics</a:t>
            </a:r>
            <a:endParaRPr lang="en-US" sz="24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26627" y="914400"/>
            <a:ext cx="8104292" cy="2438400"/>
            <a:chOff x="526627" y="685800"/>
            <a:chExt cx="8104292" cy="2438400"/>
          </a:xfrm>
        </p:grpSpPr>
        <p:grpSp>
          <p:nvGrpSpPr>
            <p:cNvPr id="19" name="Group 18"/>
            <p:cNvGrpSpPr/>
            <p:nvPr/>
          </p:nvGrpSpPr>
          <p:grpSpPr>
            <a:xfrm>
              <a:off x="526627" y="1295400"/>
              <a:ext cx="8104292" cy="1828800"/>
              <a:chOff x="526627" y="914400"/>
              <a:chExt cx="8104292" cy="18288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627" y="914400"/>
                <a:ext cx="8104292" cy="1145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53719" y="2343090"/>
                <a:ext cx="2643672" cy="400110"/>
              </a:xfrm>
              <a:prstGeom prst="rect">
                <a:avLst/>
              </a:prstGeom>
              <a:solidFill>
                <a:srgbClr val="92D050"/>
              </a:solidFill>
              <a:ln w="38100" cap="sq">
                <a:solidFill>
                  <a:srgbClr val="00B05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Qualitative Method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215643" y="2343090"/>
                <a:ext cx="5379999" cy="400110"/>
              </a:xfrm>
              <a:prstGeom prst="rect">
                <a:avLst/>
              </a:prstGeom>
              <a:solidFill>
                <a:srgbClr val="92D050"/>
              </a:solidFill>
              <a:ln w="38100" cap="sq">
                <a:solidFill>
                  <a:srgbClr val="00B05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Taken immediately after the experiment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166367" y="685800"/>
              <a:ext cx="2824812" cy="400110"/>
            </a:xfrm>
            <a:prstGeom prst="rect">
              <a:avLst/>
            </a:prstGeom>
            <a:solidFill>
              <a:srgbClr val="FFFF00"/>
            </a:solidFill>
            <a:ln w="381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Questionnaire Items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3719" y="3765490"/>
            <a:ext cx="7980681" cy="2863910"/>
            <a:chOff x="553719" y="3638490"/>
            <a:chExt cx="7980681" cy="2863910"/>
          </a:xfrm>
        </p:grpSpPr>
        <p:grpSp>
          <p:nvGrpSpPr>
            <p:cNvPr id="18" name="Group 17"/>
            <p:cNvGrpSpPr/>
            <p:nvPr/>
          </p:nvGrpSpPr>
          <p:grpSpPr>
            <a:xfrm>
              <a:off x="553719" y="4267200"/>
              <a:ext cx="7980681" cy="2235200"/>
              <a:chOff x="553719" y="4267200"/>
              <a:chExt cx="7980681" cy="2235200"/>
            </a:xfrm>
          </p:grpSpPr>
          <p:cxnSp>
            <p:nvCxnSpPr>
              <p:cNvPr id="17" name="Elbow Connector 16"/>
              <p:cNvCxnSpPr>
                <a:stCxn id="7" idx="3"/>
                <a:endCxn id="12" idx="0"/>
              </p:cNvCxnSpPr>
              <p:nvPr/>
            </p:nvCxnSpPr>
            <p:spPr>
              <a:xfrm>
                <a:off x="2108870" y="4467255"/>
                <a:ext cx="1933553" cy="552905"/>
              </a:xfrm>
              <a:prstGeom prst="bentConnector2">
                <a:avLst/>
              </a:prstGeom>
              <a:ln w="38100" cap="sq">
                <a:solidFill>
                  <a:srgbClr val="7030A0"/>
                </a:solidFill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12" idx="3"/>
                <a:endCxn id="9" idx="2"/>
              </p:cNvCxnSpPr>
              <p:nvPr/>
            </p:nvCxnSpPr>
            <p:spPr>
              <a:xfrm flipV="1">
                <a:off x="5570245" y="4975086"/>
                <a:ext cx="1683995" cy="337462"/>
              </a:xfrm>
              <a:prstGeom prst="bentConnector2">
                <a:avLst/>
              </a:prstGeom>
              <a:ln w="38100" cap="sq">
                <a:solidFill>
                  <a:srgbClr val="7030A0"/>
                </a:solidFill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12" idx="3"/>
                <a:endCxn id="10" idx="0"/>
              </p:cNvCxnSpPr>
              <p:nvPr/>
            </p:nvCxnSpPr>
            <p:spPr>
              <a:xfrm>
                <a:off x="5570245" y="5312548"/>
                <a:ext cx="1683995" cy="329566"/>
              </a:xfrm>
              <a:prstGeom prst="bentConnector2">
                <a:avLst/>
              </a:prstGeom>
              <a:ln w="38100" cap="sq">
                <a:solidFill>
                  <a:srgbClr val="7030A0"/>
                </a:solidFill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24168" y="4267200"/>
                <a:ext cx="1484702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 cap="sq">
                <a:solidFill>
                  <a:schemeClr val="accent4">
                    <a:lumMod val="75000"/>
                  </a:schemeClr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SPSS 22.0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719" y="4876800"/>
                <a:ext cx="1625600" cy="1625600"/>
              </a:xfrm>
              <a:prstGeom prst="rect">
                <a:avLst/>
              </a:prstGeom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5974080" y="4267200"/>
                <a:ext cx="2560320" cy="2082800"/>
                <a:chOff x="2362200" y="4267200"/>
                <a:chExt cx="2560320" cy="208280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2362200" y="4267200"/>
                  <a:ext cx="2560320" cy="7078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 cap="sq">
                  <a:solidFill>
                    <a:schemeClr val="accent6">
                      <a:lumMod val="75000"/>
                    </a:schemeClr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TMBA Procedure</a:t>
                  </a:r>
                </a:p>
                <a:p>
                  <a:pPr algn="ctr"/>
                  <a:r>
                    <a:rPr lang="en-US" sz="20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(Body Agency)</a:t>
                  </a:r>
                  <a:endPara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362200" y="5642114"/>
                  <a:ext cx="2560320" cy="7078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 cap="sq">
                  <a:solidFill>
                    <a:schemeClr val="accent6">
                      <a:lumMod val="75000"/>
                    </a:schemeClr>
                  </a:solidFill>
                  <a:miter lim="800000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SL Procedure</a:t>
                  </a:r>
                </a:p>
                <a:p>
                  <a:pPr algn="ctr"/>
                  <a:r>
                    <a:rPr lang="en-US" sz="20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(No Body Agency)</a:t>
                  </a:r>
                  <a:endPara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514600" y="5020160"/>
                <a:ext cx="3055645" cy="584775"/>
              </a:xfrm>
              <a:prstGeom prst="rect">
                <a:avLst/>
              </a:prstGeom>
              <a:solidFill>
                <a:srgbClr val="92D050"/>
              </a:solidFill>
              <a:ln w="38100" cap="sq">
                <a:solidFill>
                  <a:srgbClr val="00B05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Presence Induction Efficacy</a:t>
                </a:r>
              </a:p>
              <a:p>
                <a:pPr algn="ctr"/>
                <a:r>
                  <a:rPr lang="en-US" sz="16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Repeated measures ANOVA</a:t>
                </a:r>
                <a:endPara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946501" y="3638490"/>
              <a:ext cx="3284875" cy="400110"/>
            </a:xfrm>
            <a:prstGeom prst="rect">
              <a:avLst/>
            </a:prstGeom>
            <a:solidFill>
              <a:srgbClr val="FFFF00"/>
            </a:solidFill>
            <a:ln w="381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Statistical Data Analysis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801240" y="210979"/>
            <a:ext cx="1314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(Part IV - Part V)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236" y="746135"/>
            <a:ext cx="8683467" cy="3216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 (SP17) - Big Data Analytics and Applications</a:t>
            </a:r>
          </a:p>
          <a:p>
            <a:pPr algn="ctr"/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12 Presentation (Team 9 and Team 15)</a:t>
            </a:r>
          </a:p>
          <a:p>
            <a:pPr algn="ctr"/>
            <a:endParaRPr lang="en-US" sz="17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Body Swap: A New Feasible Tool to be Explored in Health and Education</a:t>
            </a: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V - Results</a:t>
            </a:r>
          </a:p>
          <a:p>
            <a:pPr algn="ctr"/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Speaker: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Chen Wang (44)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(From Team 9)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4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 Wang (44) - Page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082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of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Presence (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4419600" cy="3565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2743200"/>
            <a:ext cx="3276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TMBA procedure has higher performance than SL procedure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45221"/>
              </p:ext>
            </p:extLst>
          </p:nvPr>
        </p:nvGraphicFramePr>
        <p:xfrm>
          <a:off x="762000" y="4648200"/>
          <a:ext cx="8001000" cy="1747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xmlns="" val="3052766533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xmlns="" val="3560021759"/>
                    </a:ext>
                  </a:extLst>
                </a:gridCol>
              </a:tblGrid>
              <a:tr h="123301">
                <a:tc>
                  <a:txBody>
                    <a:bodyPr/>
                    <a:lstStyle/>
                    <a:p>
                      <a:r>
                        <a:rPr lang="en-US" b="1" dirty="0"/>
                        <a:t>Interview about the TMBA: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51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Whole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“It was very interesting to experience a body different from my own body!”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55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Feeling about the performer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kern="1200" baseline="0" dirty="0"/>
                        <a:t>“I would like to be her friend!”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3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Experience about the last step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kern="1200" baseline="0" dirty="0"/>
                        <a:t>“I’m shaking hands with myself!”.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18692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26576"/>
              </p:ext>
            </p:extLst>
          </p:nvPr>
        </p:nvGraphicFramePr>
        <p:xfrm>
          <a:off x="5410200" y="838200"/>
          <a:ext cx="32385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xmlns="" val="2873523204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xmlns="" val="2464173718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r>
                        <a:rPr lang="en-US" dirty="0"/>
                        <a:t>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477286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b="1" dirty="0"/>
                        <a:t>TMBA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8558655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b="1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2470918"/>
                  </a:ext>
                </a:extLst>
              </a:tr>
            </a:tbl>
          </a:graphicData>
        </a:graphic>
      </p:graphicFrame>
      <p:sp>
        <p:nvSpPr>
          <p:cNvPr id="5" name="Arrow: Down 4"/>
          <p:cNvSpPr/>
          <p:nvPr/>
        </p:nvSpPr>
        <p:spPr>
          <a:xfrm>
            <a:off x="6648450" y="2055306"/>
            <a:ext cx="762000" cy="56806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32615" y="210979"/>
            <a:ext cx="26000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Chen Wang (44) - Page 1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5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 Wang (44) - Page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082"/>
            <a:ext cx="468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en-US" sz="2400" b="1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Standard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(SD)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72215"/>
            <a:ext cx="4457118" cy="36092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0200" y="2781299"/>
            <a:ext cx="3276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Deviation of SL is larger than TMBA.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43194"/>
              </p:ext>
            </p:extLst>
          </p:nvPr>
        </p:nvGraphicFramePr>
        <p:xfrm>
          <a:off x="5410200" y="876299"/>
          <a:ext cx="32385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xmlns="" val="2873523204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xmlns="" val="2464173718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r>
                        <a:rPr lang="en-US" dirty="0"/>
                        <a:t>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477286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b="1" dirty="0"/>
                        <a:t>TMBA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8558655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b="1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2470918"/>
                  </a:ext>
                </a:extLst>
              </a:tr>
            </a:tbl>
          </a:graphicData>
        </a:graphic>
      </p:graphicFrame>
      <p:sp>
        <p:nvSpPr>
          <p:cNvPr id="17" name="Arrow: Down 16"/>
          <p:cNvSpPr/>
          <p:nvPr/>
        </p:nvSpPr>
        <p:spPr>
          <a:xfrm>
            <a:off x="6648450" y="2093405"/>
            <a:ext cx="762000" cy="56806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16754"/>
              </p:ext>
            </p:extLst>
          </p:nvPr>
        </p:nvGraphicFramePr>
        <p:xfrm>
          <a:off x="762000" y="4555168"/>
          <a:ext cx="7848600" cy="18557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xmlns="" val="3815015527"/>
                    </a:ext>
                  </a:extLst>
                </a:gridCol>
              </a:tblGrid>
              <a:tr h="474032">
                <a:tc>
                  <a:txBody>
                    <a:bodyPr/>
                    <a:lstStyle/>
                    <a:p>
                      <a:r>
                        <a:rPr lang="en-US" sz="2000" b="1" dirty="0"/>
                        <a:t>Influenced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0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Fatigue of the participants.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320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Misinterpretation of the questions.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65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in the expectations of the participants that arouse after they experienced the body swap illusion.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497465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32615" y="210979"/>
            <a:ext cx="26000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Chen Wang (44) - Page 2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4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 Wang</a:t>
            </a:r>
            <a:r>
              <a:rPr lang="en-US" baseline="0" dirty="0" smtClean="0"/>
              <a:t> (44) - Page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082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Existing Ethic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62000" y="1187053"/>
            <a:ext cx="3048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Participants never see their own real body or their entire avatar’s body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952999" y="1288256"/>
            <a:ext cx="1752599" cy="7953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Their own real body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685800" y="2819400"/>
            <a:ext cx="3200400" cy="7540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they can feel both of them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914898" y="2909034"/>
            <a:ext cx="1790701" cy="7953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Their virtual body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9908" y="2030948"/>
            <a:ext cx="9787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968309" y="1600200"/>
            <a:ext cx="609600" cy="170650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M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30608" y="1187053"/>
            <a:ext cx="1066800" cy="1066800"/>
          </a:xfrm>
          <a:prstGeom prst="rect">
            <a:avLst/>
          </a:prstGeom>
        </p:spPr>
      </p:pic>
      <p:pic>
        <p:nvPicPr>
          <p:cNvPr id="20" name="Graphic 19" descr="M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30608" y="2766159"/>
            <a:ext cx="1066800" cy="1066800"/>
          </a:xfrm>
          <a:prstGeom prst="rect">
            <a:avLst/>
          </a:prstGeom>
        </p:spPr>
      </p:pic>
      <p:sp>
        <p:nvSpPr>
          <p:cNvPr id="22" name="Rectangle: Rounded Corners 21"/>
          <p:cNvSpPr/>
          <p:nvPr/>
        </p:nvSpPr>
        <p:spPr>
          <a:xfrm>
            <a:off x="1076323" y="4191000"/>
            <a:ext cx="4724400" cy="1042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There is no conceptual difference if a virtual body was replaced by a real-person’s body except for emotional and </a:t>
            </a:r>
            <a:r>
              <a:rPr lang="en-US" b="1"/>
              <a:t>affective </a:t>
            </a:r>
            <a:r>
              <a:rPr lang="en-US" b="1" smtClean="0"/>
              <a:t>aspects</a:t>
            </a:r>
            <a:r>
              <a:rPr lang="en-US" altLang="zh-CN" b="1" smtClean="0"/>
              <a:t>.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0" y="4191000"/>
            <a:ext cx="1038446" cy="1038446"/>
          </a:xfrm>
          <a:prstGeom prst="rect">
            <a:avLst/>
          </a:prstGeom>
        </p:spPr>
      </p:pic>
      <p:sp>
        <p:nvSpPr>
          <p:cNvPr id="25" name="Arrow: Bent-Up 24"/>
          <p:cNvSpPr/>
          <p:nvPr/>
        </p:nvSpPr>
        <p:spPr>
          <a:xfrm rot="5400000">
            <a:off x="1592865" y="5313245"/>
            <a:ext cx="1033844" cy="1076325"/>
          </a:xfrm>
          <a:prstGeom prst="bentUpArrow">
            <a:avLst>
              <a:gd name="adj1" fmla="val 28396"/>
              <a:gd name="adj2" fmla="val 25000"/>
              <a:gd name="adj3" fmla="val 360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2895600" y="5540990"/>
            <a:ext cx="5201906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</a:t>
            </a:r>
            <a:r>
              <a:rPr lang="en-US" b="1" dirty="0"/>
              <a:t>t was not known whether this could be generalized to another real entire body with body agency.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2615" y="210979"/>
            <a:ext cx="26000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Chen Wang (44) - Page 3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49133"/>
      </p:ext>
    </p:extLst>
  </p:cSld>
  <p:clrMapOvr>
    <a:masterClrMapping/>
  </p:clrMapOvr>
</p:sld>
</file>

<file path=ppt/theme/theme1.xml><?xml version="1.0" encoding="utf-8"?>
<a:theme xmlns:a="http://schemas.openxmlformats.org/drawingml/2006/main" name="K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1015</Words>
  <Application>Microsoft Office PowerPoint</Application>
  <PresentationFormat>On-screen Show (4:3)</PresentationFormat>
  <Paragraphs>208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Tahoma</vt:lpstr>
      <vt:lpstr>宋体</vt:lpstr>
      <vt:lpstr>Calibri</vt:lpstr>
      <vt:lpstr>Wingdings 3</vt:lpstr>
      <vt:lpstr>Kai</vt:lpstr>
      <vt:lpstr>Visio</vt:lpstr>
      <vt:lpstr>Transition (Part III - Part IV)</vt:lpstr>
      <vt:lpstr>Dayu Wang (45) - Page 1</vt:lpstr>
      <vt:lpstr>Dayu Wang (45) - Page 2</vt:lpstr>
      <vt:lpstr>Dayu Wang (45) - Page 3</vt:lpstr>
      <vt:lpstr>Dayu Wang (45) - Page 4</vt:lpstr>
      <vt:lpstr>Transition (Part IV - Part V)</vt:lpstr>
      <vt:lpstr>Chen Wang (44) - Page 1</vt:lpstr>
      <vt:lpstr>Chen Wang (44) - Page 2</vt:lpstr>
      <vt:lpstr>Chen Wang (44) - Page 3</vt:lpstr>
      <vt:lpstr>Transition (Part V - Part VI)</vt:lpstr>
      <vt:lpstr>Yunlong Liu (22) - Page 1</vt:lpstr>
      <vt:lpstr>Yunlong Liu (22) - Page 2</vt:lpstr>
      <vt:lpstr>Yunlong Liu (22) - Page 3</vt:lpstr>
      <vt:lpstr>END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5542 (SP17) - Paper 12 Presentation (2nd Half) - Team 9 - Slides.PPTX</dc:title>
  <dc:creator>Dayu Wang (45);Chen Wang (44);Yunlong Liu (22)</dc:creator>
  <cp:lastModifiedBy>Dayu Wang</cp:lastModifiedBy>
  <cp:revision>20</cp:revision>
  <dcterms:created xsi:type="dcterms:W3CDTF">2016-06-21T13:57:58Z</dcterms:created>
  <dcterms:modified xsi:type="dcterms:W3CDTF">2017-05-03T02:54:43Z</dcterms:modified>
</cp:coreProperties>
</file>