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9144000" cy="6858000" type="screen4x3"/>
  <p:notesSz cx="6858000" cy="9144000"/>
  <p:embeddedFontLst>
    <p:embeddedFont>
      <p:font typeface="Bookman Old Style" panose="02050604050505020204" pitchFamily="18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Tahoma" panose="020B0604030504040204" pitchFamily="34" charset="0"/>
      <p:regular r:id="rId16"/>
      <p:bold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99FF"/>
    <a:srgbClr val="FFF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03" autoAdjust="0"/>
    <p:restoredTop sz="94640" autoAdjust="0"/>
  </p:normalViewPr>
  <p:slideViewPr>
    <p:cSldViewPr>
      <p:cViewPr varScale="1">
        <p:scale>
          <a:sx n="94" d="100"/>
          <a:sy n="94" d="100"/>
        </p:scale>
        <p:origin x="-109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9418320" y="274638"/>
            <a:ext cx="3657600" cy="33855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22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11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hyperlink" Target="mailto:cwrp3@mail.umkc.edu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mailto:yln69@mail.umkc.edu" TargetMode="External"/><Relationship Id="rId5" Type="http://schemas.openxmlformats.org/officeDocument/2006/relationships/hyperlink" Target="mailto:dwk89@mail.umkc.edu" TargetMode="Externa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 Page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7938" y="1326178"/>
            <a:ext cx="7840287" cy="178510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COMP-SCI 5542 (SP17) - Big Data Analytics and Applications</a:t>
            </a:r>
          </a:p>
          <a:p>
            <a:pPr algn="ctr"/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</a:t>
            </a:r>
            <a:endParaRPr 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Bidirectional Tunneling of Emoticons with Text</a:t>
            </a:r>
            <a:endParaRPr lang="en-US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6201" y="5486400"/>
            <a:ext cx="1583767" cy="27699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4</a:t>
            </a:r>
            <a:r>
              <a:rPr lang="en-US" b="1" baseline="300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2017</a:t>
            </a:r>
            <a:endParaRPr lang="en-US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14600" y="3581400"/>
            <a:ext cx="3856334" cy="1431162"/>
            <a:chOff x="1524000" y="619069"/>
            <a:chExt cx="3087557" cy="1145854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8223214"/>
                </p:ext>
              </p:extLst>
            </p:nvPr>
          </p:nvGraphicFramePr>
          <p:xfrm>
            <a:off x="1524000" y="779927"/>
            <a:ext cx="1270000" cy="876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Visio" r:id="rId3" imgW="8521200" imgH="5890035" progId="Visio.Drawing.15">
                    <p:embed/>
                  </p:oleObj>
                </mc:Choice>
                <mc:Fallback>
                  <p:oleObj name="Visio" r:id="rId3" imgW="8521200" imgH="5890035" progId="Visio.Drawing.1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0" y="779927"/>
                          <a:ext cx="1270000" cy="876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2895601" y="619069"/>
              <a:ext cx="1715956" cy="11458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i="1" dirty="0" smtClean="0">
                  <a:solidFill>
                    <a:srgbClr val="E954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Dayu Wang   </a:t>
              </a:r>
              <a:r>
                <a:rPr lang="en-US" b="1" dirty="0" smtClean="0">
                  <a:solidFill>
                    <a:srgbClr val="E954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(45)</a:t>
              </a:r>
            </a:p>
            <a:p>
              <a:r>
                <a:rPr lang="en-US" sz="1300" b="1" dirty="0" smtClean="0">
                  <a:solidFill>
                    <a:srgbClr val="E9542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</a:t>
              </a:r>
              <a:r>
                <a:rPr lang="en-US" sz="1300" b="1" dirty="0" smtClean="0">
                  <a:solidFill>
                    <a:srgbClr val="E9542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hlinkClick r:id="rId5"/>
                </a:rPr>
                <a:t>dwk89@mail.umkc.edu</a:t>
              </a:r>
              <a:r>
                <a:rPr lang="en-US" sz="1300" b="1" dirty="0" smtClean="0">
                  <a:solidFill>
                    <a:srgbClr val="E9542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</a:p>
            <a:p>
              <a:r>
                <a:rPr lang="en-US" b="1" i="1" dirty="0" smtClean="0">
                  <a:solidFill>
                    <a:srgbClr val="E954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Yunlong Liu  </a:t>
              </a:r>
              <a:r>
                <a:rPr lang="en-US" sz="200" b="1" i="1" dirty="0" smtClean="0">
                  <a:solidFill>
                    <a:srgbClr val="E954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b="1" dirty="0" smtClean="0">
                  <a:solidFill>
                    <a:srgbClr val="E954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(22</a:t>
              </a:r>
              <a:r>
                <a:rPr lang="en-US" b="1" dirty="0" smtClean="0">
                  <a:solidFill>
                    <a:srgbClr val="E954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</a:p>
            <a:p>
              <a:r>
                <a:rPr lang="en-US" sz="1300" b="1" dirty="0" smtClean="0">
                  <a:solidFill>
                    <a:srgbClr val="E9542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</a:t>
              </a:r>
              <a:r>
                <a:rPr lang="en-US" sz="1300" b="1" dirty="0" smtClean="0">
                  <a:solidFill>
                    <a:srgbClr val="E9542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hlinkClick r:id="rId6"/>
                </a:rPr>
                <a:t>yln69@mail.umkc.edu</a:t>
              </a:r>
              <a:r>
                <a:rPr lang="en-US" sz="1300" b="1" dirty="0" smtClean="0">
                  <a:solidFill>
                    <a:srgbClr val="E9542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</a:p>
            <a:p>
              <a:r>
                <a:rPr lang="en-US" b="1" i="1" dirty="0" smtClean="0">
                  <a:solidFill>
                    <a:srgbClr val="E954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Chen Wang   </a:t>
              </a:r>
              <a:r>
                <a:rPr lang="en-US" sz="400" b="1" i="1" dirty="0" smtClean="0">
                  <a:solidFill>
                    <a:srgbClr val="E954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b="1" dirty="0" smtClean="0">
                  <a:solidFill>
                    <a:srgbClr val="E954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(</a:t>
              </a:r>
              <a:r>
                <a:rPr lang="en-US" b="1" dirty="0" smtClean="0">
                  <a:solidFill>
                    <a:srgbClr val="E954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44)</a:t>
              </a:r>
            </a:p>
            <a:p>
              <a:r>
                <a:rPr lang="en-US" sz="1300" b="1" dirty="0" smtClean="0">
                  <a:solidFill>
                    <a:srgbClr val="E9542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</a:t>
              </a:r>
              <a:r>
                <a:rPr lang="en-US" sz="1300" b="1" dirty="0" smtClean="0">
                  <a:solidFill>
                    <a:srgbClr val="E9542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hlinkClick r:id="rId7"/>
                </a:rPr>
                <a:t>cwrp3@mail.umkc.edu</a:t>
              </a:r>
              <a:r>
                <a:rPr lang="en-US" sz="1300" b="1" dirty="0" smtClean="0">
                  <a:solidFill>
                    <a:srgbClr val="E9542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  <a:endParaRPr lang="en-US" sz="1300" b="1" dirty="0">
                <a:solidFill>
                  <a:srgbClr val="E954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62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Emotion</a:t>
            </a:r>
            <a:endParaRPr lang="en-US" dirty="0"/>
          </a:p>
        </p:txBody>
      </p:sp>
      <p:sp>
        <p:nvSpPr>
          <p:cNvPr id="4" name="TextBox 2"/>
          <p:cNvSpPr/>
          <p:nvPr/>
        </p:nvSpPr>
        <p:spPr>
          <a:xfrm>
            <a:off x="228600" y="228608"/>
            <a:ext cx="132247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20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  <a:cs typeface="宋体"/>
                <a:sym typeface="宋体"/>
              </a:defRPr>
            </a:pPr>
            <a:r>
              <a:rPr lang="en-US" sz="2000" dirty="0"/>
              <a:t>·</a:t>
            </a:r>
            <a:r>
              <a:rPr lang="en-US" sz="2000" b="1" u="sng" dirty="0">
                <a:latin typeface="Tahoma"/>
                <a:ea typeface="Tahoma"/>
                <a:cs typeface="Tahoma"/>
                <a:sym typeface="Tahoma"/>
              </a:rPr>
              <a:t>Emotion</a:t>
            </a:r>
            <a:endParaRPr lang="en-US" sz="2000" b="1" u="sng" dirty="0">
              <a:solidFill>
                <a:srgbClr val="C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71115" y="731527"/>
            <a:ext cx="8430739" cy="5695872"/>
            <a:chOff x="433338" y="731527"/>
            <a:chExt cx="8430739" cy="56958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338" y="731527"/>
              <a:ext cx="2631769" cy="287625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274246" y="2651301"/>
              <a:ext cx="5589831" cy="92332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r>
                <a:rPr lang="en-US" b="1" u="sng" dirty="0">
                  <a:solidFill>
                    <a:schemeClr val="tx1"/>
                  </a:solidFill>
                  <a:latin typeface="Tahoma"/>
                  <a:ea typeface="Tahoma"/>
                  <a:cs typeface="Tahoma"/>
                </a:rPr>
                <a:t>Emotion:</a:t>
              </a:r>
              <a:r>
                <a:rPr lang="en-US" b="1" dirty="0">
                  <a:solidFill>
                    <a:schemeClr val="tx1"/>
                  </a:solidFill>
                  <a:latin typeface="Tahoma"/>
                  <a:ea typeface="Tahoma"/>
                  <a:cs typeface="Tahoma"/>
                </a:rPr>
                <a:t> Brief conscious experience characterized by intense mental activity and a high degree of pleasure or displeasure.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39" y="3688636"/>
              <a:ext cx="5518884" cy="141987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33338" y="5224467"/>
              <a:ext cx="5468275" cy="1200325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r>
                <a:rPr lang="en-US" b="1" u="sng" dirty="0">
                  <a:solidFill>
                    <a:schemeClr val="tx1"/>
                  </a:solidFill>
                  <a:latin typeface="Tahoma"/>
                  <a:ea typeface="Tahoma"/>
                  <a:cs typeface="Tahoma"/>
                </a:rPr>
                <a:t>Emoticon:</a:t>
              </a:r>
              <a:r>
                <a:rPr lang="en-US" b="1" dirty="0">
                  <a:solidFill>
                    <a:schemeClr val="tx1"/>
                  </a:solidFill>
                  <a:latin typeface="Tahoma"/>
                  <a:ea typeface="Tahoma"/>
                  <a:cs typeface="Tahoma"/>
                </a:rPr>
                <a:t> Pictorial representation of a facial expression using punctuation marks, numbers and letters, usually written to express a person's feelings or mood.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606"/>
            <a:stretch/>
          </p:blipFill>
          <p:spPr>
            <a:xfrm>
              <a:off x="3253251" y="736425"/>
              <a:ext cx="5610826" cy="15819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92" b="5495"/>
            <a:stretch/>
          </p:blipFill>
          <p:spPr>
            <a:xfrm>
              <a:off x="6008427" y="3733800"/>
              <a:ext cx="2855650" cy="2693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597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Plutchik’s Wheel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28600"/>
            <a:ext cx="7578998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·</a:t>
            </a:r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Plutchik’s Wheel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0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key concept we put in the project</a:t>
            </a:r>
            <a:endParaRPr lang="en-US" sz="2000" b="1" u="sng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036004"/>
              </p:ext>
            </p:extLst>
          </p:nvPr>
        </p:nvGraphicFramePr>
        <p:xfrm>
          <a:off x="-76200" y="914400"/>
          <a:ext cx="4600005" cy="410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Visio" r:id="rId3" imgW="6976800" imgH="6230906" progId="Visio.Drawing.15">
                  <p:embed/>
                </p:oleObj>
              </mc:Choice>
              <mc:Fallback>
                <p:oleObj name="Visio" r:id="rId3" imgW="6976800" imgH="6230906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6200" y="914400"/>
                        <a:ext cx="4600005" cy="4109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337518"/>
              </p:ext>
            </p:extLst>
          </p:nvPr>
        </p:nvGraphicFramePr>
        <p:xfrm>
          <a:off x="4876800" y="815114"/>
          <a:ext cx="4545414" cy="4214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Visio" r:id="rId5" imgW="3483540" imgH="3229076" progId="Visio.Drawing.15">
                  <p:embed/>
                </p:oleObj>
              </mc:Choice>
              <mc:Fallback>
                <p:oleObj name="Visio" r:id="rId5" imgW="3483540" imgH="3229076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815114"/>
                        <a:ext cx="4545414" cy="42140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1489" y="5105400"/>
            <a:ext cx="3247684" cy="276999"/>
          </a:xfrm>
          <a:prstGeom prst="rect">
            <a:avLst/>
          </a:prstGeom>
          <a:noFill/>
          <a:ln w="19050" cap="sq">
            <a:noFill/>
            <a:miter lim="800000"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Plutchik’s Wheel of Emotion</a:t>
            </a:r>
            <a:endParaRPr lang="en-US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0" y="5103706"/>
            <a:ext cx="3887283" cy="276999"/>
          </a:xfrm>
          <a:prstGeom prst="rect">
            <a:avLst/>
          </a:prstGeom>
          <a:noFill/>
          <a:ln w="19050" cap="sq">
            <a:noFill/>
            <a:miter lim="800000"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Implementation of the Model</a:t>
            </a:r>
            <a:endParaRPr lang="en-US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338" y="5638800"/>
            <a:ext cx="3029997" cy="400110"/>
          </a:xfrm>
          <a:prstGeom prst="rect">
            <a:avLst/>
          </a:prstGeom>
          <a:solidFill>
            <a:srgbClr val="FFC000"/>
          </a:solidFill>
          <a:ln w="38100" cap="sq">
            <a:solidFill>
              <a:schemeClr val="accent6">
                <a:lumMod val="75000"/>
              </a:schemeClr>
            </a:solidFill>
            <a:miter lim="800000"/>
          </a:ln>
        </p:spPr>
        <p:txBody>
          <a:bodyPr wrap="none" lIns="91440" tIns="45720" rIns="91440" bIns="45720" rtlCol="0" anchor="t" anchorCtr="0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Three degrees of each</a:t>
            </a:r>
            <a:endParaRPr lang="en-US" sz="2000" b="1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04088" y="5638800"/>
            <a:ext cx="2985113" cy="400110"/>
          </a:xfrm>
          <a:prstGeom prst="rect">
            <a:avLst/>
          </a:prstGeom>
          <a:solidFill>
            <a:srgbClr val="FFC000"/>
          </a:solidFill>
          <a:ln w="38100" cap="sq">
            <a:solidFill>
              <a:schemeClr val="accent6">
                <a:lumMod val="75000"/>
              </a:schemeClr>
            </a:solidFill>
            <a:miter lim="800000"/>
          </a:ln>
        </p:spPr>
        <p:txBody>
          <a:bodyPr wrap="none" lIns="91440" tIns="45720" rIns="91440" bIns="45720" rtlCol="0" anchor="t" anchorCtr="0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Word2Vec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</a:t>
            </a:r>
            <a:endParaRPr lang="en-US" sz="2000" b="1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820" y="6172200"/>
            <a:ext cx="3373039" cy="400110"/>
          </a:xfrm>
          <a:prstGeom prst="rect">
            <a:avLst/>
          </a:prstGeom>
          <a:solidFill>
            <a:srgbClr val="FF99FF"/>
          </a:solidFill>
          <a:ln w="38100" cap="sq">
            <a:solidFill>
              <a:srgbClr val="FF00FF"/>
            </a:solidFill>
            <a:miter lim="800000"/>
          </a:ln>
        </p:spPr>
        <p:txBody>
          <a:bodyPr wrap="none" lIns="91440" tIns="45720" rIns="91440" bIns="45720" rtlCol="0" anchor="t" anchorCtr="0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Serenity &lt; Joy &lt; Ecstasy</a:t>
            </a:r>
            <a:endParaRPr lang="en-US" sz="2000" b="1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60866" y="6148977"/>
            <a:ext cx="3871573" cy="400110"/>
          </a:xfrm>
          <a:prstGeom prst="rect">
            <a:avLst/>
          </a:prstGeom>
          <a:solidFill>
            <a:srgbClr val="FF99FF"/>
          </a:solidFill>
          <a:ln w="38100" cap="sq">
            <a:solidFill>
              <a:srgbClr val="FF00FF"/>
            </a:solidFill>
            <a:miter lim="800000"/>
          </a:ln>
        </p:spPr>
        <p:txBody>
          <a:bodyPr wrap="none" lIns="91440" tIns="45720" rIns="91440" bIns="45720" rtlCol="0" anchor="t" anchorCtr="0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Cosine Similarity, Magnitude</a:t>
            </a:r>
            <a:endParaRPr lang="en-US" sz="2000" b="1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53545" y="1447384"/>
            <a:ext cx="1737655" cy="686216"/>
            <a:chOff x="3790379" y="914400"/>
            <a:chExt cx="1737655" cy="686216"/>
          </a:xfrm>
        </p:grpSpPr>
        <p:pic>
          <p:nvPicPr>
            <p:cNvPr id="2055" name="Picture 7" descr="https://image.freepik.com/free-icon/vincent-thomas-bridge_318-27102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4" b="29997"/>
            <a:stretch/>
          </p:blipFill>
          <p:spPr bwMode="auto">
            <a:xfrm>
              <a:off x="4114800" y="914400"/>
              <a:ext cx="1088814" cy="43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790379" y="1354395"/>
              <a:ext cx="1737655" cy="246221"/>
            </a:xfrm>
            <a:prstGeom prst="rect">
              <a:avLst/>
            </a:prstGeom>
            <a:noFill/>
            <a:ln w="38100" cap="sq"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Cosine Similarity</a:t>
              </a:r>
              <a:endParaRPr lang="en-US" sz="16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4" name="Picture 7" descr="https://image.freepik.com/free-icon/vincent-thomas-bridge_318-27102.jpg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04" b="29997"/>
          <a:stretch/>
        </p:blipFill>
        <p:spPr bwMode="auto">
          <a:xfrm>
            <a:off x="3268734" y="-1729377"/>
            <a:ext cx="1088814" cy="43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47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stCxn id="8" idx="3"/>
            <a:endCxn id="7" idx="1"/>
          </p:cNvCxnSpPr>
          <p:nvPr/>
        </p:nvCxnSpPr>
        <p:spPr>
          <a:xfrm>
            <a:off x="5949160" y="1781967"/>
            <a:ext cx="608098" cy="0"/>
          </a:xfrm>
          <a:prstGeom prst="line">
            <a:avLst/>
          </a:prstGeom>
          <a:ln w="38100" cap="sq">
            <a:solidFill>
              <a:schemeClr val="tx1"/>
            </a:solidFill>
            <a:miter lim="800000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8" idx="1"/>
          </p:cNvCxnSpPr>
          <p:nvPr/>
        </p:nvCxnSpPr>
        <p:spPr>
          <a:xfrm>
            <a:off x="3957691" y="1781967"/>
            <a:ext cx="636611" cy="0"/>
          </a:xfrm>
          <a:prstGeom prst="line">
            <a:avLst/>
          </a:prstGeom>
          <a:ln w="38100" cap="sq">
            <a:solidFill>
              <a:schemeClr val="tx1"/>
            </a:solidFill>
            <a:miter lim="800000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upload.wikimedia.org/wikipedia/commons/thumb/c/ce/Plutchik-wheel.svg/1010px-Plutchik-wheel.svg.png"/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8" t="8310" r="2360" b="11232"/>
          <a:stretch/>
        </p:blipFill>
        <p:spPr bwMode="auto">
          <a:xfrm>
            <a:off x="0" y="0"/>
            <a:ext cx="5410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Text-To-Image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28600"/>
            <a:ext cx="7955704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·</a:t>
            </a:r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Text-To-Image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0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I extract your mood from your words?</a:t>
            </a:r>
            <a:endParaRPr lang="en-US" sz="2000" b="1" u="sng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13049" y="613470"/>
            <a:ext cx="4314187" cy="751282"/>
            <a:chOff x="486413" y="613470"/>
            <a:chExt cx="4314187" cy="751282"/>
          </a:xfrm>
        </p:grpSpPr>
        <p:pic>
          <p:nvPicPr>
            <p:cNvPr id="1026" name="Picture 2" descr="http://www.hops.io/sites/default/files/styles/portfolio_detail/public/spark_0.png?itok=ClgaSoQj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50" t="17948" r="29099" b="36112"/>
            <a:stretch/>
          </p:blipFill>
          <p:spPr bwMode="auto">
            <a:xfrm>
              <a:off x="486413" y="613470"/>
              <a:ext cx="1421780" cy="751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985727" y="943019"/>
              <a:ext cx="2814873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2000" b="1" u="sng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Training Methodology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585199" y="1581912"/>
            <a:ext cx="1372492" cy="400110"/>
          </a:xfrm>
          <a:prstGeom prst="rect">
            <a:avLst/>
          </a:prstGeom>
          <a:solidFill>
            <a:srgbClr val="FFC000"/>
          </a:solidFill>
          <a:ln w="38100" cap="sq">
            <a:solidFill>
              <a:schemeClr val="accent6">
                <a:lumMod val="75000"/>
              </a:schemeClr>
            </a:solidFill>
            <a:miter lim="800000"/>
          </a:ln>
        </p:spPr>
        <p:txBody>
          <a:bodyPr wrap="none" lIns="91440" tIns="45720" rIns="91440" bIns="45720" rtlCol="0" anchor="t" anchorCtr="0">
            <a:spAutoFit/>
          </a:bodyPr>
          <a:lstStyle/>
          <a:p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Synonym</a:t>
            </a:r>
            <a:endParaRPr lang="en-US" sz="2000" b="1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7258" y="1581912"/>
            <a:ext cx="1345240" cy="400110"/>
          </a:xfrm>
          <a:prstGeom prst="rect">
            <a:avLst/>
          </a:prstGeom>
          <a:solidFill>
            <a:srgbClr val="FFC000"/>
          </a:solidFill>
          <a:ln w="38100" cap="sq">
            <a:solidFill>
              <a:schemeClr val="accent6">
                <a:lumMod val="75000"/>
              </a:schemeClr>
            </a:solidFill>
            <a:miter lim="800000"/>
          </a:ln>
        </p:spPr>
        <p:txBody>
          <a:bodyPr wrap="none" lIns="91440" tIns="45720" rIns="91440" bIns="45720" rtlCol="0" anchor="t" anchorCtr="0">
            <a:spAutoFit/>
          </a:bodyPr>
          <a:lstStyle/>
          <a:p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Antonym</a:t>
            </a:r>
            <a:endParaRPr lang="en-US" sz="2000" b="1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94302" y="1581912"/>
            <a:ext cx="1354858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 cap="sq">
            <a:solidFill>
              <a:schemeClr val="accent3">
                <a:lumMod val="75000"/>
              </a:schemeClr>
            </a:solidFill>
            <a:miter lim="800000"/>
          </a:ln>
        </p:spPr>
        <p:txBody>
          <a:bodyPr wrap="none" lIns="91440" tIns="45720" rIns="91440" bIns="45720" rtlCol="0" anchor="t" anchorCtr="0">
            <a:spAutoFit/>
          </a:bodyPr>
          <a:lstStyle/>
          <a:p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Negation</a:t>
            </a:r>
            <a:endParaRPr lang="en-US" sz="2000" b="1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27730" y="1600200"/>
            <a:ext cx="399148" cy="307777"/>
          </a:xfrm>
          <a:prstGeom prst="rect">
            <a:avLst/>
          </a:prstGeom>
          <a:solidFill>
            <a:srgbClr val="FFFFE6"/>
          </a:solidFill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joy</a:t>
            </a:r>
            <a:endParaRPr lang="en-US" sz="2000" b="1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90600" y="1581090"/>
            <a:ext cx="838200" cy="400110"/>
          </a:xfrm>
          <a:prstGeom prst="ellipse">
            <a:avLst/>
          </a:prstGeom>
          <a:noFill/>
          <a:ln w="508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49" y="2141034"/>
            <a:ext cx="3407150" cy="105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141034"/>
            <a:ext cx="33432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567250"/>
              </p:ext>
            </p:extLst>
          </p:nvPr>
        </p:nvGraphicFramePr>
        <p:xfrm>
          <a:off x="3276600" y="4027174"/>
          <a:ext cx="1757313" cy="2438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07433"/>
                <a:gridCol w="449880"/>
              </a:tblGrid>
              <a:tr h="13335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Joy</a:t>
                      </a:r>
                      <a:endParaRPr lang="en-US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%</a:t>
                      </a:r>
                      <a:endParaRPr lang="en-US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35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Anticipation</a:t>
                      </a:r>
                      <a:endParaRPr lang="en-US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%</a:t>
                      </a:r>
                      <a:endParaRPr lang="en-US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35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Anger</a:t>
                      </a:r>
                      <a:endParaRPr lang="en-US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%</a:t>
                      </a:r>
                      <a:endParaRPr lang="en-US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35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Disgust</a:t>
                      </a:r>
                      <a:endParaRPr lang="en-US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%</a:t>
                      </a:r>
                      <a:endParaRPr lang="en-US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35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Sadness</a:t>
                      </a:r>
                      <a:endParaRPr lang="en-US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%</a:t>
                      </a:r>
                      <a:endParaRPr lang="en-US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35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Surprise</a:t>
                      </a:r>
                      <a:endParaRPr lang="en-US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%</a:t>
                      </a:r>
                      <a:endParaRPr lang="en-US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35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Fear</a:t>
                      </a:r>
                      <a:endParaRPr lang="en-US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%</a:t>
                      </a:r>
                      <a:endParaRPr lang="en-US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35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Trust</a:t>
                      </a:r>
                      <a:endParaRPr lang="en-US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%</a:t>
                      </a:r>
                      <a:endParaRPr lang="en-US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756532" y="4884003"/>
            <a:ext cx="1253868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 cap="sq"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none" lIns="91440" tIns="45720" rIns="91440" bIns="45720" rtlCol="0" anchor="t" anchorCtr="0">
            <a:spAutoFit/>
          </a:bodyPr>
          <a:lstStyle/>
          <a:p>
            <a:pPr algn="ctr"/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</a:t>
            </a:r>
          </a:p>
          <a:p>
            <a:pPr algn="ctr"/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</a:p>
          <a:p>
            <a:pPr algn="ctr"/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Emoticons</a:t>
            </a:r>
            <a:endParaRPr lang="en-US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686781" y="4016023"/>
            <a:ext cx="1228619" cy="2689577"/>
            <a:chOff x="7731385" y="3962400"/>
            <a:chExt cx="1228619" cy="2689577"/>
          </a:xfrm>
        </p:grpSpPr>
        <p:pic>
          <p:nvPicPr>
            <p:cNvPr id="1034" name="Picture 10" descr="https://t4.ftcdn.net/jpg/00/91/61/81/240_F_91618179_eR79OdR87jR9fp9S3aaiJGz4aGqkkwuE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3422" y="3962400"/>
              <a:ext cx="864204" cy="78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s-media-cache-ak0.pinimg.com/736x/4e/5c/f7/4e5cf7d4ccb9c59b6620a9c71944d51e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0902" y="5737302"/>
              <a:ext cx="1089102" cy="91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s-media-cache-ak0.pinimg.com/originals/47/9f/5e/479f5ec3dc9832d2758b6feb9822b98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1385" y="4831172"/>
              <a:ext cx="1076838" cy="807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ight Arrow 22"/>
          <p:cNvSpPr/>
          <p:nvPr/>
        </p:nvSpPr>
        <p:spPr>
          <a:xfrm>
            <a:off x="1589050" y="5032072"/>
            <a:ext cx="1528208" cy="44604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>
            <a:off x="5139358" y="5065584"/>
            <a:ext cx="450257" cy="44604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7126996" y="5065584"/>
            <a:ext cx="450257" cy="44604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20494" y="3505200"/>
            <a:ext cx="5115183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Workflow of the Text-To-Image System</a:t>
            </a:r>
          </a:p>
        </p:txBody>
      </p:sp>
      <p:pic>
        <p:nvPicPr>
          <p:cNvPr id="28" name="IMG_0860.PNG" descr="IMG_0860.PNG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rcRect l="4447" t="2275" r="4002" b="23265"/>
          <a:stretch/>
        </p:blipFill>
        <p:spPr>
          <a:xfrm>
            <a:off x="177572" y="3505200"/>
            <a:ext cx="2217818" cy="16360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2" name="Picture 8" descr="https://cdn3.iconfinder.com/data/icons/glypho-generic-icons/64/input-field-search-field-512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1" t="18498" r="12271" b="18498"/>
          <a:stretch/>
        </p:blipFill>
        <p:spPr bwMode="auto">
          <a:xfrm>
            <a:off x="260196" y="4789174"/>
            <a:ext cx="1116051" cy="93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5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Training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28600"/>
            <a:ext cx="8649804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·</a:t>
            </a:r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Training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0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 Comparison of Clarifai and Tensorflow</a:t>
            </a:r>
            <a:endParaRPr lang="en-US" sz="2000" b="1" u="sng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2846"/>
              </p:ext>
            </p:extLst>
          </p:nvPr>
        </p:nvGraphicFramePr>
        <p:xfrm>
          <a:off x="488796" y="1082040"/>
          <a:ext cx="2895600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Class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Size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Joy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~100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Anticipation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~100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Anger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~100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Disgust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~100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Sadness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~100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Surprise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~100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Fear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~100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Trust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~100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419600" y="990600"/>
            <a:ext cx="3780482" cy="863479"/>
            <a:chOff x="4724400" y="965321"/>
            <a:chExt cx="3780482" cy="863479"/>
          </a:xfrm>
        </p:grpSpPr>
        <p:sp>
          <p:nvSpPr>
            <p:cNvPr id="7" name="TextBox 6"/>
            <p:cNvSpPr txBox="1"/>
            <p:nvPr/>
          </p:nvSpPr>
          <p:spPr>
            <a:xfrm>
              <a:off x="5186127" y="1521023"/>
              <a:ext cx="2814873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2000" b="1" u="sng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Training Methodology</a:t>
              </a:r>
            </a:p>
          </p:txBody>
        </p:sp>
        <p:pic>
          <p:nvPicPr>
            <p:cNvPr id="2050" name="Picture 2" descr="https://upload.wikimedia.org/wikipedia/commons/8/83/Clarifai_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058642"/>
              <a:ext cx="1073061" cy="313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s://wiki.tum.de/download/attachments/25009442/tensor-flow_opengraph_h.png?version=1&amp;modificationDate=1485888308193&amp;api=v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965321"/>
              <a:ext cx="2256482" cy="407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2057400"/>
            <a:ext cx="22987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196272" y="2393495"/>
            <a:ext cx="2779928" cy="1949905"/>
            <a:chOff x="6196272" y="2252246"/>
            <a:chExt cx="2779928" cy="1949905"/>
          </a:xfrm>
        </p:grpSpPr>
        <p:sp>
          <p:nvSpPr>
            <p:cNvPr id="15" name="TextBox 14"/>
            <p:cNvSpPr txBox="1"/>
            <p:nvPr/>
          </p:nvSpPr>
          <p:spPr>
            <a:xfrm>
              <a:off x="6196272" y="2252246"/>
              <a:ext cx="277992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 cap="sq">
              <a:solidFill>
                <a:schemeClr val="accent4">
                  <a:lumMod val="60000"/>
                  <a:lumOff val="40000"/>
                </a:schemeClr>
              </a:solidFill>
              <a:miter lim="800000"/>
            </a:ln>
          </p:spPr>
          <p:txBody>
            <a:bodyPr wrap="none" lIns="91440" tIns="45720" rIns="91440" bIns="45720" rtlCol="0" anchor="t" anchorCtr="0">
              <a:spAutoFit/>
            </a:bodyPr>
            <a:lstStyle/>
            <a:p>
              <a:r>
                <a:rPr lang="en-US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showing exactly Ems</a:t>
              </a:r>
              <a:endParaRPr lang="en-US" sz="16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98131" y="2785646"/>
              <a:ext cx="2031325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 cap="sq">
              <a:solidFill>
                <a:schemeClr val="accent4">
                  <a:lumMod val="60000"/>
                  <a:lumOff val="40000"/>
                </a:schemeClr>
              </a:solidFill>
              <a:miter lim="800000"/>
            </a:ln>
          </p:spPr>
          <p:txBody>
            <a:bodyPr wrap="none" lIns="91440" tIns="45720" rIns="91440" bIns="45720" rtlCol="0" anchor="t" anchorCtr="0">
              <a:spAutoFit/>
            </a:bodyPr>
            <a:lstStyle/>
            <a:p>
              <a:r>
                <a:rPr lang="en-US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Pure Image Input</a:t>
              </a:r>
              <a:endParaRPr lang="en-US" sz="16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96272" y="3332355"/>
              <a:ext cx="180850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 cap="sq">
              <a:solidFill>
                <a:schemeClr val="accent4">
                  <a:lumMod val="60000"/>
                  <a:lumOff val="40000"/>
                </a:schemeClr>
              </a:solidFill>
              <a:miter lim="800000"/>
            </a:ln>
          </p:spPr>
          <p:txBody>
            <a:bodyPr wrap="none" lIns="91440" tIns="45720" rIns="91440" bIns="45720" rtlCol="0" anchor="t" anchorCtr="0">
              <a:spAutoFit/>
            </a:bodyPr>
            <a:lstStyle/>
            <a:p>
              <a:r>
                <a:rPr lang="en-US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Single Iteration</a:t>
              </a:r>
              <a:endParaRPr lang="en-US" sz="16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99990" y="3863597"/>
              <a:ext cx="22252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 cap="sq">
              <a:solidFill>
                <a:schemeClr val="accent4">
                  <a:lumMod val="60000"/>
                  <a:lumOff val="40000"/>
                </a:schemeClr>
              </a:solidFill>
              <a:miter lim="800000"/>
            </a:ln>
          </p:spPr>
          <p:txBody>
            <a:bodyPr wrap="none" lIns="91440" tIns="45720" rIns="91440" bIns="45720" rtlCol="0" anchor="t" anchorCtr="0">
              <a:spAutoFit/>
            </a:bodyPr>
            <a:lstStyle/>
            <a:p>
              <a:r>
                <a:rPr lang="en-US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Only consider W</a:t>
              </a:r>
              <a:r>
                <a:rPr lang="en-US" sz="1600" b="1" baseline="-25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max</a:t>
              </a:r>
              <a:r>
                <a:rPr lang="en-US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  <a:endParaRPr lang="en-US" sz="16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8599" y="5026223"/>
            <a:ext cx="5405326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·</a:t>
            </a:r>
            <a:r>
              <a:rPr lang="en-US" sz="20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Workflow of the Image Training System</a:t>
            </a:r>
          </a:p>
        </p:txBody>
      </p:sp>
      <p:pic>
        <p:nvPicPr>
          <p:cNvPr id="2055" name="Picture 7" descr="http://findicons.com/files/icons/1637/file_icons_vs_2/256/jp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19400" y="5588168"/>
            <a:ext cx="2464136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 cap="sq"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none" lIns="91440" tIns="45720" rIns="91440" bIns="45720" rtlCol="0" anchor="t" anchorCtr="0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 Learning</a:t>
            </a:r>
          </a:p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38700" y="5742056"/>
            <a:ext cx="2124300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 cap="sq"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none" lIns="91440" tIns="45720" rIns="91440" bIns="45720" rtlCol="0" anchor="t" anchorCtr="0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 Classes</a:t>
            </a:r>
          </a:p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 of Each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1655955" y="5872975"/>
            <a:ext cx="990600" cy="44604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5470602" y="5872975"/>
            <a:ext cx="990600" cy="44604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Image-To-Text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28600"/>
            <a:ext cx="8930330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·</a:t>
            </a:r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Image-To-Text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0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Application of Bidirectional Emoji Translation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7200" y="4190999"/>
            <a:ext cx="3739781" cy="2455929"/>
            <a:chOff x="457200" y="3827529"/>
            <a:chExt cx="4293259" cy="28194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827529"/>
              <a:ext cx="1789112" cy="2784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3827529"/>
              <a:ext cx="2388259" cy="2819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034708"/>
              </p:ext>
            </p:extLst>
          </p:nvPr>
        </p:nvGraphicFramePr>
        <p:xfrm>
          <a:off x="469053" y="838200"/>
          <a:ext cx="3340947" cy="3097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Visio" r:id="rId5" imgW="3483540" imgH="3229076" progId="Visio.Drawing.15">
                  <p:embed/>
                </p:oleObj>
              </mc:Choice>
              <mc:Fallback>
                <p:oleObj name="Visio" r:id="rId5" imgW="3483540" imgH="3229076" progId="Visio.Drawing.1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053" y="838200"/>
                        <a:ext cx="3340947" cy="3097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914399"/>
            <a:ext cx="3533726" cy="272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5" descr="http://cdn.images.express.co.uk/img/dynamic/20/590x/secondary/To-Walk-Invisible-viewer-tweets-771655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474" y="4257893"/>
            <a:ext cx="4079008" cy="2295307"/>
          </a:xfrm>
          <a:prstGeom prst="rect">
            <a:avLst/>
          </a:prstGeom>
          <a:noFill/>
          <a:ln w="12700" cap="sq">
            <a:solidFill>
              <a:srgbClr val="7030A0"/>
            </a:solidFill>
            <a:prstDash val="dash"/>
            <a:miter lim="800000"/>
          </a:ln>
        </p:spPr>
      </p:pic>
      <p:sp>
        <p:nvSpPr>
          <p:cNvPr id="13" name="Arc 12"/>
          <p:cNvSpPr/>
          <p:nvPr/>
        </p:nvSpPr>
        <p:spPr>
          <a:xfrm rot="1800000">
            <a:off x="869095" y="2469295"/>
            <a:ext cx="2667000" cy="2667000"/>
          </a:xfrm>
          <a:prstGeom prst="arc">
            <a:avLst>
              <a:gd name="adj1" fmla="val 15919807"/>
              <a:gd name="adj2" fmla="val 20231375"/>
            </a:avLst>
          </a:prstGeom>
          <a:noFill/>
          <a:ln w="38100" cap="sq">
            <a:solidFill>
              <a:srgbClr val="C00000"/>
            </a:solidFill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c 17"/>
          <p:cNvSpPr/>
          <p:nvPr/>
        </p:nvSpPr>
        <p:spPr>
          <a:xfrm rot="9000000">
            <a:off x="2238839" y="-1037761"/>
            <a:ext cx="3489588" cy="3489588"/>
          </a:xfrm>
          <a:prstGeom prst="arc">
            <a:avLst>
              <a:gd name="adj1" fmla="val 15342257"/>
              <a:gd name="adj2" fmla="val 20231375"/>
            </a:avLst>
          </a:prstGeom>
          <a:noFill/>
          <a:ln w="38100" cap="sq">
            <a:solidFill>
              <a:srgbClr val="C00000"/>
            </a:solidFill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/>
          <p:cNvSpPr/>
          <p:nvPr/>
        </p:nvSpPr>
        <p:spPr>
          <a:xfrm rot="14400000">
            <a:off x="4831495" y="2012095"/>
            <a:ext cx="2667000" cy="2667000"/>
          </a:xfrm>
          <a:prstGeom prst="arc">
            <a:avLst>
              <a:gd name="adj1" fmla="val 15919807"/>
              <a:gd name="adj2" fmla="val 20231375"/>
            </a:avLst>
          </a:prstGeom>
          <a:noFill/>
          <a:ln w="38100" cap="sq">
            <a:solidFill>
              <a:srgbClr val="C00000"/>
            </a:solidFill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twitterlogo.png" descr="twitter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757778" y="927946"/>
            <a:ext cx="1171244" cy="6101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38483105"/>
      </p:ext>
    </p:extLst>
  </p:cSld>
  <p:clrMapOvr>
    <a:masterClrMapping/>
  </p:clrMapOvr>
</p:sld>
</file>

<file path=ppt/theme/theme1.xml><?xml version="1.0" encoding="utf-8"?>
<a:theme xmlns:a="http://schemas.openxmlformats.org/drawingml/2006/main" name="K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224</Words>
  <Application>Microsoft Office PowerPoint</Application>
  <PresentationFormat>On-screen Show (4:3)</PresentationFormat>
  <Paragraphs>86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Bookman Old Style</vt:lpstr>
      <vt:lpstr>Calibri</vt:lpstr>
      <vt:lpstr>宋体</vt:lpstr>
      <vt:lpstr>Tahoma</vt:lpstr>
      <vt:lpstr>Consolas</vt:lpstr>
      <vt:lpstr>Kai</vt:lpstr>
      <vt:lpstr>Visio</vt:lpstr>
      <vt:lpstr>Title Page</vt:lpstr>
      <vt:lpstr>Emotion</vt:lpstr>
      <vt:lpstr>Plutchik’s Wheel</vt:lpstr>
      <vt:lpstr>Text-To-Image</vt:lpstr>
      <vt:lpstr>Image Training</vt:lpstr>
      <vt:lpstr>Image-To-Text</vt:lpstr>
    </vt:vector>
  </TitlesOfParts>
  <Company>University of Missouri-Kansas City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COMP-SCI 5542 (SP17) - Project Presentation - Slides (Team 9) - PPTX</dc:title>
  <dc:creator>Dayu Wang (45);Yunlong Liu (22);Chen Wang (44)</dc:creator>
  <cp:lastModifiedBy>Dayu Wang</cp:lastModifiedBy>
  <cp:revision>50</cp:revision>
  <dcterms:created xsi:type="dcterms:W3CDTF">2016-06-21T13:57:58Z</dcterms:created>
  <dcterms:modified xsi:type="dcterms:W3CDTF">2017-05-01T22:01:08Z</dcterms:modified>
</cp:coreProperties>
</file>