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4" r:id="rId9"/>
    <p:sldId id="265" r:id="rId10"/>
    <p:sldId id="260" r:id="rId11"/>
    <p:sldId id="261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Tahoma" panose="020B0604030504040204" pitchFamily="34" charset="0"/>
      <p:regular r:id="rId19"/>
      <p:bold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8" autoAdjust="0"/>
    <p:restoredTop sz="94669" autoAdjust="0"/>
  </p:normalViewPr>
  <p:slideViewPr>
    <p:cSldViewPr>
      <p:cViewPr varScale="1">
        <p:scale>
          <a:sx n="116" d="100"/>
          <a:sy n="116" d="100"/>
        </p:scale>
        <p:origin x="-44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54" y="33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9DF301-0E2D-43E8-850E-0FAD54C7826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25E0E0-1939-4189-B604-0D4278ADF363}">
      <dgm:prSet phldrT="[Text]" custT="1"/>
      <dgm:spPr/>
      <dgm:t>
        <a:bodyPr/>
        <a:lstStyle/>
        <a:p>
          <a:r>
            <a:rPr lang="en-US" sz="1600" dirty="0" smtClean="0"/>
            <a:t>1</a:t>
          </a:r>
          <a:endParaRPr lang="en-US" sz="1600" dirty="0"/>
        </a:p>
      </dgm:t>
    </dgm:pt>
    <dgm:pt modelId="{45D62857-7A88-4AB6-B317-54087C4CAFD4}" type="parTrans" cxnId="{7656F6F1-CE7E-4F29-BD07-50E08A257661}">
      <dgm:prSet/>
      <dgm:spPr/>
      <dgm:t>
        <a:bodyPr/>
        <a:lstStyle/>
        <a:p>
          <a:endParaRPr lang="en-US" sz="1600"/>
        </a:p>
      </dgm:t>
    </dgm:pt>
    <dgm:pt modelId="{01057207-3E77-4B34-9699-2E12B8091573}" type="sibTrans" cxnId="{7656F6F1-CE7E-4F29-BD07-50E08A257661}">
      <dgm:prSet/>
      <dgm:spPr/>
      <dgm:t>
        <a:bodyPr/>
        <a:lstStyle/>
        <a:p>
          <a:endParaRPr lang="en-US" sz="1600"/>
        </a:p>
      </dgm:t>
    </dgm:pt>
    <dgm:pt modelId="{5C2C693A-C37E-44B1-978C-6980BD4CB71A}">
      <dgm:prSet phldrT="[Text]" custT="1"/>
      <dgm:spPr/>
      <dgm:t>
        <a:bodyPr/>
        <a:lstStyle/>
        <a:p>
          <a:r>
            <a:rPr lang="en-US" sz="1600" dirty="0" smtClean="0"/>
            <a:t>Monitor change of user input.</a:t>
          </a:r>
          <a:endParaRPr lang="en-US" sz="1600" dirty="0"/>
        </a:p>
      </dgm:t>
    </dgm:pt>
    <dgm:pt modelId="{C7809993-ECCB-4E61-9C2A-6F6ABC599EC8}" type="parTrans" cxnId="{3C0D58BB-F10D-488F-9FA5-C116058ECF4E}">
      <dgm:prSet/>
      <dgm:spPr/>
      <dgm:t>
        <a:bodyPr/>
        <a:lstStyle/>
        <a:p>
          <a:endParaRPr lang="en-US" sz="1600"/>
        </a:p>
      </dgm:t>
    </dgm:pt>
    <dgm:pt modelId="{E895287F-EA1E-46C9-94FE-7BCDF73A97E5}" type="sibTrans" cxnId="{3C0D58BB-F10D-488F-9FA5-C116058ECF4E}">
      <dgm:prSet/>
      <dgm:spPr/>
      <dgm:t>
        <a:bodyPr/>
        <a:lstStyle/>
        <a:p>
          <a:endParaRPr lang="en-US" sz="1600"/>
        </a:p>
      </dgm:t>
    </dgm:pt>
    <dgm:pt modelId="{937A8964-7843-474E-BAD6-F9B2DAD20387}">
      <dgm:prSet phldrT="[Text]" custT="1"/>
      <dgm:spPr/>
      <dgm:t>
        <a:bodyPr/>
        <a:lstStyle/>
        <a:p>
          <a:r>
            <a:rPr lang="en-US" sz="1600" dirty="0" smtClean="0"/>
            <a:t>2</a:t>
          </a:r>
          <a:endParaRPr lang="en-US" sz="1600" dirty="0"/>
        </a:p>
      </dgm:t>
    </dgm:pt>
    <dgm:pt modelId="{A250ECD9-E574-4C53-9FD5-19B157405B2A}" type="parTrans" cxnId="{67109FB4-4DCD-4C69-A65C-5EDBE3F93784}">
      <dgm:prSet/>
      <dgm:spPr/>
      <dgm:t>
        <a:bodyPr/>
        <a:lstStyle/>
        <a:p>
          <a:endParaRPr lang="en-US" sz="1600"/>
        </a:p>
      </dgm:t>
    </dgm:pt>
    <dgm:pt modelId="{6E15D1C1-00ED-4849-8F04-4001188DC24E}" type="sibTrans" cxnId="{67109FB4-4DCD-4C69-A65C-5EDBE3F93784}">
      <dgm:prSet/>
      <dgm:spPr/>
      <dgm:t>
        <a:bodyPr/>
        <a:lstStyle/>
        <a:p>
          <a:endParaRPr lang="en-US" sz="1600"/>
        </a:p>
      </dgm:t>
    </dgm:pt>
    <dgm:pt modelId="{E806D1E8-39FA-4B9F-BB68-E17DE7F4C8FC}">
      <dgm:prSet phldrT="[Text]" custT="1"/>
      <dgm:spPr/>
      <dgm:t>
        <a:bodyPr/>
        <a:lstStyle/>
        <a:p>
          <a:r>
            <a:rPr lang="en-US" sz="1600" dirty="0" smtClean="0"/>
            <a:t>Update the calculated electrostatic field.</a:t>
          </a:r>
          <a:endParaRPr lang="en-US" sz="1600" dirty="0"/>
        </a:p>
      </dgm:t>
    </dgm:pt>
    <dgm:pt modelId="{6644F370-B779-49E3-BB22-36078F1206C4}" type="parTrans" cxnId="{4B247216-4374-4246-9F5C-07CCDD07FE74}">
      <dgm:prSet/>
      <dgm:spPr/>
      <dgm:t>
        <a:bodyPr/>
        <a:lstStyle/>
        <a:p>
          <a:endParaRPr lang="en-US" sz="1600"/>
        </a:p>
      </dgm:t>
    </dgm:pt>
    <dgm:pt modelId="{8C2C887B-E15F-4E13-9C11-F7BC0BA4B39D}" type="sibTrans" cxnId="{4B247216-4374-4246-9F5C-07CCDD07FE74}">
      <dgm:prSet/>
      <dgm:spPr/>
      <dgm:t>
        <a:bodyPr/>
        <a:lstStyle/>
        <a:p>
          <a:endParaRPr lang="en-US" sz="1600"/>
        </a:p>
      </dgm:t>
    </dgm:pt>
    <dgm:pt modelId="{A54B986D-AC5D-439F-B4E0-0C8A2D24B352}">
      <dgm:prSet phldrT="[Text]" custT="1"/>
      <dgm:spPr/>
      <dgm:t>
        <a:bodyPr/>
        <a:lstStyle/>
        <a:p>
          <a:r>
            <a:rPr lang="en-US" sz="1600" dirty="0" smtClean="0"/>
            <a:t>3</a:t>
          </a:r>
          <a:endParaRPr lang="en-US" sz="1600" dirty="0"/>
        </a:p>
      </dgm:t>
    </dgm:pt>
    <dgm:pt modelId="{AFBBD3CE-2AE2-4EA9-8650-F60A1F92246E}" type="parTrans" cxnId="{BFFC5614-039A-439B-A519-E72140591925}">
      <dgm:prSet/>
      <dgm:spPr/>
      <dgm:t>
        <a:bodyPr/>
        <a:lstStyle/>
        <a:p>
          <a:endParaRPr lang="en-US" sz="1600"/>
        </a:p>
      </dgm:t>
    </dgm:pt>
    <dgm:pt modelId="{094BAB06-5FDF-4669-A2C9-92C2EB195A42}" type="sibTrans" cxnId="{BFFC5614-039A-439B-A519-E72140591925}">
      <dgm:prSet/>
      <dgm:spPr/>
      <dgm:t>
        <a:bodyPr/>
        <a:lstStyle/>
        <a:p>
          <a:endParaRPr lang="en-US" sz="1600"/>
        </a:p>
      </dgm:t>
    </dgm:pt>
    <dgm:pt modelId="{139404D8-FDF1-412B-853D-FD9EF90442BA}">
      <dgm:prSet phldrT="[Text]" custT="1"/>
      <dgm:spPr/>
      <dgm:t>
        <a:bodyPr/>
        <a:lstStyle/>
        <a:p>
          <a:r>
            <a:rPr lang="en-US" sz="1600" dirty="0" smtClean="0"/>
            <a:t>Update the observers</a:t>
          </a:r>
          <a:endParaRPr lang="en-US" sz="1600" dirty="0"/>
        </a:p>
      </dgm:t>
    </dgm:pt>
    <dgm:pt modelId="{58A9B226-9352-41A4-89A8-DBF3A1608CCD}" type="parTrans" cxnId="{16524204-2894-459C-B1D2-E154701BD182}">
      <dgm:prSet/>
      <dgm:spPr/>
      <dgm:t>
        <a:bodyPr/>
        <a:lstStyle/>
        <a:p>
          <a:endParaRPr lang="en-US" sz="1600"/>
        </a:p>
      </dgm:t>
    </dgm:pt>
    <dgm:pt modelId="{0BBDB7C1-2B88-4768-910B-C553865CD0BF}" type="sibTrans" cxnId="{16524204-2894-459C-B1D2-E154701BD182}">
      <dgm:prSet/>
      <dgm:spPr/>
      <dgm:t>
        <a:bodyPr/>
        <a:lstStyle/>
        <a:p>
          <a:endParaRPr lang="en-US" sz="1600"/>
        </a:p>
      </dgm:t>
    </dgm:pt>
    <dgm:pt modelId="{09BD473E-EE21-470A-BE24-8661269C5BD3}" type="pres">
      <dgm:prSet presAssocID="{209DF301-0E2D-43E8-850E-0FAD54C78264}" presName="linearFlow" presStyleCnt="0">
        <dgm:presLayoutVars>
          <dgm:dir/>
          <dgm:animLvl val="lvl"/>
          <dgm:resizeHandles val="exact"/>
        </dgm:presLayoutVars>
      </dgm:prSet>
      <dgm:spPr/>
    </dgm:pt>
    <dgm:pt modelId="{DAF423F6-07CB-42FC-B3B3-BC3693BF8D56}" type="pres">
      <dgm:prSet presAssocID="{CD25E0E0-1939-4189-B604-0D4278ADF363}" presName="composite" presStyleCnt="0"/>
      <dgm:spPr/>
    </dgm:pt>
    <dgm:pt modelId="{8BFA6466-3A6A-4447-AD84-44B29F8E696B}" type="pres">
      <dgm:prSet presAssocID="{CD25E0E0-1939-4189-B604-0D4278ADF36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E5033E7-15BD-4E0E-B38D-5ABDFC2E0080}" type="pres">
      <dgm:prSet presAssocID="{CD25E0E0-1939-4189-B604-0D4278ADF36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2FA31-2AB3-45FB-B40E-3FAC9958ED7A}" type="pres">
      <dgm:prSet presAssocID="{01057207-3E77-4B34-9699-2E12B8091573}" presName="sp" presStyleCnt="0"/>
      <dgm:spPr/>
    </dgm:pt>
    <dgm:pt modelId="{C54C16B8-F7AD-44E3-865B-33A76CBE2048}" type="pres">
      <dgm:prSet presAssocID="{937A8964-7843-474E-BAD6-F9B2DAD20387}" presName="composite" presStyleCnt="0"/>
      <dgm:spPr/>
    </dgm:pt>
    <dgm:pt modelId="{26E0E5DE-3171-4F8F-9846-C1C86AD1F703}" type="pres">
      <dgm:prSet presAssocID="{937A8964-7843-474E-BAD6-F9B2DAD2038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3E14D-00BE-4F05-8585-E66E2BCC397A}" type="pres">
      <dgm:prSet presAssocID="{937A8964-7843-474E-BAD6-F9B2DAD2038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69EE3-701F-47CF-BFB1-8C028BB6F1E9}" type="pres">
      <dgm:prSet presAssocID="{6E15D1C1-00ED-4849-8F04-4001188DC24E}" presName="sp" presStyleCnt="0"/>
      <dgm:spPr/>
    </dgm:pt>
    <dgm:pt modelId="{41DBAC42-706A-486E-B4E6-1ED358221ABE}" type="pres">
      <dgm:prSet presAssocID="{A54B986D-AC5D-439F-B4E0-0C8A2D24B352}" presName="composite" presStyleCnt="0"/>
      <dgm:spPr/>
    </dgm:pt>
    <dgm:pt modelId="{FA4B1B31-8C23-4C7F-9F86-4F7E95A36A6B}" type="pres">
      <dgm:prSet presAssocID="{A54B986D-AC5D-439F-B4E0-0C8A2D24B352}" presName="parentText" presStyleLbl="alignNode1" presStyleIdx="2" presStyleCnt="3" custLinFactNeighborY="8139">
        <dgm:presLayoutVars>
          <dgm:chMax val="1"/>
          <dgm:bulletEnabled val="1"/>
        </dgm:presLayoutVars>
      </dgm:prSet>
      <dgm:spPr/>
    </dgm:pt>
    <dgm:pt modelId="{77DFA3BF-4AAA-420B-ACF5-320C06A257F9}" type="pres">
      <dgm:prSet presAssocID="{A54B986D-AC5D-439F-B4E0-0C8A2D24B35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DE7BA6-AD34-485C-8943-08D1B2B27356}" type="presOf" srcId="{A54B986D-AC5D-439F-B4E0-0C8A2D24B352}" destId="{FA4B1B31-8C23-4C7F-9F86-4F7E95A36A6B}" srcOrd="0" destOrd="0" presId="urn:microsoft.com/office/officeart/2005/8/layout/chevron2"/>
    <dgm:cxn modelId="{FBC0F37B-29CA-4795-B16B-0E8B71D37133}" type="presOf" srcId="{209DF301-0E2D-43E8-850E-0FAD54C78264}" destId="{09BD473E-EE21-470A-BE24-8661269C5BD3}" srcOrd="0" destOrd="0" presId="urn:microsoft.com/office/officeart/2005/8/layout/chevron2"/>
    <dgm:cxn modelId="{67109FB4-4DCD-4C69-A65C-5EDBE3F93784}" srcId="{209DF301-0E2D-43E8-850E-0FAD54C78264}" destId="{937A8964-7843-474E-BAD6-F9B2DAD20387}" srcOrd="1" destOrd="0" parTransId="{A250ECD9-E574-4C53-9FD5-19B157405B2A}" sibTransId="{6E15D1C1-00ED-4849-8F04-4001188DC24E}"/>
    <dgm:cxn modelId="{7656F6F1-CE7E-4F29-BD07-50E08A257661}" srcId="{209DF301-0E2D-43E8-850E-0FAD54C78264}" destId="{CD25E0E0-1939-4189-B604-0D4278ADF363}" srcOrd="0" destOrd="0" parTransId="{45D62857-7A88-4AB6-B317-54087C4CAFD4}" sibTransId="{01057207-3E77-4B34-9699-2E12B8091573}"/>
    <dgm:cxn modelId="{3C0D58BB-F10D-488F-9FA5-C116058ECF4E}" srcId="{CD25E0E0-1939-4189-B604-0D4278ADF363}" destId="{5C2C693A-C37E-44B1-978C-6980BD4CB71A}" srcOrd="0" destOrd="0" parTransId="{C7809993-ECCB-4E61-9C2A-6F6ABC599EC8}" sibTransId="{E895287F-EA1E-46C9-94FE-7BCDF73A97E5}"/>
    <dgm:cxn modelId="{8C82E1EB-3A07-4DED-8E72-275A6B21E2B0}" type="presOf" srcId="{CD25E0E0-1939-4189-B604-0D4278ADF363}" destId="{8BFA6466-3A6A-4447-AD84-44B29F8E696B}" srcOrd="0" destOrd="0" presId="urn:microsoft.com/office/officeart/2005/8/layout/chevron2"/>
    <dgm:cxn modelId="{83E61901-1FA0-4F26-AE82-28587EA4EBFB}" type="presOf" srcId="{937A8964-7843-474E-BAD6-F9B2DAD20387}" destId="{26E0E5DE-3171-4F8F-9846-C1C86AD1F703}" srcOrd="0" destOrd="0" presId="urn:microsoft.com/office/officeart/2005/8/layout/chevron2"/>
    <dgm:cxn modelId="{4B247216-4374-4246-9F5C-07CCDD07FE74}" srcId="{937A8964-7843-474E-BAD6-F9B2DAD20387}" destId="{E806D1E8-39FA-4B9F-BB68-E17DE7F4C8FC}" srcOrd="0" destOrd="0" parTransId="{6644F370-B779-49E3-BB22-36078F1206C4}" sibTransId="{8C2C887B-E15F-4E13-9C11-F7BC0BA4B39D}"/>
    <dgm:cxn modelId="{7414E3D9-7EF2-4DA7-8840-852C8E03E219}" type="presOf" srcId="{139404D8-FDF1-412B-853D-FD9EF90442BA}" destId="{77DFA3BF-4AAA-420B-ACF5-320C06A257F9}" srcOrd="0" destOrd="0" presId="urn:microsoft.com/office/officeart/2005/8/layout/chevron2"/>
    <dgm:cxn modelId="{16524204-2894-459C-B1D2-E154701BD182}" srcId="{A54B986D-AC5D-439F-B4E0-0C8A2D24B352}" destId="{139404D8-FDF1-412B-853D-FD9EF90442BA}" srcOrd="0" destOrd="0" parTransId="{58A9B226-9352-41A4-89A8-DBF3A1608CCD}" sibTransId="{0BBDB7C1-2B88-4768-910B-C553865CD0BF}"/>
    <dgm:cxn modelId="{31BFDD42-4BC0-42B4-ADB0-BD7F35A2D6B0}" type="presOf" srcId="{E806D1E8-39FA-4B9F-BB68-E17DE7F4C8FC}" destId="{51F3E14D-00BE-4F05-8585-E66E2BCC397A}" srcOrd="0" destOrd="0" presId="urn:microsoft.com/office/officeart/2005/8/layout/chevron2"/>
    <dgm:cxn modelId="{BFFC5614-039A-439B-A519-E72140591925}" srcId="{209DF301-0E2D-43E8-850E-0FAD54C78264}" destId="{A54B986D-AC5D-439F-B4E0-0C8A2D24B352}" srcOrd="2" destOrd="0" parTransId="{AFBBD3CE-2AE2-4EA9-8650-F60A1F92246E}" sibTransId="{094BAB06-5FDF-4669-A2C9-92C2EB195A42}"/>
    <dgm:cxn modelId="{7C266305-458F-4F45-A65E-F633B4C2D4F2}" type="presOf" srcId="{5C2C693A-C37E-44B1-978C-6980BD4CB71A}" destId="{BE5033E7-15BD-4E0E-B38D-5ABDFC2E0080}" srcOrd="0" destOrd="0" presId="urn:microsoft.com/office/officeart/2005/8/layout/chevron2"/>
    <dgm:cxn modelId="{95248C65-AD1C-41CD-91F0-DDB3E26BCA3A}" type="presParOf" srcId="{09BD473E-EE21-470A-BE24-8661269C5BD3}" destId="{DAF423F6-07CB-42FC-B3B3-BC3693BF8D56}" srcOrd="0" destOrd="0" presId="urn:microsoft.com/office/officeart/2005/8/layout/chevron2"/>
    <dgm:cxn modelId="{7340D38B-296D-457C-AFD0-E00753F70FF7}" type="presParOf" srcId="{DAF423F6-07CB-42FC-B3B3-BC3693BF8D56}" destId="{8BFA6466-3A6A-4447-AD84-44B29F8E696B}" srcOrd="0" destOrd="0" presId="urn:microsoft.com/office/officeart/2005/8/layout/chevron2"/>
    <dgm:cxn modelId="{464B0E4C-A049-442E-B9C7-A2B3996053B2}" type="presParOf" srcId="{DAF423F6-07CB-42FC-B3B3-BC3693BF8D56}" destId="{BE5033E7-15BD-4E0E-B38D-5ABDFC2E0080}" srcOrd="1" destOrd="0" presId="urn:microsoft.com/office/officeart/2005/8/layout/chevron2"/>
    <dgm:cxn modelId="{5ABB262A-9207-49FD-B962-6453AFBD30ED}" type="presParOf" srcId="{09BD473E-EE21-470A-BE24-8661269C5BD3}" destId="{0B32FA31-2AB3-45FB-B40E-3FAC9958ED7A}" srcOrd="1" destOrd="0" presId="urn:microsoft.com/office/officeart/2005/8/layout/chevron2"/>
    <dgm:cxn modelId="{3D45A13A-66F6-4D11-AA2C-6D3D7DE8953C}" type="presParOf" srcId="{09BD473E-EE21-470A-BE24-8661269C5BD3}" destId="{C54C16B8-F7AD-44E3-865B-33A76CBE2048}" srcOrd="2" destOrd="0" presId="urn:microsoft.com/office/officeart/2005/8/layout/chevron2"/>
    <dgm:cxn modelId="{67C3DD86-FCD7-46A4-A35C-4E67D848A5AD}" type="presParOf" srcId="{C54C16B8-F7AD-44E3-865B-33A76CBE2048}" destId="{26E0E5DE-3171-4F8F-9846-C1C86AD1F703}" srcOrd="0" destOrd="0" presId="urn:microsoft.com/office/officeart/2005/8/layout/chevron2"/>
    <dgm:cxn modelId="{F18DFD01-BA39-47C8-BDA1-CAFDCBC27E71}" type="presParOf" srcId="{C54C16B8-F7AD-44E3-865B-33A76CBE2048}" destId="{51F3E14D-00BE-4F05-8585-E66E2BCC397A}" srcOrd="1" destOrd="0" presId="urn:microsoft.com/office/officeart/2005/8/layout/chevron2"/>
    <dgm:cxn modelId="{3568F569-C74D-4350-AEC2-640B21F931DA}" type="presParOf" srcId="{09BD473E-EE21-470A-BE24-8661269C5BD3}" destId="{1A969EE3-701F-47CF-BFB1-8C028BB6F1E9}" srcOrd="3" destOrd="0" presId="urn:microsoft.com/office/officeart/2005/8/layout/chevron2"/>
    <dgm:cxn modelId="{4655D031-A226-4355-9595-8E09BFE58ABD}" type="presParOf" srcId="{09BD473E-EE21-470A-BE24-8661269C5BD3}" destId="{41DBAC42-706A-486E-B4E6-1ED358221ABE}" srcOrd="4" destOrd="0" presId="urn:microsoft.com/office/officeart/2005/8/layout/chevron2"/>
    <dgm:cxn modelId="{E0028ECE-E920-4F10-ACD2-C42D5580D172}" type="presParOf" srcId="{41DBAC42-706A-486E-B4E6-1ED358221ABE}" destId="{FA4B1B31-8C23-4C7F-9F86-4F7E95A36A6B}" srcOrd="0" destOrd="0" presId="urn:microsoft.com/office/officeart/2005/8/layout/chevron2"/>
    <dgm:cxn modelId="{0525A981-4DDA-460C-89AF-CBB7C351B837}" type="presParOf" srcId="{41DBAC42-706A-486E-B4E6-1ED358221ABE}" destId="{77DFA3BF-4AAA-420B-ACF5-320C06A257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A6466-3A6A-4447-AD84-44B29F8E696B}">
      <dsp:nvSpPr>
        <dsp:cNvPr id="0" name=""/>
        <dsp:cNvSpPr/>
      </dsp:nvSpPr>
      <dsp:spPr>
        <a:xfrm rot="5400000">
          <a:off x="-142696" y="143920"/>
          <a:ext cx="951309" cy="6659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</a:t>
          </a:r>
          <a:endParaRPr lang="en-US" sz="1600" kern="1200" dirty="0"/>
        </a:p>
      </dsp:txBody>
      <dsp:txXfrm rot="-5400000">
        <a:off x="1" y="334181"/>
        <a:ext cx="665916" cy="285393"/>
      </dsp:txXfrm>
    </dsp:sp>
    <dsp:sp modelId="{BE5033E7-15BD-4E0E-B38D-5ABDFC2E0080}">
      <dsp:nvSpPr>
        <dsp:cNvPr id="0" name=""/>
        <dsp:cNvSpPr/>
      </dsp:nvSpPr>
      <dsp:spPr>
        <a:xfrm rot="5400000">
          <a:off x="1585882" y="-918741"/>
          <a:ext cx="618351" cy="2458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Monitor change of user input.</a:t>
          </a:r>
          <a:endParaRPr lang="en-US" sz="1600" kern="1200" dirty="0"/>
        </a:p>
      </dsp:txBody>
      <dsp:txXfrm rot="-5400000">
        <a:off x="665917" y="31409"/>
        <a:ext cx="2428098" cy="557981"/>
      </dsp:txXfrm>
    </dsp:sp>
    <dsp:sp modelId="{26E0E5DE-3171-4F8F-9846-C1C86AD1F703}">
      <dsp:nvSpPr>
        <dsp:cNvPr id="0" name=""/>
        <dsp:cNvSpPr/>
      </dsp:nvSpPr>
      <dsp:spPr>
        <a:xfrm rot="5400000">
          <a:off x="-142696" y="886241"/>
          <a:ext cx="951309" cy="6659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</a:t>
          </a:r>
          <a:endParaRPr lang="en-US" sz="1600" kern="1200" dirty="0"/>
        </a:p>
      </dsp:txBody>
      <dsp:txXfrm rot="-5400000">
        <a:off x="1" y="1076502"/>
        <a:ext cx="665916" cy="285393"/>
      </dsp:txXfrm>
    </dsp:sp>
    <dsp:sp modelId="{51F3E14D-00BE-4F05-8585-E66E2BCC397A}">
      <dsp:nvSpPr>
        <dsp:cNvPr id="0" name=""/>
        <dsp:cNvSpPr/>
      </dsp:nvSpPr>
      <dsp:spPr>
        <a:xfrm rot="5400000">
          <a:off x="1585882" y="-176420"/>
          <a:ext cx="618351" cy="2458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Update the calculated electrostatic field.</a:t>
          </a:r>
          <a:endParaRPr lang="en-US" sz="1600" kern="1200" dirty="0"/>
        </a:p>
      </dsp:txBody>
      <dsp:txXfrm rot="-5400000">
        <a:off x="665917" y="773730"/>
        <a:ext cx="2428098" cy="557981"/>
      </dsp:txXfrm>
    </dsp:sp>
    <dsp:sp modelId="{FA4B1B31-8C23-4C7F-9F86-4F7E95A36A6B}">
      <dsp:nvSpPr>
        <dsp:cNvPr id="0" name=""/>
        <dsp:cNvSpPr/>
      </dsp:nvSpPr>
      <dsp:spPr>
        <a:xfrm rot="5400000">
          <a:off x="-142696" y="1629787"/>
          <a:ext cx="951309" cy="6659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</a:t>
          </a:r>
          <a:endParaRPr lang="en-US" sz="1600" kern="1200" dirty="0"/>
        </a:p>
      </dsp:txBody>
      <dsp:txXfrm rot="-5400000">
        <a:off x="1" y="1820048"/>
        <a:ext cx="665916" cy="285393"/>
      </dsp:txXfrm>
    </dsp:sp>
    <dsp:sp modelId="{77DFA3BF-4AAA-420B-ACF5-320C06A257F9}">
      <dsp:nvSpPr>
        <dsp:cNvPr id="0" name=""/>
        <dsp:cNvSpPr/>
      </dsp:nvSpPr>
      <dsp:spPr>
        <a:xfrm rot="5400000">
          <a:off x="1585882" y="565900"/>
          <a:ext cx="618351" cy="24582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Update the observers</a:t>
          </a:r>
          <a:endParaRPr lang="en-US" sz="1600" kern="1200" dirty="0"/>
        </a:p>
      </dsp:txBody>
      <dsp:txXfrm rot="-5400000">
        <a:off x="665917" y="1516051"/>
        <a:ext cx="2428098" cy="557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91457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observ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11054" y="540187"/>
            <a:ext cx="5334794" cy="38779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C00000"/>
                </a:solidFill>
              </a:rPr>
              <a:t>COMP-SCI 5551 (FS16) - Advanced Software Engineering</a:t>
            </a:r>
          </a:p>
          <a:p>
            <a:pPr algn="ctr"/>
            <a:endParaRPr lang="en-US" sz="1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Learning</a:t>
            </a:r>
          </a:p>
          <a:p>
            <a:pPr algn="ctr"/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Observer Design Pattern</a:t>
            </a:r>
          </a:p>
          <a:p>
            <a:pPr algn="ctr"/>
            <a:endParaRPr lang="en-US" sz="2400" dirty="0" smtClean="0">
              <a:solidFill>
                <a:srgbClr val="C00000"/>
              </a:solidFill>
            </a:endParaRPr>
          </a:p>
          <a:p>
            <a:pPr algn="ctr"/>
            <a:r>
              <a:rPr lang="en-US" sz="2400" i="1" dirty="0" smtClean="0">
                <a:solidFill>
                  <a:srgbClr val="002060"/>
                </a:solidFill>
              </a:rPr>
              <a:t>by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ctr"/>
            <a:endParaRPr lang="en-US" sz="2400" i="1" dirty="0" smtClean="0">
              <a:solidFill>
                <a:srgbClr val="002060"/>
              </a:solidFill>
            </a:endParaRPr>
          </a:p>
          <a:p>
            <a:pPr algn="ctr"/>
            <a:r>
              <a:rPr lang="en-US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Team 1</a:t>
            </a:r>
          </a:p>
          <a:p>
            <a:pPr algn="ctr"/>
            <a:r>
              <a:rPr lang="en-US" sz="1600" i="1" dirty="0" smtClean="0">
                <a:solidFill>
                  <a:srgbClr val="002060"/>
                </a:solidFill>
              </a:rPr>
              <a:t>Joshua Neustrom (39)</a:t>
            </a:r>
          </a:p>
          <a:p>
            <a:pPr algn="ctr"/>
            <a:r>
              <a:rPr lang="en-US" sz="1600" i="1" dirty="0" smtClean="0">
                <a:solidFill>
                  <a:srgbClr val="002060"/>
                </a:solidFill>
              </a:rPr>
              <a:t>Yunlong Liu (25)</a:t>
            </a:r>
          </a:p>
          <a:p>
            <a:pPr algn="ctr"/>
            <a:r>
              <a:rPr lang="en-US" sz="1600" i="1" dirty="0" smtClean="0">
                <a:solidFill>
                  <a:srgbClr val="002060"/>
                </a:solidFill>
              </a:rPr>
              <a:t>Chen Wang (58)</a:t>
            </a:r>
          </a:p>
          <a:p>
            <a:pPr algn="ctr"/>
            <a:r>
              <a:rPr lang="en-US" sz="1600" i="1" dirty="0" smtClean="0">
                <a:solidFill>
                  <a:srgbClr val="002060"/>
                </a:solidFill>
              </a:rPr>
              <a:t>Dayu Wang (59)</a:t>
            </a:r>
            <a:endParaRPr lang="en-US" sz="16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228600"/>
            <a:ext cx="2632131" cy="46166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/>
              <a:t>Conclusion</a:t>
            </a:r>
          </a:p>
          <a:p>
            <a:endParaRPr lang="en-US" sz="2000" b="1" dirty="0"/>
          </a:p>
          <a:p>
            <a:r>
              <a:rPr lang="zh-CN" altLang="en-US" sz="2000" b="1" smtClean="0"/>
              <a:t>　</a:t>
            </a:r>
            <a:r>
              <a:rPr lang="en-US" altLang="zh-CN" sz="2000" dirty="0" smtClean="0"/>
              <a:t>Definition</a:t>
            </a:r>
          </a:p>
          <a:p>
            <a:endParaRPr lang="en-US" altLang="zh-CN" sz="2000" dirty="0" smtClean="0"/>
          </a:p>
          <a:p>
            <a:r>
              <a:rPr lang="zh-CN" altLang="en-US" sz="2000"/>
              <a:t>　</a:t>
            </a:r>
            <a:r>
              <a:rPr lang="en-US" altLang="zh-CN" sz="2000" dirty="0" smtClean="0"/>
              <a:t>Relationship</a:t>
            </a:r>
          </a:p>
          <a:p>
            <a:endParaRPr lang="en-US" sz="2000" dirty="0" smtClean="0"/>
          </a:p>
          <a:p>
            <a:r>
              <a:rPr lang="zh-CN" altLang="en-US" sz="2000"/>
              <a:t>　</a:t>
            </a:r>
            <a:r>
              <a:rPr lang="en-US" altLang="zh-CN" sz="2000" dirty="0" smtClean="0"/>
              <a:t>Illustration</a:t>
            </a:r>
          </a:p>
          <a:p>
            <a:endParaRPr lang="en-US" sz="2000" dirty="0"/>
          </a:p>
          <a:p>
            <a:r>
              <a:rPr lang="zh-CN" altLang="en-US" sz="2000" smtClean="0"/>
              <a:t>　</a:t>
            </a:r>
            <a:r>
              <a:rPr lang="en-US" altLang="zh-CN" sz="2000" dirty="0" smtClean="0"/>
              <a:t>Code Example</a:t>
            </a:r>
          </a:p>
          <a:p>
            <a:endParaRPr lang="en-US" sz="2000" dirty="0"/>
          </a:p>
          <a:p>
            <a:r>
              <a:rPr lang="zh-CN" altLang="en-US" sz="2000" smtClean="0"/>
              <a:t>　</a:t>
            </a:r>
            <a:r>
              <a:rPr lang="en-US" altLang="zh-CN" sz="2000" dirty="0" smtClean="0"/>
              <a:t>Input/Output of Code</a:t>
            </a:r>
          </a:p>
          <a:p>
            <a:endParaRPr lang="en-US" altLang="zh-CN" sz="2000" dirty="0"/>
          </a:p>
          <a:p>
            <a:r>
              <a:rPr lang="zh-CN" altLang="en-US" sz="2000" smtClean="0"/>
              <a:t>　</a:t>
            </a:r>
            <a:r>
              <a:rPr lang="en-US" altLang="zh-CN" sz="2000" dirty="0" smtClean="0"/>
              <a:t>Code Demo</a:t>
            </a:r>
          </a:p>
          <a:p>
            <a:endParaRPr lang="en-US" altLang="zh-CN" sz="2000" dirty="0"/>
          </a:p>
          <a:p>
            <a:r>
              <a:rPr lang="zh-CN" altLang="en-US" sz="2000" smtClean="0"/>
              <a:t>　</a:t>
            </a:r>
            <a:r>
              <a:rPr lang="en-US" altLang="zh-CN" sz="2000" dirty="0" smtClean="0"/>
              <a:t>Questions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8600"/>
            <a:ext cx="166872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2632131" cy="46166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/>
              <a:t>Introduction</a:t>
            </a:r>
          </a:p>
          <a:p>
            <a:endParaRPr lang="en-US" sz="2000" b="1" dirty="0"/>
          </a:p>
          <a:p>
            <a:r>
              <a:rPr lang="zh-CN" altLang="en-US" sz="2000" b="1" smtClean="0"/>
              <a:t>　</a:t>
            </a:r>
            <a:r>
              <a:rPr lang="en-US" altLang="zh-CN" sz="2000" dirty="0" smtClean="0"/>
              <a:t>Definition</a:t>
            </a:r>
          </a:p>
          <a:p>
            <a:endParaRPr lang="en-US" altLang="zh-CN" sz="2000" dirty="0" smtClean="0"/>
          </a:p>
          <a:p>
            <a:r>
              <a:rPr lang="zh-CN" altLang="en-US" sz="2000"/>
              <a:t>　</a:t>
            </a:r>
            <a:r>
              <a:rPr lang="en-US" altLang="zh-CN" sz="2000" dirty="0" smtClean="0"/>
              <a:t>Relationship</a:t>
            </a:r>
          </a:p>
          <a:p>
            <a:endParaRPr lang="en-US" sz="2000" dirty="0" smtClean="0"/>
          </a:p>
          <a:p>
            <a:r>
              <a:rPr lang="zh-CN" altLang="en-US" sz="2000"/>
              <a:t>　</a:t>
            </a:r>
            <a:r>
              <a:rPr lang="en-US" altLang="zh-CN" sz="2000" dirty="0" smtClean="0"/>
              <a:t>Illustration</a:t>
            </a:r>
          </a:p>
          <a:p>
            <a:endParaRPr lang="en-US" sz="2000" dirty="0"/>
          </a:p>
          <a:p>
            <a:r>
              <a:rPr lang="zh-CN" altLang="en-US" sz="2000" smtClean="0"/>
              <a:t>　</a:t>
            </a:r>
            <a:r>
              <a:rPr lang="en-US" altLang="zh-CN" sz="2000" dirty="0" smtClean="0"/>
              <a:t>Code Example</a:t>
            </a:r>
          </a:p>
          <a:p>
            <a:endParaRPr lang="en-US" sz="2000" dirty="0"/>
          </a:p>
          <a:p>
            <a:r>
              <a:rPr lang="zh-CN" altLang="en-US" sz="2000" smtClean="0"/>
              <a:t>　</a:t>
            </a:r>
            <a:r>
              <a:rPr lang="en-US" altLang="zh-CN" sz="2000" dirty="0" smtClean="0"/>
              <a:t>Input/Output of Code</a:t>
            </a:r>
          </a:p>
          <a:p>
            <a:endParaRPr lang="en-US" altLang="zh-CN" sz="2000" dirty="0"/>
          </a:p>
          <a:p>
            <a:r>
              <a:rPr lang="zh-CN" altLang="en-US" sz="2000" smtClean="0"/>
              <a:t>　</a:t>
            </a:r>
            <a:r>
              <a:rPr lang="en-US" altLang="zh-CN" sz="2000" dirty="0" smtClean="0"/>
              <a:t>Code Demo</a:t>
            </a:r>
          </a:p>
          <a:p>
            <a:endParaRPr lang="en-US" altLang="zh-CN" sz="2000" dirty="0"/>
          </a:p>
          <a:p>
            <a:r>
              <a:rPr lang="zh-CN" altLang="en-US" sz="2000" smtClean="0"/>
              <a:t>　</a:t>
            </a:r>
            <a:r>
              <a:rPr lang="en-US" altLang="zh-CN" sz="2000" dirty="0" smtClean="0"/>
              <a:t>Questions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228600"/>
            <a:ext cx="6123471" cy="30777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/>
              <a:t>Definition</a:t>
            </a:r>
          </a:p>
          <a:p>
            <a:endParaRPr lang="en-US" sz="2000" b="1" dirty="0"/>
          </a:p>
          <a:p>
            <a:r>
              <a:rPr lang="zh-CN" altLang="en-US" sz="2000" b="1" smtClean="0"/>
              <a:t>　</a:t>
            </a:r>
            <a:r>
              <a:rPr lang="en-US" altLang="zh-CN" sz="2000" dirty="0" smtClean="0"/>
              <a:t>Behavioral Design Pattern</a:t>
            </a:r>
          </a:p>
          <a:p>
            <a:endParaRPr lang="en-US" altLang="zh-CN" sz="2000" dirty="0" smtClean="0"/>
          </a:p>
          <a:p>
            <a:r>
              <a:rPr lang="zh-CN" altLang="en-US" sz="2000"/>
              <a:t>　</a:t>
            </a:r>
            <a:r>
              <a:rPr lang="en-US" altLang="zh-CN" sz="2000" dirty="0" smtClean="0"/>
              <a:t>One </a:t>
            </a:r>
            <a:r>
              <a:rPr lang="en-US" altLang="zh-CN" sz="2000" dirty="0" smtClean="0">
                <a:sym typeface="Wingdings 3"/>
              </a:rPr>
              <a:t> Many</a:t>
            </a:r>
            <a:endParaRPr lang="en-US" altLang="zh-CN" sz="2000" dirty="0" smtClean="0"/>
          </a:p>
          <a:p>
            <a:endParaRPr lang="en-US" sz="2000" dirty="0" smtClean="0"/>
          </a:p>
          <a:p>
            <a:r>
              <a:rPr lang="zh-CN" altLang="en-US" sz="2000"/>
              <a:t>　</a:t>
            </a:r>
            <a:r>
              <a:rPr lang="en-US" altLang="zh-CN" sz="2000" dirty="0" smtClean="0"/>
              <a:t>Subject (One Keeper) Change </a:t>
            </a:r>
            <a:r>
              <a:rPr lang="en-US" altLang="zh-CN" sz="2000" dirty="0" smtClean="0">
                <a:sym typeface="Wingdings 3"/>
              </a:rPr>
              <a:t> Observers (Many)</a:t>
            </a:r>
            <a:endParaRPr lang="en-US" altLang="zh-CN" sz="2000" dirty="0" smtClean="0"/>
          </a:p>
          <a:p>
            <a:endParaRPr lang="en-US" sz="2000" dirty="0"/>
          </a:p>
          <a:p>
            <a:r>
              <a:rPr lang="zh-CN" altLang="en-US" sz="2000" smtClean="0"/>
              <a:t>　</a:t>
            </a:r>
            <a:r>
              <a:rPr lang="en-US" altLang="zh-CN" sz="2000" dirty="0" smtClean="0"/>
              <a:t>Encapsulation (e.g. MVC)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228600"/>
            <a:ext cx="7013138" cy="30777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/>
              <a:t>Comparison</a:t>
            </a:r>
          </a:p>
          <a:p>
            <a:endParaRPr lang="en-US" sz="2000" b="1" dirty="0"/>
          </a:p>
          <a:p>
            <a:r>
              <a:rPr lang="zh-CN" altLang="en-US" sz="2000" b="1" smtClean="0"/>
              <a:t>　</a:t>
            </a:r>
            <a:r>
              <a:rPr lang="en-US" altLang="zh-CN" sz="2000" dirty="0" smtClean="0"/>
              <a:t>Differences in the following send/receiver divisions</a:t>
            </a:r>
          </a:p>
          <a:p>
            <a:endParaRPr lang="en-US" altLang="zh-CN" sz="2000" dirty="0" smtClean="0"/>
          </a:p>
          <a:p>
            <a:r>
              <a:rPr lang="zh-CN" altLang="en-US" sz="2000"/>
              <a:t>　</a:t>
            </a:r>
            <a:r>
              <a:rPr lang="zh-CN" altLang="en-US" sz="2000" smtClean="0"/>
              <a:t>　</a:t>
            </a:r>
            <a:r>
              <a:rPr lang="en-US" altLang="zh-CN" sz="2000" dirty="0" smtClean="0"/>
              <a:t>Observer (Many at Runtime)</a:t>
            </a:r>
          </a:p>
          <a:p>
            <a:r>
              <a:rPr lang="zh-CN" altLang="en-US" sz="2000"/>
              <a:t>　</a:t>
            </a:r>
            <a:r>
              <a:rPr lang="zh-CN" altLang="en-US" sz="2000" smtClean="0"/>
              <a:t>　</a:t>
            </a:r>
            <a:r>
              <a:rPr lang="en-US" altLang="zh-CN" sz="2000" dirty="0" smtClean="0"/>
              <a:t>Chain of Responsibility (Chain)</a:t>
            </a:r>
          </a:p>
          <a:p>
            <a:r>
              <a:rPr lang="zh-CN" altLang="en-US" sz="2000"/>
              <a:t>　</a:t>
            </a:r>
            <a:r>
              <a:rPr lang="zh-CN" altLang="en-US" sz="2000" smtClean="0"/>
              <a:t>　</a:t>
            </a:r>
            <a:r>
              <a:rPr lang="en-US" altLang="zh-CN" sz="2000" dirty="0" smtClean="0"/>
              <a:t>Command (Subclass)</a:t>
            </a:r>
          </a:p>
          <a:p>
            <a:r>
              <a:rPr lang="zh-CN" altLang="en-US" sz="2000"/>
              <a:t>　</a:t>
            </a:r>
            <a:r>
              <a:rPr lang="zh-CN" altLang="en-US" sz="2000" smtClean="0"/>
              <a:t>　</a:t>
            </a:r>
            <a:r>
              <a:rPr lang="en-US" altLang="zh-CN" sz="2000" dirty="0" smtClean="0"/>
              <a:t>Mediator (Indirect, Encapsulate Others' Communications)</a:t>
            </a:r>
          </a:p>
          <a:p>
            <a:endParaRPr lang="en-US" sz="2000" dirty="0" smtClean="0"/>
          </a:p>
          <a:p>
            <a:r>
              <a:rPr lang="zh-CN" altLang="en-US" sz="2000"/>
              <a:t>　</a:t>
            </a:r>
            <a:r>
              <a:rPr lang="en-US" altLang="zh-CN" sz="2000" dirty="0" smtClean="0"/>
              <a:t>Mediator can use Observer.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337913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/>
              <a:t>Conceptual UML Diagram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23021"/>
            <a:ext cx="6934200" cy="372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0152" y="4781550"/>
            <a:ext cx="52546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rgbClr val="FF00FF"/>
                </a:solidFill>
                <a:latin typeface="Trebuchet MS" panose="020B0603020202020204" pitchFamily="34" charset="0"/>
              </a:rPr>
              <a:t>Reference: </a:t>
            </a:r>
            <a:r>
              <a:rPr lang="en-US" altLang="zh-CN" dirty="0">
                <a:solidFill>
                  <a:srgbClr val="FF00FF"/>
                </a:solidFill>
                <a:latin typeface="Trebuchet MS" panose="020B0603020202020204" pitchFamily="34" charset="0"/>
                <a:hlinkClick r:id="rId3"/>
              </a:rPr>
              <a:t>https://sourcemaking.com/design_patterns/observer</a:t>
            </a:r>
            <a:endParaRPr lang="en-US" altLang="zh-CN" dirty="0">
              <a:solidFill>
                <a:srgbClr val="FF00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8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/>
          <p:cNvCxnSpPr/>
          <p:nvPr/>
        </p:nvCxnSpPr>
        <p:spPr>
          <a:xfrm flipH="1">
            <a:off x="4415711" y="1221659"/>
            <a:ext cx="1722621" cy="0"/>
          </a:xfrm>
          <a:prstGeom prst="straightConnector1">
            <a:avLst/>
          </a:prstGeom>
          <a:ln w="25400" cap="sq">
            <a:solidFill>
              <a:srgbClr val="FF0000"/>
            </a:solidFill>
            <a:miter lim="800000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415711" y="1885950"/>
            <a:ext cx="1722620" cy="0"/>
          </a:xfrm>
          <a:prstGeom prst="straightConnector1">
            <a:avLst/>
          </a:prstGeom>
          <a:ln w="25400" cap="sq">
            <a:solidFill>
              <a:srgbClr val="FF0000"/>
            </a:solidFill>
            <a:miter lim="800000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3"/>
            <a:endCxn id="14" idx="0"/>
          </p:cNvCxnSpPr>
          <p:nvPr/>
        </p:nvCxnSpPr>
        <p:spPr>
          <a:xfrm>
            <a:off x="6786031" y="2547934"/>
            <a:ext cx="1" cy="938216"/>
          </a:xfrm>
          <a:prstGeom prst="line">
            <a:avLst/>
          </a:prstGeom>
          <a:ln w="25400" cap="sq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06999" y="3081334"/>
            <a:ext cx="0" cy="404816"/>
          </a:xfrm>
          <a:prstGeom prst="line">
            <a:avLst/>
          </a:prstGeom>
          <a:ln w="25400" cap="sq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35432" y="3081334"/>
            <a:ext cx="0" cy="404816"/>
          </a:xfrm>
          <a:prstGeom prst="line">
            <a:avLst/>
          </a:prstGeom>
          <a:ln w="25400" cap="sq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06999" y="3081334"/>
            <a:ext cx="3128433" cy="0"/>
          </a:xfrm>
          <a:prstGeom prst="line">
            <a:avLst/>
          </a:prstGeom>
          <a:ln w="25400" cap="sq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6591035" y="2211734"/>
            <a:ext cx="389992" cy="336200"/>
          </a:xfrm>
          <a:prstGeom prst="triangle">
            <a:avLst/>
          </a:prstGeom>
          <a:noFill/>
          <a:ln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74277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/>
              <a:t>Code Example - Calculation of Electrostatic Field in Cartesian System</a:t>
            </a: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42" y="2057028"/>
            <a:ext cx="2590800" cy="804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670516"/>
                  </p:ext>
                </p:extLst>
              </p:nvPr>
            </p:nvGraphicFramePr>
            <p:xfrm>
              <a:off x="718752" y="3062317"/>
              <a:ext cx="3470190" cy="1507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941"/>
                    <a:gridCol w="3104249"/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l-GR" sz="1800" b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ε</a:t>
                          </a:r>
                          <a:r>
                            <a:rPr lang="el-GR" sz="1800" b="0" baseline="-2500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800" b="0" baseline="-25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Vacuum permittivity (Farad/m)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⃑"/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r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Target</a:t>
                          </a:r>
                          <a:r>
                            <a:rPr lang="en-US" sz="1400" b="0" baseline="0" dirty="0" smtClean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point location vector (m)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sz="1800" b="1" i="1" smtClean="0">
                                            <a:latin typeface="Cambria Math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z="1800" b="1" i="1" smtClean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r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800" b="1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="1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source point location vector (m)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q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800" b="1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="1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source point charges (Coulomb)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anchor="b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670516"/>
                  </p:ext>
                </p:extLst>
              </p:nvPr>
            </p:nvGraphicFramePr>
            <p:xfrm>
              <a:off x="718752" y="3062317"/>
              <a:ext cx="3470190" cy="15071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941"/>
                    <a:gridCol w="3104249"/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l-GR" sz="1800" b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ε</a:t>
                          </a:r>
                          <a:r>
                            <a:rPr lang="el-GR" sz="1800" b="0" baseline="-2500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800" b="0" baseline="-25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Vacuum permittivity (Farad/m)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67" t="-108197" r="-850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Target</a:t>
                          </a:r>
                          <a:r>
                            <a:rPr lang="en-US" sz="1400" b="0" baseline="0" dirty="0" smtClean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point location vector (m)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67" t="-208197" r="-85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800" b="1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="1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source point location vector (m)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anchor="b"/>
                    </a:tc>
                  </a:tr>
                  <a:tr h="3945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67" t="-289231" r="-850000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n-US" sz="800" b="1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="1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source point charges (Coulomb)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anchor="b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521043" y="895350"/>
            <a:ext cx="3886200" cy="3886200"/>
          </a:xfrm>
          <a:prstGeom prst="rect">
            <a:avLst/>
          </a:prstGeom>
          <a:noFill/>
          <a:ln cap="sq"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21043" y="1885950"/>
            <a:ext cx="3886200" cy="0"/>
          </a:xfrm>
          <a:prstGeom prst="line">
            <a:avLst/>
          </a:prstGeom>
          <a:ln w="25400" cap="sq">
            <a:solidFill>
              <a:srgbClr val="00B0F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93849" y="1030129"/>
            <a:ext cx="7405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0B0F0"/>
                </a:solidFill>
              </a:rPr>
              <a:t>Subject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5715" y="1428750"/>
            <a:ext cx="25968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00B0F0"/>
                </a:solidFill>
              </a:rPr>
              <a:t>Electrostatic Field Calculator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3486150"/>
            <a:ext cx="1295400" cy="1295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38332" y="3486150"/>
            <a:ext cx="1295400" cy="1295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96200" y="3486150"/>
            <a:ext cx="1295400" cy="1295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stCxn id="10" idx="1"/>
            <a:endCxn id="10" idx="3"/>
          </p:cNvCxnSpPr>
          <p:nvPr/>
        </p:nvCxnSpPr>
        <p:spPr>
          <a:xfrm>
            <a:off x="4572000" y="4133850"/>
            <a:ext cx="1295400" cy="0"/>
          </a:xfrm>
          <a:prstGeom prst="line">
            <a:avLst/>
          </a:prstGeom>
          <a:ln w="25400" cap="sq">
            <a:solidFill>
              <a:srgbClr val="00B0F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1"/>
            <a:endCxn id="14" idx="3"/>
          </p:cNvCxnSpPr>
          <p:nvPr/>
        </p:nvCxnSpPr>
        <p:spPr>
          <a:xfrm>
            <a:off x="6138332" y="4133850"/>
            <a:ext cx="1295400" cy="0"/>
          </a:xfrm>
          <a:prstGeom prst="line">
            <a:avLst/>
          </a:prstGeom>
          <a:ln w="25400" cap="sq">
            <a:solidFill>
              <a:srgbClr val="00B0F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1"/>
            <a:endCxn id="15" idx="3"/>
          </p:cNvCxnSpPr>
          <p:nvPr/>
        </p:nvCxnSpPr>
        <p:spPr>
          <a:xfrm>
            <a:off x="7696200" y="4133850"/>
            <a:ext cx="1295400" cy="0"/>
          </a:xfrm>
          <a:prstGeom prst="line">
            <a:avLst/>
          </a:prstGeom>
          <a:ln w="25400" cap="sq">
            <a:solidFill>
              <a:srgbClr val="00B0F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73077" y="3714750"/>
            <a:ext cx="10932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600" b="1" dirty="0" smtClean="0">
                <a:solidFill>
                  <a:srgbClr val="00B0F0"/>
                </a:solidFill>
              </a:rPr>
              <a:t>_observer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9408" y="3714750"/>
            <a:ext cx="10932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600" b="1" dirty="0" smtClean="0">
                <a:solidFill>
                  <a:srgbClr val="00B0F0"/>
                </a:solidFill>
              </a:rPr>
              <a:t>_observer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97276" y="3714750"/>
            <a:ext cx="10932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b="1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1600" b="1" dirty="0" smtClean="0">
                <a:solidFill>
                  <a:srgbClr val="00B0F0"/>
                </a:solidFill>
              </a:rPr>
              <a:t>_observer</a:t>
            </a:r>
            <a:endParaRPr lang="en-US" sz="1600" b="1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70859" y="4324350"/>
            <a:ext cx="8976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 E(x)</a:t>
            </a:r>
            <a:endParaRPr lang="en-US" sz="16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7190" y="4324349"/>
            <a:ext cx="8976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 E(y)</a:t>
            </a:r>
            <a:endParaRPr lang="en-US" sz="16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95058" y="4324350"/>
            <a:ext cx="8976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 E(z)</a:t>
            </a:r>
            <a:endParaRPr lang="en-US" sz="16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38332" y="895350"/>
            <a:ext cx="1295400" cy="1295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138331" y="1536700"/>
            <a:ext cx="1295400" cy="0"/>
          </a:xfrm>
          <a:prstGeom prst="line">
            <a:avLst/>
          </a:prstGeom>
          <a:ln w="25400" cap="sq">
            <a:solidFill>
              <a:srgbClr val="00B0F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35588" y="1098549"/>
            <a:ext cx="90088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00B0F0"/>
                </a:solidFill>
              </a:rPr>
              <a:t>Observer</a:t>
            </a:r>
            <a:endParaRPr lang="en-US" sz="16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493483" y="1732863"/>
                <a:ext cx="585097" cy="276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rgbClr val="00B0F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Get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1600" b="1" i="1" smtClean="0">
                            <a:solidFill>
                              <a:srgbClr val="00B0F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</m:acc>
                  </m:oMath>
                </a14:m>
                <a:endParaRPr lang="en-US" sz="1600" b="1" dirty="0">
                  <a:solidFill>
                    <a:srgbClr val="00B0F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83" y="1732863"/>
                <a:ext cx="585097" cy="276166"/>
              </a:xfrm>
              <a:prstGeom prst="rect">
                <a:avLst/>
              </a:prstGeom>
              <a:blipFill rotWithShape="1">
                <a:blip r:embed="rId4"/>
                <a:stretch>
                  <a:fillRect l="-20833" t="-13043" r="-11458" b="-4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4986075" y="975438"/>
            <a:ext cx="58189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Views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80465" y="1624725"/>
            <a:ext cx="59311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rgbClr val="FF0000"/>
                </a:solidFill>
              </a:rPr>
              <a:t>Model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317875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/>
              <a:t>Code Example -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Subject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642"/>
            <a:ext cx="6544765" cy="5133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25817667"/>
              </p:ext>
            </p:extLst>
          </p:nvPr>
        </p:nvGraphicFramePr>
        <p:xfrm>
          <a:off x="533400" y="1352550"/>
          <a:ext cx="3124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95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337752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/>
              <a:t>Code Example -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Observer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3932" r="15620" b="8328"/>
          <a:stretch/>
        </p:blipFill>
        <p:spPr bwMode="auto">
          <a:xfrm>
            <a:off x="483971" y="790652"/>
            <a:ext cx="7696201" cy="406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202266" y="3453198"/>
            <a:ext cx="1905000" cy="0"/>
          </a:xfrm>
          <a:prstGeom prst="line">
            <a:avLst/>
          </a:prstGeom>
          <a:ln w="38100" cap="sq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1267" y="1352550"/>
            <a:ext cx="1905000" cy="0"/>
          </a:xfrm>
          <a:prstGeom prst="line">
            <a:avLst/>
          </a:prstGeom>
          <a:ln w="38100" cap="sq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65225" y="1257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801267" y="3453198"/>
            <a:ext cx="1905000" cy="0"/>
          </a:xfrm>
          <a:prstGeom prst="line">
            <a:avLst/>
          </a:prstGeom>
          <a:ln w="38100" cap="sq">
            <a:solidFill>
              <a:srgbClr val="FF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3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0FFFF"/>
              </a:clrFrom>
              <a:clrTo>
                <a:srgbClr val="F0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" t="12047" r="1427" b="1991"/>
          <a:stretch/>
        </p:blipFill>
        <p:spPr bwMode="auto">
          <a:xfrm>
            <a:off x="914399" y="57150"/>
            <a:ext cx="7315201" cy="504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228600"/>
            <a:ext cx="202619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b="1" dirty="0" smtClean="0">
                <a:latin typeface="+mn-ea"/>
                <a:ea typeface="+mn-ea"/>
              </a:rPr>
              <a:t>·</a:t>
            </a:r>
            <a:r>
              <a:rPr lang="en-US" altLang="zh-CN" sz="2000" b="1" dirty="0" smtClean="0"/>
              <a:t>Code Example</a:t>
            </a:r>
          </a:p>
          <a:p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/ Output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5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166</Words>
  <Application>Microsoft Office PowerPoint</Application>
  <PresentationFormat>On-screen Show (16:9)</PresentationFormat>
  <Paragraphs>96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Times New Roman</vt:lpstr>
      <vt:lpstr>Consolas</vt:lpstr>
      <vt:lpstr>Cambria Math</vt:lpstr>
      <vt:lpstr>Tahoma</vt:lpstr>
      <vt:lpstr>宋体</vt:lpstr>
      <vt:lpstr>Trebuchet MS</vt:lpstr>
      <vt:lpstr>Wingdings 3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Missouri-Kansas 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COMP-SCI 5551 (FS16) - Active Learning - Observer Design Pattern - Team 1 - PPTX</dc:title>
  <dc:creator>Joshua Neustrom (39);Yunlong Liu (25);Chen Wang (58);Dayu Wang (59)</dc:creator>
  <cp:lastModifiedBy>Dayu Wang</cp:lastModifiedBy>
  <cp:revision>42</cp:revision>
  <dcterms:modified xsi:type="dcterms:W3CDTF">2016-11-29T08:22:54Z</dcterms:modified>
</cp:coreProperties>
</file>