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8" r:id="rId5"/>
    <p:sldId id="259" r:id="rId6"/>
    <p:sldId id="262" r:id="rId7"/>
  </p:sldIdLst>
  <p:sldSz cx="9144000" cy="6858000" type="screen4x3"/>
  <p:notesSz cx="6858000" cy="9144000"/>
  <p:embeddedFontLst>
    <p:embeddedFont>
      <p:font typeface="Cooper Black" panose="0208090404030B020404" pitchFamily="18" charset="0"/>
      <p:regular r:id="rId9"/>
    </p:embeddedFont>
    <p:embeddedFont>
      <p:font typeface="Tahoma" panose="020B0604030504040204" pitchFamily="34" charset="0"/>
      <p:regular r:id="rId10"/>
      <p:bold r:id="rId11"/>
    </p:embeddedFont>
    <p:embeddedFont>
      <p:font typeface="Cambria Math" panose="02040503050406030204" pitchFamily="18" charset="0"/>
      <p:regular r:id="rId12"/>
    </p:embeddedFont>
    <p:embeddedFont>
      <p:font typeface="Bauhaus 93" panose="04030905020B02020C02" pitchFamily="8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4640" autoAdjust="0"/>
  </p:normalViewPr>
  <p:slideViewPr>
    <p:cSldViewPr>
      <p:cViewPr varScale="1">
        <p:scale>
          <a:sx n="94" d="100"/>
          <a:sy n="94" d="100"/>
        </p:scale>
        <p:origin x="-10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54CDD-2CA8-49BC-B593-2B77B5B796DD}" type="doc">
      <dgm:prSet loTypeId="urn:microsoft.com/office/officeart/2005/8/layout/pyramid2" loCatId="pyramid" qsTypeId="urn:microsoft.com/office/officeart/2005/8/quickstyle/simple4" qsCatId="simple" csTypeId="urn:microsoft.com/office/officeart/2005/8/colors/accent6_1" csCatId="accent6" phldr="1"/>
      <dgm:spPr/>
    </dgm:pt>
    <dgm:pt modelId="{DBEA126F-62E8-4A94-800E-0839D5F0293C}">
      <dgm:prSet phldrT="[Text]"/>
      <dgm:spPr/>
      <dgm:t>
        <a:bodyPr/>
        <a:lstStyle/>
        <a:p>
          <a:r>
            <a:rPr lang="en-US" b="1" u="sng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 3</a:t>
          </a:r>
        </a:p>
        <a:p>
          <a:r>
            <a:rPr lang="en-US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Price </a:t>
          </a:r>
          <a:r>
            <a:rPr lang="en-US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</a:t>
          </a:r>
          <a:r>
            <a:rPr lang="en-US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Income </a:t>
          </a:r>
          <a:r>
            <a:rPr lang="en-US" altLang="zh-CN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× </a:t>
          </a:r>
          <a:r>
            <a:rPr lang="en-US" altLang="zh-CN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15%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13CF1A-F41B-4C38-B496-28E2E0294F2E}" type="parTrans" cxnId="{70864C2D-2BDF-400E-A2BA-5C61E5CD6FCC}">
      <dgm:prSet/>
      <dgm:spPr/>
      <dgm:t>
        <a:bodyPr/>
        <a:lstStyle/>
        <a:p>
          <a:endParaRPr lang="en-US"/>
        </a:p>
      </dgm:t>
    </dgm:pt>
    <dgm:pt modelId="{843170A1-5A2F-4C3B-95F7-B5B4EEF09418}" type="sibTrans" cxnId="{70864C2D-2BDF-400E-A2BA-5C61E5CD6FCC}">
      <dgm:prSet/>
      <dgm:spPr/>
      <dgm:t>
        <a:bodyPr/>
        <a:lstStyle/>
        <a:p>
          <a:endParaRPr lang="en-US"/>
        </a:p>
      </dgm:t>
    </dgm:pt>
    <dgm:pt modelId="{E71B94CA-07F7-4952-A255-D4C0608918BE}">
      <dgm:prSet phldrT="[Text]"/>
      <dgm:spPr/>
      <dgm:t>
        <a:bodyPr/>
        <a:lstStyle/>
        <a:p>
          <a:r>
            <a:rPr lang="en-US" b="1" u="sng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 2</a:t>
          </a:r>
        </a:p>
        <a:p>
          <a:r>
            <a:rPr lang="en-US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Price </a:t>
          </a:r>
          <a:r>
            <a:rPr lang="en-US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≤</a:t>
          </a:r>
          <a:r>
            <a:rPr lang="en-US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Income </a:t>
          </a:r>
          <a:r>
            <a:rPr lang="en-US" altLang="zh-CN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× </a:t>
          </a:r>
          <a:r>
            <a:rPr lang="en-US" altLang="zh-CN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15%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88E9B4-7A81-4613-9B4E-9DFF19693D22}" type="parTrans" cxnId="{059E441A-B2E8-405D-82E3-01F817215C1D}">
      <dgm:prSet/>
      <dgm:spPr/>
      <dgm:t>
        <a:bodyPr/>
        <a:lstStyle/>
        <a:p>
          <a:endParaRPr lang="en-US"/>
        </a:p>
      </dgm:t>
    </dgm:pt>
    <dgm:pt modelId="{D9D8BBC6-375B-42E4-8B37-D36783825B69}" type="sibTrans" cxnId="{059E441A-B2E8-405D-82E3-01F817215C1D}">
      <dgm:prSet/>
      <dgm:spPr/>
      <dgm:t>
        <a:bodyPr/>
        <a:lstStyle/>
        <a:p>
          <a:endParaRPr lang="en-US"/>
        </a:p>
      </dgm:t>
    </dgm:pt>
    <dgm:pt modelId="{AB007FD8-3523-4BB6-99AC-F666B9F85B48}">
      <dgm:prSet phldrT="[Text]"/>
      <dgm:spPr/>
      <dgm:t>
        <a:bodyPr/>
        <a:lstStyle/>
        <a:p>
          <a:r>
            <a:rPr lang="en-US" b="1" u="sng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 1</a:t>
          </a:r>
        </a:p>
        <a:p>
          <a:r>
            <a:rPr lang="en-US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Price </a:t>
          </a:r>
          <a:r>
            <a:rPr lang="en-US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≤</a:t>
          </a:r>
          <a:r>
            <a:rPr lang="en-US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Income </a:t>
          </a:r>
          <a:r>
            <a:rPr lang="en-US" altLang="zh-CN" b="1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× </a:t>
          </a:r>
          <a:r>
            <a:rPr lang="en-US" altLang="zh-CN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3%</a:t>
          </a:r>
          <a:endParaRPr lang="en-US" b="1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29902D-29FA-4D24-A258-DD30A900BE8F}" type="parTrans" cxnId="{22B6658B-F89C-45EB-8F8D-887A298B2080}">
      <dgm:prSet/>
      <dgm:spPr/>
      <dgm:t>
        <a:bodyPr/>
        <a:lstStyle/>
        <a:p>
          <a:endParaRPr lang="en-US"/>
        </a:p>
      </dgm:t>
    </dgm:pt>
    <dgm:pt modelId="{AA4F54C0-7521-4728-B9F8-256D6F815DE8}" type="sibTrans" cxnId="{22B6658B-F89C-45EB-8F8D-887A298B2080}">
      <dgm:prSet/>
      <dgm:spPr/>
      <dgm:t>
        <a:bodyPr/>
        <a:lstStyle/>
        <a:p>
          <a:endParaRPr lang="en-US"/>
        </a:p>
      </dgm:t>
    </dgm:pt>
    <dgm:pt modelId="{6D7260E3-B494-4966-BC5C-6FFBEEA8FAB8}" type="pres">
      <dgm:prSet presAssocID="{3B054CDD-2CA8-49BC-B593-2B77B5B796DD}" presName="compositeShape" presStyleCnt="0">
        <dgm:presLayoutVars>
          <dgm:dir/>
          <dgm:resizeHandles/>
        </dgm:presLayoutVars>
      </dgm:prSet>
      <dgm:spPr/>
    </dgm:pt>
    <dgm:pt modelId="{1D6BFE46-182A-4E81-81CB-63A41B7DF111}" type="pres">
      <dgm:prSet presAssocID="{3B054CDD-2CA8-49BC-B593-2B77B5B796DD}" presName="pyramid" presStyleLbl="node1" presStyleIdx="0" presStyleCnt="1"/>
      <dgm:spPr/>
    </dgm:pt>
    <dgm:pt modelId="{985BEF9D-1C5F-410E-A2B7-7951DA7A3DDD}" type="pres">
      <dgm:prSet presAssocID="{3B054CDD-2CA8-49BC-B593-2B77B5B796DD}" presName="theList" presStyleCnt="0"/>
      <dgm:spPr/>
    </dgm:pt>
    <dgm:pt modelId="{92EC64F3-7844-4B5D-A887-0C7938D0BDD8}" type="pres">
      <dgm:prSet presAssocID="{DBEA126F-62E8-4A94-800E-0839D5F0293C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B4BEC-BC24-4366-AB60-33C7C6FCB605}" type="pres">
      <dgm:prSet presAssocID="{DBEA126F-62E8-4A94-800E-0839D5F0293C}" presName="aSpace" presStyleCnt="0"/>
      <dgm:spPr/>
    </dgm:pt>
    <dgm:pt modelId="{F1DE13E5-7B2D-45E0-A9C0-44500564E4DE}" type="pres">
      <dgm:prSet presAssocID="{E71B94CA-07F7-4952-A255-D4C0608918BE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D26E0-4668-422B-8FE1-03B741D68A02}" type="pres">
      <dgm:prSet presAssocID="{E71B94CA-07F7-4952-A255-D4C0608918BE}" presName="aSpace" presStyleCnt="0"/>
      <dgm:spPr/>
    </dgm:pt>
    <dgm:pt modelId="{BB66E97E-142A-4D7F-B532-476FD76545DB}" type="pres">
      <dgm:prSet presAssocID="{AB007FD8-3523-4BB6-99AC-F666B9F85B4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3E865-7842-4657-BC53-9B1EED916AD3}" type="pres">
      <dgm:prSet presAssocID="{AB007FD8-3523-4BB6-99AC-F666B9F85B48}" presName="aSpace" presStyleCnt="0"/>
      <dgm:spPr/>
    </dgm:pt>
  </dgm:ptLst>
  <dgm:cxnLst>
    <dgm:cxn modelId="{70864C2D-2BDF-400E-A2BA-5C61E5CD6FCC}" srcId="{3B054CDD-2CA8-49BC-B593-2B77B5B796DD}" destId="{DBEA126F-62E8-4A94-800E-0839D5F0293C}" srcOrd="0" destOrd="0" parTransId="{A713CF1A-F41B-4C38-B496-28E2E0294F2E}" sibTransId="{843170A1-5A2F-4C3B-95F7-B5B4EEF09418}"/>
    <dgm:cxn modelId="{22B6658B-F89C-45EB-8F8D-887A298B2080}" srcId="{3B054CDD-2CA8-49BC-B593-2B77B5B796DD}" destId="{AB007FD8-3523-4BB6-99AC-F666B9F85B48}" srcOrd="2" destOrd="0" parTransId="{C829902D-29FA-4D24-A258-DD30A900BE8F}" sibTransId="{AA4F54C0-7521-4728-B9F8-256D6F815DE8}"/>
    <dgm:cxn modelId="{059E441A-B2E8-405D-82E3-01F817215C1D}" srcId="{3B054CDD-2CA8-49BC-B593-2B77B5B796DD}" destId="{E71B94CA-07F7-4952-A255-D4C0608918BE}" srcOrd="1" destOrd="0" parTransId="{DB88E9B4-7A81-4613-9B4E-9DFF19693D22}" sibTransId="{D9D8BBC6-375B-42E4-8B37-D36783825B69}"/>
    <dgm:cxn modelId="{54C72570-BCDA-44F4-B64C-E0866FE6110A}" type="presOf" srcId="{AB007FD8-3523-4BB6-99AC-F666B9F85B48}" destId="{BB66E97E-142A-4D7F-B532-476FD76545DB}" srcOrd="0" destOrd="0" presId="urn:microsoft.com/office/officeart/2005/8/layout/pyramid2"/>
    <dgm:cxn modelId="{4AFCE098-01BD-4982-A815-D3646EE20FD9}" type="presOf" srcId="{E71B94CA-07F7-4952-A255-D4C0608918BE}" destId="{F1DE13E5-7B2D-45E0-A9C0-44500564E4DE}" srcOrd="0" destOrd="0" presId="urn:microsoft.com/office/officeart/2005/8/layout/pyramid2"/>
    <dgm:cxn modelId="{1237C70D-85DD-4F50-A4A8-5E5DB2148874}" type="presOf" srcId="{DBEA126F-62E8-4A94-800E-0839D5F0293C}" destId="{92EC64F3-7844-4B5D-A887-0C7938D0BDD8}" srcOrd="0" destOrd="0" presId="urn:microsoft.com/office/officeart/2005/8/layout/pyramid2"/>
    <dgm:cxn modelId="{9B319963-4AAB-469E-B5A8-9A12E62C12D0}" type="presOf" srcId="{3B054CDD-2CA8-49BC-B593-2B77B5B796DD}" destId="{6D7260E3-B494-4966-BC5C-6FFBEEA8FAB8}" srcOrd="0" destOrd="0" presId="urn:microsoft.com/office/officeart/2005/8/layout/pyramid2"/>
    <dgm:cxn modelId="{AE452673-0B56-433C-8D0C-3A1F6A7EDDFC}" type="presParOf" srcId="{6D7260E3-B494-4966-BC5C-6FFBEEA8FAB8}" destId="{1D6BFE46-182A-4E81-81CB-63A41B7DF111}" srcOrd="0" destOrd="0" presId="urn:microsoft.com/office/officeart/2005/8/layout/pyramid2"/>
    <dgm:cxn modelId="{2CB771A7-EDF9-4AD1-AD72-026F78F4E1DC}" type="presParOf" srcId="{6D7260E3-B494-4966-BC5C-6FFBEEA8FAB8}" destId="{985BEF9D-1C5F-410E-A2B7-7951DA7A3DDD}" srcOrd="1" destOrd="0" presId="urn:microsoft.com/office/officeart/2005/8/layout/pyramid2"/>
    <dgm:cxn modelId="{2888C432-57F9-425D-B0CD-80E7C4871102}" type="presParOf" srcId="{985BEF9D-1C5F-410E-A2B7-7951DA7A3DDD}" destId="{92EC64F3-7844-4B5D-A887-0C7938D0BDD8}" srcOrd="0" destOrd="0" presId="urn:microsoft.com/office/officeart/2005/8/layout/pyramid2"/>
    <dgm:cxn modelId="{AC6B7AD7-6DF5-4366-95A0-44FB3BB03FB5}" type="presParOf" srcId="{985BEF9D-1C5F-410E-A2B7-7951DA7A3DDD}" destId="{989B4BEC-BC24-4366-AB60-33C7C6FCB605}" srcOrd="1" destOrd="0" presId="urn:microsoft.com/office/officeart/2005/8/layout/pyramid2"/>
    <dgm:cxn modelId="{A0F4EDB5-8279-4FFD-88CB-3E6CC783162E}" type="presParOf" srcId="{985BEF9D-1C5F-410E-A2B7-7951DA7A3DDD}" destId="{F1DE13E5-7B2D-45E0-A9C0-44500564E4DE}" srcOrd="2" destOrd="0" presId="urn:microsoft.com/office/officeart/2005/8/layout/pyramid2"/>
    <dgm:cxn modelId="{474DA433-E104-4BB6-82C3-206E4DB047FF}" type="presParOf" srcId="{985BEF9D-1C5F-410E-A2B7-7951DA7A3DDD}" destId="{18ED26E0-4668-422B-8FE1-03B741D68A02}" srcOrd="3" destOrd="0" presId="urn:microsoft.com/office/officeart/2005/8/layout/pyramid2"/>
    <dgm:cxn modelId="{020AFE0D-916B-46AD-B2C5-DB33B5EB0947}" type="presParOf" srcId="{985BEF9D-1C5F-410E-A2B7-7951DA7A3DDD}" destId="{BB66E97E-142A-4D7F-B532-476FD76545DB}" srcOrd="4" destOrd="0" presId="urn:microsoft.com/office/officeart/2005/8/layout/pyramid2"/>
    <dgm:cxn modelId="{AE252646-9D63-463F-8C55-626AA8CDD5F0}" type="presParOf" srcId="{985BEF9D-1C5F-410E-A2B7-7951DA7A3DDD}" destId="{BFC3E865-7842-4657-BC53-9B1EED916AD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BFE46-182A-4E81-81CB-63A41B7DF111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C64F3-7844-4B5D-A887-0C7938D0BDD8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 3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Price </a:t>
          </a:r>
          <a:r>
            <a:rPr lang="en-US" sz="1600" b="1" kern="1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</a:t>
          </a:r>
          <a:r>
            <a:rPr lang="en-US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Income </a:t>
          </a:r>
          <a:r>
            <a:rPr lang="en-US" altLang="zh-CN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× </a:t>
          </a:r>
          <a:r>
            <a:rPr lang="en-US" altLang="zh-CN" sz="1600" b="1" kern="1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15%</a:t>
          </a:r>
          <a:endParaRPr lang="en-US" sz="16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90161" y="455544"/>
        <a:ext cx="2547676" cy="868101"/>
      </dsp:txXfrm>
    </dsp:sp>
    <dsp:sp modelId="{F1DE13E5-7B2D-45E0-A9C0-44500564E4DE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Price </a:t>
          </a:r>
          <a:r>
            <a:rPr lang="en-US" sz="1600" b="1" kern="1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≤</a:t>
          </a:r>
          <a:r>
            <a:rPr lang="en-US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Income </a:t>
          </a:r>
          <a:r>
            <a:rPr lang="en-US" altLang="zh-CN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× </a:t>
          </a:r>
          <a:r>
            <a:rPr lang="en-US" altLang="zh-CN" sz="1600" b="1" kern="1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15%</a:t>
          </a:r>
          <a:endParaRPr lang="en-US" sz="16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90161" y="1537822"/>
        <a:ext cx="2547676" cy="868101"/>
      </dsp:txXfrm>
    </dsp:sp>
    <dsp:sp modelId="{BB66E97E-142A-4D7F-B532-476FD76545DB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 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Price </a:t>
          </a:r>
          <a:r>
            <a:rPr lang="en-US" sz="1600" b="1" kern="1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≤</a:t>
          </a:r>
          <a:r>
            <a:rPr lang="en-US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Income </a:t>
          </a:r>
          <a:r>
            <a:rPr lang="en-US" altLang="zh-CN" sz="1600" b="1" kern="120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× </a:t>
          </a:r>
          <a:r>
            <a:rPr lang="en-US" altLang="zh-CN" sz="1600" b="1" kern="1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3%</a:t>
          </a:r>
          <a:endParaRPr lang="en-US" sz="1600" b="1" kern="120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90161" y="2620101"/>
        <a:ext cx="2547676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C05F-66B0-4EB8-872A-7E764B985C86}" type="datetimeFigureOut">
              <a:rPr lang="en-US" smtClean="0"/>
              <a:t>12/04/2016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476B-B913-424D-B393-7CF78132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9542" y="6430685"/>
            <a:ext cx="341440" cy="24622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600" b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05AFD49-A75B-4817-BB95-A4DBA02C1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093708"/>
            <a:ext cx="914400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COMP-SCI 5551 (FS16) - Advanced Software Engineering</a:t>
            </a:r>
            <a:endParaRPr lang="en-US" sz="2000" b="1">
              <a:solidFill>
                <a:srgbClr val="7030A0"/>
              </a:solidFill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21468"/>
            <a:ext cx="9144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u="sng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Presentation (Dec 6</a:t>
            </a:r>
            <a:r>
              <a:rPr lang="en-US" sz="2400" b="1" u="sng" baseline="30000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b="1" u="sng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2016)</a:t>
            </a:r>
            <a:endParaRPr lang="en-US" sz="2400" b="1" u="sng">
              <a:solidFill>
                <a:srgbClr val="7030A0"/>
              </a:solidFill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3733800"/>
            <a:ext cx="4572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1</a:t>
            </a:r>
          </a:p>
          <a:p>
            <a:endParaRPr lang="en-US" sz="2000" b="1">
              <a:solidFill>
                <a:srgbClr val="7030A0"/>
              </a:solidFill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i="1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Joshua Neustrom (39)</a:t>
            </a:r>
          </a:p>
          <a:p>
            <a:r>
              <a:rPr lang="en-US" sz="2000" i="1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Yunlong Liu (25)</a:t>
            </a:r>
          </a:p>
          <a:p>
            <a:r>
              <a:rPr lang="en-US" sz="2000" i="1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Chen Wang (58)</a:t>
            </a:r>
          </a:p>
          <a:p>
            <a:r>
              <a:rPr lang="en-US" sz="2000" i="1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Dayu Wang (59)</a:t>
            </a:r>
            <a:endParaRPr lang="en-US" sz="2000" i="1">
              <a:solidFill>
                <a:srgbClr val="7030A0"/>
              </a:solidFill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24000" y="4022199"/>
            <a:ext cx="2581673" cy="1269859"/>
            <a:chOff x="1066800" y="1295400"/>
            <a:chExt cx="2581673" cy="12698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295400"/>
              <a:ext cx="1269859" cy="12698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83734" y="1780310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</a:t>
              </a:r>
              <a:endParaRPr lang="en-US" sz="3200" b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37509" y="1514830"/>
              <a:ext cx="14109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rgbClr val="7030A0"/>
                  </a:solidFill>
                  <a:latin typeface="Bauhaus 93" panose="04030905020B02020C02" pitchFamily="82" charset="0"/>
                </a:rPr>
                <a:t>Pocket</a:t>
              </a:r>
              <a:br>
                <a:rPr lang="en-US" sz="2400" smtClean="0">
                  <a:solidFill>
                    <a:srgbClr val="7030A0"/>
                  </a:solidFill>
                  <a:latin typeface="Bauhaus 93" panose="04030905020B02020C02" pitchFamily="82" charset="0"/>
                </a:rPr>
              </a:br>
              <a:r>
                <a:rPr lang="en-US" sz="2400" smtClean="0">
                  <a:solidFill>
                    <a:srgbClr val="7030A0"/>
                  </a:solidFill>
                  <a:latin typeface="Bauhaus 93" panose="04030905020B02020C02" pitchFamily="82" charset="0"/>
                </a:rPr>
                <a:t>Manager</a:t>
              </a:r>
              <a:endParaRPr lang="en-US" sz="2400">
                <a:solidFill>
                  <a:srgbClr val="7030A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5AFD49-A75B-4817-BB95-A4DBA02C14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7572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smtClean="0">
                <a:latin typeface="+mn-ea"/>
                <a:cs typeface="Tahoma" panose="020B0604030504040204" pitchFamily="34" charset="0"/>
              </a:rPr>
              <a:t>·</a:t>
            </a:r>
            <a:r>
              <a:rPr lang="en-US" altLang="zh-CN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Intended to Solve - 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college students manage</a:t>
            </a:r>
          </a:p>
          <a:p>
            <a:r>
              <a:rPr lang="en-US" altLang="zh-CN" sz="240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ea"/>
                <a:cs typeface="Tahoma" panose="020B0604030504040204" pitchFamily="34" charset="0"/>
              </a:rPr>
              <a:t>·</a:t>
            </a:r>
            <a:r>
              <a:rPr lang="en-US" altLang="zh-CN" sz="2400" u="sng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Intended to </a:t>
            </a:r>
            <a:r>
              <a:rPr lang="en-US" altLang="zh-CN" sz="2400" u="sng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 </a:t>
            </a:r>
            <a:r>
              <a:rPr lang="en-US" altLang="zh-CN" sz="2400" u="sng" smtClean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money wisely?</a:t>
            </a:r>
            <a:endParaRPr lang="en-US" sz="24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94936"/>
            <a:ext cx="813203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1: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“</a:t>
            </a:r>
            <a:r>
              <a:rPr 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millionaire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at the beginning of the month</a:t>
            </a:r>
          </a:p>
          <a:p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1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“</a:t>
            </a:r>
            <a:r>
              <a:rPr 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pauper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at the end of the month.</a:t>
            </a:r>
            <a:endParaRPr lang="en-US" sz="24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461736"/>
            <a:ext cx="455733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2: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Card Abuse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18081" y="2992119"/>
            <a:ext cx="5828397" cy="2667000"/>
            <a:chOff x="2418081" y="3048000"/>
            <a:chExt cx="5828397" cy="2667000"/>
          </a:xfrm>
        </p:grpSpPr>
        <p:pic>
          <p:nvPicPr>
            <p:cNvPr id="2050" name="Picture 2" descr="https://gss0.baidu.com/-Po3dSag_xI4khGko9WTAnF6hhy/zhidao/wh%3D600,800/sign=83c3256163380cd7e64baaeb9174810c/63d9f2d3572c11df9a5165f2652762d0f603c25b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" t="6411" r="6576" b="4408"/>
            <a:stretch/>
          </p:blipFill>
          <p:spPr bwMode="auto">
            <a:xfrm>
              <a:off x="2646681" y="3276600"/>
              <a:ext cx="3441276" cy="2072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4387638" y="3296919"/>
              <a:ext cx="0" cy="2133600"/>
            </a:xfrm>
            <a:prstGeom prst="line">
              <a:avLst/>
            </a:prstGeom>
            <a:ln w="25400">
              <a:solidFill>
                <a:srgbClr val="0066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418081" y="5410200"/>
              <a:ext cx="4191000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418081" y="3048000"/>
              <a:ext cx="0" cy="236220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82879" y="5438001"/>
              <a:ext cx="80951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$3,000</a:t>
              </a:r>
              <a:endPara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3952101"/>
              <a:ext cx="306487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smtClean="0">
                  <a:solidFill>
                    <a:srgbClr val="0066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Credit Card Debt</a:t>
              </a:r>
            </a:p>
            <a:p>
              <a:pPr algn="ctr"/>
              <a:r>
                <a:rPr lang="en-US" smtClean="0">
                  <a:solidFill>
                    <a:srgbClr val="0066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Graduating College Student</a:t>
              </a:r>
              <a:endParaRPr lang="en-US">
                <a:solidFill>
                  <a:srgbClr val="00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3400" y="5750004"/>
            <a:ext cx="862248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3: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</a:t>
            </a:r>
            <a:r>
              <a:rPr 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his/her expenses.</a:t>
            </a:r>
          </a:p>
          <a:p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3: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aware of his/her </a:t>
            </a:r>
            <a:r>
              <a:rPr 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bad spending habits</a:t>
            </a: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u="sng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 rot="-2700000">
            <a:off x="631253" y="1105691"/>
            <a:ext cx="1045479" cy="1021218"/>
            <a:chOff x="597469" y="4800600"/>
            <a:chExt cx="1045479" cy="1021218"/>
          </a:xfrm>
        </p:grpSpPr>
        <p:sp>
          <p:nvSpPr>
            <p:cNvPr id="16" name="TextBox 15"/>
            <p:cNvSpPr txBox="1"/>
            <p:nvPr/>
          </p:nvSpPr>
          <p:spPr>
            <a:xfrm>
              <a:off x="597469" y="5120509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Solved</a:t>
              </a:r>
              <a:endParaRPr lang="en-US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09600" y="4800600"/>
              <a:ext cx="1021218" cy="1021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-2700000">
            <a:off x="639830" y="2194476"/>
            <a:ext cx="1045479" cy="1021218"/>
            <a:chOff x="597469" y="4800600"/>
            <a:chExt cx="1045479" cy="1021218"/>
          </a:xfrm>
        </p:grpSpPr>
        <p:sp>
          <p:nvSpPr>
            <p:cNvPr id="23" name="TextBox 22"/>
            <p:cNvSpPr txBox="1"/>
            <p:nvPr/>
          </p:nvSpPr>
          <p:spPr>
            <a:xfrm>
              <a:off x="597469" y="5120509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Solved</a:t>
              </a:r>
              <a:endParaRPr lang="en-US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9600" y="4800600"/>
              <a:ext cx="1021218" cy="1021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-2700000">
            <a:off x="639830" y="5472800"/>
            <a:ext cx="1045479" cy="1021218"/>
            <a:chOff x="597469" y="4800600"/>
            <a:chExt cx="1045479" cy="1021218"/>
          </a:xfrm>
        </p:grpSpPr>
        <p:sp>
          <p:nvSpPr>
            <p:cNvPr id="26" name="TextBox 25"/>
            <p:cNvSpPr txBox="1"/>
            <p:nvPr/>
          </p:nvSpPr>
          <p:spPr>
            <a:xfrm>
              <a:off x="597469" y="5120509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Solved</a:t>
              </a:r>
              <a:endParaRPr lang="en-US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09600" y="4800600"/>
              <a:ext cx="1021218" cy="1021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5AFD49-A75B-4817-BB95-A4DBA02C14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78065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smtClean="0">
                <a:latin typeface="+mn-ea"/>
                <a:cs typeface="Tahoma" panose="020B0604030504040204" pitchFamily="34" charset="0"/>
              </a:rPr>
              <a:t>·</a:t>
            </a:r>
            <a:r>
              <a:rPr lang="en-US" altLang="zh-CN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Budget Generation - Fitting Curves - 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Philosophy</a:t>
            </a:r>
            <a:endParaRPr lang="en-US" sz="24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22452"/>
              </p:ext>
            </p:extLst>
          </p:nvPr>
        </p:nvGraphicFramePr>
        <p:xfrm>
          <a:off x="533400" y="762000"/>
          <a:ext cx="8077200" cy="2062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 gridSpan="5">
                  <a:txBody>
                    <a:bodyPr/>
                    <a:lstStyle/>
                    <a:p>
                      <a:endParaRPr lang="en-US" sz="160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Column</a:t>
                      </a:r>
                      <a:endParaRPr lang="en-US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en-US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en-US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600" b="1" i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600" b="1" i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Food</a:t>
                      </a:r>
                      <a:endParaRPr lang="en-US" sz="160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－</a:t>
                      </a:r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1350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1.0003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800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1800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Living</a:t>
                      </a:r>
                      <a:endParaRPr lang="en-US" sz="160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－</a:t>
                      </a:r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1.0001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800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2400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Entertainment</a:t>
                      </a:r>
                      <a:endParaRPr lang="en-US" sz="160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－</a:t>
                      </a:r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1.00008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800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3000</a:t>
                      </a:r>
                      <a:endParaRPr lang="en-US" sz="1600" b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789092"/>
                <a:ext cx="2844240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A</m:t>
                      </m:r>
                      <m:r>
                        <a:rPr lang="en-US" sz="2400" b="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C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400" i="1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x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i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/>
                          <a:cs typeface="Times New Roman" panose="02020603050405020304" pitchFamily="18" charset="0"/>
                        </a:rPr>
                        <m:t>max</m:t>
                      </m:r>
                    </m:oMath>
                  </m:oMathPara>
                </a14:m>
                <a:endParaRPr lang="en-US" sz="2400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789092"/>
                <a:ext cx="2844240" cy="4637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619014" y="2999232"/>
            <a:ext cx="7220186" cy="3630178"/>
            <a:chOff x="262465" y="831427"/>
            <a:chExt cx="7220186" cy="36301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38200"/>
              <a:ext cx="5397500" cy="33337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51505" y="4215384"/>
              <a:ext cx="2324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6384" y="4215384"/>
              <a:ext cx="3446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2292" y="4215384"/>
              <a:ext cx="3446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2219" y="4215384"/>
              <a:ext cx="3446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58577" y="4215384"/>
              <a:ext cx="3446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25K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465" y="831427"/>
              <a:ext cx="2324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465" y="1905000"/>
              <a:ext cx="2324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465" y="2971800"/>
              <a:ext cx="2324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1K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691" y="4042066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1858" y="1273849"/>
              <a:ext cx="149079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smtClean="0">
                  <a:solidFill>
                    <a:srgbClr val="008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Entertainment</a:t>
              </a:r>
              <a:endParaRPr lang="en-US" sz="1600" b="1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1858" y="1669863"/>
              <a:ext cx="6219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Living</a:t>
              </a:r>
              <a:endParaRPr lang="en-US" sz="16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1858" y="2113281"/>
              <a:ext cx="5017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smtClean="0">
                  <a:solidFill>
                    <a:srgbClr val="0066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Food</a:t>
              </a:r>
              <a:endParaRPr lang="en-US" sz="1600" b="1">
                <a:solidFill>
                  <a:srgbClr val="00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13073" y="4058919"/>
            <a:ext cx="24559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u="sng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Income - Food Budget</a:t>
            </a:r>
            <a:endParaRPr lang="en-US" sz="1600" u="sng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908" y="4565227"/>
            <a:ext cx="26359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u="sng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Income - Entertainment</a:t>
            </a:r>
            <a:endParaRPr lang="en-US" sz="1600" u="sng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5AFD49-A75B-4817-BB95-A4DBA02C14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9467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smtClean="0">
                <a:latin typeface="+mn-ea"/>
                <a:cs typeface="Tahoma" panose="020B0604030504040204" pitchFamily="34" charset="0"/>
              </a:rPr>
              <a:t>·</a:t>
            </a:r>
            <a:r>
              <a:rPr lang="en-US" altLang="zh-CN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Separating 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Needs</a:t>
            </a:r>
            <a:r>
              <a:rPr lang="en-US" altLang="zh-CN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Wants</a:t>
            </a:r>
            <a:r>
              <a:rPr lang="en-US" altLang="zh-CN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 and Suggesting</a:t>
            </a:r>
            <a:endParaRPr lang="en-US" sz="24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26" y="990600"/>
            <a:ext cx="3022374" cy="45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034229"/>
            <a:ext cx="513281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an item you want.</a:t>
            </a:r>
            <a:endParaRPr lang="en-US" sz="24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42255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our suggestion.</a:t>
            </a:r>
            <a:endParaRPr lang="en-US" sz="24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6915543"/>
              </p:ext>
            </p:extLst>
          </p:nvPr>
        </p:nvGraphicFramePr>
        <p:xfrm>
          <a:off x="-381000" y="241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2209800"/>
            <a:ext cx="3196388" cy="3524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u="sng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Rationale</a:t>
            </a:r>
          </a:p>
          <a:p>
            <a:pPr algn="ctr"/>
            <a:endParaRPr lang="en-US" sz="2000" b="1" u="sng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300" b="1" u="sng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How to define “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affordable</a:t>
            </a:r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and</a:t>
            </a:r>
            <a:b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6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affordable</a:t>
            </a:r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”?</a:t>
            </a:r>
          </a:p>
          <a:p>
            <a:endParaRPr lang="en-US" sz="160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smtClean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Credit card debts are mostly</a:t>
            </a:r>
            <a:b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accumulated by multiple 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</a:t>
            </a:r>
          </a:p>
          <a:p>
            <a:r>
              <a:rPr lang="en-US" sz="16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expenses</a:t>
            </a:r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We 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an adult has at</a:t>
            </a:r>
            <a:b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600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some ability of self-control.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5AFD49-A75B-4817-BB95-A4DBA02C14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1425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smtClean="0">
                <a:latin typeface="+mn-ea"/>
                <a:cs typeface="Tahoma" panose="020B0604030504040204" pitchFamily="34" charset="0"/>
              </a:rPr>
              <a:t>·</a:t>
            </a:r>
            <a:r>
              <a:rPr lang="en-US" altLang="zh-CN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Your Every Expense - Lazy?  Just 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 picture</a:t>
            </a:r>
            <a:r>
              <a:rPr lang="en-US" altLang="zh-CN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24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2000" y="1008995"/>
            <a:ext cx="3928319" cy="4401205"/>
            <a:chOff x="553719" y="838200"/>
            <a:chExt cx="3928319" cy="4401205"/>
          </a:xfrm>
        </p:grpSpPr>
        <p:sp>
          <p:nvSpPr>
            <p:cNvPr id="5" name="TextBox 4"/>
            <p:cNvSpPr txBox="1"/>
            <p:nvPr/>
          </p:nvSpPr>
          <p:spPr>
            <a:xfrm>
              <a:off x="553719" y="838200"/>
              <a:ext cx="3928319" cy="44012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The Broker’s Store</a:t>
              </a:r>
            </a:p>
            <a:p>
              <a:pPr algn="ctr"/>
              <a:endParaRPr lang="en-US" sz="1400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5110 Rockill Rd,</a:t>
              </a:r>
            </a:p>
            <a:p>
              <a:pPr algn="ctr"/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Kansas City, MO 64110</a:t>
              </a:r>
            </a:p>
            <a:p>
              <a:pPr algn="ctr"/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8162352296</a:t>
              </a:r>
            </a:p>
            <a:p>
              <a:pPr algn="ctr"/>
              <a:endParaRPr lang="en-US" sz="1400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Cashier </a:t>
              </a:r>
              <a:r>
                <a:rPr lang="en-US" sz="1400" i="1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Emily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 12/04/2016        0017544</a:t>
              </a:r>
            </a:p>
            <a:p>
              <a:endParaRPr lang="en-US" sz="1400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1            Coffee Mug                         $6.99</a:t>
              </a: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2            Chips (@ 2.49 each)        $4.98</a:t>
              </a: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1            Butter                                  $1.99</a:t>
              </a: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               </a:t>
              </a:r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Total                                 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$13.96</a:t>
              </a: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              Tax (10.35%)                     $1.44</a:t>
              </a:r>
            </a:p>
            <a:p>
              <a:endParaRPr lang="en-US" sz="1400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              Grand Total                     $15.40</a:t>
              </a: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              Payment (Cash)             $20.00</a:t>
              </a: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              Change                                 $4.60</a:t>
              </a:r>
            </a:p>
            <a:p>
              <a:r>
                <a:rPr lang="en-US" sz="140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                    Total Due                            $0.00</a:t>
              </a:r>
            </a:p>
            <a:p>
              <a:endParaRPr lang="en-US" sz="140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smtClean="0">
                  <a:latin typeface="Cooper Black" panose="0208090404030B0204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Thank you for shopping!</a:t>
              </a:r>
              <a:endParaRPr lang="en-US" sz="140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450799" y="3789681"/>
              <a:ext cx="990600" cy="990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1288627"/>
              <a:ext cx="6096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8254" y="1496908"/>
              <a:ext cx="6096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59174" y="1705189"/>
              <a:ext cx="1300588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1080" y="2133600"/>
              <a:ext cx="873545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68711" y="2126827"/>
              <a:ext cx="577316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3400" y="990600"/>
            <a:ext cx="3593933" cy="53553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Characteristics</a:t>
            </a:r>
          </a:p>
          <a:p>
            <a:endParaRPr lang="en-US" sz="1600" b="1" smtClean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Classified into 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budget columns</a:t>
            </a:r>
            <a:r>
              <a:rPr lang="en-US" sz="16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Budget 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deductible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Can save 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receipt picture</a:t>
            </a:r>
            <a:r>
              <a:rPr lang="en-US" sz="1600" b="1" smtClean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well.</a:t>
            </a:r>
          </a:p>
          <a:p>
            <a:endParaRPr lang="en-US" sz="2000" b="1" smtClean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smtClean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/>
            <a:r>
              <a:rPr lang="en-US" sz="2000" b="1" smtClean="0">
                <a:solidFill>
                  <a:srgbClr val="00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Work</a:t>
            </a:r>
          </a:p>
          <a:p>
            <a:pPr lvl="0" algn="ctr"/>
            <a:endParaRPr lang="en-US" sz="1600" b="1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600" b="1" u="sng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 Receipt Input</a:t>
            </a:r>
          </a:p>
          <a:p>
            <a:pPr algn="ctr"/>
            <a:endParaRPr lang="en-US" sz="1600" b="1" u="sng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/>
            <a:endParaRPr lang="en-US" sz="2000" b="1" smtClean="0">
              <a:solidFill>
                <a:srgbClr val="00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/>
            <a:r>
              <a:rPr lang="en-US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</a:t>
            </a:r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</a:p>
          <a:p>
            <a:pPr algn="ctr"/>
            <a:endParaRPr lang="en-US" sz="1600" b="1" u="sng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Splitted receipts</a:t>
            </a:r>
          </a:p>
          <a:p>
            <a:pPr>
              <a:spcAft>
                <a:spcPts val="600"/>
              </a:spcAft>
            </a:pPr>
            <a:r>
              <a:rPr lang="en-US" sz="16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Automatic recognition of some</a:t>
            </a:r>
            <a:br>
              <a:rPr lang="en-US" sz="16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6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receipts.</a:t>
            </a:r>
          </a:p>
          <a:p>
            <a:r>
              <a:rPr lang="en-US" sz="16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Self-adjusting mathematical</a:t>
            </a:r>
            <a:br>
              <a:rPr lang="en-US" sz="16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6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 curves.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5638800"/>
            <a:ext cx="39417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most cases, the number we need in</a:t>
            </a:r>
            <a:b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receipt is </a:t>
            </a:r>
            <a:r>
              <a:rPr lang="en-US" sz="1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largest number</a:t>
            </a:r>
            <a:b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extracted from the OCR API.</a:t>
            </a:r>
            <a:endParaRPr lang="en-US" sz="16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5AFD49-A75B-4817-BB95-A4DBA02C14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221468"/>
            <a:ext cx="91440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</a:t>
            </a:r>
          </a:p>
          <a:p>
            <a:pPr algn="ctr"/>
            <a:endParaRPr lang="en-US" sz="2400" b="1">
              <a:solidFill>
                <a:srgbClr val="7030A0"/>
              </a:solidFill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smtClean="0">
                <a:solidFill>
                  <a:srgbClr val="7030A0"/>
                </a:solidFill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US" sz="2400" b="1">
              <a:solidFill>
                <a:srgbClr val="7030A0"/>
              </a:solidFill>
              <a:uFill>
                <a:solidFill>
                  <a:schemeClr val="tx1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5AFD49-A75B-4817-BB95-A4DBA02C14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394</Words>
  <Application>Microsoft Office PowerPoint</Application>
  <PresentationFormat>On-screen Show (4:3)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Cooper Black</vt:lpstr>
      <vt:lpstr>Tahoma</vt:lpstr>
      <vt:lpstr>Cambria Math</vt:lpstr>
      <vt:lpstr>Times New Roman</vt:lpstr>
      <vt:lpstr>Bauhaus 93</vt:lpstr>
      <vt:lpstr>宋体</vt:lpstr>
      <vt:lpstr>Calibri</vt:lpstr>
      <vt:lpstr>Kai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5551 (FS16) - Project Presentation - Slides - PPTX</dc:title>
  <dc:creator>Joshua Neustrom;Yunlong Liu;Chen Wang;Dayu Wang</dc:creator>
  <cp:lastModifiedBy>Dayu Wang</cp:lastModifiedBy>
  <cp:revision>66</cp:revision>
  <dcterms:created xsi:type="dcterms:W3CDTF">2016-06-21T13:57:58Z</dcterms:created>
  <dcterms:modified xsi:type="dcterms:W3CDTF">2016-12-05T04:19:11Z</dcterms:modified>
</cp:coreProperties>
</file>