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0" r:id="rId4"/>
    <p:sldId id="264" r:id="rId5"/>
  </p:sldIdLst>
  <p:sldSz cx="9144000" cy="6858000" type="screen4x3"/>
  <p:notesSz cx="6858000" cy="9144000"/>
  <p:embeddedFontLst>
    <p:embeddedFont>
      <p:font typeface="맑은 고딕" panose="020B0503020000020004" pitchFamily="34" charset="-127"/>
      <p:regular r:id="rId7"/>
      <p:bold r:id="rId8"/>
    </p:embeddedFont>
    <p:embeddedFont>
      <p:font typeface="Wingdings 3" panose="05040102010807070707" pitchFamily="18" charset="2"/>
      <p:regular r:id="rId9"/>
    </p:embeddedFont>
    <p:embeddedFont>
      <p:font typeface="Tahoma" panose="020B0604030504040204" pitchFamily="34" charset="0"/>
      <p:regular r:id="rId10"/>
      <p:bold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Lucida Handwriting" panose="03010101010101010101" pitchFamily="66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Bookman Old Style" panose="02050604050505020204" pitchFamily="18" charset="0"/>
      <p:regular r:id="rId21"/>
      <p:bold r:id="rId22"/>
      <p:italic r:id="rId23"/>
      <p:boldItalic r:id="rId24"/>
    </p:embeddedFont>
    <p:embeddedFont>
      <p:font typeface="Book Antiqua" panose="02040602050305030304" pitchFamily="18" charset="0"/>
      <p:regular r:id="rId25"/>
      <p:bold r:id="rId26"/>
      <p:italic r:id="rId27"/>
      <p:bold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7" autoAdjust="0"/>
    <p:restoredTop sz="94640" autoAdjust="0"/>
  </p:normalViewPr>
  <p:slideViewPr>
    <p:cSldViewPr>
      <p:cViewPr varScale="1">
        <p:scale>
          <a:sx n="97" d="100"/>
          <a:sy n="97" d="100"/>
        </p:scale>
        <p:origin x="-1040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font" Target="fonts/font22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font" Target="fonts/font2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9A9C1-3955-42B1-8D54-16EB0A8F3ED6}" type="datetimeFigureOut">
              <a:rPr lang="en-US" smtClean="0"/>
              <a:t>04/19/2017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FB106-B53C-4CE5-A904-587190117F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1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FB106-B53C-4CE5-A904-587190117F8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1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222188" y="6446579"/>
            <a:ext cx="19877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89D5B7E-8D9B-4661-92C3-37B2338519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222188" y="6446579"/>
            <a:ext cx="19877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89D5B7E-8D9B-4661-92C3-37B2338519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wk894/UMKC_SP17_Hack-A-Thon_SkyDefend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42742"/>
            <a:ext cx="4248472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  <a:cs typeface="Arial" pitchFamily="34" charset="0"/>
              </a:rPr>
              <a:t>UMKC SCE SP17 Hack-A-Thon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dirty="0" smtClean="0">
              <a:solidFill>
                <a:srgbClr val="002060"/>
              </a:solidFill>
              <a:latin typeface="Bookman Old Style" panose="02050604050505020204" pitchFamily="18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u="sng" dirty="0" smtClean="0">
                <a:solidFill>
                  <a:srgbClr val="002060"/>
                </a:solidFill>
                <a:latin typeface="Bookman Old Style" panose="02050604050505020204" pitchFamily="18" charset="0"/>
                <a:cs typeface="Arial" pitchFamily="34" charset="0"/>
              </a:rPr>
              <a:t>Dayu Wang (Leader)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Arial" pitchFamily="34" charset="0"/>
              </a:rPr>
              <a:t>Ting Xia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Arial" pitchFamily="34" charset="0"/>
              </a:rPr>
              <a:t>Yunlong Liu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Arial" pitchFamily="34" charset="0"/>
              </a:rPr>
              <a:t>Chen Wang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dirty="0">
              <a:solidFill>
                <a:srgbClr val="002060"/>
              </a:solidFill>
              <a:latin typeface="Bookman Old Style" panose="02050604050505020204" pitchFamily="18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dirty="0" smtClean="0">
              <a:solidFill>
                <a:srgbClr val="002060"/>
              </a:solidFill>
              <a:latin typeface="Bookman Old Style" panose="02050604050505020204" pitchFamily="18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dirty="0" smtClean="0">
                <a:solidFill>
                  <a:srgbClr val="0070C0"/>
                </a:solidFill>
                <a:latin typeface="Bookman Old Style" panose="02050604050505020204" pitchFamily="18" charset="0"/>
                <a:cs typeface="Arial" pitchFamily="34" charset="0"/>
              </a:rPr>
              <a:t>Use Case Provided by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800" b="1" dirty="0">
              <a:solidFill>
                <a:srgbClr val="0070C0"/>
              </a:solidFill>
              <a:latin typeface="Bookman Old Style" panose="02050604050505020204" pitchFamily="18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Arial" pitchFamily="34" charset="0"/>
              </a:rPr>
              <a:t>UMKC SCE</a:t>
            </a:r>
            <a:endParaRPr kumimoji="0" lang="en-US" altLang="ko-KR" sz="20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404664"/>
            <a:ext cx="58326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Waste Container 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40304" y="116632"/>
            <a:ext cx="54454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</a:t>
            </a:r>
            <a:r>
              <a:rPr lang="en-US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://</a:t>
            </a:r>
            <a:r>
              <a:rPr lang="en-US" sz="12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github.com/dwk894/UMKC_SP17_Hack-A-Thon_SkyDefender</a:t>
            </a:r>
            <a:endParaRPr lang="en-US" sz="1200" b="1" dirty="0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12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GitHub </a:t>
            </a:r>
            <a:r>
              <a:rPr lang="en-US" sz="12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Repository</a:t>
            </a:r>
            <a:endParaRPr lang="en-US" sz="12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58" y="1700808"/>
            <a:ext cx="1689187" cy="1155759"/>
          </a:xfrm>
          <a:prstGeom prst="rect">
            <a:avLst/>
          </a:prstGeom>
        </p:spPr>
      </p:pic>
      <p:pic>
        <p:nvPicPr>
          <p:cNvPr id="1028" name="Picture 4" descr="http://www.umkc.edu/mcom/resources/logos/university-level-with-name/uni_web_400px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06" y="1700808"/>
            <a:ext cx="1540406" cy="108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9D5B7E-8D9B-4661-92C3-37B23385196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1063769"/>
            <a:ext cx="3824765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  <a:cs typeface="Arial" pitchFamily="34" charset="0"/>
              </a:rPr>
              <a:t>Grand Finale - Apr 20</a:t>
            </a:r>
            <a:r>
              <a:rPr kumimoji="0" lang="en-US" altLang="ko-KR" b="1" baseline="30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  <a:cs typeface="Arial" pitchFamily="34" charset="0"/>
              </a:rPr>
              <a:t>th</a:t>
            </a:r>
            <a:r>
              <a:rPr kumimoji="0"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  <a:cs typeface="Arial" pitchFamily="34" charset="0"/>
              </a:rPr>
              <a:t>, 2017</a:t>
            </a:r>
            <a:endParaRPr kumimoji="0" lang="en-US" altLang="ko-KR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anose="03010101010101010101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sz="2600" u="sng" dirty="0" smtClean="0"/>
              <a:t>System Architecture - Web Master and Mobile Terminal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truck driver (mobile) and supervisor (web) instantly exchange info?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479806" y="1268760"/>
            <a:ext cx="2279702" cy="2313548"/>
            <a:chOff x="4932040" y="1916832"/>
            <a:chExt cx="2279702" cy="2313548"/>
          </a:xfrm>
        </p:grpSpPr>
        <p:grpSp>
          <p:nvGrpSpPr>
            <p:cNvPr id="4" name="Group 3"/>
            <p:cNvGrpSpPr/>
            <p:nvPr/>
          </p:nvGrpSpPr>
          <p:grpSpPr>
            <a:xfrm>
              <a:off x="4932040" y="1916832"/>
              <a:ext cx="2279702" cy="1089412"/>
              <a:chOff x="4932040" y="1916832"/>
              <a:chExt cx="2279702" cy="1089412"/>
            </a:xfrm>
          </p:grpSpPr>
          <p:pic>
            <p:nvPicPr>
              <p:cNvPr id="2052" name="Picture 4" descr="https://maxcdn.icons8.com/Share/icon/Transport/truck_checked_filled16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2040" y="1988840"/>
                <a:ext cx="1008112" cy="1008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https://image.freepik.com/free-icon/cellphone-ringing_318-33402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1916832"/>
                <a:ext cx="576064" cy="576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5909783" y="2636912"/>
                <a:ext cx="1301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Driver #1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932040" y="3140968"/>
              <a:ext cx="2279702" cy="1089412"/>
              <a:chOff x="4932040" y="3140968"/>
              <a:chExt cx="2279702" cy="1089412"/>
            </a:xfrm>
          </p:grpSpPr>
          <p:pic>
            <p:nvPicPr>
              <p:cNvPr id="97" name="Picture 4" descr="https://maxcdn.icons8.com/Share/icon/Transport/truck_checked_filled16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2040" y="3212976"/>
                <a:ext cx="1008112" cy="1008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6" descr="https://image.freepik.com/free-icon/cellphone-ringing_318-33402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3140968"/>
                <a:ext cx="576064" cy="576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9" name="TextBox 98"/>
              <p:cNvSpPr txBox="1"/>
              <p:nvPr/>
            </p:nvSpPr>
            <p:spPr>
              <a:xfrm>
                <a:off x="5909783" y="3861048"/>
                <a:ext cx="1301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Driver #2</a:t>
                </a:r>
                <a:endParaRPr lang="en-US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404135" y="1387495"/>
            <a:ext cx="1707519" cy="1363372"/>
            <a:chOff x="3034165" y="1387495"/>
            <a:chExt cx="1707519" cy="1363372"/>
          </a:xfrm>
        </p:grpSpPr>
        <p:pic>
          <p:nvPicPr>
            <p:cNvPr id="2056" name="Picture 8" descr="http://www.clipartbest.com/cliparts/ncB/GBd/ncBGBdqpi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24" t="10020" r="13808" b="28567"/>
            <a:stretch/>
          </p:blipFill>
          <p:spPr bwMode="auto">
            <a:xfrm>
              <a:off x="3131840" y="1387495"/>
              <a:ext cx="1512167" cy="1023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/>
            <p:cNvSpPr txBox="1"/>
            <p:nvPr/>
          </p:nvSpPr>
          <p:spPr>
            <a:xfrm>
              <a:off x="3034165" y="2381535"/>
              <a:ext cx="1707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Cloud Master</a:t>
              </a:r>
              <a:endParaRPr lang="en-US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5536" y="1310623"/>
            <a:ext cx="1784463" cy="1828604"/>
            <a:chOff x="29673" y="1310623"/>
            <a:chExt cx="1784463" cy="18286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1310623"/>
              <a:ext cx="1196752" cy="1196752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29673" y="2492896"/>
              <a:ext cx="17844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Administrator</a:t>
              </a:r>
            </a:p>
            <a:p>
              <a:pPr algn="ctr"/>
              <a:r>
                <a:rPr lang="en-US" b="1" dirty="0" smtClean="0">
                  <a:solidFill>
                    <a:schemeClr val="bg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(Web)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2193061" y="1746644"/>
            <a:ext cx="936104" cy="30548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2065561" y="143426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Subscribe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168228" y="1434262"/>
            <a:ext cx="1194558" cy="627477"/>
            <a:chOff x="4916606" y="1434262"/>
            <a:chExt cx="1194558" cy="627477"/>
          </a:xfrm>
        </p:grpSpPr>
        <p:sp>
          <p:nvSpPr>
            <p:cNvPr id="103" name="Right Arrow 102"/>
            <p:cNvSpPr/>
            <p:nvPr/>
          </p:nvSpPr>
          <p:spPr>
            <a:xfrm flipH="1">
              <a:off x="5045833" y="1756259"/>
              <a:ext cx="936104" cy="30548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916606" y="1434262"/>
              <a:ext cx="1194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Subscribe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 rot="1527366">
            <a:off x="5188518" y="2359236"/>
            <a:ext cx="1194558" cy="627477"/>
            <a:chOff x="4916606" y="1434262"/>
            <a:chExt cx="1194558" cy="627477"/>
          </a:xfrm>
        </p:grpSpPr>
        <p:sp>
          <p:nvSpPr>
            <p:cNvPr id="107" name="Right Arrow 106"/>
            <p:cNvSpPr/>
            <p:nvPr/>
          </p:nvSpPr>
          <p:spPr>
            <a:xfrm flipH="1">
              <a:off x="5045833" y="1756259"/>
              <a:ext cx="936104" cy="30548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916606" y="1434262"/>
              <a:ext cx="1194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Subscribe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31" name="Elbow Connector 30"/>
          <p:cNvCxnSpPr/>
          <p:nvPr/>
        </p:nvCxnSpPr>
        <p:spPr>
          <a:xfrm rot="5400000" flipH="1" flipV="1">
            <a:off x="2473107" y="1521655"/>
            <a:ext cx="388360" cy="2846784"/>
          </a:xfrm>
          <a:prstGeom prst="bentConnector3">
            <a:avLst>
              <a:gd name="adj1" fmla="val -438949"/>
            </a:avLst>
          </a:prstGeom>
          <a:ln w="38100" cap="sq">
            <a:solidFill>
              <a:srgbClr val="00B050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26683"/>
              </p:ext>
            </p:extLst>
          </p:nvPr>
        </p:nvGraphicFramePr>
        <p:xfrm>
          <a:off x="1400973" y="3212976"/>
          <a:ext cx="2530615" cy="14833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5306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Management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Add/Remove Drivers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Secure Login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Instant</a:t>
                      </a:r>
                      <a:r>
                        <a:rPr lang="en-US" sz="1600" baseline="0" dirty="0" smtClean="0"/>
                        <a:t> Chat with Drivers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809735"/>
              </p:ext>
            </p:extLst>
          </p:nvPr>
        </p:nvGraphicFramePr>
        <p:xfrm>
          <a:off x="1394442" y="4993583"/>
          <a:ext cx="2530615" cy="14833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5306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Assignment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Assign Routine Work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Assign Special Requests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Monitor</a:t>
                      </a:r>
                      <a:r>
                        <a:rPr lang="en-US" sz="1600" baseline="0" dirty="0" smtClean="0"/>
                        <a:t> Work Progress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" name="Elbow Connector 35"/>
          <p:cNvCxnSpPr/>
          <p:nvPr/>
        </p:nvCxnSpPr>
        <p:spPr>
          <a:xfrm rot="5400000" flipH="1">
            <a:off x="5415491" y="1798959"/>
            <a:ext cx="822149" cy="2725967"/>
          </a:xfrm>
          <a:prstGeom prst="bentConnector3">
            <a:avLst>
              <a:gd name="adj1" fmla="val -154121"/>
            </a:avLst>
          </a:prstGeom>
          <a:ln w="38100" cap="sq">
            <a:solidFill>
              <a:srgbClr val="00B0F0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767283"/>
              </p:ext>
            </p:extLst>
          </p:nvPr>
        </p:nvGraphicFramePr>
        <p:xfrm>
          <a:off x="4561257" y="5002798"/>
          <a:ext cx="2530615" cy="14833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5306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Report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Location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Last</a:t>
                      </a:r>
                      <a:r>
                        <a:rPr lang="en-US" sz="1600" baseline="0" dirty="0" smtClean="0"/>
                        <a:t> Finished Waste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Feedback System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45973"/>
              </p:ext>
            </p:extLst>
          </p:nvPr>
        </p:nvGraphicFramePr>
        <p:xfrm>
          <a:off x="4567788" y="3631962"/>
          <a:ext cx="2530615" cy="11125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5306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Account</a:t>
                      </a:r>
                      <a:r>
                        <a:rPr lang="en-US" sz="1600" baseline="0" dirty="0" smtClean="0"/>
                        <a:t> Features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Secure Login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Instant</a:t>
                      </a:r>
                      <a:r>
                        <a:rPr lang="en-US" sz="1600" baseline="0" dirty="0" smtClean="0"/>
                        <a:t> Chat with Boss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Slide Number Placeholder 4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9D5B7E-8D9B-4661-92C3-37B23385196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512489"/>
            <a:ext cx="9144000" cy="2415617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sz="2800" u="sng" dirty="0" smtClean="0"/>
              <a:t>Algorithm - Engine of “Sky Defender”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Research: how to determine an optimal schedule (shortest path)?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89820" y="1157399"/>
            <a:ext cx="4374667" cy="1296144"/>
          </a:xfrm>
          <a:prstGeom prst="wedgeRoundRectCallout">
            <a:avLst>
              <a:gd name="adj1" fmla="val 20614"/>
              <a:gd name="adj2" fmla="val -6147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cap="sq">
            <a:solidFill>
              <a:schemeClr val="accent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Equivalent Theoretical Model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“In a </a:t>
            </a:r>
            <a:r>
              <a:rPr lang="en-US" sz="1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complete graph</a:t>
            </a:r>
            <a: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, try to find a shortest</a:t>
            </a:r>
            <a:b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</a:br>
            <a:r>
              <a:rPr lang="en-US" sz="1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Hamiltonian path</a:t>
            </a:r>
            <a: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 from 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</a:t>
            </a:r>
            <a: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 to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t</a:t>
            </a:r>
            <a: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.”</a:t>
            </a:r>
            <a:b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</a:br>
            <a: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This is an </a:t>
            </a:r>
            <a:r>
              <a:rPr lang="en-US" sz="1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NP hard</a:t>
            </a:r>
            <a: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 problem.      We need to find </a:t>
            </a:r>
            <a:r>
              <a:rPr lang="en-US" sz="1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approximation algorithm</a:t>
            </a:r>
            <a: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. </a:t>
            </a:r>
            <a:endParaRPr lang="en-US" sz="16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2373" y="2862734"/>
            <a:ext cx="8863485" cy="2065373"/>
            <a:chOff x="173011" y="2946436"/>
            <a:chExt cx="8863485" cy="2065373"/>
          </a:xfrm>
        </p:grpSpPr>
        <p:sp>
          <p:nvSpPr>
            <p:cNvPr id="130" name="Rounded Rectangle 129"/>
            <p:cNvSpPr/>
            <p:nvPr/>
          </p:nvSpPr>
          <p:spPr>
            <a:xfrm>
              <a:off x="6804248" y="3671792"/>
              <a:ext cx="2232248" cy="109379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60000"/>
              </a:schemeClr>
            </a:solidFill>
            <a:ln w="1270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Arc 105"/>
            <p:cNvSpPr/>
            <p:nvPr/>
          </p:nvSpPr>
          <p:spPr>
            <a:xfrm>
              <a:off x="4924272" y="3220151"/>
              <a:ext cx="3875704" cy="1349003"/>
            </a:xfrm>
            <a:prstGeom prst="arc">
              <a:avLst>
                <a:gd name="adj1" fmla="val 10972127"/>
                <a:gd name="adj2" fmla="val 21409522"/>
              </a:avLst>
            </a:prstGeom>
            <a:ln w="19050" cap="sq">
              <a:solidFill>
                <a:srgbClr val="00B050"/>
              </a:solidFill>
              <a:prstDash val="sysDash"/>
              <a:miter lim="800000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/>
            <p:cNvCxnSpPr>
              <a:cxnSpLocks/>
              <a:stCxn id="116" idx="5"/>
              <a:endCxn id="117" idx="1"/>
            </p:cNvCxnSpPr>
            <p:nvPr/>
          </p:nvCxnSpPr>
          <p:spPr>
            <a:xfrm>
              <a:off x="5024358" y="4070516"/>
              <a:ext cx="208813" cy="289280"/>
            </a:xfrm>
            <a:prstGeom prst="line">
              <a:avLst/>
            </a:prstGeom>
            <a:ln w="19050" cap="sq">
              <a:solidFill>
                <a:srgbClr val="00B050"/>
              </a:solidFill>
              <a:miter lim="800000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cxnSpLocks/>
              <a:stCxn id="117" idx="6"/>
              <a:endCxn id="118" idx="2"/>
            </p:cNvCxnSpPr>
            <p:nvPr/>
          </p:nvCxnSpPr>
          <p:spPr>
            <a:xfrm flipV="1">
              <a:off x="5501627" y="4469502"/>
              <a:ext cx="241802" cy="874"/>
            </a:xfrm>
            <a:prstGeom prst="line">
              <a:avLst/>
            </a:prstGeom>
            <a:ln w="19050" cap="sq">
              <a:solidFill>
                <a:srgbClr val="00B050"/>
              </a:solidFill>
              <a:miter lim="800000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cxnSpLocks/>
              <a:stCxn id="118" idx="7"/>
              <a:endCxn id="119" idx="3"/>
            </p:cNvCxnSpPr>
            <p:nvPr/>
          </p:nvCxnSpPr>
          <p:spPr>
            <a:xfrm flipV="1">
              <a:off x="6011885" y="4070516"/>
              <a:ext cx="201011" cy="288406"/>
            </a:xfrm>
            <a:prstGeom prst="line">
              <a:avLst/>
            </a:prstGeom>
            <a:ln w="19050" cap="sq">
              <a:solidFill>
                <a:srgbClr val="00B050"/>
              </a:solidFill>
              <a:miter lim="800000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19" idx="6"/>
              <a:endCxn id="120" idx="2"/>
            </p:cNvCxnSpPr>
            <p:nvPr/>
          </p:nvCxnSpPr>
          <p:spPr>
            <a:xfrm>
              <a:off x="6481352" y="3959937"/>
              <a:ext cx="424707" cy="1195"/>
            </a:xfrm>
            <a:prstGeom prst="line">
              <a:avLst/>
            </a:prstGeom>
            <a:ln w="38100" cap="sq">
              <a:solidFill>
                <a:schemeClr val="tx1"/>
              </a:solidFill>
              <a:miter lim="800000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owchart: Connector 115"/>
            <p:cNvSpPr/>
            <p:nvPr/>
          </p:nvSpPr>
          <p:spPr>
            <a:xfrm>
              <a:off x="4755902" y="3803554"/>
              <a:ext cx="314516" cy="312765"/>
            </a:xfrm>
            <a:prstGeom prst="flowChartConnector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36576" rtlCol="0" anchor="ctr"/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s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117" name="Flowchart: Connector 116"/>
            <p:cNvSpPr/>
            <p:nvPr/>
          </p:nvSpPr>
          <p:spPr>
            <a:xfrm>
              <a:off x="5187111" y="4313993"/>
              <a:ext cx="314516" cy="312765"/>
            </a:xfrm>
            <a:prstGeom prst="flowChartConnector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Flowchart: Connector 117"/>
            <p:cNvSpPr/>
            <p:nvPr/>
          </p:nvSpPr>
          <p:spPr>
            <a:xfrm>
              <a:off x="5743429" y="4313119"/>
              <a:ext cx="314516" cy="312765"/>
            </a:xfrm>
            <a:prstGeom prst="flowChartConnector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Flowchart: Connector 118"/>
            <p:cNvSpPr/>
            <p:nvPr/>
          </p:nvSpPr>
          <p:spPr>
            <a:xfrm>
              <a:off x="6166836" y="3803554"/>
              <a:ext cx="314516" cy="312765"/>
            </a:xfrm>
            <a:prstGeom prst="flowChartConnector">
              <a:avLst/>
            </a:prstGeom>
            <a:solidFill>
              <a:srgbClr val="FFFF00"/>
            </a:solidFill>
            <a:ln w="25400" cap="sq">
              <a:solidFill>
                <a:srgbClr val="FFC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576" rtlCol="0" anchor="ctr"/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endParaRPr lang="en-US" b="1" dirty="0">
                <a:solidFill>
                  <a:srgbClr val="C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0" name="Flowchart: Connector 119"/>
            <p:cNvSpPr/>
            <p:nvPr/>
          </p:nvSpPr>
          <p:spPr>
            <a:xfrm>
              <a:off x="6906059" y="3804749"/>
              <a:ext cx="314516" cy="312765"/>
            </a:xfrm>
            <a:prstGeom prst="flowChartConnector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Flowchart: Connector 120"/>
            <p:cNvSpPr/>
            <p:nvPr/>
          </p:nvSpPr>
          <p:spPr>
            <a:xfrm>
              <a:off x="7318435" y="4313118"/>
              <a:ext cx="314516" cy="312765"/>
            </a:xfrm>
            <a:prstGeom prst="flowChartConnector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Flowchart: Connector 121"/>
            <p:cNvSpPr/>
            <p:nvPr/>
          </p:nvSpPr>
          <p:spPr>
            <a:xfrm>
              <a:off x="7783560" y="3804749"/>
              <a:ext cx="314517" cy="312765"/>
            </a:xfrm>
            <a:prstGeom prst="flowChartConnector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Flowchart: Connector 122"/>
            <p:cNvSpPr/>
            <p:nvPr/>
          </p:nvSpPr>
          <p:spPr>
            <a:xfrm>
              <a:off x="8237054" y="4313117"/>
              <a:ext cx="314517" cy="312765"/>
            </a:xfrm>
            <a:prstGeom prst="flowChartConnector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lowchart: Connector 123"/>
            <p:cNvSpPr/>
            <p:nvPr/>
          </p:nvSpPr>
          <p:spPr>
            <a:xfrm>
              <a:off x="8623310" y="3804749"/>
              <a:ext cx="314517" cy="312765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t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27" name="Straight Connector 126"/>
            <p:cNvCxnSpPr>
              <a:cxnSpLocks/>
            </p:cNvCxnSpPr>
            <p:nvPr/>
          </p:nvCxnSpPr>
          <p:spPr>
            <a:xfrm flipV="1">
              <a:off x="6413501" y="3533328"/>
              <a:ext cx="201011" cy="288406"/>
            </a:xfrm>
            <a:prstGeom prst="line">
              <a:avLst/>
            </a:prstGeom>
            <a:ln w="38100" cap="sq">
              <a:solidFill>
                <a:schemeClr val="tx1"/>
              </a:solidFill>
              <a:miter lim="800000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239313" y="3288454"/>
              <a:ext cx="4181925" cy="1653295"/>
              <a:chOff x="633171" y="4196988"/>
              <a:chExt cx="4181925" cy="1653295"/>
            </a:xfrm>
          </p:grpSpPr>
          <p:sp>
            <p:nvSpPr>
              <p:cNvPr id="90" name="Arc 89"/>
              <p:cNvSpPr/>
              <p:nvPr/>
            </p:nvSpPr>
            <p:spPr>
              <a:xfrm flipH="1">
                <a:off x="2252819" y="4244743"/>
                <a:ext cx="1669522" cy="1136365"/>
              </a:xfrm>
              <a:prstGeom prst="arc">
                <a:avLst>
                  <a:gd name="adj1" fmla="val 829168"/>
                  <a:gd name="adj2" fmla="val 6113937"/>
                </a:avLst>
              </a:prstGeom>
              <a:ln w="19050" cap="sq">
                <a:solidFill>
                  <a:schemeClr val="bg1">
                    <a:lumMod val="50000"/>
                  </a:schemeClr>
                </a:solidFill>
                <a:prstDash val="sysDash"/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Arc 90"/>
              <p:cNvSpPr/>
              <p:nvPr/>
            </p:nvSpPr>
            <p:spPr>
              <a:xfrm flipH="1">
                <a:off x="2203889" y="4196988"/>
                <a:ext cx="2165757" cy="1642197"/>
              </a:xfrm>
              <a:prstGeom prst="arc">
                <a:avLst>
                  <a:gd name="adj1" fmla="val 99502"/>
                  <a:gd name="adj2" fmla="val 9214156"/>
                </a:avLst>
              </a:prstGeom>
              <a:ln w="19050" cap="sq">
                <a:solidFill>
                  <a:schemeClr val="bg1">
                    <a:lumMod val="50000"/>
                  </a:schemeClr>
                </a:solidFill>
                <a:prstDash val="sysDash"/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Arc 88"/>
              <p:cNvSpPr/>
              <p:nvPr/>
            </p:nvSpPr>
            <p:spPr>
              <a:xfrm>
                <a:off x="2169336" y="4409344"/>
                <a:ext cx="1669522" cy="841182"/>
              </a:xfrm>
              <a:prstGeom prst="arc">
                <a:avLst>
                  <a:gd name="adj1" fmla="val 11380870"/>
                  <a:gd name="adj2" fmla="val 21152050"/>
                </a:avLst>
              </a:prstGeom>
              <a:ln w="19050" cap="sq">
                <a:solidFill>
                  <a:schemeClr val="bg1">
                    <a:lumMod val="50000"/>
                  </a:schemeClr>
                </a:solidFill>
                <a:prstDash val="sysDash"/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633171" y="4221088"/>
                <a:ext cx="4181925" cy="1307438"/>
                <a:chOff x="573977" y="1412776"/>
                <a:chExt cx="4181925" cy="1307438"/>
              </a:xfrm>
            </p:grpSpPr>
            <p:sp>
              <p:nvSpPr>
                <p:cNvPr id="70" name="Arc 69"/>
                <p:cNvSpPr/>
                <p:nvPr/>
              </p:nvSpPr>
              <p:spPr>
                <a:xfrm>
                  <a:off x="742347" y="1412776"/>
                  <a:ext cx="3875704" cy="1249834"/>
                </a:xfrm>
                <a:prstGeom prst="arc">
                  <a:avLst>
                    <a:gd name="adj1" fmla="val 11066713"/>
                    <a:gd name="adj2" fmla="val 21338665"/>
                  </a:avLst>
                </a:prstGeom>
                <a:ln w="19050" cap="sq">
                  <a:solidFill>
                    <a:srgbClr val="00B050"/>
                  </a:solidFill>
                  <a:prstDash val="sysDash"/>
                  <a:miter lim="800000"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573977" y="1897010"/>
                  <a:ext cx="4181925" cy="823204"/>
                  <a:chOff x="246327" y="1340768"/>
                  <a:chExt cx="4181925" cy="823204"/>
                </a:xfrm>
              </p:grpSpPr>
              <p:cxnSp>
                <p:nvCxnSpPr>
                  <p:cNvPr id="72" name="Straight Connector 71"/>
                  <p:cNvCxnSpPr>
                    <a:cxnSpLocks/>
                    <a:stCxn id="80" idx="5"/>
                    <a:endCxn id="81" idx="1"/>
                  </p:cNvCxnSpPr>
                  <p:nvPr/>
                </p:nvCxnSpPr>
                <p:spPr>
                  <a:xfrm>
                    <a:off x="514783" y="1607730"/>
                    <a:ext cx="208813" cy="289280"/>
                  </a:xfrm>
                  <a:prstGeom prst="line">
                    <a:avLst/>
                  </a:prstGeom>
                  <a:ln w="19050" cap="sq">
                    <a:solidFill>
                      <a:srgbClr val="00B050"/>
                    </a:solidFill>
                    <a:miter lim="800000"/>
                    <a:headEnd type="none" w="med" len="med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>
                    <a:cxnSpLocks/>
                    <a:stCxn id="81" idx="6"/>
                    <a:endCxn id="82" idx="2"/>
                  </p:cNvCxnSpPr>
                  <p:nvPr/>
                </p:nvCxnSpPr>
                <p:spPr>
                  <a:xfrm flipV="1">
                    <a:off x="992052" y="2006716"/>
                    <a:ext cx="241802" cy="874"/>
                  </a:xfrm>
                  <a:prstGeom prst="line">
                    <a:avLst/>
                  </a:prstGeom>
                  <a:ln w="19050" cap="sq">
                    <a:solidFill>
                      <a:srgbClr val="00B050"/>
                    </a:solidFill>
                    <a:miter lim="800000"/>
                    <a:headEnd type="none" w="med" len="med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>
                    <a:cxnSpLocks/>
                    <a:stCxn id="82" idx="7"/>
                    <a:endCxn id="83" idx="3"/>
                  </p:cNvCxnSpPr>
                  <p:nvPr/>
                </p:nvCxnSpPr>
                <p:spPr>
                  <a:xfrm flipV="1">
                    <a:off x="1502310" y="1607730"/>
                    <a:ext cx="201011" cy="288406"/>
                  </a:xfrm>
                  <a:prstGeom prst="line">
                    <a:avLst/>
                  </a:prstGeom>
                  <a:ln w="19050" cap="sq">
                    <a:solidFill>
                      <a:srgbClr val="00B050"/>
                    </a:solidFill>
                    <a:miter lim="800000"/>
                    <a:headEnd type="none" w="med" len="med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>
                    <a:stCxn id="83" idx="6"/>
                    <a:endCxn id="84" idx="2"/>
                  </p:cNvCxnSpPr>
                  <p:nvPr/>
                </p:nvCxnSpPr>
                <p:spPr>
                  <a:xfrm>
                    <a:off x="1971777" y="1497151"/>
                    <a:ext cx="424707" cy="1195"/>
                  </a:xfrm>
                  <a:prstGeom prst="line">
                    <a:avLst/>
                  </a:prstGeom>
                  <a:ln w="38100" cap="sq">
                    <a:solidFill>
                      <a:schemeClr val="tx1"/>
                    </a:solidFill>
                    <a:miter lim="800000"/>
                    <a:headEnd type="none" w="med" len="med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>
                    <a:cxnSpLocks/>
                    <a:stCxn id="84" idx="5"/>
                    <a:endCxn id="85" idx="1"/>
                  </p:cNvCxnSpPr>
                  <p:nvPr/>
                </p:nvCxnSpPr>
                <p:spPr>
                  <a:xfrm>
                    <a:off x="2664940" y="1608925"/>
                    <a:ext cx="189980" cy="287210"/>
                  </a:xfrm>
                  <a:prstGeom prst="line">
                    <a:avLst/>
                  </a:prstGeom>
                  <a:ln w="19050" cap="sq">
                    <a:solidFill>
                      <a:srgbClr val="00B050"/>
                    </a:solidFill>
                    <a:miter lim="800000"/>
                    <a:headEnd type="none" w="med" len="med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>
                    <a:cxnSpLocks/>
                    <a:stCxn id="85" idx="7"/>
                    <a:endCxn id="86" idx="3"/>
                  </p:cNvCxnSpPr>
                  <p:nvPr/>
                </p:nvCxnSpPr>
                <p:spPr>
                  <a:xfrm flipV="1">
                    <a:off x="3077316" y="1608925"/>
                    <a:ext cx="242729" cy="287210"/>
                  </a:xfrm>
                  <a:prstGeom prst="line">
                    <a:avLst/>
                  </a:prstGeom>
                  <a:ln w="19050" cap="sq">
                    <a:solidFill>
                      <a:srgbClr val="00B050"/>
                    </a:solidFill>
                    <a:miter lim="800000"/>
                    <a:headEnd type="none" w="med" len="med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>
                    <a:stCxn id="86" idx="5"/>
                    <a:endCxn id="87" idx="1"/>
                  </p:cNvCxnSpPr>
                  <p:nvPr/>
                </p:nvCxnSpPr>
                <p:spPr>
                  <a:xfrm>
                    <a:off x="3542442" y="1608925"/>
                    <a:ext cx="231097" cy="287209"/>
                  </a:xfrm>
                  <a:prstGeom prst="line">
                    <a:avLst/>
                  </a:prstGeom>
                  <a:ln w="19050" cap="sq">
                    <a:solidFill>
                      <a:srgbClr val="00B050"/>
                    </a:solidFill>
                    <a:miter lim="800000"/>
                    <a:headEnd type="none" w="med" len="med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>
                    <a:stCxn id="87" idx="7"/>
                    <a:endCxn id="88" idx="3"/>
                  </p:cNvCxnSpPr>
                  <p:nvPr/>
                </p:nvCxnSpPr>
                <p:spPr>
                  <a:xfrm flipV="1">
                    <a:off x="3995936" y="1608925"/>
                    <a:ext cx="163859" cy="287209"/>
                  </a:xfrm>
                  <a:prstGeom prst="line">
                    <a:avLst/>
                  </a:prstGeom>
                  <a:ln w="19050" cap="sq">
                    <a:solidFill>
                      <a:srgbClr val="00B050"/>
                    </a:solidFill>
                    <a:miter lim="800000"/>
                    <a:headEnd type="none" w="med" len="med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Flowchart: Connector 79"/>
                  <p:cNvSpPr/>
                  <p:nvPr/>
                </p:nvSpPr>
                <p:spPr>
                  <a:xfrm>
                    <a:off x="246327" y="1340768"/>
                    <a:ext cx="314516" cy="312765"/>
                  </a:xfrm>
                  <a:prstGeom prst="flowChartConnector">
                    <a:avLst/>
                  </a:prstGeom>
                  <a:solidFill>
                    <a:srgbClr val="0000FF"/>
                  </a:solidFill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0" tIns="0" rIns="0" bIns="36576" rtlCol="0" anchor="ctr"/>
                  <a:lstStyle/>
                  <a:p>
                    <a:pPr algn="ctr"/>
                    <a:r>
                      <a:rPr lang="en-US" b="1" dirty="0" smtClean="0">
                        <a:latin typeface="Consolas" panose="020B0609020204030204" pitchFamily="49" charset="0"/>
                      </a:rPr>
                      <a:t>s</a:t>
                    </a:r>
                    <a:endParaRPr lang="en-US" b="1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81" name="Flowchart: Connector 80"/>
                  <p:cNvSpPr/>
                  <p:nvPr/>
                </p:nvSpPr>
                <p:spPr>
                  <a:xfrm>
                    <a:off x="677536" y="1851207"/>
                    <a:ext cx="314516" cy="312765"/>
                  </a:xfrm>
                  <a:prstGeom prst="flowChartConnector">
                    <a:avLst/>
                  </a:prstGeom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2" name="Flowchart: Connector 81"/>
                  <p:cNvSpPr/>
                  <p:nvPr/>
                </p:nvSpPr>
                <p:spPr>
                  <a:xfrm>
                    <a:off x="1233854" y="1850333"/>
                    <a:ext cx="314516" cy="312765"/>
                  </a:xfrm>
                  <a:prstGeom prst="flowChartConnector">
                    <a:avLst/>
                  </a:prstGeom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3" name="Flowchart: Connector 82"/>
                  <p:cNvSpPr/>
                  <p:nvPr/>
                </p:nvSpPr>
                <p:spPr>
                  <a:xfrm>
                    <a:off x="1657261" y="1340768"/>
                    <a:ext cx="314516" cy="312765"/>
                  </a:xfrm>
                  <a:prstGeom prst="flowChartConnector">
                    <a:avLst/>
                  </a:prstGeom>
                  <a:solidFill>
                    <a:srgbClr val="FFFF00"/>
                  </a:solidFill>
                  <a:ln w="25400" cap="sq">
                    <a:solidFill>
                      <a:srgbClr val="FFC000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36576"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p</a:t>
                    </a:r>
                    <a:endParaRPr lang="en-US" b="1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84" name="Flowchart: Connector 83"/>
                  <p:cNvSpPr/>
                  <p:nvPr/>
                </p:nvSpPr>
                <p:spPr>
                  <a:xfrm>
                    <a:off x="2396484" y="1341963"/>
                    <a:ext cx="314516" cy="312765"/>
                  </a:xfrm>
                  <a:prstGeom prst="flowChartConnector">
                    <a:avLst/>
                  </a:prstGeom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Flowchart: Connector 84"/>
                  <p:cNvSpPr/>
                  <p:nvPr/>
                </p:nvSpPr>
                <p:spPr>
                  <a:xfrm>
                    <a:off x="2808860" y="1850332"/>
                    <a:ext cx="314516" cy="312765"/>
                  </a:xfrm>
                  <a:prstGeom prst="flowChartConnector">
                    <a:avLst/>
                  </a:prstGeom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6" name="Flowchart: Connector 85"/>
                  <p:cNvSpPr/>
                  <p:nvPr/>
                </p:nvSpPr>
                <p:spPr>
                  <a:xfrm>
                    <a:off x="3273985" y="1341963"/>
                    <a:ext cx="314517" cy="312765"/>
                  </a:xfrm>
                  <a:prstGeom prst="flowChartConnector">
                    <a:avLst/>
                  </a:prstGeom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" name="Flowchart: Connector 86"/>
                  <p:cNvSpPr/>
                  <p:nvPr/>
                </p:nvSpPr>
                <p:spPr>
                  <a:xfrm>
                    <a:off x="3727479" y="1850331"/>
                    <a:ext cx="314517" cy="312765"/>
                  </a:xfrm>
                  <a:prstGeom prst="flowChartConnector">
                    <a:avLst/>
                  </a:prstGeom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" name="Flowchart: Connector 87"/>
                  <p:cNvSpPr/>
                  <p:nvPr/>
                </p:nvSpPr>
                <p:spPr>
                  <a:xfrm>
                    <a:off x="4113735" y="1341963"/>
                    <a:ext cx="314517" cy="312765"/>
                  </a:xfrm>
                  <a:prstGeom prst="flowChartConnector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latin typeface="Consolas" panose="020B0609020204030204" pitchFamily="49" charset="0"/>
                      </a:rPr>
                      <a:t>t</a:t>
                    </a:r>
                    <a:endParaRPr lang="en-US" b="1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92" name="TextBox 91"/>
              <p:cNvSpPr txBox="1"/>
              <p:nvPr/>
            </p:nvSpPr>
            <p:spPr>
              <a:xfrm>
                <a:off x="2432912" y="4619377"/>
                <a:ext cx="1122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endParaRPr lang="en-US" sz="1600" b="1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659590" y="5092650"/>
                <a:ext cx="1122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5</a:t>
                </a:r>
                <a:endParaRPr lang="en-US" sz="1600" b="1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867217" y="4387155"/>
                <a:ext cx="3366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8.5</a:t>
                </a:r>
                <a:endParaRPr lang="en-US" sz="1600" b="1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045082" y="5604062"/>
                <a:ext cx="44884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10.5</a:t>
                </a:r>
                <a:endParaRPr lang="en-US" sz="1600" b="1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173011" y="2946436"/>
              <a:ext cx="429765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smtClean="0">
                  <a:latin typeface="Book Antiqua" panose="020406020503050303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In each step, choose the </a:t>
              </a:r>
              <a:r>
                <a:rPr lang="en-US" sz="1600" b="1" u="sng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anose="020406020503050303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nearest node</a:t>
              </a:r>
              <a:r>
                <a:rPr lang="en-US" sz="1600" b="1" dirty="0" smtClean="0">
                  <a:latin typeface="Book Antiqua" panose="020406020503050303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to move.</a:t>
              </a:r>
              <a:endParaRPr lang="en-US" sz="1600" b="1" dirty="0"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6" name="Flowchart: Connector 125"/>
            <p:cNvSpPr/>
            <p:nvPr/>
          </p:nvSpPr>
          <p:spPr>
            <a:xfrm>
              <a:off x="6575633" y="3272446"/>
              <a:ext cx="314516" cy="312765"/>
            </a:xfrm>
            <a:prstGeom prst="flowChartConnector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576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q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932040" y="2946436"/>
              <a:ext cx="383117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 smtClean="0">
                  <a:latin typeface="Book Antiqua" panose="020406020503050303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Compare shortest edge with “new edge”.</a:t>
              </a:r>
              <a:endParaRPr lang="en-US" sz="1600" b="1" dirty="0"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734870" y="4765588"/>
              <a:ext cx="42255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600" b="1" dirty="0" smtClean="0">
                  <a:latin typeface="Book Antiqua" panose="020406020503050303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Determine “old way” after adding new node.</a:t>
              </a:r>
              <a:endParaRPr lang="en-US" sz="1600" b="1" dirty="0"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5796136" y="5039301"/>
            <a:ext cx="333296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 ≤ 2 × MST</a:t>
            </a:r>
          </a:p>
          <a:p>
            <a:r>
              <a:rPr lang="en-US" sz="1600" b="1" dirty="0" smtClean="0">
                <a:solidFill>
                  <a:srgbClr val="7030A0"/>
                </a:solidFill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MST ≤ Optimal</a:t>
            </a:r>
          </a:p>
          <a:p>
            <a:endParaRPr lang="en-US" sz="1600" b="1" dirty="0" smtClean="0">
              <a:solidFill>
                <a:srgbClr val="7030A0"/>
              </a:solidFill>
              <a:latin typeface="Bookman Old Style" panose="0205060405050502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Optimal ≤ P ≤ 2 × Optimal</a:t>
            </a:r>
          </a:p>
          <a:p>
            <a:endParaRPr lang="en-US" sz="1600" b="1" dirty="0" smtClean="0">
              <a:solidFill>
                <a:srgbClr val="7030A0"/>
              </a:solidFill>
              <a:latin typeface="Bookman Old Style" panose="0205060405050502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 dirty="0" smtClean="0">
                <a:solidFill>
                  <a:srgbClr val="7030A0"/>
                </a:solidFill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Approximation = 2</a:t>
            </a:r>
            <a:endParaRPr lang="en-US" sz="1600" b="1" dirty="0">
              <a:solidFill>
                <a:srgbClr val="7030A0"/>
              </a:solidFill>
              <a:latin typeface="Bookman Old Style" panose="0205060405050502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9D5B7E-8D9B-4661-92C3-37B23385196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4051" y="1146105"/>
            <a:ext cx="4181925" cy="1307438"/>
            <a:chOff x="573977" y="1412776"/>
            <a:chExt cx="4181925" cy="1307438"/>
          </a:xfrm>
        </p:grpSpPr>
        <p:grpSp>
          <p:nvGrpSpPr>
            <p:cNvPr id="62" name="Group 61"/>
            <p:cNvGrpSpPr/>
            <p:nvPr/>
          </p:nvGrpSpPr>
          <p:grpSpPr>
            <a:xfrm>
              <a:off x="573977" y="1412776"/>
              <a:ext cx="4181925" cy="1307438"/>
              <a:chOff x="573977" y="1412776"/>
              <a:chExt cx="4181925" cy="1307438"/>
            </a:xfrm>
          </p:grpSpPr>
          <p:sp>
            <p:nvSpPr>
              <p:cNvPr id="61" name="Arc 60"/>
              <p:cNvSpPr/>
              <p:nvPr/>
            </p:nvSpPr>
            <p:spPr>
              <a:xfrm>
                <a:off x="742347" y="1412776"/>
                <a:ext cx="3875704" cy="1249834"/>
              </a:xfrm>
              <a:prstGeom prst="arc">
                <a:avLst>
                  <a:gd name="adj1" fmla="val 11066713"/>
                  <a:gd name="adj2" fmla="val 21338665"/>
                </a:avLst>
              </a:prstGeom>
              <a:ln w="19050" cap="sq">
                <a:solidFill>
                  <a:srgbClr val="00B050"/>
                </a:solidFill>
                <a:prstDash val="sysDash"/>
                <a:miter lim="800000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73977" y="1897010"/>
                <a:ext cx="4181925" cy="823204"/>
                <a:chOff x="246327" y="1340768"/>
                <a:chExt cx="4181925" cy="823204"/>
              </a:xfrm>
            </p:grpSpPr>
            <p:cxnSp>
              <p:nvCxnSpPr>
                <p:cNvPr id="20" name="Straight Connector 19"/>
                <p:cNvCxnSpPr>
                  <a:cxnSpLocks/>
                  <a:stCxn id="14" idx="5"/>
                  <a:endCxn id="15" idx="1"/>
                </p:cNvCxnSpPr>
                <p:nvPr/>
              </p:nvCxnSpPr>
              <p:spPr>
                <a:xfrm>
                  <a:off x="514783" y="1607730"/>
                  <a:ext cx="208813" cy="289280"/>
                </a:xfrm>
                <a:prstGeom prst="line">
                  <a:avLst/>
                </a:prstGeom>
                <a:ln w="19050" cap="sq">
                  <a:solidFill>
                    <a:srgbClr val="00B050"/>
                  </a:solidFill>
                  <a:miter lim="800000"/>
                  <a:headEnd type="none" w="med" len="med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cxnSpLocks/>
                  <a:stCxn id="15" idx="6"/>
                  <a:endCxn id="16" idx="2"/>
                </p:cNvCxnSpPr>
                <p:nvPr/>
              </p:nvCxnSpPr>
              <p:spPr>
                <a:xfrm flipV="1">
                  <a:off x="992052" y="2006716"/>
                  <a:ext cx="241802" cy="874"/>
                </a:xfrm>
                <a:prstGeom prst="line">
                  <a:avLst/>
                </a:prstGeom>
                <a:ln w="19050" cap="sq">
                  <a:solidFill>
                    <a:srgbClr val="00B050"/>
                  </a:solidFill>
                  <a:miter lim="800000"/>
                  <a:headEnd type="none" w="med" len="med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cxnSpLocks/>
                  <a:stCxn id="16" idx="7"/>
                  <a:endCxn id="17" idx="3"/>
                </p:cNvCxnSpPr>
                <p:nvPr/>
              </p:nvCxnSpPr>
              <p:spPr>
                <a:xfrm flipV="1">
                  <a:off x="1502310" y="1607730"/>
                  <a:ext cx="201011" cy="288406"/>
                </a:xfrm>
                <a:prstGeom prst="line">
                  <a:avLst/>
                </a:prstGeom>
                <a:ln w="19050" cap="sq">
                  <a:solidFill>
                    <a:srgbClr val="00B050"/>
                  </a:solidFill>
                  <a:miter lim="800000"/>
                  <a:headEnd type="none" w="med" len="med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7" idx="6"/>
                  <a:endCxn id="18" idx="2"/>
                </p:cNvCxnSpPr>
                <p:nvPr/>
              </p:nvCxnSpPr>
              <p:spPr>
                <a:xfrm>
                  <a:off x="1971777" y="1497151"/>
                  <a:ext cx="424707" cy="1195"/>
                </a:xfrm>
                <a:prstGeom prst="line">
                  <a:avLst/>
                </a:prstGeom>
                <a:ln w="19050" cap="sq">
                  <a:solidFill>
                    <a:srgbClr val="00B050"/>
                  </a:solidFill>
                  <a:miter lim="800000"/>
                  <a:headEnd type="none" w="med" len="med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cxnSpLocks/>
                  <a:stCxn id="18" idx="5"/>
                  <a:endCxn id="19" idx="1"/>
                </p:cNvCxnSpPr>
                <p:nvPr/>
              </p:nvCxnSpPr>
              <p:spPr>
                <a:xfrm>
                  <a:off x="2664940" y="1608925"/>
                  <a:ext cx="189980" cy="287210"/>
                </a:xfrm>
                <a:prstGeom prst="line">
                  <a:avLst/>
                </a:prstGeom>
                <a:ln w="19050" cap="sq">
                  <a:solidFill>
                    <a:srgbClr val="00B050"/>
                  </a:solidFill>
                  <a:miter lim="800000"/>
                  <a:headEnd type="none" w="med" len="med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>
                  <a:cxnSpLocks/>
                  <a:stCxn id="19" idx="7"/>
                  <a:endCxn id="8" idx="3"/>
                </p:cNvCxnSpPr>
                <p:nvPr/>
              </p:nvCxnSpPr>
              <p:spPr>
                <a:xfrm flipV="1">
                  <a:off x="3077316" y="1608925"/>
                  <a:ext cx="242729" cy="287210"/>
                </a:xfrm>
                <a:prstGeom prst="line">
                  <a:avLst/>
                </a:prstGeom>
                <a:ln w="19050" cap="sq">
                  <a:solidFill>
                    <a:srgbClr val="00B050"/>
                  </a:solidFill>
                  <a:miter lim="800000"/>
                  <a:headEnd type="none" w="med" len="med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8" idx="5"/>
                  <a:endCxn id="9" idx="1"/>
                </p:cNvCxnSpPr>
                <p:nvPr/>
              </p:nvCxnSpPr>
              <p:spPr>
                <a:xfrm>
                  <a:off x="3542442" y="1608925"/>
                  <a:ext cx="231097" cy="287209"/>
                </a:xfrm>
                <a:prstGeom prst="line">
                  <a:avLst/>
                </a:prstGeom>
                <a:ln w="19050" cap="sq">
                  <a:solidFill>
                    <a:srgbClr val="00B050"/>
                  </a:solidFill>
                  <a:miter lim="800000"/>
                  <a:headEnd type="none" w="med" len="med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>
                  <a:stCxn id="9" idx="7"/>
                  <a:endCxn id="10" idx="3"/>
                </p:cNvCxnSpPr>
                <p:nvPr/>
              </p:nvCxnSpPr>
              <p:spPr>
                <a:xfrm flipV="1">
                  <a:off x="3995936" y="1608925"/>
                  <a:ext cx="163859" cy="287209"/>
                </a:xfrm>
                <a:prstGeom prst="line">
                  <a:avLst/>
                </a:prstGeom>
                <a:ln w="19050" cap="sq">
                  <a:solidFill>
                    <a:srgbClr val="00B050"/>
                  </a:solidFill>
                  <a:miter lim="800000"/>
                  <a:headEnd type="none" w="med" len="med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Flowchart: Connector 13"/>
                <p:cNvSpPr/>
                <p:nvPr/>
              </p:nvSpPr>
              <p:spPr>
                <a:xfrm>
                  <a:off x="246327" y="1340768"/>
                  <a:ext cx="314516" cy="312765"/>
                </a:xfrm>
                <a:prstGeom prst="flowChartConnector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36576" rtlCol="0" anchor="ctr"/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s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Flowchart: Connector 14"/>
                <p:cNvSpPr/>
                <p:nvPr/>
              </p:nvSpPr>
              <p:spPr>
                <a:xfrm>
                  <a:off x="677536" y="1851207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Flowchart: Connector 15"/>
                <p:cNvSpPr/>
                <p:nvPr/>
              </p:nvSpPr>
              <p:spPr>
                <a:xfrm>
                  <a:off x="1233854" y="1850333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Flowchart: Connector 16"/>
                <p:cNvSpPr/>
                <p:nvPr/>
              </p:nvSpPr>
              <p:spPr>
                <a:xfrm>
                  <a:off x="1657261" y="1340768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Flowchart: Connector 17"/>
                <p:cNvSpPr/>
                <p:nvPr/>
              </p:nvSpPr>
              <p:spPr>
                <a:xfrm>
                  <a:off x="2396484" y="1341963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Flowchart: Connector 18"/>
                <p:cNvSpPr/>
                <p:nvPr/>
              </p:nvSpPr>
              <p:spPr>
                <a:xfrm>
                  <a:off x="2808860" y="1850332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Flowchart: Connector 7"/>
                <p:cNvSpPr/>
                <p:nvPr/>
              </p:nvSpPr>
              <p:spPr>
                <a:xfrm>
                  <a:off x="3273985" y="1341963"/>
                  <a:ext cx="314517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Flowchart: Connector 8"/>
                <p:cNvSpPr/>
                <p:nvPr/>
              </p:nvSpPr>
              <p:spPr>
                <a:xfrm>
                  <a:off x="3727479" y="1850331"/>
                  <a:ext cx="314517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Flowchart: Connector 9"/>
                <p:cNvSpPr/>
                <p:nvPr/>
              </p:nvSpPr>
              <p:spPr>
                <a:xfrm>
                  <a:off x="4113735" y="1341963"/>
                  <a:ext cx="314517" cy="312765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t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97" name="TextBox 96"/>
            <p:cNvSpPr txBox="1"/>
            <p:nvPr/>
          </p:nvSpPr>
          <p:spPr>
            <a:xfrm>
              <a:off x="912654" y="1798940"/>
              <a:ext cx="84459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Company</a:t>
              </a:r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988880" y="1762212"/>
              <a:ext cx="4456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HWC</a:t>
              </a:r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51720" y="2204864"/>
              <a:ext cx="9585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Containers</a:t>
              </a:r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59502" y="2512490"/>
            <a:ext cx="879407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Deadline-Guaranteed </a:t>
            </a:r>
            <a:r>
              <a:rPr lang="en-US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Nearest </a:t>
            </a:r>
            <a:r>
              <a:rPr lang="en-US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Neighbor Algorithm in </a:t>
            </a:r>
            <a:r>
              <a:rPr lang="en-US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Euclidean </a:t>
            </a:r>
            <a:r>
              <a:rPr lang="en-US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Space</a:t>
            </a:r>
            <a:endParaRPr 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310466" y="4941168"/>
            <a:ext cx="5385393" cy="1844132"/>
            <a:chOff x="395536" y="5054314"/>
            <a:chExt cx="5385393" cy="1844132"/>
          </a:xfrm>
        </p:grpSpPr>
        <p:grpSp>
          <p:nvGrpSpPr>
            <p:cNvPr id="102" name="Group 101"/>
            <p:cNvGrpSpPr/>
            <p:nvPr/>
          </p:nvGrpSpPr>
          <p:grpSpPr>
            <a:xfrm>
              <a:off x="395536" y="5072122"/>
              <a:ext cx="1640977" cy="1826324"/>
              <a:chOff x="395536" y="5072122"/>
              <a:chExt cx="1640977" cy="1826324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395536" y="5373216"/>
                <a:ext cx="1640977" cy="1440160"/>
                <a:chOff x="1403648" y="5373216"/>
                <a:chExt cx="1640977" cy="1440160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 rot="1800000" flipV="1">
                  <a:off x="2378777" y="5640676"/>
                  <a:ext cx="0" cy="365760"/>
                </a:xfrm>
                <a:prstGeom prst="line">
                  <a:avLst/>
                </a:prstGeom>
                <a:ln w="63500" cap="sq">
                  <a:solidFill>
                    <a:srgbClr val="FF0000"/>
                  </a:solidFill>
                  <a:miter lim="800000"/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 rot="1800000" flipV="1">
                  <a:off x="2052273" y="6188785"/>
                  <a:ext cx="0" cy="365760"/>
                </a:xfrm>
                <a:prstGeom prst="line">
                  <a:avLst/>
                </a:prstGeom>
                <a:ln w="63500" cap="sq">
                  <a:solidFill>
                    <a:srgbClr val="FF0000"/>
                  </a:solidFill>
                  <a:miter lim="800000"/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 rot="19800000" flipH="1" flipV="1">
                  <a:off x="2026590" y="5621605"/>
                  <a:ext cx="0" cy="365760"/>
                </a:xfrm>
                <a:prstGeom prst="line">
                  <a:avLst/>
                </a:prstGeom>
                <a:ln w="63500" cap="sq">
                  <a:solidFill>
                    <a:srgbClr val="FF0000"/>
                  </a:solidFill>
                  <a:miter lim="800000"/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 rot="19800000" flipH="1" flipV="1">
                  <a:off x="2369036" y="6193361"/>
                  <a:ext cx="0" cy="365760"/>
                </a:xfrm>
                <a:prstGeom prst="line">
                  <a:avLst/>
                </a:prstGeom>
                <a:ln w="63500" cap="sq">
                  <a:solidFill>
                    <a:srgbClr val="FF0000"/>
                  </a:solidFill>
                  <a:miter lim="800000"/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>
                  <a:stCxn id="219" idx="6"/>
                  <a:endCxn id="225" idx="2"/>
                </p:cNvCxnSpPr>
                <p:nvPr/>
              </p:nvCxnSpPr>
              <p:spPr>
                <a:xfrm>
                  <a:off x="2369037" y="6103290"/>
                  <a:ext cx="361071" cy="0"/>
                </a:xfrm>
                <a:prstGeom prst="line">
                  <a:avLst/>
                </a:prstGeom>
                <a:ln w="63500" cap="sq">
                  <a:solidFill>
                    <a:srgbClr val="FF0000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>
                  <a:stCxn id="219" idx="2"/>
                  <a:endCxn id="221" idx="6"/>
                </p:cNvCxnSpPr>
                <p:nvPr/>
              </p:nvCxnSpPr>
              <p:spPr>
                <a:xfrm flipH="1">
                  <a:off x="1718164" y="6103290"/>
                  <a:ext cx="336357" cy="0"/>
                </a:xfrm>
                <a:prstGeom prst="line">
                  <a:avLst/>
                </a:prstGeom>
                <a:ln w="63500" cap="sq">
                  <a:solidFill>
                    <a:srgbClr val="FF0000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 rot="19800000" flipH="1" flipV="1">
                  <a:off x="2723577" y="5612179"/>
                  <a:ext cx="0" cy="365760"/>
                </a:xfrm>
                <a:prstGeom prst="line">
                  <a:avLst/>
                </a:prstGeom>
                <a:ln w="38100" cap="sq">
                  <a:solidFill>
                    <a:schemeClr val="tx1"/>
                  </a:solidFill>
                  <a:miter lim="800000"/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 rot="19800000" flipH="1" flipV="1">
                  <a:off x="1721312" y="6195316"/>
                  <a:ext cx="0" cy="365760"/>
                </a:xfrm>
                <a:prstGeom prst="line">
                  <a:avLst/>
                </a:prstGeom>
                <a:ln w="38100" cap="sq">
                  <a:solidFill>
                    <a:schemeClr val="tx1"/>
                  </a:solidFill>
                  <a:miter lim="800000"/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rot="1800000" flipV="1">
                  <a:off x="1721311" y="5640373"/>
                  <a:ext cx="0" cy="365760"/>
                </a:xfrm>
                <a:prstGeom prst="line">
                  <a:avLst/>
                </a:prstGeom>
                <a:ln w="38100" cap="sq">
                  <a:solidFill>
                    <a:schemeClr val="tx1"/>
                  </a:solidFill>
                  <a:miter lim="800000"/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 rot="1800000" flipV="1">
                  <a:off x="2700998" y="6195316"/>
                  <a:ext cx="0" cy="365760"/>
                </a:xfrm>
                <a:prstGeom prst="line">
                  <a:avLst/>
                </a:prstGeom>
                <a:ln w="38100" cap="sq">
                  <a:solidFill>
                    <a:schemeClr val="tx1"/>
                  </a:solidFill>
                  <a:miter lim="800000"/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2037339" y="5539066"/>
                  <a:ext cx="361071" cy="0"/>
                </a:xfrm>
                <a:prstGeom prst="line">
                  <a:avLst/>
                </a:prstGeom>
                <a:ln w="38100" cap="sq">
                  <a:solidFill>
                    <a:schemeClr val="tx1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2039211" y="6675724"/>
                  <a:ext cx="361071" cy="0"/>
                </a:xfrm>
                <a:prstGeom prst="line">
                  <a:avLst/>
                </a:prstGeom>
                <a:ln w="38100" cap="sq">
                  <a:solidFill>
                    <a:schemeClr val="tx1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Flowchart: Connector 218"/>
                <p:cNvSpPr/>
                <p:nvPr/>
              </p:nvSpPr>
              <p:spPr>
                <a:xfrm>
                  <a:off x="2054521" y="5946907"/>
                  <a:ext cx="314516" cy="312765"/>
                </a:xfrm>
                <a:prstGeom prst="flowChartConnector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36576" rtlCol="0" anchor="ctr"/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s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0" name="Flowchart: Connector 219"/>
                <p:cNvSpPr/>
                <p:nvPr/>
              </p:nvSpPr>
              <p:spPr>
                <a:xfrm>
                  <a:off x="2396971" y="6500611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5</a:t>
                  </a:r>
                  <a:endParaRPr lang="en-US" b="1" dirty="0"/>
                </a:p>
              </p:txBody>
            </p:sp>
            <p:sp>
              <p:nvSpPr>
                <p:cNvPr id="221" name="Flowchart: Connector 220"/>
                <p:cNvSpPr/>
                <p:nvPr/>
              </p:nvSpPr>
              <p:spPr>
                <a:xfrm>
                  <a:off x="1403648" y="5946907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3</a:t>
                  </a:r>
                  <a:endParaRPr lang="en-US" b="1" dirty="0"/>
                </a:p>
              </p:txBody>
            </p:sp>
            <p:sp>
              <p:nvSpPr>
                <p:cNvPr id="222" name="Flowchart: Connector 221"/>
                <p:cNvSpPr/>
                <p:nvPr/>
              </p:nvSpPr>
              <p:spPr>
                <a:xfrm>
                  <a:off x="1718164" y="6500610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4</a:t>
                  </a:r>
                  <a:endParaRPr lang="en-US" b="1" dirty="0"/>
                </a:p>
              </p:txBody>
            </p:sp>
            <p:sp>
              <p:nvSpPr>
                <p:cNvPr id="223" name="Flowchart: Connector 222"/>
                <p:cNvSpPr/>
                <p:nvPr/>
              </p:nvSpPr>
              <p:spPr>
                <a:xfrm>
                  <a:off x="1714781" y="5373216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2</a:t>
                  </a:r>
                  <a:endParaRPr lang="en-US" b="1" dirty="0"/>
                </a:p>
              </p:txBody>
            </p:sp>
            <p:sp>
              <p:nvSpPr>
                <p:cNvPr id="224" name="Flowchart: Connector 223"/>
                <p:cNvSpPr/>
                <p:nvPr/>
              </p:nvSpPr>
              <p:spPr>
                <a:xfrm>
                  <a:off x="2396971" y="5373216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1</a:t>
                  </a:r>
                  <a:endParaRPr lang="en-US" b="1" dirty="0"/>
                </a:p>
              </p:txBody>
            </p:sp>
            <p:sp>
              <p:nvSpPr>
                <p:cNvPr id="225" name="Flowchart: Connector 224"/>
                <p:cNvSpPr/>
                <p:nvPr/>
              </p:nvSpPr>
              <p:spPr>
                <a:xfrm>
                  <a:off x="2730108" y="5946907"/>
                  <a:ext cx="314517" cy="312765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t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473450" y="5072122"/>
                <a:ext cx="14763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Non </a:t>
                </a:r>
                <a:r>
                  <a:rPr lang="en-US" sz="16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Euclidean</a:t>
                </a:r>
                <a:endPara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1482187" y="5857881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1221499" y="5643210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860779" y="5739872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815185" y="6109767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076816" y="6323333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389851" y="6200222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 rot="3600000">
                <a:off x="1625527" y="5633213"/>
                <a:ext cx="3943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1011818" y="5300188"/>
                <a:ext cx="3943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1004362" y="6652225"/>
                <a:ext cx="3943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 rot="-3600000">
                <a:off x="412813" y="5649637"/>
                <a:ext cx="3943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 rot="3600000">
                <a:off x="423161" y="6309422"/>
                <a:ext cx="3943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 rot="-3600000">
                <a:off x="1588519" y="6307158"/>
                <a:ext cx="3943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2267744" y="5063218"/>
              <a:ext cx="1640977" cy="1826324"/>
              <a:chOff x="395536" y="5072122"/>
              <a:chExt cx="1640977" cy="1826324"/>
            </a:xfrm>
          </p:grpSpPr>
          <p:grpSp>
            <p:nvGrpSpPr>
              <p:cNvPr id="160" name="Group 159"/>
              <p:cNvGrpSpPr/>
              <p:nvPr/>
            </p:nvGrpSpPr>
            <p:grpSpPr>
              <a:xfrm>
                <a:off x="395536" y="5373216"/>
                <a:ext cx="1640977" cy="1440160"/>
                <a:chOff x="1403648" y="5373216"/>
                <a:chExt cx="1640977" cy="1440160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 rot="1800000" flipV="1">
                  <a:off x="2378777" y="5640676"/>
                  <a:ext cx="0" cy="365760"/>
                </a:xfrm>
                <a:prstGeom prst="line">
                  <a:avLst/>
                </a:prstGeom>
                <a:ln w="63500" cap="sq">
                  <a:solidFill>
                    <a:srgbClr val="FF0000"/>
                  </a:solidFill>
                  <a:miter lim="800000"/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rot="1800000" flipV="1">
                  <a:off x="2052273" y="6188785"/>
                  <a:ext cx="0" cy="365760"/>
                </a:xfrm>
                <a:prstGeom prst="line">
                  <a:avLst/>
                </a:prstGeom>
                <a:ln w="63500" cap="sq">
                  <a:solidFill>
                    <a:srgbClr val="FF0000"/>
                  </a:solidFill>
                  <a:miter lim="800000"/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rot="19800000" flipH="1" flipV="1">
                  <a:off x="2026590" y="5621605"/>
                  <a:ext cx="0" cy="365760"/>
                </a:xfrm>
                <a:prstGeom prst="line">
                  <a:avLst/>
                </a:prstGeom>
                <a:ln w="63500" cap="sq">
                  <a:solidFill>
                    <a:srgbClr val="FF0000"/>
                  </a:solidFill>
                  <a:miter lim="800000"/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rot="19800000" flipH="1" flipV="1">
                  <a:off x="2369036" y="6193361"/>
                  <a:ext cx="0" cy="365760"/>
                </a:xfrm>
                <a:prstGeom prst="line">
                  <a:avLst/>
                </a:prstGeom>
                <a:ln w="63500" cap="sq">
                  <a:solidFill>
                    <a:srgbClr val="FF0000"/>
                  </a:solidFill>
                  <a:miter lim="800000"/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>
                  <a:stCxn id="186" idx="6"/>
                  <a:endCxn id="192" idx="2"/>
                </p:cNvCxnSpPr>
                <p:nvPr/>
              </p:nvCxnSpPr>
              <p:spPr>
                <a:xfrm>
                  <a:off x="2369037" y="6103290"/>
                  <a:ext cx="361071" cy="0"/>
                </a:xfrm>
                <a:prstGeom prst="line">
                  <a:avLst/>
                </a:prstGeom>
                <a:ln w="63500" cap="sq">
                  <a:solidFill>
                    <a:srgbClr val="FF0000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>
                  <a:stCxn id="186" idx="2"/>
                  <a:endCxn id="188" idx="6"/>
                </p:cNvCxnSpPr>
                <p:nvPr/>
              </p:nvCxnSpPr>
              <p:spPr>
                <a:xfrm flipH="1">
                  <a:off x="1718164" y="6103290"/>
                  <a:ext cx="336357" cy="0"/>
                </a:xfrm>
                <a:prstGeom prst="line">
                  <a:avLst/>
                </a:prstGeom>
                <a:ln w="63500" cap="sq">
                  <a:solidFill>
                    <a:srgbClr val="FF0000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 rot="19800000" flipH="1" flipV="1">
                  <a:off x="2723577" y="5612179"/>
                  <a:ext cx="0" cy="365760"/>
                </a:xfrm>
                <a:prstGeom prst="line">
                  <a:avLst/>
                </a:prstGeom>
                <a:ln w="38100" cap="sq">
                  <a:solidFill>
                    <a:schemeClr val="tx1"/>
                  </a:solidFill>
                  <a:miter lim="800000"/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rot="19800000" flipH="1" flipV="1">
                  <a:off x="1721312" y="6195316"/>
                  <a:ext cx="0" cy="365760"/>
                </a:xfrm>
                <a:prstGeom prst="line">
                  <a:avLst/>
                </a:prstGeom>
                <a:ln w="38100" cap="sq">
                  <a:solidFill>
                    <a:schemeClr val="tx1"/>
                  </a:solidFill>
                  <a:miter lim="800000"/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 rot="1800000" flipV="1">
                  <a:off x="1721311" y="5640373"/>
                  <a:ext cx="0" cy="365760"/>
                </a:xfrm>
                <a:prstGeom prst="line">
                  <a:avLst/>
                </a:prstGeom>
                <a:ln w="38100" cap="sq">
                  <a:solidFill>
                    <a:schemeClr val="tx1"/>
                  </a:solidFill>
                  <a:miter lim="800000"/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 rot="1800000" flipV="1">
                  <a:off x="2700998" y="6195316"/>
                  <a:ext cx="0" cy="365760"/>
                </a:xfrm>
                <a:prstGeom prst="line">
                  <a:avLst/>
                </a:prstGeom>
                <a:ln w="38100" cap="sq">
                  <a:solidFill>
                    <a:schemeClr val="tx1"/>
                  </a:solidFill>
                  <a:miter lim="800000"/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037339" y="5539066"/>
                  <a:ext cx="361071" cy="0"/>
                </a:xfrm>
                <a:prstGeom prst="line">
                  <a:avLst/>
                </a:prstGeom>
                <a:ln w="38100" cap="sq">
                  <a:solidFill>
                    <a:schemeClr val="tx1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2039211" y="6675724"/>
                  <a:ext cx="361071" cy="0"/>
                </a:xfrm>
                <a:prstGeom prst="line">
                  <a:avLst/>
                </a:prstGeom>
                <a:ln w="38100" cap="sq">
                  <a:solidFill>
                    <a:schemeClr val="tx1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Flowchart: Connector 185"/>
                <p:cNvSpPr/>
                <p:nvPr/>
              </p:nvSpPr>
              <p:spPr>
                <a:xfrm>
                  <a:off x="2054521" y="5946907"/>
                  <a:ext cx="314516" cy="312765"/>
                </a:xfrm>
                <a:prstGeom prst="flowChartConnector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36576" rtlCol="0" anchor="ctr"/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s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7" name="Flowchart: Connector 186"/>
                <p:cNvSpPr/>
                <p:nvPr/>
              </p:nvSpPr>
              <p:spPr>
                <a:xfrm>
                  <a:off x="2396971" y="6500611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5</a:t>
                  </a:r>
                  <a:endParaRPr lang="en-US" b="1" dirty="0"/>
                </a:p>
              </p:txBody>
            </p:sp>
            <p:sp>
              <p:nvSpPr>
                <p:cNvPr id="188" name="Flowchart: Connector 187"/>
                <p:cNvSpPr/>
                <p:nvPr/>
              </p:nvSpPr>
              <p:spPr>
                <a:xfrm>
                  <a:off x="1403648" y="5946907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3</a:t>
                  </a:r>
                  <a:endParaRPr lang="en-US" b="1" dirty="0"/>
                </a:p>
              </p:txBody>
            </p:sp>
            <p:sp>
              <p:nvSpPr>
                <p:cNvPr id="189" name="Flowchart: Connector 188"/>
                <p:cNvSpPr/>
                <p:nvPr/>
              </p:nvSpPr>
              <p:spPr>
                <a:xfrm>
                  <a:off x="1718164" y="6500610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4</a:t>
                  </a:r>
                  <a:endParaRPr lang="en-US" b="1" dirty="0"/>
                </a:p>
              </p:txBody>
            </p:sp>
            <p:sp>
              <p:nvSpPr>
                <p:cNvPr id="190" name="Flowchart: Connector 189"/>
                <p:cNvSpPr/>
                <p:nvPr/>
              </p:nvSpPr>
              <p:spPr>
                <a:xfrm>
                  <a:off x="1714781" y="5373216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2</a:t>
                  </a:r>
                  <a:endParaRPr lang="en-US" b="1" dirty="0"/>
                </a:p>
              </p:txBody>
            </p:sp>
            <p:sp>
              <p:nvSpPr>
                <p:cNvPr id="191" name="Flowchart: Connector 190"/>
                <p:cNvSpPr/>
                <p:nvPr/>
              </p:nvSpPr>
              <p:spPr>
                <a:xfrm>
                  <a:off x="2396971" y="5373216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1</a:t>
                  </a:r>
                  <a:endParaRPr lang="en-US" b="1" dirty="0"/>
                </a:p>
              </p:txBody>
            </p:sp>
            <p:sp>
              <p:nvSpPr>
                <p:cNvPr id="192" name="Flowchart: Connector 191"/>
                <p:cNvSpPr/>
                <p:nvPr/>
              </p:nvSpPr>
              <p:spPr>
                <a:xfrm>
                  <a:off x="2730108" y="5946907"/>
                  <a:ext cx="314517" cy="312765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t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161" name="TextBox 160"/>
              <p:cNvSpPr txBox="1"/>
              <p:nvPr/>
            </p:nvSpPr>
            <p:spPr>
              <a:xfrm>
                <a:off x="712297" y="5072122"/>
                <a:ext cx="99867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Euclidean</a:t>
                </a:r>
                <a:endPara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1482187" y="5857881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221499" y="5643210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860779" y="5739872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15185" y="6109767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1076816" y="6323333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1389851" y="6200222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 rot="3600000">
                <a:off x="1756973" y="5633213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143264" y="5300188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1135808" y="6652225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 rot="18000000">
                <a:off x="544259" y="5649637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 rot="3600000">
                <a:off x="554607" y="6309422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 rot="18000000">
                <a:off x="1719965" y="6307158"/>
                <a:ext cx="13144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</a:t>
                </a: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4139952" y="5054314"/>
              <a:ext cx="1640977" cy="1826324"/>
              <a:chOff x="395536" y="5072122"/>
              <a:chExt cx="1640977" cy="1826324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395536" y="5373216"/>
                <a:ext cx="1640977" cy="1440160"/>
                <a:chOff x="1403648" y="5373216"/>
                <a:chExt cx="1640977" cy="1440160"/>
              </a:xfrm>
            </p:grpSpPr>
            <p:cxnSp>
              <p:nvCxnSpPr>
                <p:cNvPr id="141" name="Straight Connector 140"/>
                <p:cNvCxnSpPr/>
                <p:nvPr/>
              </p:nvCxnSpPr>
              <p:spPr>
                <a:xfrm rot="1800000" flipV="1">
                  <a:off x="2378777" y="5640676"/>
                  <a:ext cx="0" cy="365760"/>
                </a:xfrm>
                <a:prstGeom prst="line">
                  <a:avLst/>
                </a:prstGeom>
                <a:ln w="63500" cap="sq">
                  <a:solidFill>
                    <a:srgbClr val="FF0000"/>
                  </a:solidFill>
                  <a:miter lim="800000"/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800000" flipV="1">
                  <a:off x="2052273" y="6188785"/>
                  <a:ext cx="0" cy="365760"/>
                </a:xfrm>
                <a:prstGeom prst="line">
                  <a:avLst/>
                </a:prstGeom>
                <a:ln w="63500" cap="sq">
                  <a:solidFill>
                    <a:srgbClr val="FF0000"/>
                  </a:solidFill>
                  <a:miter lim="800000"/>
                  <a:headEnd type="non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9800000" flipH="1" flipV="1">
                  <a:off x="2026590" y="5621605"/>
                  <a:ext cx="0" cy="365760"/>
                </a:xfrm>
                <a:prstGeom prst="line">
                  <a:avLst/>
                </a:prstGeom>
                <a:ln w="63500" cap="sq">
                  <a:solidFill>
                    <a:srgbClr val="FF0000"/>
                  </a:solidFill>
                  <a:miter lim="800000"/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9800000" flipH="1" flipV="1">
                  <a:off x="2369036" y="6193361"/>
                  <a:ext cx="0" cy="365760"/>
                </a:xfrm>
                <a:prstGeom prst="line">
                  <a:avLst/>
                </a:prstGeom>
                <a:ln w="63500" cap="sq">
                  <a:solidFill>
                    <a:srgbClr val="FF0000"/>
                  </a:solidFill>
                  <a:miter lim="800000"/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>
                  <a:stCxn id="153" idx="6"/>
                  <a:endCxn id="159" idx="2"/>
                </p:cNvCxnSpPr>
                <p:nvPr/>
              </p:nvCxnSpPr>
              <p:spPr>
                <a:xfrm>
                  <a:off x="2369037" y="6103290"/>
                  <a:ext cx="361071" cy="0"/>
                </a:xfrm>
                <a:prstGeom prst="line">
                  <a:avLst/>
                </a:prstGeom>
                <a:ln w="63500" cap="sq">
                  <a:solidFill>
                    <a:srgbClr val="FF0000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>
                  <a:stCxn id="153" idx="2"/>
                  <a:endCxn id="155" idx="6"/>
                </p:cNvCxnSpPr>
                <p:nvPr/>
              </p:nvCxnSpPr>
              <p:spPr>
                <a:xfrm flipH="1">
                  <a:off x="1718164" y="6103290"/>
                  <a:ext cx="336357" cy="0"/>
                </a:xfrm>
                <a:prstGeom prst="line">
                  <a:avLst/>
                </a:prstGeom>
                <a:ln w="63500" cap="sq">
                  <a:solidFill>
                    <a:srgbClr val="FF0000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9800000" flipH="1" flipV="1">
                  <a:off x="2723577" y="5612179"/>
                  <a:ext cx="0" cy="365760"/>
                </a:xfrm>
                <a:prstGeom prst="line">
                  <a:avLst/>
                </a:prstGeom>
                <a:ln w="38100" cap="sq">
                  <a:solidFill>
                    <a:schemeClr val="tx1"/>
                  </a:solidFill>
                  <a:miter lim="800000"/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9800000" flipH="1" flipV="1">
                  <a:off x="1721312" y="6195316"/>
                  <a:ext cx="0" cy="365760"/>
                </a:xfrm>
                <a:prstGeom prst="line">
                  <a:avLst/>
                </a:prstGeom>
                <a:ln w="38100" cap="sq">
                  <a:solidFill>
                    <a:schemeClr val="tx1"/>
                  </a:solidFill>
                  <a:miter lim="800000"/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800000" flipV="1">
                  <a:off x="1721311" y="5640373"/>
                  <a:ext cx="0" cy="365760"/>
                </a:xfrm>
                <a:prstGeom prst="line">
                  <a:avLst/>
                </a:prstGeom>
                <a:ln w="38100" cap="sq">
                  <a:solidFill>
                    <a:schemeClr val="tx1"/>
                  </a:solidFill>
                  <a:miter lim="800000"/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800000" flipV="1">
                  <a:off x="2700998" y="6195316"/>
                  <a:ext cx="0" cy="365760"/>
                </a:xfrm>
                <a:prstGeom prst="line">
                  <a:avLst/>
                </a:prstGeom>
                <a:ln w="38100" cap="sq">
                  <a:solidFill>
                    <a:schemeClr val="tx1"/>
                  </a:solidFill>
                  <a:miter lim="800000"/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2037339" y="5539066"/>
                  <a:ext cx="361071" cy="0"/>
                </a:xfrm>
                <a:prstGeom prst="line">
                  <a:avLst/>
                </a:prstGeom>
                <a:ln w="38100" cap="sq">
                  <a:solidFill>
                    <a:schemeClr val="tx1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039211" y="6675724"/>
                  <a:ext cx="361071" cy="0"/>
                </a:xfrm>
                <a:prstGeom prst="line">
                  <a:avLst/>
                </a:prstGeom>
                <a:ln w="38100" cap="sq">
                  <a:solidFill>
                    <a:schemeClr val="tx1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Flowchart: Connector 152"/>
                <p:cNvSpPr/>
                <p:nvPr/>
              </p:nvSpPr>
              <p:spPr>
                <a:xfrm>
                  <a:off x="2054521" y="5946907"/>
                  <a:ext cx="314516" cy="312765"/>
                </a:xfrm>
                <a:prstGeom prst="flowChartConnector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36576" rtlCol="0" anchor="ctr"/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s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4" name="Flowchart: Connector 153"/>
                <p:cNvSpPr/>
                <p:nvPr/>
              </p:nvSpPr>
              <p:spPr>
                <a:xfrm>
                  <a:off x="2396971" y="6500611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5</a:t>
                  </a:r>
                  <a:endParaRPr lang="en-US" b="1" dirty="0"/>
                </a:p>
              </p:txBody>
            </p:sp>
            <p:sp>
              <p:nvSpPr>
                <p:cNvPr id="155" name="Flowchart: Connector 154"/>
                <p:cNvSpPr/>
                <p:nvPr/>
              </p:nvSpPr>
              <p:spPr>
                <a:xfrm>
                  <a:off x="1403648" y="5946907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3</a:t>
                  </a:r>
                  <a:endParaRPr lang="en-US" b="1" dirty="0"/>
                </a:p>
              </p:txBody>
            </p:sp>
            <p:sp>
              <p:nvSpPr>
                <p:cNvPr id="156" name="Flowchart: Connector 155"/>
                <p:cNvSpPr/>
                <p:nvPr/>
              </p:nvSpPr>
              <p:spPr>
                <a:xfrm>
                  <a:off x="1718164" y="6500610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4</a:t>
                  </a:r>
                  <a:endParaRPr lang="en-US" b="1" dirty="0"/>
                </a:p>
              </p:txBody>
            </p:sp>
            <p:sp>
              <p:nvSpPr>
                <p:cNvPr id="157" name="Flowchart: Connector 156"/>
                <p:cNvSpPr/>
                <p:nvPr/>
              </p:nvSpPr>
              <p:spPr>
                <a:xfrm>
                  <a:off x="1714781" y="5373216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2</a:t>
                  </a:r>
                  <a:endParaRPr lang="en-US" b="1" dirty="0"/>
                </a:p>
              </p:txBody>
            </p:sp>
            <p:sp>
              <p:nvSpPr>
                <p:cNvPr id="158" name="Flowchart: Connector 157"/>
                <p:cNvSpPr/>
                <p:nvPr/>
              </p:nvSpPr>
              <p:spPr>
                <a:xfrm>
                  <a:off x="2396971" y="5373216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1</a:t>
                  </a:r>
                  <a:endParaRPr lang="en-US" b="1" dirty="0"/>
                </a:p>
              </p:txBody>
            </p:sp>
            <p:sp>
              <p:nvSpPr>
                <p:cNvPr id="159" name="Flowchart: Connector 158"/>
                <p:cNvSpPr/>
                <p:nvPr/>
              </p:nvSpPr>
              <p:spPr>
                <a:xfrm>
                  <a:off x="2730108" y="5946907"/>
                  <a:ext cx="314517" cy="312765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t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505513" y="5072122"/>
                <a:ext cx="14122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Extreme Case</a:t>
                </a:r>
                <a:endParaRPr 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1482187" y="5857881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4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221499" y="5643210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4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860779" y="5739872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4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15185" y="6109767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4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76816" y="6323333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4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389851" y="6200222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4</a:t>
                </a:r>
                <a:endParaRPr lang="en-US" sz="1600" b="1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 rot="3600000">
                <a:off x="1756973" y="5633213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8</a:t>
                </a:r>
                <a:endParaRPr 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143264" y="5300188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8</a:t>
                </a:r>
                <a:endParaRPr 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135808" y="6652225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8</a:t>
                </a:r>
                <a:endParaRPr 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 rot="18000000">
                <a:off x="544259" y="5649637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8</a:t>
                </a:r>
                <a:endParaRPr 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3600000">
                <a:off x="554607" y="6309422"/>
                <a:ext cx="1314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8</a:t>
                </a:r>
                <a:endParaRPr 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 rot="18000000">
                <a:off x="1719965" y="6307158"/>
                <a:ext cx="13144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8</a:t>
                </a:r>
                <a:endParaRPr 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sp>
        <p:nvSpPr>
          <p:cNvPr id="226" name="TextBox 225"/>
          <p:cNvSpPr txBox="1"/>
          <p:nvPr/>
        </p:nvSpPr>
        <p:spPr>
          <a:xfrm>
            <a:off x="5181796" y="3415771"/>
            <a:ext cx="121347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Weights</a:t>
            </a:r>
          </a:p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Deadline</a:t>
            </a:r>
          </a:p>
        </p:txBody>
      </p:sp>
    </p:spTree>
    <p:extLst>
      <p:ext uri="{BB962C8B-B14F-4D97-AF65-F5344CB8AC3E}">
        <p14:creationId xmlns:p14="http://schemas.microsoft.com/office/powerpoint/2010/main" val="24007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sz="2600" u="sng" dirty="0" smtClean="0"/>
              <a:t>Amazing </a:t>
            </a:r>
            <a:r>
              <a:rPr lang="en-US" sz="2600" u="sng" dirty="0" smtClean="0"/>
              <a:t>Features - Multi-Platform Implementation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Features, Applied APIs, Frameworks, and Platforms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23528" y="1268760"/>
            <a:ext cx="8485749" cy="1755779"/>
            <a:chOff x="223082" y="1124744"/>
            <a:chExt cx="8485749" cy="1755779"/>
          </a:xfrm>
        </p:grpSpPr>
        <p:sp>
          <p:nvSpPr>
            <p:cNvPr id="6" name="TextBox 5"/>
            <p:cNvSpPr txBox="1"/>
            <p:nvPr/>
          </p:nvSpPr>
          <p:spPr>
            <a:xfrm>
              <a:off x="2327157" y="1161336"/>
              <a:ext cx="4295535" cy="369332"/>
            </a:xfrm>
            <a:prstGeom prst="rect">
              <a:avLst/>
            </a:prstGeom>
            <a:solidFill>
              <a:srgbClr val="FFC000"/>
            </a:solidFill>
            <a:ln w="38100" cap="sq">
              <a:solidFill>
                <a:schemeClr val="accent6">
                  <a:lumMod val="75000"/>
                </a:schemeClr>
              </a:solidFill>
              <a:miter lim="800000"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Seamless </a:t>
              </a: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Instant Message Exchange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23082" y="1124744"/>
              <a:ext cx="1900646" cy="1755779"/>
              <a:chOff x="179512" y="1268760"/>
              <a:chExt cx="1900646" cy="1755779"/>
            </a:xfrm>
          </p:grpSpPr>
          <p:pic>
            <p:nvPicPr>
              <p:cNvPr id="1026" name="Picture 2" descr="https://upload.wikimedia.org/wikipedia/commons/thumb/3/39/Internet-group-chat.svg/1024px-Internet-group-chat.svg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2" t="12419" r="10774" b="16612"/>
              <a:stretch/>
            </p:blipFill>
            <p:spPr bwMode="auto">
              <a:xfrm>
                <a:off x="179512" y="1268760"/>
                <a:ext cx="1900646" cy="17557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86592" y="1831762"/>
                <a:ext cx="11301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Dayu</a:t>
                </a:r>
                <a:r>
                  <a:rPr lang="en-US" sz="11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Hello Ting!</a:t>
                </a:r>
                <a:endPara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03108" y="1538062"/>
                <a:ext cx="117660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Ting</a:t>
                </a:r>
                <a:r>
                  <a:rPr lang="en-US" sz="11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Passed #22.</a:t>
                </a:r>
                <a:endPara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86592" y="2008433"/>
                <a:ext cx="117660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Ting</a:t>
                </a:r>
                <a:r>
                  <a:rPr lang="en-US" sz="11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Passed #22.</a:t>
                </a:r>
                <a:endPara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86592" y="2190772"/>
                <a:ext cx="108523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Dayu</a:t>
                </a:r>
                <a:r>
                  <a:rPr lang="en-US" sz="11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Great job!</a:t>
                </a:r>
                <a:endPara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03108" y="1353830"/>
                <a:ext cx="11301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Dayu</a:t>
                </a:r>
                <a:r>
                  <a:rPr lang="en-US" sz="11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Hello Ting!</a:t>
                </a:r>
                <a:endPara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333688" y="1756412"/>
              <a:ext cx="6375143" cy="6924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b="1" u="sng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Chatting application</a:t>
              </a:r>
              <a:r>
                <a:rPr lang="en-US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between administrator and truck</a:t>
              </a:r>
              <a:br>
                <a:rPr lang="en-US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drivers built-in.  They can exchange message instantly.</a:t>
              </a:r>
              <a:endPara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86" y="3664352"/>
            <a:ext cx="2155974" cy="12262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3817" y="3151004"/>
            <a:ext cx="1545616" cy="369332"/>
          </a:xfrm>
          <a:prstGeom prst="rect">
            <a:avLst/>
          </a:prstGeom>
          <a:solidFill>
            <a:srgbClr val="FFC000"/>
          </a:solidFill>
          <a:ln w="38100" cap="sq">
            <a:solidFill>
              <a:schemeClr val="accent6">
                <a:lumMod val="75000"/>
              </a:schemeClr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42727"/>
              </p:ext>
            </p:extLst>
          </p:nvPr>
        </p:nvGraphicFramePr>
        <p:xfrm>
          <a:off x="2699792" y="3140968"/>
          <a:ext cx="6264696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348"/>
                <a:gridCol w="31323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Web Master</a:t>
                      </a:r>
                      <a:endParaRPr lang="en-US" sz="1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Android</a:t>
                      </a:r>
                      <a:r>
                        <a:rPr lang="en-US" sz="1600" baseline="0" dirty="0" smtClean="0"/>
                        <a:t> Terminal</a:t>
                      </a:r>
                      <a:endParaRPr 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Real-time track</a:t>
                      </a:r>
                      <a:r>
                        <a:rPr lang="en-US" sz="1500" b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 driver’s location. 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Show current location.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Show or hide the 120 trash</a:t>
                      </a:r>
                      <a:r>
                        <a:rPr lang="en-US" sz="15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 boxes</a:t>
                      </a:r>
                      <a:br>
                        <a:rPr lang="en-US" sz="15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</a:br>
                      <a:r>
                        <a:rPr lang="en-US" sz="15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locations, which are categorized into 8 regions.</a:t>
                      </a:r>
                      <a:endParaRPr lang="en-US" sz="1500" dirty="0" smtClean="0">
                        <a:latin typeface="Consolas" panose="020B0609020204030204" pitchFamily="49" charset="0"/>
                      </a:endParaRPr>
                    </a:p>
                    <a:p>
                      <a:endParaRPr lang="en-US" sz="15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Show</a:t>
                      </a:r>
                      <a:r>
                        <a:rPr lang="en-US" sz="15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 the next waste location he/she is going to with the route,</a:t>
                      </a:r>
                      <a:br>
                        <a:rPr lang="en-US" sz="15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</a:br>
                      <a:r>
                        <a:rPr lang="en-US" sz="15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including name, distance, and est. time.</a:t>
                      </a:r>
                      <a:endParaRPr lang="en-US" sz="15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06" y="5026785"/>
            <a:ext cx="7738028" cy="178659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23528" y="5939988"/>
            <a:ext cx="2227276" cy="369332"/>
          </a:xfrm>
          <a:prstGeom prst="rect">
            <a:avLst/>
          </a:prstGeom>
          <a:solidFill>
            <a:srgbClr val="FFC000"/>
          </a:solidFill>
          <a:ln w="38100" cap="sq">
            <a:solidFill>
              <a:schemeClr val="accent6">
                <a:lumMod val="75000"/>
              </a:schemeClr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Supportive Master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9D5B7E-8D9B-4661-92C3-37B23385196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339</Words>
  <Application>Microsoft Office PowerPoint</Application>
  <PresentationFormat>On-screen Show (4:3)</PresentationFormat>
  <Paragraphs>156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맑은 고딕</vt:lpstr>
      <vt:lpstr>Wingdings 3</vt:lpstr>
      <vt:lpstr>Tahoma</vt:lpstr>
      <vt:lpstr>Consolas</vt:lpstr>
      <vt:lpstr>Lucida Handwriting</vt:lpstr>
      <vt:lpstr>Calibri</vt:lpstr>
      <vt:lpstr>Bookman Old Style</vt:lpstr>
      <vt:lpstr>Book Antiqua</vt:lpstr>
      <vt:lpstr>Fei</vt:lpstr>
      <vt:lpstr>PowerPoint Presentation</vt:lpstr>
      <vt:lpstr>System Architecture - Web Master and Mobile Terminal How truck driver (mobile) and supervisor (web) instantly exchange info?</vt:lpstr>
      <vt:lpstr>Algorithm - Engine of “Sky Defender” Research: how to determine an optimal schedule (shortest path)?</vt:lpstr>
      <vt:lpstr>Amazing Features - Multi-Platform Implementation Features, Applied APIs, Frameworks, and Platforms</vt:lpstr>
    </vt:vector>
  </TitlesOfParts>
  <Company>University of Missouri-Kansas 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 Defender - UMKC SP17 Hack-A-Thon - Grand Finale - Presentation Slides - PPTX</dc:title>
  <dc:creator>Dayu Wang;Chen Wang;Ting Xia;Yunlong Liu</dc:creator>
  <cp:lastModifiedBy>Dayu Wang</cp:lastModifiedBy>
  <cp:revision>107</cp:revision>
  <dcterms:created xsi:type="dcterms:W3CDTF">2014-04-01T16:35:38Z</dcterms:created>
  <dcterms:modified xsi:type="dcterms:W3CDTF">2017-04-20T01:25:16Z</dcterms:modified>
</cp:coreProperties>
</file>