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0" r:id="rId4"/>
    <p:sldId id="262" r:id="rId5"/>
    <p:sldId id="263" r:id="rId6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8"/>
      <p:bold r:id="rId9"/>
      <p:italic r:id="rId10"/>
      <p:boldItalic r:id="rId11"/>
    </p:embeddedFont>
    <p:embeddedFont>
      <p:font typeface="맑은 고딕" panose="020B0503020000020004" pitchFamily="34" charset="-127"/>
      <p:regular r:id="rId12"/>
      <p:bold r:id="rId13"/>
    </p:embeddedFont>
    <p:embeddedFont>
      <p:font typeface="Wingdings 3" panose="05040102010807070707" pitchFamily="18" charset="2"/>
      <p:regular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ucida Handwriting" panose="03010101010101010101" pitchFamily="66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Bookman Old Style" panose="02050604050505020204" pitchFamily="18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1" autoAdjust="0"/>
    <p:restoredTop sz="94640" autoAdjust="0"/>
  </p:normalViewPr>
  <p:slideViewPr>
    <p:cSldViewPr>
      <p:cViewPr varScale="1">
        <p:scale>
          <a:sx n="97" d="100"/>
          <a:sy n="97" d="100"/>
        </p:scale>
        <p:origin x="-1044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presProps" Target="presProps.xml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A9C1-3955-42B1-8D54-16EB0A8F3ED6}" type="datetimeFigureOut">
              <a:rPr lang="en-US" smtClean="0"/>
              <a:t>04/16/2017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FB106-B53C-4CE5-A904-587190117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1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B106-B53C-4CE5-A904-587190117F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1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188" y="6446579"/>
            <a:ext cx="19877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89D5B7E-8D9B-4661-92C3-37B233851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188" y="6446579"/>
            <a:ext cx="19877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89D5B7E-8D9B-4661-92C3-37B233851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k894/UMKC_SP17_Hack-A-Thon_SkyDefend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42742"/>
            <a:ext cx="424847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Arial" pitchFamily="34" charset="0"/>
              </a:rPr>
              <a:t>UMKC SCE SP17 Hack-A-Thon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 smtClean="0">
              <a:solidFill>
                <a:srgbClr val="002060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Arial" pitchFamily="34" charset="0"/>
              </a:rPr>
              <a:t>Dayu Wang (Leader)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Arial" pitchFamily="34" charset="0"/>
              </a:rPr>
              <a:t>Ting Xia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Arial" pitchFamily="34" charset="0"/>
              </a:rPr>
              <a:t>Yunlong Liu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Arial" pitchFamily="34" charset="0"/>
              </a:rPr>
              <a:t>Chen Wang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solidFill>
                <a:srgbClr val="002060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dirty="0" smtClean="0">
              <a:solidFill>
                <a:srgbClr val="002060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rgbClr val="0070C0"/>
                </a:solidFill>
                <a:latin typeface="Bookman Old Style" panose="02050604050505020204" pitchFamily="18" charset="0"/>
                <a:cs typeface="Arial" pitchFamily="34" charset="0"/>
              </a:rPr>
              <a:t>Use Case Provided by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b="1" dirty="0">
              <a:solidFill>
                <a:srgbClr val="0070C0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rial" pitchFamily="34" charset="0"/>
              </a:rPr>
              <a:t>UMKC SCE</a:t>
            </a:r>
            <a:endParaRPr kumimoji="0" lang="en-US" altLang="ko-KR" sz="20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04664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Waste Container Analysis</a:t>
            </a:r>
            <a:endParaRPr lang="en-US" altLang="ko-KR" sz="28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0304" y="116632"/>
            <a:ext cx="54454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</a:t>
            </a:r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://</a:t>
            </a:r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github.com/dwk894/UMKC_SP17_Hack-A-Thon_SkyDefender</a:t>
            </a:r>
            <a:endParaRPr lang="en-US" sz="1200" b="1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GitHub </a:t>
            </a:r>
            <a:r>
              <a:rPr lang="en-US" sz="1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Repository</a:t>
            </a:r>
            <a:endParaRPr lang="en-US" sz="12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58" y="1700808"/>
            <a:ext cx="1689187" cy="1155759"/>
          </a:xfrm>
          <a:prstGeom prst="rect">
            <a:avLst/>
          </a:prstGeom>
        </p:spPr>
      </p:pic>
      <p:pic>
        <p:nvPicPr>
          <p:cNvPr id="1028" name="Picture 4" descr="http://www.umkc.edu/mcom/resources/logos/university-level-with-name/uni_web_400px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6" y="1700808"/>
            <a:ext cx="1540406" cy="108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9D5B7E-8D9B-4661-92C3-37B2338519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sz="2600" u="sng" dirty="0" smtClean="0"/>
              <a:t>System Architecture - Web Master and Mobile Terminal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truck driver (mobile) and supervisor (web) instantly exchange info?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479806" y="1268760"/>
            <a:ext cx="2279702" cy="2313548"/>
            <a:chOff x="4932040" y="1916832"/>
            <a:chExt cx="2279702" cy="2313548"/>
          </a:xfrm>
        </p:grpSpPr>
        <p:grpSp>
          <p:nvGrpSpPr>
            <p:cNvPr id="4" name="Group 3"/>
            <p:cNvGrpSpPr/>
            <p:nvPr/>
          </p:nvGrpSpPr>
          <p:grpSpPr>
            <a:xfrm>
              <a:off x="4932040" y="1916832"/>
              <a:ext cx="2279702" cy="1089412"/>
              <a:chOff x="4932040" y="1916832"/>
              <a:chExt cx="2279702" cy="1089412"/>
            </a:xfrm>
          </p:grpSpPr>
          <p:pic>
            <p:nvPicPr>
              <p:cNvPr id="2052" name="Picture 4" descr="https://maxcdn.icons8.com/Share/icon/Transport/truck_checked_filled16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1988840"/>
                <a:ext cx="1008112" cy="1008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https://image.freepik.com/free-icon/cellphone-ringing_318-33402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1916832"/>
                <a:ext cx="576064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909783" y="2636912"/>
                <a:ext cx="130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Driver #1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932040" y="3140968"/>
              <a:ext cx="2279702" cy="1089412"/>
              <a:chOff x="4932040" y="3140968"/>
              <a:chExt cx="2279702" cy="1089412"/>
            </a:xfrm>
          </p:grpSpPr>
          <p:pic>
            <p:nvPicPr>
              <p:cNvPr id="97" name="Picture 4" descr="https://maxcdn.icons8.com/Share/icon/Transport/truck_checked_filled1600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3212976"/>
                <a:ext cx="1008112" cy="1008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6" descr="https://image.freepik.com/free-icon/cellphone-ringing_318-33402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3140968"/>
                <a:ext cx="576064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5909783" y="3861048"/>
                <a:ext cx="130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Driver #2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04135" y="1387495"/>
            <a:ext cx="1707519" cy="1363372"/>
            <a:chOff x="3034165" y="1387495"/>
            <a:chExt cx="1707519" cy="1363372"/>
          </a:xfrm>
        </p:grpSpPr>
        <p:pic>
          <p:nvPicPr>
            <p:cNvPr id="2056" name="Picture 8" descr="http://www.clipartbest.com/cliparts/ncB/GBd/ncBGBdqpi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24" t="10020" r="13808" b="28567"/>
            <a:stretch/>
          </p:blipFill>
          <p:spPr bwMode="auto">
            <a:xfrm>
              <a:off x="3131840" y="1387495"/>
              <a:ext cx="1512167" cy="1023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3034165" y="2381535"/>
              <a:ext cx="1707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Cloud Master</a:t>
              </a:r>
              <a:endPara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310623"/>
            <a:ext cx="1784463" cy="1828604"/>
            <a:chOff x="29673" y="1310623"/>
            <a:chExt cx="1784463" cy="18286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310623"/>
              <a:ext cx="1196752" cy="1196752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29673" y="2492896"/>
              <a:ext cx="17844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Administrator</a:t>
              </a:r>
            </a:p>
            <a:p>
              <a:pPr algn="ctr"/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(Web)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193061" y="1746644"/>
            <a:ext cx="936104" cy="3054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065561" y="143426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Subscribe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168228" y="1434262"/>
            <a:ext cx="1194558" cy="627477"/>
            <a:chOff x="4916606" y="1434262"/>
            <a:chExt cx="1194558" cy="627477"/>
          </a:xfrm>
        </p:grpSpPr>
        <p:sp>
          <p:nvSpPr>
            <p:cNvPr id="103" name="Right Arrow 102"/>
            <p:cNvSpPr/>
            <p:nvPr/>
          </p:nvSpPr>
          <p:spPr>
            <a:xfrm flipH="1">
              <a:off x="5045833" y="1756259"/>
              <a:ext cx="936104" cy="30548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16606" y="1434262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 rot="1527366">
            <a:off x="5188518" y="2359236"/>
            <a:ext cx="1194558" cy="627477"/>
            <a:chOff x="4916606" y="1434262"/>
            <a:chExt cx="1194558" cy="627477"/>
          </a:xfrm>
        </p:grpSpPr>
        <p:sp>
          <p:nvSpPr>
            <p:cNvPr id="107" name="Right Arrow 106"/>
            <p:cNvSpPr/>
            <p:nvPr/>
          </p:nvSpPr>
          <p:spPr>
            <a:xfrm flipH="1">
              <a:off x="5045833" y="1756259"/>
              <a:ext cx="936104" cy="30548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16606" y="1434262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31" name="Elbow Connector 30"/>
          <p:cNvCxnSpPr/>
          <p:nvPr/>
        </p:nvCxnSpPr>
        <p:spPr>
          <a:xfrm rot="5400000" flipH="1" flipV="1">
            <a:off x="2473107" y="1521655"/>
            <a:ext cx="388360" cy="2846784"/>
          </a:xfrm>
          <a:prstGeom prst="bentConnector3">
            <a:avLst>
              <a:gd name="adj1" fmla="val -438949"/>
            </a:avLst>
          </a:prstGeom>
          <a:ln w="38100" cap="sq">
            <a:solidFill>
              <a:srgbClr val="00B050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26683"/>
              </p:ext>
            </p:extLst>
          </p:nvPr>
        </p:nvGraphicFramePr>
        <p:xfrm>
          <a:off x="1400973" y="3212976"/>
          <a:ext cx="2530615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530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Add/Remove Drivers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Secure Login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Instant</a:t>
                      </a:r>
                      <a:r>
                        <a:rPr lang="en-US" sz="1600" baseline="0" dirty="0" smtClean="0"/>
                        <a:t> Chat with Drivers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09735"/>
              </p:ext>
            </p:extLst>
          </p:nvPr>
        </p:nvGraphicFramePr>
        <p:xfrm>
          <a:off x="1394442" y="4993583"/>
          <a:ext cx="2530615" cy="1483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30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Assignment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 Routine Work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 Special Requests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</a:t>
                      </a:r>
                      <a:r>
                        <a:rPr lang="en-US" sz="1600" baseline="0" dirty="0" smtClean="0"/>
                        <a:t> Work Progress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" name="Elbow Connector 35"/>
          <p:cNvCxnSpPr/>
          <p:nvPr/>
        </p:nvCxnSpPr>
        <p:spPr>
          <a:xfrm rot="5400000" flipH="1">
            <a:off x="5415491" y="1798959"/>
            <a:ext cx="822149" cy="2725967"/>
          </a:xfrm>
          <a:prstGeom prst="bentConnector3">
            <a:avLst>
              <a:gd name="adj1" fmla="val -154121"/>
            </a:avLst>
          </a:prstGeom>
          <a:ln w="38100" cap="sq">
            <a:solidFill>
              <a:srgbClr val="00B0F0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67283"/>
              </p:ext>
            </p:extLst>
          </p:nvPr>
        </p:nvGraphicFramePr>
        <p:xfrm>
          <a:off x="4561257" y="5002798"/>
          <a:ext cx="2530615" cy="1483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30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Report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Location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</a:t>
                      </a:r>
                      <a:r>
                        <a:rPr lang="en-US" sz="1600" baseline="0" dirty="0" smtClean="0"/>
                        <a:t> Finished Waste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Feedback System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45973"/>
              </p:ext>
            </p:extLst>
          </p:nvPr>
        </p:nvGraphicFramePr>
        <p:xfrm>
          <a:off x="4567788" y="3631962"/>
          <a:ext cx="2530615" cy="11125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5306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</a:t>
                      </a:r>
                      <a:r>
                        <a:rPr lang="en-US" sz="1600" baseline="0" dirty="0" smtClean="0"/>
                        <a:t> Features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Secure Login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Instant</a:t>
                      </a:r>
                      <a:r>
                        <a:rPr lang="en-US" sz="1600" baseline="0" dirty="0" smtClean="0"/>
                        <a:t> Chat with Boss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Slide Number Placeholder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9D5B7E-8D9B-4661-92C3-37B2338519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unded Rectangle 129"/>
          <p:cNvSpPr/>
          <p:nvPr/>
        </p:nvSpPr>
        <p:spPr>
          <a:xfrm>
            <a:off x="6804248" y="5248793"/>
            <a:ext cx="2232248" cy="109379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>
            <a:off x="4924272" y="4797152"/>
            <a:ext cx="3875704" cy="1349003"/>
          </a:xfrm>
          <a:prstGeom prst="arc">
            <a:avLst>
              <a:gd name="adj1" fmla="val 10972127"/>
              <a:gd name="adj2" fmla="val 21409522"/>
            </a:avLst>
          </a:prstGeom>
          <a:ln w="19050" cap="sq">
            <a:solidFill>
              <a:srgbClr val="00B050"/>
            </a:solidFill>
            <a:prstDash val="sysDash"/>
            <a:miter lim="800000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>
            <a:cxnSpLocks/>
            <a:stCxn id="116" idx="5"/>
            <a:endCxn id="117" idx="1"/>
          </p:cNvCxnSpPr>
          <p:nvPr/>
        </p:nvCxnSpPr>
        <p:spPr>
          <a:xfrm>
            <a:off x="5024358" y="5647517"/>
            <a:ext cx="208813" cy="289280"/>
          </a:xfrm>
          <a:prstGeom prst="lin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  <a:stCxn id="117" idx="6"/>
            <a:endCxn id="118" idx="2"/>
          </p:cNvCxnSpPr>
          <p:nvPr/>
        </p:nvCxnSpPr>
        <p:spPr>
          <a:xfrm flipV="1">
            <a:off x="5501627" y="6046503"/>
            <a:ext cx="241802" cy="874"/>
          </a:xfrm>
          <a:prstGeom prst="lin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cxnSpLocks/>
            <a:stCxn id="118" idx="7"/>
            <a:endCxn id="119" idx="3"/>
          </p:cNvCxnSpPr>
          <p:nvPr/>
        </p:nvCxnSpPr>
        <p:spPr>
          <a:xfrm flipV="1">
            <a:off x="6011885" y="5647517"/>
            <a:ext cx="201011" cy="288406"/>
          </a:xfrm>
          <a:prstGeom prst="lin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19" idx="6"/>
            <a:endCxn id="120" idx="2"/>
          </p:cNvCxnSpPr>
          <p:nvPr/>
        </p:nvCxnSpPr>
        <p:spPr>
          <a:xfrm>
            <a:off x="6481352" y="5536938"/>
            <a:ext cx="424707" cy="1195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Connector 115"/>
          <p:cNvSpPr/>
          <p:nvPr/>
        </p:nvSpPr>
        <p:spPr>
          <a:xfrm>
            <a:off x="4755902" y="5380555"/>
            <a:ext cx="314516" cy="312765"/>
          </a:xfrm>
          <a:prstGeom prst="flowChartConnector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36576"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17" name="Flowchart: Connector 116"/>
          <p:cNvSpPr/>
          <p:nvPr/>
        </p:nvSpPr>
        <p:spPr>
          <a:xfrm>
            <a:off x="5187111" y="5890994"/>
            <a:ext cx="314516" cy="312765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lowchart: Connector 117"/>
          <p:cNvSpPr/>
          <p:nvPr/>
        </p:nvSpPr>
        <p:spPr>
          <a:xfrm>
            <a:off x="5743429" y="5890120"/>
            <a:ext cx="314516" cy="312765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Flowchart: Connector 118"/>
          <p:cNvSpPr/>
          <p:nvPr/>
        </p:nvSpPr>
        <p:spPr>
          <a:xfrm>
            <a:off x="6166836" y="5380555"/>
            <a:ext cx="314516" cy="312765"/>
          </a:xfrm>
          <a:prstGeom prst="flowChartConnector">
            <a:avLst/>
          </a:prstGeom>
          <a:solidFill>
            <a:srgbClr val="FFFF00"/>
          </a:solidFill>
          <a:ln w="25400" cap="sq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576"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Flowchart: Connector 119"/>
          <p:cNvSpPr/>
          <p:nvPr/>
        </p:nvSpPr>
        <p:spPr>
          <a:xfrm>
            <a:off x="6906059" y="5381750"/>
            <a:ext cx="314516" cy="312765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lowchart: Connector 120"/>
          <p:cNvSpPr/>
          <p:nvPr/>
        </p:nvSpPr>
        <p:spPr>
          <a:xfrm>
            <a:off x="7318435" y="5890119"/>
            <a:ext cx="314516" cy="312765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lowchart: Connector 121"/>
          <p:cNvSpPr/>
          <p:nvPr/>
        </p:nvSpPr>
        <p:spPr>
          <a:xfrm>
            <a:off x="7783560" y="5381750"/>
            <a:ext cx="314517" cy="312765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lowchart: Connector 122"/>
          <p:cNvSpPr/>
          <p:nvPr/>
        </p:nvSpPr>
        <p:spPr>
          <a:xfrm>
            <a:off x="8237054" y="5890118"/>
            <a:ext cx="314517" cy="312765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Flowchart: Connector 123"/>
          <p:cNvSpPr/>
          <p:nvPr/>
        </p:nvSpPr>
        <p:spPr>
          <a:xfrm>
            <a:off x="8623310" y="5381750"/>
            <a:ext cx="314517" cy="31276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t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27" name="Straight Connector 126"/>
          <p:cNvCxnSpPr>
            <a:cxnSpLocks/>
          </p:cNvCxnSpPr>
          <p:nvPr/>
        </p:nvCxnSpPr>
        <p:spPr>
          <a:xfrm flipV="1">
            <a:off x="6413501" y="5110329"/>
            <a:ext cx="201011" cy="288406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sz="2800" u="sng" dirty="0" smtClean="0"/>
              <a:t>Algorithm - Engine of “Sky Defender”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Research: how to determine an optimal schedule (shortest path)?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508104" y="1196752"/>
            <a:ext cx="3528392" cy="1296144"/>
          </a:xfrm>
          <a:prstGeom prst="wedgeRoundRectCallout">
            <a:avLst>
              <a:gd name="adj1" fmla="val 20614"/>
              <a:gd name="adj2" fmla="val -614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cap="sq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Equivalent Theoretical Model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“In a </a:t>
            </a:r>
            <a:r>
              <a:rPr 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complete graph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, find a short-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est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Hamiltonian path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from 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to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t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.”  This is an </a:t>
            </a:r>
            <a:r>
              <a:rPr 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NP hard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problem.  We</a:t>
            </a:r>
            <a:b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</a:b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need to find </a:t>
            </a:r>
            <a:r>
              <a:rPr 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Approx. algorithm</a:t>
            </a:r>
            <a:r>
              <a:rPr lang="en-US" sz="16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. </a:t>
            </a:r>
            <a:endParaRPr lang="en-US" sz="16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73977" y="1412776"/>
            <a:ext cx="4181925" cy="1307438"/>
            <a:chOff x="573977" y="1412776"/>
            <a:chExt cx="4181925" cy="1307438"/>
          </a:xfrm>
        </p:grpSpPr>
        <p:sp>
          <p:nvSpPr>
            <p:cNvPr id="61" name="Arc 60"/>
            <p:cNvSpPr/>
            <p:nvPr/>
          </p:nvSpPr>
          <p:spPr>
            <a:xfrm>
              <a:off x="742347" y="1412776"/>
              <a:ext cx="3875704" cy="1249834"/>
            </a:xfrm>
            <a:prstGeom prst="arc">
              <a:avLst>
                <a:gd name="adj1" fmla="val 11066713"/>
                <a:gd name="adj2" fmla="val 21338665"/>
              </a:avLst>
            </a:prstGeom>
            <a:ln w="19050" cap="sq">
              <a:solidFill>
                <a:srgbClr val="00B050"/>
              </a:solidFill>
              <a:prstDash val="sysDash"/>
              <a:miter lim="800000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73977" y="1897010"/>
              <a:ext cx="4181925" cy="823204"/>
              <a:chOff x="246327" y="1340768"/>
              <a:chExt cx="4181925" cy="823204"/>
            </a:xfrm>
          </p:grpSpPr>
          <p:cxnSp>
            <p:nvCxnSpPr>
              <p:cNvPr id="20" name="Straight Connector 19"/>
              <p:cNvCxnSpPr>
                <a:cxnSpLocks/>
                <a:stCxn id="14" idx="5"/>
                <a:endCxn id="15" idx="1"/>
              </p:cNvCxnSpPr>
              <p:nvPr/>
            </p:nvCxnSpPr>
            <p:spPr>
              <a:xfrm>
                <a:off x="514783" y="1607730"/>
                <a:ext cx="208813" cy="289280"/>
              </a:xfrm>
              <a:prstGeom prst="line">
                <a:avLst/>
              </a:prstGeom>
              <a:ln w="19050" cap="sq">
                <a:solidFill>
                  <a:srgbClr val="00B050"/>
                </a:solidFill>
                <a:miter lim="800000"/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cxnSpLocks/>
                <a:stCxn id="15" idx="6"/>
                <a:endCxn id="16" idx="2"/>
              </p:cNvCxnSpPr>
              <p:nvPr/>
            </p:nvCxnSpPr>
            <p:spPr>
              <a:xfrm flipV="1">
                <a:off x="992052" y="2006716"/>
                <a:ext cx="241802" cy="874"/>
              </a:xfrm>
              <a:prstGeom prst="line">
                <a:avLst/>
              </a:prstGeom>
              <a:ln w="19050" cap="sq">
                <a:solidFill>
                  <a:srgbClr val="00B050"/>
                </a:solidFill>
                <a:miter lim="800000"/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cxnSpLocks/>
                <a:stCxn id="16" idx="7"/>
                <a:endCxn id="17" idx="3"/>
              </p:cNvCxnSpPr>
              <p:nvPr/>
            </p:nvCxnSpPr>
            <p:spPr>
              <a:xfrm flipV="1">
                <a:off x="1502310" y="1607730"/>
                <a:ext cx="201011" cy="288406"/>
              </a:xfrm>
              <a:prstGeom prst="line">
                <a:avLst/>
              </a:prstGeom>
              <a:ln w="19050" cap="sq">
                <a:solidFill>
                  <a:srgbClr val="00B050"/>
                </a:solidFill>
                <a:miter lim="800000"/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7" idx="6"/>
                <a:endCxn id="18" idx="2"/>
              </p:cNvCxnSpPr>
              <p:nvPr/>
            </p:nvCxnSpPr>
            <p:spPr>
              <a:xfrm>
                <a:off x="1971777" y="1497151"/>
                <a:ext cx="424707" cy="1195"/>
              </a:xfrm>
              <a:prstGeom prst="line">
                <a:avLst/>
              </a:prstGeom>
              <a:ln w="19050" cap="sq">
                <a:solidFill>
                  <a:srgbClr val="00B050"/>
                </a:solidFill>
                <a:miter lim="800000"/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cxnSpLocks/>
                <a:stCxn id="18" idx="5"/>
                <a:endCxn id="19" idx="1"/>
              </p:cNvCxnSpPr>
              <p:nvPr/>
            </p:nvCxnSpPr>
            <p:spPr>
              <a:xfrm>
                <a:off x="2664940" y="1608925"/>
                <a:ext cx="189980" cy="287210"/>
              </a:xfrm>
              <a:prstGeom prst="line">
                <a:avLst/>
              </a:prstGeom>
              <a:ln w="19050" cap="sq">
                <a:solidFill>
                  <a:srgbClr val="00B050"/>
                </a:solidFill>
                <a:miter lim="800000"/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  <a:stCxn id="19" idx="7"/>
                <a:endCxn id="8" idx="3"/>
              </p:cNvCxnSpPr>
              <p:nvPr/>
            </p:nvCxnSpPr>
            <p:spPr>
              <a:xfrm flipV="1">
                <a:off x="3077316" y="1608925"/>
                <a:ext cx="242729" cy="287210"/>
              </a:xfrm>
              <a:prstGeom prst="line">
                <a:avLst/>
              </a:prstGeom>
              <a:ln w="19050" cap="sq">
                <a:solidFill>
                  <a:srgbClr val="00B050"/>
                </a:solidFill>
                <a:miter lim="800000"/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8" idx="5"/>
                <a:endCxn id="9" idx="1"/>
              </p:cNvCxnSpPr>
              <p:nvPr/>
            </p:nvCxnSpPr>
            <p:spPr>
              <a:xfrm>
                <a:off x="3542442" y="1608925"/>
                <a:ext cx="231097" cy="287209"/>
              </a:xfrm>
              <a:prstGeom prst="line">
                <a:avLst/>
              </a:prstGeom>
              <a:ln w="19050" cap="sq">
                <a:solidFill>
                  <a:srgbClr val="00B050"/>
                </a:solidFill>
                <a:miter lim="800000"/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9" idx="7"/>
                <a:endCxn id="10" idx="3"/>
              </p:cNvCxnSpPr>
              <p:nvPr/>
            </p:nvCxnSpPr>
            <p:spPr>
              <a:xfrm flipV="1">
                <a:off x="3995936" y="1608925"/>
                <a:ext cx="163859" cy="287209"/>
              </a:xfrm>
              <a:prstGeom prst="line">
                <a:avLst/>
              </a:prstGeom>
              <a:ln w="19050" cap="sq">
                <a:solidFill>
                  <a:srgbClr val="00B050"/>
                </a:solidFill>
                <a:miter lim="800000"/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lowchart: Connector 13"/>
              <p:cNvSpPr/>
              <p:nvPr/>
            </p:nvSpPr>
            <p:spPr>
              <a:xfrm>
                <a:off x="246327" y="1340768"/>
                <a:ext cx="314516" cy="312765"/>
              </a:xfrm>
              <a:prstGeom prst="flowChartConnector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36576" rtlCol="0" anchor="ctr"/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s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677536" y="1851207"/>
                <a:ext cx="314516" cy="312765"/>
              </a:xfrm>
              <a:prstGeom prst="flowChartConnector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1233854" y="1850333"/>
                <a:ext cx="314516" cy="312765"/>
              </a:xfrm>
              <a:prstGeom prst="flowChartConnector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1657261" y="1340768"/>
                <a:ext cx="314516" cy="312765"/>
              </a:xfrm>
              <a:prstGeom prst="flowChartConnector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2396484" y="1341963"/>
                <a:ext cx="314516" cy="312765"/>
              </a:xfrm>
              <a:prstGeom prst="flowChartConnector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lowchart: Connector 18"/>
              <p:cNvSpPr/>
              <p:nvPr/>
            </p:nvSpPr>
            <p:spPr>
              <a:xfrm>
                <a:off x="2808860" y="1850332"/>
                <a:ext cx="314516" cy="312765"/>
              </a:xfrm>
              <a:prstGeom prst="flowChartConnector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lowchart: Connector 7"/>
              <p:cNvSpPr/>
              <p:nvPr/>
            </p:nvSpPr>
            <p:spPr>
              <a:xfrm>
                <a:off x="3273985" y="1341963"/>
                <a:ext cx="314517" cy="312765"/>
              </a:xfrm>
              <a:prstGeom prst="flowChartConnector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lowchart: Connector 8"/>
              <p:cNvSpPr/>
              <p:nvPr/>
            </p:nvSpPr>
            <p:spPr>
              <a:xfrm>
                <a:off x="3727479" y="1850331"/>
                <a:ext cx="314517" cy="312765"/>
              </a:xfrm>
              <a:prstGeom prst="flowChartConnector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lowchart: Connector 9"/>
              <p:cNvSpPr/>
              <p:nvPr/>
            </p:nvSpPr>
            <p:spPr>
              <a:xfrm>
                <a:off x="4113735" y="1341963"/>
                <a:ext cx="314517" cy="312765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nsolas" panose="020B0609020204030204" pitchFamily="49" charset="0"/>
                  </a:rPr>
                  <a:t>t</a:t>
                </a:r>
                <a:endParaRPr lang="en-US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277619" y="2952459"/>
            <a:ext cx="2790325" cy="764573"/>
            <a:chOff x="585089" y="2977192"/>
            <a:chExt cx="2790325" cy="764573"/>
          </a:xfrm>
        </p:grpSpPr>
        <p:sp>
          <p:nvSpPr>
            <p:cNvPr id="64" name="Flowchart: Connector 63"/>
            <p:cNvSpPr/>
            <p:nvPr/>
          </p:nvSpPr>
          <p:spPr>
            <a:xfrm>
              <a:off x="585089" y="2996952"/>
              <a:ext cx="314516" cy="312765"/>
            </a:xfrm>
            <a:prstGeom prst="flowChartConnector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36576"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s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585089" y="3429000"/>
              <a:ext cx="314517" cy="31276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7500" y="2977192"/>
              <a:ext cx="2447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 of the Company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22287" y="3403211"/>
              <a:ext cx="2407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Hazardous Waste Center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39313" y="4865455"/>
            <a:ext cx="4181925" cy="1653295"/>
            <a:chOff x="633171" y="4196988"/>
            <a:chExt cx="4181925" cy="1653295"/>
          </a:xfrm>
        </p:grpSpPr>
        <p:sp>
          <p:nvSpPr>
            <p:cNvPr id="90" name="Arc 89"/>
            <p:cNvSpPr/>
            <p:nvPr/>
          </p:nvSpPr>
          <p:spPr>
            <a:xfrm flipH="1">
              <a:off x="2252819" y="4244743"/>
              <a:ext cx="1669522" cy="1136365"/>
            </a:xfrm>
            <a:prstGeom prst="arc">
              <a:avLst>
                <a:gd name="adj1" fmla="val 829168"/>
                <a:gd name="adj2" fmla="val 6113937"/>
              </a:avLst>
            </a:prstGeom>
            <a:ln w="19050" cap="sq">
              <a:solidFill>
                <a:schemeClr val="bg1">
                  <a:lumMod val="50000"/>
                </a:schemeClr>
              </a:solidFill>
              <a:prstDash val="sysDash"/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Arc 90"/>
            <p:cNvSpPr/>
            <p:nvPr/>
          </p:nvSpPr>
          <p:spPr>
            <a:xfrm flipH="1">
              <a:off x="2203889" y="4196988"/>
              <a:ext cx="2165757" cy="1642197"/>
            </a:xfrm>
            <a:prstGeom prst="arc">
              <a:avLst>
                <a:gd name="adj1" fmla="val 99502"/>
                <a:gd name="adj2" fmla="val 9214156"/>
              </a:avLst>
            </a:prstGeom>
            <a:ln w="19050" cap="sq">
              <a:solidFill>
                <a:schemeClr val="bg1">
                  <a:lumMod val="50000"/>
                </a:schemeClr>
              </a:solidFill>
              <a:prstDash val="sysDash"/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Arc 88"/>
            <p:cNvSpPr/>
            <p:nvPr/>
          </p:nvSpPr>
          <p:spPr>
            <a:xfrm>
              <a:off x="2169336" y="4409344"/>
              <a:ext cx="1669522" cy="841182"/>
            </a:xfrm>
            <a:prstGeom prst="arc">
              <a:avLst>
                <a:gd name="adj1" fmla="val 11380870"/>
                <a:gd name="adj2" fmla="val 21152050"/>
              </a:avLst>
            </a:prstGeom>
            <a:ln w="19050" cap="sq">
              <a:solidFill>
                <a:schemeClr val="bg1">
                  <a:lumMod val="50000"/>
                </a:schemeClr>
              </a:solidFill>
              <a:prstDash val="sysDash"/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33171" y="4221088"/>
              <a:ext cx="4181925" cy="1307438"/>
              <a:chOff x="573977" y="1412776"/>
              <a:chExt cx="4181925" cy="1307438"/>
            </a:xfrm>
          </p:grpSpPr>
          <p:sp>
            <p:nvSpPr>
              <p:cNvPr id="70" name="Arc 69"/>
              <p:cNvSpPr/>
              <p:nvPr/>
            </p:nvSpPr>
            <p:spPr>
              <a:xfrm>
                <a:off x="742347" y="1412776"/>
                <a:ext cx="3875704" cy="1249834"/>
              </a:xfrm>
              <a:prstGeom prst="arc">
                <a:avLst>
                  <a:gd name="adj1" fmla="val 11066713"/>
                  <a:gd name="adj2" fmla="val 21338665"/>
                </a:avLst>
              </a:prstGeom>
              <a:ln w="19050" cap="sq">
                <a:solidFill>
                  <a:srgbClr val="00B050"/>
                </a:solidFill>
                <a:prstDash val="sysDash"/>
                <a:miter lim="800000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573977" y="1897010"/>
                <a:ext cx="4181925" cy="823204"/>
                <a:chOff x="246327" y="1340768"/>
                <a:chExt cx="4181925" cy="823204"/>
              </a:xfrm>
            </p:grpSpPr>
            <p:cxnSp>
              <p:nvCxnSpPr>
                <p:cNvPr id="72" name="Straight Connector 71"/>
                <p:cNvCxnSpPr>
                  <a:cxnSpLocks/>
                  <a:stCxn id="80" idx="5"/>
                  <a:endCxn id="81" idx="1"/>
                </p:cNvCxnSpPr>
                <p:nvPr/>
              </p:nvCxnSpPr>
              <p:spPr>
                <a:xfrm>
                  <a:off x="514783" y="1607730"/>
                  <a:ext cx="208813" cy="289280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cxnSpLocks/>
                  <a:stCxn id="81" idx="6"/>
                  <a:endCxn id="82" idx="2"/>
                </p:cNvCxnSpPr>
                <p:nvPr/>
              </p:nvCxnSpPr>
              <p:spPr>
                <a:xfrm flipV="1">
                  <a:off x="992052" y="2006716"/>
                  <a:ext cx="241802" cy="874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cxnSpLocks/>
                  <a:stCxn id="82" idx="7"/>
                  <a:endCxn id="83" idx="3"/>
                </p:cNvCxnSpPr>
                <p:nvPr/>
              </p:nvCxnSpPr>
              <p:spPr>
                <a:xfrm flipV="1">
                  <a:off x="1502310" y="1607730"/>
                  <a:ext cx="201011" cy="288406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83" idx="6"/>
                  <a:endCxn id="84" idx="2"/>
                </p:cNvCxnSpPr>
                <p:nvPr/>
              </p:nvCxnSpPr>
              <p:spPr>
                <a:xfrm>
                  <a:off x="1971777" y="1497151"/>
                  <a:ext cx="424707" cy="1195"/>
                </a:xfrm>
                <a:prstGeom prst="line">
                  <a:avLst/>
                </a:prstGeom>
                <a:ln w="38100" cap="sq">
                  <a:solidFill>
                    <a:schemeClr val="tx1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cxnSpLocks/>
                  <a:stCxn id="84" idx="5"/>
                  <a:endCxn id="85" idx="1"/>
                </p:cNvCxnSpPr>
                <p:nvPr/>
              </p:nvCxnSpPr>
              <p:spPr>
                <a:xfrm>
                  <a:off x="2664940" y="1608925"/>
                  <a:ext cx="189980" cy="287210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cxnSpLocks/>
                  <a:stCxn id="85" idx="7"/>
                  <a:endCxn id="86" idx="3"/>
                </p:cNvCxnSpPr>
                <p:nvPr/>
              </p:nvCxnSpPr>
              <p:spPr>
                <a:xfrm flipV="1">
                  <a:off x="3077316" y="1608925"/>
                  <a:ext cx="242729" cy="287210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86" idx="5"/>
                  <a:endCxn id="87" idx="1"/>
                </p:cNvCxnSpPr>
                <p:nvPr/>
              </p:nvCxnSpPr>
              <p:spPr>
                <a:xfrm>
                  <a:off x="3542442" y="1608925"/>
                  <a:ext cx="231097" cy="287209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87" idx="7"/>
                  <a:endCxn id="88" idx="3"/>
                </p:cNvCxnSpPr>
                <p:nvPr/>
              </p:nvCxnSpPr>
              <p:spPr>
                <a:xfrm flipV="1">
                  <a:off x="3995936" y="1608925"/>
                  <a:ext cx="163859" cy="287209"/>
                </a:xfrm>
                <a:prstGeom prst="line">
                  <a:avLst/>
                </a:prstGeom>
                <a:ln w="19050" cap="sq">
                  <a:solidFill>
                    <a:srgbClr val="00B050"/>
                  </a:solidFill>
                  <a:miter lim="800000"/>
                  <a:headEnd type="none" w="med" len="med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lowchart: Connector 79"/>
                <p:cNvSpPr/>
                <p:nvPr/>
              </p:nvSpPr>
              <p:spPr>
                <a:xfrm>
                  <a:off x="246327" y="1340768"/>
                  <a:ext cx="314516" cy="312765"/>
                </a:xfrm>
                <a:prstGeom prst="flowChartConnector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36576" rtlCol="0" anchor="ctr"/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s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81" name="Flowchart: Connector 80"/>
                <p:cNvSpPr/>
                <p:nvPr/>
              </p:nvSpPr>
              <p:spPr>
                <a:xfrm>
                  <a:off x="677536" y="1851207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lowchart: Connector 81"/>
                <p:cNvSpPr/>
                <p:nvPr/>
              </p:nvSpPr>
              <p:spPr>
                <a:xfrm>
                  <a:off x="1233854" y="1850333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lowchart: Connector 82"/>
                <p:cNvSpPr/>
                <p:nvPr/>
              </p:nvSpPr>
              <p:spPr>
                <a:xfrm>
                  <a:off x="1657261" y="1340768"/>
                  <a:ext cx="314516" cy="312765"/>
                </a:xfrm>
                <a:prstGeom prst="flowChartConnector">
                  <a:avLst/>
                </a:prstGeom>
                <a:solidFill>
                  <a:srgbClr val="FFFF00"/>
                </a:solidFill>
                <a:ln w="25400" cap="sq">
                  <a:solidFill>
                    <a:srgbClr val="FFC00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36576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C00000"/>
                      </a:solidFill>
                      <a:latin typeface="Consolas" panose="020B0609020204030204" pitchFamily="49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</a:t>
                  </a:r>
                  <a:endParaRPr 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4" name="Flowchart: Connector 83"/>
                <p:cNvSpPr/>
                <p:nvPr/>
              </p:nvSpPr>
              <p:spPr>
                <a:xfrm>
                  <a:off x="2396484" y="1341963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lowchart: Connector 84"/>
                <p:cNvSpPr/>
                <p:nvPr/>
              </p:nvSpPr>
              <p:spPr>
                <a:xfrm>
                  <a:off x="2808860" y="1850332"/>
                  <a:ext cx="314516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lowchart: Connector 85"/>
                <p:cNvSpPr/>
                <p:nvPr/>
              </p:nvSpPr>
              <p:spPr>
                <a:xfrm>
                  <a:off x="3273985" y="1341963"/>
                  <a:ext cx="314517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lowchart: Connector 86"/>
                <p:cNvSpPr/>
                <p:nvPr/>
              </p:nvSpPr>
              <p:spPr>
                <a:xfrm>
                  <a:off x="3727479" y="1850331"/>
                  <a:ext cx="314517" cy="312765"/>
                </a:xfrm>
                <a:prstGeom prst="flowChartConnector">
                  <a:avLst/>
                </a:prstGeom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lowchart: Connector 87"/>
                <p:cNvSpPr/>
                <p:nvPr/>
              </p:nvSpPr>
              <p:spPr>
                <a:xfrm>
                  <a:off x="4113735" y="1341963"/>
                  <a:ext cx="314517" cy="312765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Consolas" panose="020B0609020204030204" pitchFamily="49" charset="0"/>
                    </a:rPr>
                    <a:t>t</a:t>
                  </a:r>
                  <a:endParaRPr lang="en-US" b="1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92" name="TextBox 91"/>
            <p:cNvSpPr txBox="1"/>
            <p:nvPr/>
          </p:nvSpPr>
          <p:spPr>
            <a:xfrm>
              <a:off x="2432912" y="4619377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59590" y="5092650"/>
              <a:ext cx="11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67217" y="4387155"/>
              <a:ext cx="33663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8.5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45082" y="5604062"/>
              <a:ext cx="4488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10.5</a:t>
              </a:r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504" y="4365104"/>
            <a:ext cx="4482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In each step, choose the </a:t>
            </a:r>
            <a:r>
              <a:rPr lang="en-US" sz="1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nearest node</a:t>
            </a:r>
            <a:r>
              <a:rPr lang="en-US" sz="1600" b="1" dirty="0" smtClean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to move.</a:t>
            </a:r>
            <a:endParaRPr lang="en-US" sz="1600" b="1" dirty="0"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Flowchart: Connector 125"/>
          <p:cNvSpPr/>
          <p:nvPr/>
        </p:nvSpPr>
        <p:spPr>
          <a:xfrm>
            <a:off x="6575633" y="4849447"/>
            <a:ext cx="314516" cy="312765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576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q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864622" y="4365104"/>
            <a:ext cx="3995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Compare shortest edge with “new edge”.</a:t>
            </a:r>
            <a:endParaRPr lang="en-US" sz="1600" b="1" dirty="0"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44008" y="6395639"/>
            <a:ext cx="4410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Determine “old way” after adding new node.</a:t>
            </a:r>
            <a:endParaRPr lang="en-US" sz="1600" b="1" dirty="0"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8901" y="2940420"/>
            <a:ext cx="4054315" cy="1172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b="1" u="sng" dirty="0" smtClean="0">
                <a:solidFill>
                  <a:srgbClr val="7030A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 Nearest Neighbor Algorithm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Time bound by P, O(n</a:t>
            </a:r>
            <a:r>
              <a:rPr lang="en-US" sz="1600" b="1" baseline="30000" dirty="0" smtClean="0">
                <a:solidFill>
                  <a:srgbClr val="7030A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600" b="1" dirty="0" smtClean="0">
                <a:solidFill>
                  <a:srgbClr val="7030A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Approximation = 2</a:t>
            </a:r>
          </a:p>
          <a:p>
            <a:r>
              <a:rPr lang="en-US" sz="1600" b="1" dirty="0" smtClean="0">
                <a:solidFill>
                  <a:srgbClr val="7030A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(Less than 2 * MST)</a:t>
            </a:r>
            <a:endParaRPr lang="en-US" sz="1600" b="1" dirty="0">
              <a:solidFill>
                <a:srgbClr val="7030A0"/>
              </a:solidFill>
              <a:latin typeface="Bookman Old Style" panose="02050604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9D5B7E-8D9B-4661-92C3-37B2338519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sz="2600" u="sng" dirty="0" smtClean="0"/>
              <a:t>System Features - Multi-Platform Implementation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Features, Applied APIs, Frameworks, and Platforms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52062"/>
              </p:ext>
            </p:extLst>
          </p:nvPr>
        </p:nvGraphicFramePr>
        <p:xfrm>
          <a:off x="323528" y="1397000"/>
          <a:ext cx="8496944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Application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Secure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 Login</a:t>
                      </a:r>
                      <a:r>
                        <a:rPr lang="en-US" baseline="0" dirty="0" smtClean="0">
                          <a:sym typeface="Wingdings 3"/>
                        </a:rPr>
                        <a:t> for 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sym typeface="Wingdings 3"/>
                        </a:rPr>
                        <a:t>Administrator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Secure Login</a:t>
                      </a:r>
                      <a:r>
                        <a:rPr lang="en-US" dirty="0" smtClean="0">
                          <a:sym typeface="Wingdings 3"/>
                        </a:rPr>
                        <a:t> for truck </a:t>
                      </a:r>
                      <a:r>
                        <a:rPr lang="en-US" dirty="0" smtClean="0">
                          <a:latin typeface="Consolas" panose="020B0609020204030204" pitchFamily="49" charset="0"/>
                          <a:sym typeface="Wingdings 3"/>
                        </a:rPr>
                        <a:t>driver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Register</a:t>
                      </a:r>
                      <a:r>
                        <a:rPr lang="en-US" dirty="0" smtClean="0">
                          <a:sym typeface="Wingdings 3"/>
                        </a:rPr>
                        <a:t> for new drivers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Receive tasks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instantly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Remove</a:t>
                      </a:r>
                      <a:r>
                        <a:rPr lang="en-US" dirty="0" smtClean="0">
                          <a:sym typeface="Wingdings 3"/>
                        </a:rPr>
                        <a:t> drivers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Real-time monitoring</a:t>
                      </a:r>
                      <a:r>
                        <a:rPr lang="en-US" dirty="0" smtClean="0">
                          <a:sym typeface="Wingdings 3"/>
                        </a:rPr>
                        <a:t> job progress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Send/Receiv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e instant messages</a:t>
                      </a:r>
                      <a:r>
                        <a:rPr lang="en-US" baseline="0" dirty="0" smtClean="0">
                          <a:sym typeface="Wingdings 3"/>
                        </a:rPr>
                        <a:t/>
                      </a:r>
                      <a:br>
                        <a:rPr lang="en-US" baseline="0" dirty="0" smtClean="0">
                          <a:sym typeface="Wingdings 3"/>
                        </a:rPr>
                      </a:br>
                      <a:r>
                        <a:rPr lang="en-US" baseline="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sym typeface="Wingdings 3"/>
                        </a:rPr>
                        <a:t> </a:t>
                      </a:r>
                      <a:r>
                        <a:rPr lang="en-US" baseline="0" dirty="0" smtClean="0">
                          <a:sym typeface="Wingdings 3"/>
                        </a:rPr>
                        <a:t>to/from active drivers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Send/Receive instant messages</a:t>
                      </a:r>
                      <a:r>
                        <a:rPr lang="en-US" dirty="0" smtClean="0">
                          <a:sym typeface="Wingdings 3"/>
                        </a:rPr>
                        <a:t/>
                      </a:r>
                      <a:br>
                        <a:rPr lang="en-US" dirty="0" smtClean="0">
                          <a:sym typeface="Wingdings 3"/>
                        </a:rPr>
                      </a:br>
                      <a:r>
                        <a:rPr lang="en-US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sym typeface="Wingdings 3"/>
                        </a:rPr>
                        <a:t>to/from </a:t>
                      </a:r>
                      <a:r>
                        <a:rPr lang="en-US" dirty="0" smtClean="0">
                          <a:latin typeface="Consolas" panose="020B0609020204030204" pitchFamily="49" charset="0"/>
                          <a:sym typeface="Wingdings 3"/>
                        </a:rPr>
                        <a:t>administrator</a:t>
                      </a:r>
                      <a:endParaRPr lang="en-US" dirty="0" smtClean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Get driver’s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current location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Update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location information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Google Map</a:t>
                      </a:r>
                      <a:r>
                        <a:rPr lang="en-US" dirty="0" smtClean="0">
                          <a:sym typeface="Wingdings 3"/>
                        </a:rPr>
                        <a:t> showing regionalized</a:t>
                      </a:r>
                      <a:br>
                        <a:rPr lang="en-US" dirty="0" smtClean="0">
                          <a:sym typeface="Wingdings 3"/>
                        </a:rPr>
                      </a:br>
                      <a:r>
                        <a:rPr lang="en-US" baseline="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sym typeface="Wingdings 3"/>
                        </a:rPr>
                        <a:t>waste</a:t>
                      </a:r>
                      <a:r>
                        <a:rPr lang="en-US" baseline="0" dirty="0" smtClean="0">
                          <a:sym typeface="Wingdings 3"/>
                        </a:rPr>
                        <a:t> container locations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Google Map</a:t>
                      </a:r>
                      <a:r>
                        <a:rPr lang="en-US" dirty="0" smtClean="0">
                          <a:sym typeface="Wingdings 3"/>
                        </a:rPr>
                        <a:t> showing information</a:t>
                      </a:r>
                      <a:br>
                        <a:rPr lang="en-US" dirty="0" smtClean="0">
                          <a:sym typeface="Wingdings 3"/>
                        </a:rPr>
                      </a:br>
                      <a:r>
                        <a:rPr lang="en-US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sym typeface="Wingdings 3"/>
                        </a:rPr>
                        <a:t>of</a:t>
                      </a:r>
                      <a:r>
                        <a:rPr lang="en-US" baseline="0" dirty="0" smtClean="0">
                          <a:sym typeface="Wingdings 3"/>
                        </a:rPr>
                        <a:t> the next waste station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Google Map</a:t>
                      </a:r>
                      <a:r>
                        <a:rPr lang="en-US" dirty="0" smtClean="0">
                          <a:sym typeface="Wingdings 3"/>
                        </a:rPr>
                        <a:t> showing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real-time</a:t>
                      </a:r>
                      <a:r>
                        <a:rPr lang="en-US" dirty="0" smtClean="0">
                          <a:sym typeface="Wingdings 3"/>
                        </a:rPr>
                        <a:t/>
                      </a:r>
                      <a:br>
                        <a:rPr lang="en-US" dirty="0" smtClean="0">
                          <a:sym typeface="Wingdings 3"/>
                        </a:rPr>
                      </a:br>
                      <a:r>
                        <a:rPr lang="en-US" baseline="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sym typeface="Wingdings 3"/>
                        </a:rPr>
                        <a:t>drivers’ locations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Google Map</a:t>
                      </a:r>
                      <a:r>
                        <a:rPr lang="en-US" dirty="0" smtClean="0">
                          <a:sym typeface="Wingdings 3"/>
                        </a:rPr>
                        <a:t> showing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real-time</a:t>
                      </a:r>
                      <a:b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</a:br>
                      <a:r>
                        <a:rPr lang="en-US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route</a:t>
                      </a:r>
                      <a:r>
                        <a:rPr lang="en-US" dirty="0" smtClean="0">
                          <a:sym typeface="Wingdings 3"/>
                        </a:rPr>
                        <a:t> to the next</a:t>
                      </a:r>
                      <a:r>
                        <a:rPr lang="en-US" baseline="0" dirty="0" smtClean="0">
                          <a:sym typeface="Wingdings 3"/>
                        </a:rPr>
                        <a:t> waste station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Assign routine/special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 job task</a:t>
                      </a:r>
                      <a:r>
                        <a:rPr lang="en-US" baseline="0" dirty="0" smtClean="0">
                          <a:sym typeface="Wingdings 3"/>
                        </a:rPr>
                        <a:t> to</a:t>
                      </a:r>
                      <a:br>
                        <a:rPr lang="en-US" baseline="0" dirty="0" smtClean="0">
                          <a:sym typeface="Wingdings 3"/>
                        </a:rPr>
                      </a:br>
                      <a:r>
                        <a:rPr lang="en-US" baseline="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sym typeface="Wingdings 3"/>
                        </a:rPr>
                        <a:t> </a:t>
                      </a:r>
                      <a:r>
                        <a:rPr lang="en-US" baseline="0" dirty="0" smtClean="0">
                          <a:sym typeface="Wingdings 3"/>
                        </a:rPr>
                        <a:t>certain drivers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Automatic</a:t>
                      </a:r>
                      <a:r>
                        <a:rPr lang="en-US" baseline="0" dirty="0" smtClean="0">
                          <a:sym typeface="Wingdings 3"/>
                        </a:rPr>
                        <a:t> synchronization of 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job</a:t>
                      </a:r>
                      <a:b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</a:br>
                      <a:r>
                        <a:rPr lang="en-US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sym typeface="Wingdings 3"/>
                        </a:rPr>
                        <a:t> 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completion info</a:t>
                      </a:r>
                      <a:r>
                        <a:rPr lang="en-US" baseline="0" dirty="0" smtClean="0">
                          <a:sym typeface="Wingdings 3"/>
                        </a:rPr>
                        <a:t> with administrator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Powerful computation</a:t>
                      </a:r>
                      <a:r>
                        <a:rPr lang="en-US" dirty="0" smtClean="0">
                          <a:sym typeface="Wingdings 3"/>
                        </a:rPr>
                        <a:t> of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optimal</a:t>
                      </a:r>
                      <a:b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</a:br>
                      <a:r>
                        <a:rPr lang="en-US" baseline="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driving routes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Wingdings 3"/>
                        </a:rPr>
                        <a:t>Lightweight application</a:t>
                      </a:r>
                      <a:r>
                        <a:rPr lang="en-US" dirty="0" smtClean="0">
                          <a:sym typeface="Wingdings 3"/>
                        </a:rPr>
                        <a:t> build on</a:t>
                      </a:r>
                      <a:br>
                        <a:rPr lang="en-US" dirty="0" smtClean="0">
                          <a:sym typeface="Wingdings 3"/>
                        </a:rPr>
                      </a:br>
                      <a:r>
                        <a:rPr lang="en-US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sym typeface="Wingdings 3"/>
                        </a:rPr>
                        <a:t> </a:t>
                      </a:r>
                      <a:r>
                        <a:rPr lang="en-US" dirty="0" smtClean="0">
                          <a:sym typeface="Wingdings 3"/>
                        </a:rPr>
                        <a:t>the</a:t>
                      </a:r>
                      <a:r>
                        <a:rPr lang="en-US" baseline="0" dirty="0" smtClean="0">
                          <a:sym typeface="Wingdings 3"/>
                        </a:rPr>
                        <a:t> Ionic Platform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9D5B7E-8D9B-4661-92C3-37B2338519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sz="2600" u="sng" dirty="0" smtClean="0"/>
              <a:t>Significance, Innovations of the System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system can react “smart” in practical scheduling work?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268760"/>
            <a:ext cx="4821769" cy="369332"/>
          </a:xfrm>
          <a:prstGeom prst="rect">
            <a:avLst/>
          </a:prstGeom>
          <a:solidFill>
            <a:srgbClr val="FFC000"/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Supportive</a:t>
            </a:r>
            <a:r>
              <a:rPr lang="en-US" b="1" dirty="0" smtClean="0"/>
              <a:t> Master for Truck Drivers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1" y="3933056"/>
            <a:ext cx="5177187" cy="369332"/>
          </a:xfrm>
          <a:prstGeom prst="rect">
            <a:avLst/>
          </a:prstGeom>
          <a:solidFill>
            <a:srgbClr val="FFC000"/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  <a:r>
              <a:rPr lang="en-US" b="1" dirty="0" smtClean="0"/>
              <a:t> 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</a:t>
            </a:r>
            <a:r>
              <a:rPr lang="en-US" b="1" dirty="0" smtClean="0"/>
              <a:t> Route Information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733256"/>
            <a:ext cx="4295535" cy="369332"/>
          </a:xfrm>
          <a:prstGeom prst="rect">
            <a:avLst/>
          </a:prstGeom>
          <a:solidFill>
            <a:srgbClr val="FFC000"/>
          </a:solidFill>
          <a:ln w="38100" cap="sq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Seamless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Message Exchange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7173" y="1916832"/>
            <a:ext cx="8099283" cy="1800399"/>
            <a:chOff x="179512" y="1728913"/>
            <a:chExt cx="8099283" cy="1800399"/>
          </a:xfrm>
        </p:grpSpPr>
        <p:pic>
          <p:nvPicPr>
            <p:cNvPr id="3074" name="Picture 2" descr="https://cdn3.iconfinder.com/data/icons/modern-future-technology/128/artificial-intelligence-512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844823"/>
              <a:ext cx="1115765" cy="1115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>
              <a:stCxn id="3074" idx="1"/>
            </p:cNvCxnSpPr>
            <p:nvPr/>
          </p:nvCxnSpPr>
          <p:spPr>
            <a:xfrm flipH="1">
              <a:off x="247825" y="2402706"/>
              <a:ext cx="1515863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miter lim="800000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6" name="Picture 4" descr="http://www.clipartbest.com/cliparts/aie/odn/aieodnRzT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6" r="20351" b="1957"/>
            <a:stretch/>
          </p:blipFill>
          <p:spPr bwMode="auto">
            <a:xfrm>
              <a:off x="4482326" y="1728913"/>
              <a:ext cx="737746" cy="134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79512" y="2067379"/>
              <a:ext cx="1449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Request</a:t>
              </a:r>
              <a:endParaRPr lang="en-US" sz="1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4976" y="2944537"/>
              <a:ext cx="1834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Computing Chip</a:t>
              </a:r>
            </a:p>
            <a:p>
              <a:pPr algn="ctr"/>
              <a:r>
                <a:rPr lang="en-US" sz="1600" b="1" dirty="0" smtClean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(Web Master)</a:t>
              </a:r>
              <a:endParaRPr lang="en-US" sz="1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915816" y="2236656"/>
              <a:ext cx="1515863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miter lim="800000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15816" y="2564904"/>
              <a:ext cx="1515863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miter lim="800000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98780" y="1885903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 Route</a:t>
              </a:r>
              <a:endParaRPr lang="en-US" sz="1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30711" y="2564904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Progress</a:t>
              </a:r>
              <a:endParaRPr lang="en-US" sz="1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2080" y="2110317"/>
              <a:ext cx="29867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Rely on Master</a:t>
              </a:r>
            </a:p>
            <a:p>
              <a:r>
                <a:rPr lang="en-US" sz="16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(Not often make decisions)</a:t>
              </a:r>
              <a:endParaRPr lang="en-US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08473" y="3068960"/>
              <a:ext cx="18854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Lightweight App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91680" y="4685822"/>
            <a:ext cx="6542753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sq">
            <a:solidFill>
              <a:schemeClr val="accent3">
                <a:lumMod val="75000"/>
              </a:schemeClr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Updates are projected simultaneously to both the mobile</a:t>
            </a:r>
            <a:br>
              <a:rPr lang="en-US" b="1" dirty="0" smtClean="0"/>
            </a:br>
            <a:r>
              <a:rPr lang="en-US" b="1" dirty="0" smtClean="0"/>
              <a:t>terminal and the web master.</a:t>
            </a:r>
            <a:endParaRPr lang="en-US" b="1" dirty="0"/>
          </a:p>
        </p:txBody>
      </p:sp>
      <p:pic>
        <p:nvPicPr>
          <p:cNvPr id="3078" name="Picture 6" descr="http://thecoderzone.com/wp-content/uploads/2017/01/bzvGYg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128"/>
            <a:ext cx="1284382" cy="85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691680" y="6343745"/>
            <a:ext cx="545534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ap="sq">
            <a:solidFill>
              <a:schemeClr val="accent3">
                <a:lumMod val="75000"/>
              </a:schemeClr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Instant message application seamlessly built in.</a:t>
            </a:r>
            <a:endParaRPr lang="en-US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7070537"/>
            <a:ext cx="1689187" cy="11557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697392"/>
            <a:ext cx="1043976" cy="1043976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9D5B7E-8D9B-4661-92C3-37B2338519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356</Words>
  <Application>Microsoft Office PowerPoint</Application>
  <PresentationFormat>On-screen Show (4:3)</PresentationFormat>
  <Paragraphs>111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Book Antiqua</vt:lpstr>
      <vt:lpstr>맑은 고딕</vt:lpstr>
      <vt:lpstr>Wingdings 3</vt:lpstr>
      <vt:lpstr>Tahoma</vt:lpstr>
      <vt:lpstr>Consolas</vt:lpstr>
      <vt:lpstr>Lucida Handwriting</vt:lpstr>
      <vt:lpstr>Calibri</vt:lpstr>
      <vt:lpstr>Bookman Old Style</vt:lpstr>
      <vt:lpstr>Fei</vt:lpstr>
      <vt:lpstr>PowerPoint Presentation</vt:lpstr>
      <vt:lpstr>System Architecture - Web Master and Mobile Terminal How truck driver (mobile) and supervisor (web) instantly exchange info?</vt:lpstr>
      <vt:lpstr>Algorithm - Engine of “Sky Defender” Research: how to determine an optimal schedule (shortest path)?</vt:lpstr>
      <vt:lpstr>System Features - Multi-Platform Implementation Features, Applied APIs, Frameworks, and Platforms</vt:lpstr>
      <vt:lpstr>Significance, Innovations of the System How system can react “smart” in practical scheduling work?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Defender - UMKC SP17 Hack-A-Thon - Submission Slides - PPTX</dc:title>
  <dc:creator>Dayu Wang;Chen Wang;Ting Xia;Yunlong Liu</dc:creator>
  <cp:lastModifiedBy>Dayu Wang</cp:lastModifiedBy>
  <cp:revision>83</cp:revision>
  <dcterms:created xsi:type="dcterms:W3CDTF">2014-04-01T16:35:38Z</dcterms:created>
  <dcterms:modified xsi:type="dcterms:W3CDTF">2017-04-17T00:38:11Z</dcterms:modified>
</cp:coreProperties>
</file>