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71" r:id="rId5"/>
    <p:sldId id="258" r:id="rId6"/>
    <p:sldId id="270" r:id="rId7"/>
    <p:sldId id="260" r:id="rId8"/>
    <p:sldId id="269" r:id="rId9"/>
    <p:sldId id="259" r:id="rId10"/>
    <p:sldId id="265" r:id="rId11"/>
    <p:sldId id="263" r:id="rId12"/>
    <p:sldId id="268"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67"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C649-D156-4D03-9657-3EDCB3C7BE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25B7B9-9343-437B-8336-62313CBEC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9EF1E6-1361-47A0-A296-C0E9C1ED5B6A}"/>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5" name="Footer Placeholder 4">
            <a:extLst>
              <a:ext uri="{FF2B5EF4-FFF2-40B4-BE49-F238E27FC236}">
                <a16:creationId xmlns:a16="http://schemas.microsoft.com/office/drawing/2014/main" id="{3302C95A-0706-46C2-806B-C49447FD1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ED23F-9691-418E-88B8-BAFC2EEBCAF1}"/>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308288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96F8-1644-4601-9DD7-5AF5039BC3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40408-0149-4A19-BB87-09E7EF6D64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C584A-5A39-413F-87CB-62381FD4B77C}"/>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5" name="Footer Placeholder 4">
            <a:extLst>
              <a:ext uri="{FF2B5EF4-FFF2-40B4-BE49-F238E27FC236}">
                <a16:creationId xmlns:a16="http://schemas.microsoft.com/office/drawing/2014/main" id="{679F782A-B87A-4BCA-99AD-A55130587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B4FCE-CB97-4565-957A-B478D3C76666}"/>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24803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E9D3F0-8440-4E4F-9416-A3C3CEE625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C5A77B-D2C9-4781-8DA0-35AB563857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8FC23-4486-405D-9607-4A2F297E5A49}"/>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5" name="Footer Placeholder 4">
            <a:extLst>
              <a:ext uri="{FF2B5EF4-FFF2-40B4-BE49-F238E27FC236}">
                <a16:creationId xmlns:a16="http://schemas.microsoft.com/office/drawing/2014/main" id="{612876F1-D93E-42CA-B828-2B76AFFD2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25D90-81B0-4801-BB5C-1F4C3591C113}"/>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197985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9808-4B3F-4401-836B-29C44B862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6413D-756A-4B22-B51C-CCD6770A6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89BA4-4D43-4006-8EAD-A933FBEF3ACF}"/>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5" name="Footer Placeholder 4">
            <a:extLst>
              <a:ext uri="{FF2B5EF4-FFF2-40B4-BE49-F238E27FC236}">
                <a16:creationId xmlns:a16="http://schemas.microsoft.com/office/drawing/2014/main" id="{C4AD8229-05D8-4ACA-8130-F9A300077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902D4-B76E-470B-BFBC-C62DC610B1A2}"/>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336824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C77C-8371-464A-8903-9121F39BBF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023045-FD2C-4563-BCB3-F1E9A5D71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7AB82D-BFED-4FC7-98E7-A723FC60E24C}"/>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5" name="Footer Placeholder 4">
            <a:extLst>
              <a:ext uri="{FF2B5EF4-FFF2-40B4-BE49-F238E27FC236}">
                <a16:creationId xmlns:a16="http://schemas.microsoft.com/office/drawing/2014/main" id="{52A566E6-4C42-46B8-8028-302E62085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25873-3BB1-47C1-AD65-E6A22896129A}"/>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323083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9B0C-DC47-4433-AF6B-8BB371817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AFBEF-F81D-49AF-BF1D-D754F5A61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2430DC-080E-4373-B584-9905D2579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9CFB0F-255F-4882-BBA4-368529981D46}"/>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6" name="Footer Placeholder 5">
            <a:extLst>
              <a:ext uri="{FF2B5EF4-FFF2-40B4-BE49-F238E27FC236}">
                <a16:creationId xmlns:a16="http://schemas.microsoft.com/office/drawing/2014/main" id="{877082BA-4096-4179-A696-79710EDAC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04363-A271-4DA4-AA7E-726BE9CC8C81}"/>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4047228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B0CB-235F-467B-8A0B-6E0A2969C3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E8BF2D-1F24-4485-984E-4461FEED6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CB35A-815C-4B47-8E11-B51591B6D7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6641AF-9982-41EA-A188-9E471C4A0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E827FD-77BC-4B48-8AB4-4CA819876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B3D23E-4A15-437E-8EA2-8651A307D7F9}"/>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8" name="Footer Placeholder 7">
            <a:extLst>
              <a:ext uri="{FF2B5EF4-FFF2-40B4-BE49-F238E27FC236}">
                <a16:creationId xmlns:a16="http://schemas.microsoft.com/office/drawing/2014/main" id="{3D92ECA2-CCD2-462B-83F8-59782DF2A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6FE39-0275-406C-861B-DFE78475F367}"/>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396146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326A-42D4-486B-869C-9D9CE7D612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94144F-941D-4827-9076-41BAC417159B}"/>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4" name="Footer Placeholder 3">
            <a:extLst>
              <a:ext uri="{FF2B5EF4-FFF2-40B4-BE49-F238E27FC236}">
                <a16:creationId xmlns:a16="http://schemas.microsoft.com/office/drawing/2014/main" id="{E1E53205-47C1-49B6-989C-7F18B87C7B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64EDC-88F9-4C9E-9089-93D063C79249}"/>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4106618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60C49-450F-40AD-BB3F-49E01385F830}"/>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3" name="Footer Placeholder 2">
            <a:extLst>
              <a:ext uri="{FF2B5EF4-FFF2-40B4-BE49-F238E27FC236}">
                <a16:creationId xmlns:a16="http://schemas.microsoft.com/office/drawing/2014/main" id="{59606C0C-66FD-4161-B2D0-60B3F41F3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E8FBD9-F434-4C66-BD6A-01791F3313C2}"/>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6293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1D4D-512F-4D4B-902F-D1871C61D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8949EA-B188-43A1-AC90-402586BB8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C9092-B9D7-4293-BD76-4F3463EC5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B793-E18E-415A-88B7-65A41D273188}"/>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6" name="Footer Placeholder 5">
            <a:extLst>
              <a:ext uri="{FF2B5EF4-FFF2-40B4-BE49-F238E27FC236}">
                <a16:creationId xmlns:a16="http://schemas.microsoft.com/office/drawing/2014/main" id="{CE65CED2-CE79-4257-A9AB-BEB8A96FA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61EA5-44A9-4E56-B380-729F4589843B}"/>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171171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39CC-EE65-4124-B605-1B9C0A5A8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C9935-D422-41BC-B09A-938957330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70563-C339-41ED-AFAD-CE5429FC1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31FDF-19DB-4A6B-BC4F-EBD1A4487E1D}"/>
              </a:ext>
            </a:extLst>
          </p:cNvPr>
          <p:cNvSpPr>
            <a:spLocks noGrp="1"/>
          </p:cNvSpPr>
          <p:nvPr>
            <p:ph type="dt" sz="half" idx="10"/>
          </p:nvPr>
        </p:nvSpPr>
        <p:spPr/>
        <p:txBody>
          <a:bodyPr/>
          <a:lstStyle/>
          <a:p>
            <a:fld id="{870694EF-0D84-4860-86AB-A9D284AFBE1D}" type="datetimeFigureOut">
              <a:rPr lang="en-US" smtClean="0"/>
              <a:t>6/10/2019</a:t>
            </a:fld>
            <a:endParaRPr lang="en-US"/>
          </a:p>
        </p:txBody>
      </p:sp>
      <p:sp>
        <p:nvSpPr>
          <p:cNvPr id="6" name="Footer Placeholder 5">
            <a:extLst>
              <a:ext uri="{FF2B5EF4-FFF2-40B4-BE49-F238E27FC236}">
                <a16:creationId xmlns:a16="http://schemas.microsoft.com/office/drawing/2014/main" id="{29B17FEE-101F-47D1-8EBE-238781C90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AEF0B-ECFC-4AD2-8E9D-C345C43BBB85}"/>
              </a:ext>
            </a:extLst>
          </p:cNvPr>
          <p:cNvSpPr>
            <a:spLocks noGrp="1"/>
          </p:cNvSpPr>
          <p:nvPr>
            <p:ph type="sldNum" sz="quarter" idx="12"/>
          </p:nvPr>
        </p:nvSpPr>
        <p:spPr/>
        <p:txBody>
          <a:bodyPr/>
          <a:lstStyle/>
          <a:p>
            <a:fld id="{331790C2-932E-4CED-BAC1-4BFA352E60CE}" type="slidenum">
              <a:rPr lang="en-US" smtClean="0"/>
              <a:t>‹#›</a:t>
            </a:fld>
            <a:endParaRPr lang="en-US"/>
          </a:p>
        </p:txBody>
      </p:sp>
    </p:spTree>
    <p:extLst>
      <p:ext uri="{BB962C8B-B14F-4D97-AF65-F5344CB8AC3E}">
        <p14:creationId xmlns:p14="http://schemas.microsoft.com/office/powerpoint/2010/main" val="192363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98DDA-9C26-4A80-A800-FE216ADAD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27747-8B10-4435-B5BD-FB11AF4F2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E0A99-6E2D-471A-B4F8-A6DC4BA32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694EF-0D84-4860-86AB-A9D284AFBE1D}" type="datetimeFigureOut">
              <a:rPr lang="en-US" smtClean="0"/>
              <a:t>6/10/2019</a:t>
            </a:fld>
            <a:endParaRPr lang="en-US"/>
          </a:p>
        </p:txBody>
      </p:sp>
      <p:sp>
        <p:nvSpPr>
          <p:cNvPr id="5" name="Footer Placeholder 4">
            <a:extLst>
              <a:ext uri="{FF2B5EF4-FFF2-40B4-BE49-F238E27FC236}">
                <a16:creationId xmlns:a16="http://schemas.microsoft.com/office/drawing/2014/main" id="{4771FE5F-93A2-4D06-9F1F-D930EF886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BC048D-757F-4A94-AA6E-201C5D631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790C2-932E-4CED-BAC1-4BFA352E60CE}" type="slidenum">
              <a:rPr lang="en-US" smtClean="0"/>
              <a:t>‹#›</a:t>
            </a:fld>
            <a:endParaRPr lang="en-US"/>
          </a:p>
        </p:txBody>
      </p:sp>
    </p:spTree>
    <p:extLst>
      <p:ext uri="{BB962C8B-B14F-4D97-AF65-F5344CB8AC3E}">
        <p14:creationId xmlns:p14="http://schemas.microsoft.com/office/powerpoint/2010/main" val="11313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lphavantage.co/" TargetMode="External"/><Relationship Id="rId7" Type="http://schemas.openxmlformats.org/officeDocument/2006/relationships/hyperlink" Target="https://www.bing.com/images/search?view=detailV2&amp;id=AC6E455CC554B84049196D77612E6930024FF376&amp;thid=OIP.qm1HgoDG0q3JRhwXnnglQgHaEc&amp;mediaurl=http%3A%2F%2Fsearchengineland.com%2Ffigz%2Fwp-content%2Fseloads%2F2014%2F06%2Fshutterstock_166266866-copy.jpg&amp;exph=1080&amp;expw=1800&amp;q=data&amp;selectedindex=28&amp;ajaxhist=0&amp;vt=0&amp;eim=1,2,6" TargetMode="External"/><Relationship Id="rId2" Type="http://schemas.openxmlformats.org/officeDocument/2006/relationships/hyperlink" Target="https://newsapi.org/docs" TargetMode="External"/><Relationship Id="rId1" Type="http://schemas.openxmlformats.org/officeDocument/2006/relationships/slideLayout" Target="../slideLayouts/slideLayout2.xml"/><Relationship Id="rId6" Type="http://schemas.openxmlformats.org/officeDocument/2006/relationships/hyperlink" Target="https://www.google.com/search?q=drexel+University+Data+Science+Images&amp;source=lnms&amp;tbm=isch&amp;sa=X&amp;ved=0ahUKEwiG-M2bgNniAhUkTd8KHS6XBREQ_AUIECgB&amp;biw=1600&amp;bih=740&amp;dpr=1.2#imgrc=YPDcJV1iAKvgHM:" TargetMode="External"/><Relationship Id="rId5" Type="http://schemas.openxmlformats.org/officeDocument/2006/relationships/hyperlink" Target="https://www.exchangerate-api.com/" TargetMode="External"/><Relationship Id="rId4" Type="http://schemas.openxmlformats.org/officeDocument/2006/relationships/hyperlink" Target="https://developer.twitt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B368-5727-42A4-B58F-5C39AE60B18E}"/>
              </a:ext>
            </a:extLst>
          </p:cNvPr>
          <p:cNvSpPr>
            <a:spLocks noGrp="1"/>
          </p:cNvSpPr>
          <p:nvPr>
            <p:ph type="ctrTitle"/>
          </p:nvPr>
        </p:nvSpPr>
        <p:spPr>
          <a:xfrm>
            <a:off x="228600" y="485775"/>
            <a:ext cx="11753850" cy="3448050"/>
          </a:xfrm>
        </p:spPr>
        <p:txBody>
          <a:bodyPr>
            <a:normAutofit/>
          </a:bodyPr>
          <a:lstStyle/>
          <a:p>
            <a:r>
              <a:rPr lang="en-US" dirty="0"/>
              <a:t>DSCI-511: Project Implementation</a:t>
            </a:r>
            <a:br>
              <a:rPr lang="en-US" dirty="0"/>
            </a:br>
            <a:r>
              <a:rPr lang="en-US" sz="2400" dirty="0"/>
              <a:t>Curated By: John Obuch, Fatih Catpinar, and Daniel Larson</a:t>
            </a:r>
            <a:br>
              <a:rPr lang="en-US" sz="2400" dirty="0"/>
            </a:br>
            <a:r>
              <a:rPr lang="en-US" sz="2400" dirty="0"/>
              <a:t>For: Professor Jake Williams - PhD and Fellow Students</a:t>
            </a:r>
            <a:br>
              <a:rPr lang="en-US" dirty="0"/>
            </a:br>
            <a:endParaRPr lang="en-US" dirty="0"/>
          </a:p>
        </p:txBody>
      </p:sp>
      <p:sp>
        <p:nvSpPr>
          <p:cNvPr id="3" name="Subtitle 2">
            <a:extLst>
              <a:ext uri="{FF2B5EF4-FFF2-40B4-BE49-F238E27FC236}">
                <a16:creationId xmlns:a16="http://schemas.microsoft.com/office/drawing/2014/main" id="{DFAAA7A7-AE43-4D29-9389-B565D5ED5A20}"/>
              </a:ext>
            </a:extLst>
          </p:cNvPr>
          <p:cNvSpPr>
            <a:spLocks noGrp="1"/>
          </p:cNvSpPr>
          <p:nvPr>
            <p:ph type="subTitle" idx="1"/>
          </p:nvPr>
        </p:nvSpPr>
        <p:spPr>
          <a:xfrm>
            <a:off x="1524000" y="4079875"/>
            <a:ext cx="9144000" cy="1655762"/>
          </a:xfrm>
        </p:spPr>
        <p:txBody>
          <a:bodyPr/>
          <a:lstStyle/>
          <a:p>
            <a:r>
              <a:rPr lang="en-US" dirty="0"/>
              <a:t>Building a data set for end users to analyze potential correlations between news/social media platforms and market data.</a:t>
            </a:r>
          </a:p>
        </p:txBody>
      </p:sp>
      <p:pic>
        <p:nvPicPr>
          <p:cNvPr id="6" name="Picture 5" descr="A close up of a logo&#10;&#10;Description automatically generated">
            <a:extLst>
              <a:ext uri="{FF2B5EF4-FFF2-40B4-BE49-F238E27FC236}">
                <a16:creationId xmlns:a16="http://schemas.microsoft.com/office/drawing/2014/main" id="{EAFBC02D-AF86-4257-861C-ACF3CEC01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925" y="5135562"/>
            <a:ext cx="1200150" cy="1200150"/>
          </a:xfrm>
          <a:prstGeom prst="rect">
            <a:avLst/>
          </a:prstGeom>
        </p:spPr>
      </p:pic>
    </p:spTree>
    <p:extLst>
      <p:ext uri="{BB962C8B-B14F-4D97-AF65-F5344CB8AC3E}">
        <p14:creationId xmlns:p14="http://schemas.microsoft.com/office/powerpoint/2010/main" val="333935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ACA375-E935-41CA-9E50-5C1FA063270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rgbClr val="FFFFFF"/>
                </a:solidFill>
              </a:rPr>
              <a:t>Resulting Dataframe</a:t>
            </a:r>
            <a:endParaRPr lang="en-US" sz="54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F8A9119-30DB-4D6F-9E45-B259A16D4632}"/>
              </a:ext>
            </a:extLst>
          </p:cNvPr>
          <p:cNvSpPr>
            <a:spLocks noGrp="1"/>
          </p:cNvSpPr>
          <p:nvPr>
            <p:ph idx="1"/>
          </p:nvPr>
        </p:nvSpPr>
        <p:spPr>
          <a:xfrm>
            <a:off x="1524000" y="1525638"/>
            <a:ext cx="9144000" cy="420001"/>
          </a:xfrm>
        </p:spPr>
        <p:txBody>
          <a:bodyPr vert="horz" lIns="91440" tIns="45720" rIns="91440" bIns="45720" rtlCol="0">
            <a:normAutofit fontScale="77500" lnSpcReduction="20000"/>
          </a:bodyPr>
          <a:lstStyle/>
          <a:p>
            <a:pPr marL="0" indent="0" algn="ctr">
              <a:buNone/>
            </a:pPr>
            <a:r>
              <a:rPr lang="en-US" sz="2000" dirty="0">
                <a:solidFill>
                  <a:srgbClr val="E7E6E6"/>
                </a:solidFill>
              </a:rPr>
              <a:t>Left Join on Date for df1 = Stock, df2 = News, df3 = Twitter, where df1 is our initialized/primary dataframe</a:t>
            </a:r>
            <a:endParaRPr lang="en-US" sz="2000" kern="1200" dirty="0">
              <a:solidFill>
                <a:srgbClr val="E7E6E6"/>
              </a:solidFill>
              <a:latin typeface="+mn-lt"/>
              <a:ea typeface="+mn-ea"/>
              <a:cs typeface="+mn-cs"/>
            </a:endParaRP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https://attachments.office.net/owa/jo559@drexel.edu/service.svc/s/GetAttachmentThumbnail?id=AAMkAGNkMzIwM2QzLWU2ODQtNGE5Ny1iZWMwLTk5ZjhmYWU0YTJkNQBGAAAAAACeeZO83MUyRKF37qekztPUBwAV8pXhHtEnT7JwazXZ%2FgP5AAAAAAEMAAAV8pXhHtEnT7JwazXZ%2FgP5AABRuakYAAABEgAQAFZvnDdLfJtNncasU1BWKqA%3D&amp;thumbnailType=2&amp;owa=outlook.office.com&amp;scriptVer=2019060301.14&amp;X-OWA-CANARY=H_gzL1WutkqCSlrq64MdQXBmV-ID7tYYtkQM18zIaRg0pQd_omjGforjTM2Vf-vXZCw5SRec-EY.&amp;token=eyJhbGciOiJSUzI1NiIsImtpZCI6IjA2MDBGOUY2NzQ2MjA3MzdFNzM0MDRFMjg3QzQ1QTgxOENCN0NFQjgiLCJ4NXQiOiJCZ0Q1OW5SaUJ6Zm5OQVRpaDhSYWdZeTN6cmciLCJ0eXAiOiJKV1QifQ.eyJ2ZXIiOiJFeGNoYW5nZS5DYWxsYmFjay5WMSIsImFwcGN0eHNlbmRlciI6Ik93YURvd25sb2FkQDM2NjRlNmZhLTQ3YmQtNDVhNi05NjcwLThjNGYwODBmOGNhNiIsImFwcGN0eCI6IntcIm1zZXhjaHByb3RcIjpcIm93YVwiLFwicHJpbWFyeXNpZFwiOlwiUy0xLTUtMjEtMzY3MzI4NDY0Mi0xMjgzNzA4NzEwLTEzNTQ2NjQxNjEtMjEyNDUwMTdcIixcInB1aWRcIjpcIjExNTM4MDExMTQ4OTQxODc4NTdcIixcIm9pZFwiOlwiZjIwYmJhMGYtOTgyYy00YzBiLTk3ZWUtNWEyYmJhYzYzYjRkXCIsXCJzY29wZVwiOlwiT3dhRG93bmxvYWRcIn0iLCJuYmYiOjE1NjAyMTI4ODEsImV4cCI6MTU2MDIxMzQ4MSwiaXNzIjoiMDAwMDAwMDItMDAwMC0wZmYxLWNlMDAtMDAwMDAwMDAwMDAwQDM2NjRlNmZhLTQ3YmQtNDVhNi05NjcwLThjNGYwODBmOGNhNiIsImF1ZCI6IjAwMDAwMDAyLTAwMDAtMGZmMS1jZTAwLTAwMDAwMDAwMDAwMC9hdHRhY2htZW50cy5vZmZpY2UubmV0QDM2NjRlNmZhLTQ3YmQtNDVhNi05NjcwLThjNGYwODBmOGNhNiJ9.sAgg0zlbG16kuEX8IirCQi91A08Y9NTdHKKjEr0YKzIeFR1lBwtCzLGHV3GaytdrTrSX4LFa_2eTa4BezRRz5RMvD7zLWOPQFLD1cUUFSXWxUYd54YmU2WB-Rcxyp3WMmBEjVEumcbhLV1AZxG_njFbIbaQEC-5sCcYyH3WZO9l3d7ZSPRaTpfTp3q86w3ucWnDWv7qQEUnwkn05iCTyuxgmZFDhOWB1ZM99kCZh3cWsKYEzr9hjLNFZH6SSsImQLjzt5TjXod-3OU1DGCeSEH509MVVFj3eRTVX7NYBL4QwnjcRKL9MmknKSbNKI7LlJ4aQ_HT-6G9E_tMiY78lSA&amp;animation=true">
            <a:extLst>
              <a:ext uri="{FF2B5EF4-FFF2-40B4-BE49-F238E27FC236}">
                <a16:creationId xmlns:a16="http://schemas.microsoft.com/office/drawing/2014/main" id="{0198A421-C0A7-403B-8F9F-4FAE2DFF6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3429000"/>
            <a:ext cx="117729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79B6-880E-47B3-9C12-AE9C8DC154B1}"/>
              </a:ext>
            </a:extLst>
          </p:cNvPr>
          <p:cNvSpPr>
            <a:spLocks noGrp="1"/>
          </p:cNvSpPr>
          <p:nvPr>
            <p:ph type="title"/>
          </p:nvPr>
        </p:nvSpPr>
        <p:spPr/>
        <p:txBody>
          <a:bodyPr/>
          <a:lstStyle/>
          <a:p>
            <a:r>
              <a:rPr lang="en-US" dirty="0"/>
              <a:t>Things To Consider For Analysis</a:t>
            </a:r>
          </a:p>
        </p:txBody>
      </p:sp>
      <p:sp>
        <p:nvSpPr>
          <p:cNvPr id="3" name="Content Placeholder 2">
            <a:extLst>
              <a:ext uri="{FF2B5EF4-FFF2-40B4-BE49-F238E27FC236}">
                <a16:creationId xmlns:a16="http://schemas.microsoft.com/office/drawing/2014/main" id="{8C200231-A9C8-4249-B052-A9BA38F5C95B}"/>
              </a:ext>
            </a:extLst>
          </p:cNvPr>
          <p:cNvSpPr>
            <a:spLocks noGrp="1"/>
          </p:cNvSpPr>
          <p:nvPr>
            <p:ph idx="1"/>
          </p:nvPr>
        </p:nvSpPr>
        <p:spPr/>
        <p:txBody>
          <a:bodyPr>
            <a:normAutofit fontScale="92500" lnSpcReduction="10000"/>
          </a:bodyPr>
          <a:lstStyle/>
          <a:p>
            <a:r>
              <a:rPr lang="en-US" dirty="0"/>
              <a:t>Cosine Similarity</a:t>
            </a:r>
          </a:p>
          <a:p>
            <a:r>
              <a:rPr lang="en-US" dirty="0"/>
              <a:t>Stop Words</a:t>
            </a:r>
          </a:p>
          <a:p>
            <a:r>
              <a:rPr lang="en-US" dirty="0"/>
              <a:t>Sentiment</a:t>
            </a:r>
          </a:p>
          <a:p>
            <a:r>
              <a:rPr lang="en-US" dirty="0"/>
              <a:t>Tokenizing data</a:t>
            </a:r>
          </a:p>
          <a:p>
            <a:r>
              <a:rPr lang="en-US" dirty="0"/>
              <a:t>Groupings</a:t>
            </a:r>
          </a:p>
          <a:p>
            <a:r>
              <a:rPr lang="en-US" dirty="0"/>
              <a:t>Correlation analysis</a:t>
            </a:r>
          </a:p>
          <a:p>
            <a:r>
              <a:rPr lang="en-US" dirty="0"/>
              <a:t>Machine Learning (ML)</a:t>
            </a:r>
          </a:p>
          <a:p>
            <a:r>
              <a:rPr lang="en-US" dirty="0"/>
              <a:t>Streaming (We want to ideally build out a function that continuously streams the data of interest such that we are adding to our existing data set).</a:t>
            </a:r>
          </a:p>
        </p:txBody>
      </p:sp>
    </p:spTree>
    <p:extLst>
      <p:ext uri="{BB962C8B-B14F-4D97-AF65-F5344CB8AC3E}">
        <p14:creationId xmlns:p14="http://schemas.microsoft.com/office/powerpoint/2010/main" val="236558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888B-8E31-4D93-B702-88ED7802139C}"/>
              </a:ext>
            </a:extLst>
          </p:cNvPr>
          <p:cNvSpPr>
            <a:spLocks noGrp="1"/>
          </p:cNvSpPr>
          <p:nvPr>
            <p:ph type="title"/>
          </p:nvPr>
        </p:nvSpPr>
        <p:spPr/>
        <p:txBody>
          <a:bodyPr/>
          <a:lstStyle/>
          <a:p>
            <a:r>
              <a:rPr lang="en-US" dirty="0"/>
              <a:t>Obstacles</a:t>
            </a:r>
          </a:p>
        </p:txBody>
      </p:sp>
      <p:sp>
        <p:nvSpPr>
          <p:cNvPr id="3" name="Content Placeholder 2">
            <a:extLst>
              <a:ext uri="{FF2B5EF4-FFF2-40B4-BE49-F238E27FC236}">
                <a16:creationId xmlns:a16="http://schemas.microsoft.com/office/drawing/2014/main" id="{1C3B8992-9A74-410B-A15C-DD3B46989625}"/>
              </a:ext>
            </a:extLst>
          </p:cNvPr>
          <p:cNvSpPr>
            <a:spLocks noGrp="1"/>
          </p:cNvSpPr>
          <p:nvPr>
            <p:ph idx="1"/>
          </p:nvPr>
        </p:nvSpPr>
        <p:spPr/>
        <p:txBody>
          <a:bodyPr/>
          <a:lstStyle/>
          <a:p>
            <a:r>
              <a:rPr lang="en-US" dirty="0"/>
              <a:t>Twitter key words</a:t>
            </a:r>
          </a:p>
          <a:p>
            <a:r>
              <a:rPr lang="en-US" dirty="0"/>
              <a:t>News Topics</a:t>
            </a:r>
          </a:p>
          <a:p>
            <a:r>
              <a:rPr lang="en-US" dirty="0"/>
              <a:t>Yahoo Scraping</a:t>
            </a:r>
          </a:p>
          <a:p>
            <a:r>
              <a:rPr lang="en-US" dirty="0"/>
              <a:t>Exchange Rate data</a:t>
            </a:r>
          </a:p>
          <a:p>
            <a:pPr lvl="1"/>
            <a:r>
              <a:rPr lang="en-US" dirty="0"/>
              <a:t>API does not currently provide historical data in the request output. Only current day.</a:t>
            </a:r>
          </a:p>
          <a:p>
            <a:pPr lvl="1"/>
            <a:r>
              <a:rPr lang="en-US" dirty="0"/>
              <a:t>This caused complications when we went to perform a third merge on ‘Date’ field. So we decided to exclude from data set due to time limitations.</a:t>
            </a:r>
          </a:p>
          <a:p>
            <a:pPr lvl="1"/>
            <a:r>
              <a:rPr lang="en-US" dirty="0"/>
              <a:t>Volume of Data (Collect a larger sample)</a:t>
            </a:r>
          </a:p>
          <a:p>
            <a:pPr lvl="1"/>
            <a:endParaRPr lang="en-US" dirty="0"/>
          </a:p>
        </p:txBody>
      </p:sp>
    </p:spTree>
    <p:extLst>
      <p:ext uri="{BB962C8B-B14F-4D97-AF65-F5344CB8AC3E}">
        <p14:creationId xmlns:p14="http://schemas.microsoft.com/office/powerpoint/2010/main" val="374817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AFF-BFAB-4786-B42F-B49304F48FF1}"/>
              </a:ext>
            </a:extLst>
          </p:cNvPr>
          <p:cNvSpPr>
            <a:spLocks noGrp="1"/>
          </p:cNvSpPr>
          <p:nvPr>
            <p:ph type="title"/>
          </p:nvPr>
        </p:nvSpPr>
        <p:spPr>
          <a:xfrm>
            <a:off x="801098" y="1396289"/>
            <a:ext cx="5277333" cy="1325563"/>
          </a:xfrm>
        </p:spPr>
        <p:txBody>
          <a:bodyPr>
            <a:normAutofit/>
          </a:bodyPr>
          <a:lstStyle/>
          <a:p>
            <a:r>
              <a:rPr lang="en-US"/>
              <a:t>Questions?</a:t>
            </a:r>
            <a:endParaRPr lang="en-US" dirty="0"/>
          </a:p>
        </p:txBody>
      </p:sp>
      <p:sp>
        <p:nvSpPr>
          <p:cNvPr id="3" name="Content Placeholder 2">
            <a:extLst>
              <a:ext uri="{FF2B5EF4-FFF2-40B4-BE49-F238E27FC236}">
                <a16:creationId xmlns:a16="http://schemas.microsoft.com/office/drawing/2014/main" id="{0B2A2660-D657-417E-871F-4F24AF2093C6}"/>
              </a:ext>
            </a:extLst>
          </p:cNvPr>
          <p:cNvSpPr>
            <a:spLocks noGrp="1"/>
          </p:cNvSpPr>
          <p:nvPr>
            <p:ph idx="1"/>
          </p:nvPr>
        </p:nvSpPr>
        <p:spPr>
          <a:xfrm>
            <a:off x="805543" y="2871982"/>
            <a:ext cx="5272888" cy="3181684"/>
          </a:xfrm>
        </p:spPr>
        <p:txBody>
          <a:bodyPr anchor="t">
            <a:normAutofit/>
          </a:bodyPr>
          <a:lstStyle/>
          <a:p>
            <a:r>
              <a:rPr lang="en-US" sz="1800" dirty="0"/>
              <a:t>Rip us a new one, but be nice about it…</a:t>
            </a:r>
          </a:p>
        </p:txBody>
      </p:sp>
      <p:sp>
        <p:nvSpPr>
          <p:cNvPr id="17"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indoor&#10;&#10;Description automatically generated">
            <a:extLst>
              <a:ext uri="{FF2B5EF4-FFF2-40B4-BE49-F238E27FC236}">
                <a16:creationId xmlns:a16="http://schemas.microsoft.com/office/drawing/2014/main" id="{CF2D03C6-AD5D-4477-827E-D5092E28C31F}"/>
              </a:ext>
            </a:extLst>
          </p:cNvPr>
          <p:cNvPicPr>
            <a:picLocks noChangeAspect="1"/>
          </p:cNvPicPr>
          <p:nvPr/>
        </p:nvPicPr>
        <p:blipFill rotWithShape="1">
          <a:blip r:embed="rId2">
            <a:extLst>
              <a:ext uri="{28A0092B-C50C-407E-A947-70E740481C1C}">
                <a14:useLocalDpi xmlns:a14="http://schemas.microsoft.com/office/drawing/2010/main" val="0"/>
              </a:ext>
            </a:extLst>
          </a:blip>
          <a:srcRect l="21636" r="27311" b="2"/>
          <a:stretch/>
        </p:blipFill>
        <p:spPr>
          <a:xfrm>
            <a:off x="6893317"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405213392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B667-434C-4F76-BA80-E93B15EE3E3B}"/>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97156065-F1C5-4D54-A8E0-BE8A4D4D7F50}"/>
              </a:ext>
            </a:extLst>
          </p:cNvPr>
          <p:cNvSpPr>
            <a:spLocks noGrp="1"/>
          </p:cNvSpPr>
          <p:nvPr>
            <p:ph idx="1"/>
          </p:nvPr>
        </p:nvSpPr>
        <p:spPr/>
        <p:txBody>
          <a:bodyPr/>
          <a:lstStyle/>
          <a:p>
            <a:r>
              <a:rPr lang="en-US" dirty="0">
                <a:hlinkClick r:id="rId2"/>
              </a:rPr>
              <a:t>News API</a:t>
            </a:r>
            <a:endParaRPr lang="en-US" dirty="0"/>
          </a:p>
          <a:p>
            <a:r>
              <a:rPr lang="en-US" dirty="0">
                <a:hlinkClick r:id="rId3"/>
              </a:rPr>
              <a:t>Alpha Vantage</a:t>
            </a:r>
            <a:endParaRPr lang="en-US" dirty="0"/>
          </a:p>
          <a:p>
            <a:r>
              <a:rPr lang="en-US" dirty="0">
                <a:hlinkClick r:id="rId4"/>
              </a:rPr>
              <a:t>Twitter API</a:t>
            </a:r>
            <a:r>
              <a:rPr lang="en-US" dirty="0"/>
              <a:t> (Get access keys… Here we used </a:t>
            </a:r>
            <a:r>
              <a:rPr lang="en-US" dirty="0" err="1"/>
              <a:t>Twython</a:t>
            </a:r>
            <a:r>
              <a:rPr lang="en-US" dirty="0"/>
              <a:t> module)</a:t>
            </a:r>
          </a:p>
          <a:p>
            <a:r>
              <a:rPr lang="en-US" dirty="0">
                <a:hlinkClick r:id="rId5"/>
              </a:rPr>
              <a:t>Exchange Rate API</a:t>
            </a:r>
            <a:endParaRPr lang="en-US" dirty="0"/>
          </a:p>
          <a:p>
            <a:r>
              <a:rPr lang="en-US" dirty="0">
                <a:hlinkClick r:id="rId6"/>
              </a:rPr>
              <a:t>Drexel Logo Image</a:t>
            </a:r>
            <a:endParaRPr lang="en-US" dirty="0"/>
          </a:p>
          <a:p>
            <a:r>
              <a:rPr lang="en-US" dirty="0">
                <a:hlinkClick r:id="rId7"/>
              </a:rPr>
              <a:t>Data Image</a:t>
            </a:r>
            <a:endParaRPr lang="en-US" dirty="0"/>
          </a:p>
        </p:txBody>
      </p:sp>
    </p:spTree>
    <p:extLst>
      <p:ext uri="{BB962C8B-B14F-4D97-AF65-F5344CB8AC3E}">
        <p14:creationId xmlns:p14="http://schemas.microsoft.com/office/powerpoint/2010/main" val="238475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4244-55AB-4694-B4B8-55436786E6C9}"/>
              </a:ext>
            </a:extLst>
          </p:cNvPr>
          <p:cNvSpPr>
            <a:spLocks noGrp="1"/>
          </p:cNvSpPr>
          <p:nvPr>
            <p:ph type="title"/>
          </p:nvPr>
        </p:nvSpPr>
        <p:spPr/>
        <p:txBody>
          <a:bodyPr/>
          <a:lstStyle/>
          <a:p>
            <a:r>
              <a:rPr lang="en-US" dirty="0"/>
              <a:t>Data Implementation Goals:</a:t>
            </a:r>
          </a:p>
        </p:txBody>
      </p:sp>
      <p:sp>
        <p:nvSpPr>
          <p:cNvPr id="3" name="Content Placeholder 2">
            <a:extLst>
              <a:ext uri="{FF2B5EF4-FFF2-40B4-BE49-F238E27FC236}">
                <a16:creationId xmlns:a16="http://schemas.microsoft.com/office/drawing/2014/main" id="{4AE98332-56A7-4C1A-8B38-9132C929FA72}"/>
              </a:ext>
            </a:extLst>
          </p:cNvPr>
          <p:cNvSpPr>
            <a:spLocks noGrp="1"/>
          </p:cNvSpPr>
          <p:nvPr>
            <p:ph idx="1"/>
          </p:nvPr>
        </p:nvSpPr>
        <p:spPr/>
        <p:txBody>
          <a:bodyPr/>
          <a:lstStyle/>
          <a:p>
            <a:r>
              <a:rPr lang="en-US" dirty="0"/>
              <a:t>Create a social listing data set that ties sentiment across platforms to market indices and currency exchange rates. </a:t>
            </a:r>
          </a:p>
          <a:p>
            <a:r>
              <a:rPr lang="en-US" dirty="0"/>
              <a:t>Analyze potential relationships between social networks, and how the data impact markets.</a:t>
            </a:r>
          </a:p>
          <a:p>
            <a:r>
              <a:rPr lang="en-US" dirty="0"/>
              <a:t>Access the data through API's.</a:t>
            </a:r>
          </a:p>
          <a:p>
            <a:r>
              <a:rPr lang="en-US" dirty="0"/>
              <a:t>Clean, join, and structure the data into a data dictionary or data frame for end users to access and utilize for analysis.</a:t>
            </a:r>
          </a:p>
        </p:txBody>
      </p:sp>
    </p:spTree>
    <p:extLst>
      <p:ext uri="{BB962C8B-B14F-4D97-AF65-F5344CB8AC3E}">
        <p14:creationId xmlns:p14="http://schemas.microsoft.com/office/powerpoint/2010/main" val="196291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1726-0DCD-4A90-A616-0F91DD43D8A3}"/>
              </a:ext>
            </a:extLst>
          </p:cNvPr>
          <p:cNvSpPr>
            <a:spLocks noGrp="1"/>
          </p:cNvSpPr>
          <p:nvPr>
            <p:ph type="title"/>
          </p:nvPr>
        </p:nvSpPr>
        <p:spPr/>
        <p:txBody>
          <a:bodyPr/>
          <a:lstStyle/>
          <a:p>
            <a:r>
              <a:rPr lang="en-US" dirty="0"/>
              <a:t>Stock Data</a:t>
            </a:r>
          </a:p>
        </p:txBody>
      </p:sp>
      <p:sp>
        <p:nvSpPr>
          <p:cNvPr id="3" name="Content Placeholder 2">
            <a:extLst>
              <a:ext uri="{FF2B5EF4-FFF2-40B4-BE49-F238E27FC236}">
                <a16:creationId xmlns:a16="http://schemas.microsoft.com/office/drawing/2014/main" id="{3AEADE60-C824-45E4-B359-755BAC5D2B64}"/>
              </a:ext>
            </a:extLst>
          </p:cNvPr>
          <p:cNvSpPr>
            <a:spLocks noGrp="1"/>
          </p:cNvSpPr>
          <p:nvPr>
            <p:ph idx="1"/>
          </p:nvPr>
        </p:nvSpPr>
        <p:spPr/>
        <p:txBody>
          <a:bodyPr>
            <a:normAutofit/>
          </a:bodyPr>
          <a:lstStyle/>
          <a:p>
            <a:r>
              <a:rPr lang="en-US" dirty="0"/>
              <a:t>We utilize the Stock data as our primary data frame because it allows us to acquire the most amount of historical data</a:t>
            </a:r>
          </a:p>
          <a:p>
            <a:r>
              <a:rPr lang="en-US" dirty="0"/>
              <a:t>These data are going to be our dependent variables when the end user goes to analyze the data. Thus, it is critical that we have no missing data from our sample.</a:t>
            </a:r>
          </a:p>
          <a:p>
            <a:r>
              <a:rPr lang="en-US" dirty="0"/>
              <a:t>Challenges:</a:t>
            </a:r>
          </a:p>
          <a:p>
            <a:pPr lvl="1"/>
            <a:r>
              <a:rPr lang="en-US" dirty="0"/>
              <a:t>Identifying which stock tickers to pull that may be tied to social news platforms</a:t>
            </a:r>
          </a:p>
          <a:p>
            <a:pPr lvl="1"/>
            <a:r>
              <a:rPr lang="en-US" dirty="0"/>
              <a:t>User needs to know the ticker symbol of the company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41317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98E151-28E0-4C93-B50E-7A23E086D50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Sample Stock Output (AAPL)</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2"/>
          <a:stretch>
            <a:fillRect/>
          </a:stretch>
        </p:blipFill>
        <p:spPr>
          <a:xfrm>
            <a:off x="378068" y="2725896"/>
            <a:ext cx="11539005" cy="2704233"/>
          </a:xfrm>
          <a:prstGeom prst="rect">
            <a:avLst/>
          </a:prstGeom>
        </p:spPr>
      </p:pic>
    </p:spTree>
    <p:extLst>
      <p:ext uri="{BB962C8B-B14F-4D97-AF65-F5344CB8AC3E}">
        <p14:creationId xmlns:p14="http://schemas.microsoft.com/office/powerpoint/2010/main" val="341195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DC43-7E7F-48DA-9746-DBB104C7E5E9}"/>
              </a:ext>
            </a:extLst>
          </p:cNvPr>
          <p:cNvSpPr>
            <a:spLocks noGrp="1"/>
          </p:cNvSpPr>
          <p:nvPr>
            <p:ph type="title"/>
          </p:nvPr>
        </p:nvSpPr>
        <p:spPr/>
        <p:txBody>
          <a:bodyPr/>
          <a:lstStyle/>
          <a:p>
            <a:r>
              <a:rPr lang="en-US" dirty="0"/>
              <a:t>Twitter Data</a:t>
            </a:r>
          </a:p>
        </p:txBody>
      </p:sp>
      <p:sp>
        <p:nvSpPr>
          <p:cNvPr id="3" name="Content Placeholder 2">
            <a:extLst>
              <a:ext uri="{FF2B5EF4-FFF2-40B4-BE49-F238E27FC236}">
                <a16:creationId xmlns:a16="http://schemas.microsoft.com/office/drawing/2014/main" id="{C800041F-BE73-4127-A30C-B068410F9691}"/>
              </a:ext>
            </a:extLst>
          </p:cNvPr>
          <p:cNvSpPr>
            <a:spLocks noGrp="1"/>
          </p:cNvSpPr>
          <p:nvPr>
            <p:ph idx="1"/>
          </p:nvPr>
        </p:nvSpPr>
        <p:spPr/>
        <p:txBody>
          <a:bodyPr/>
          <a:lstStyle/>
          <a:p>
            <a:r>
              <a:rPr lang="en-US" dirty="0"/>
              <a:t>Twitter output is JSON object.</a:t>
            </a:r>
          </a:p>
          <a:p>
            <a:r>
              <a:rPr lang="en-US" dirty="0"/>
              <a:t>How to identify what ‘tags’ to search</a:t>
            </a:r>
          </a:p>
          <a:p>
            <a:r>
              <a:rPr lang="en-US" dirty="0"/>
              <a:t>Converting Dates to datetime objects and ensuring correct data types</a:t>
            </a:r>
          </a:p>
          <a:p>
            <a:r>
              <a:rPr lang="en-US" dirty="0"/>
              <a:t>Challenges</a:t>
            </a:r>
          </a:p>
          <a:p>
            <a:pPr lvl="1"/>
            <a:r>
              <a:rPr lang="en-US" dirty="0"/>
              <a:t>Data filtration</a:t>
            </a:r>
          </a:p>
          <a:p>
            <a:pPr lvl="1"/>
            <a:r>
              <a:rPr lang="en-US" dirty="0"/>
              <a:t>Capturing the tweets that were ‘liked’ the most and with most followers</a:t>
            </a:r>
          </a:p>
          <a:p>
            <a:pPr lvl="1"/>
            <a:r>
              <a:rPr lang="en-US" dirty="0"/>
              <a:t>Only storing tweets that are associated to our need</a:t>
            </a:r>
          </a:p>
          <a:p>
            <a:pPr lvl="1"/>
            <a:r>
              <a:rPr lang="en-US" dirty="0"/>
              <a:t>What to do with ‘re-tweets’?</a:t>
            </a:r>
          </a:p>
          <a:p>
            <a:pPr lvl="1"/>
            <a:r>
              <a:rPr lang="en-US" dirty="0"/>
              <a:t>How to eliminate tweets from bots? Or do we want to keep them? Are robots “Fake News?”</a:t>
            </a:r>
          </a:p>
          <a:p>
            <a:endParaRPr lang="en-US" dirty="0"/>
          </a:p>
          <a:p>
            <a:endParaRPr lang="en-US" dirty="0"/>
          </a:p>
        </p:txBody>
      </p:sp>
    </p:spTree>
    <p:extLst>
      <p:ext uri="{BB962C8B-B14F-4D97-AF65-F5344CB8AC3E}">
        <p14:creationId xmlns:p14="http://schemas.microsoft.com/office/powerpoint/2010/main" val="154524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969657-42A2-4D21-ACB2-2093D4E5EDD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Sample Twitter Output</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2"/>
          <a:stretch>
            <a:fillRect/>
          </a:stretch>
        </p:blipFill>
        <p:spPr>
          <a:xfrm>
            <a:off x="378068" y="2721572"/>
            <a:ext cx="11504161" cy="2849233"/>
          </a:xfrm>
          <a:prstGeom prst="rect">
            <a:avLst/>
          </a:prstGeom>
        </p:spPr>
      </p:pic>
    </p:spTree>
    <p:extLst>
      <p:ext uri="{BB962C8B-B14F-4D97-AF65-F5344CB8AC3E}">
        <p14:creationId xmlns:p14="http://schemas.microsoft.com/office/powerpoint/2010/main" val="225921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1D33-D265-49D3-8DCB-E3EEC1DBC5E9}"/>
              </a:ext>
            </a:extLst>
          </p:cNvPr>
          <p:cNvSpPr>
            <a:spLocks noGrp="1"/>
          </p:cNvSpPr>
          <p:nvPr>
            <p:ph type="title"/>
          </p:nvPr>
        </p:nvSpPr>
        <p:spPr/>
        <p:txBody>
          <a:bodyPr/>
          <a:lstStyle/>
          <a:p>
            <a:r>
              <a:rPr lang="en-US" dirty="0"/>
              <a:t>News Data</a:t>
            </a:r>
          </a:p>
        </p:txBody>
      </p:sp>
      <p:sp>
        <p:nvSpPr>
          <p:cNvPr id="3" name="Content Placeholder 2">
            <a:extLst>
              <a:ext uri="{FF2B5EF4-FFF2-40B4-BE49-F238E27FC236}">
                <a16:creationId xmlns:a16="http://schemas.microsoft.com/office/drawing/2014/main" id="{91FDBC1D-5D8F-41D6-A78B-3B01537F2FAB}"/>
              </a:ext>
            </a:extLst>
          </p:cNvPr>
          <p:cNvSpPr>
            <a:spLocks noGrp="1"/>
          </p:cNvSpPr>
          <p:nvPr>
            <p:ph idx="1"/>
          </p:nvPr>
        </p:nvSpPr>
        <p:spPr/>
        <p:txBody>
          <a:bodyPr>
            <a:normAutofit/>
          </a:bodyPr>
          <a:lstStyle/>
          <a:p>
            <a:r>
              <a:rPr lang="en-US" dirty="0"/>
              <a:t>API call output is JSON Object</a:t>
            </a:r>
          </a:p>
          <a:p>
            <a:r>
              <a:rPr lang="en-US" dirty="0"/>
              <a:t>We obtain the key values of interest and append them to list and create a pandas data frame from our list</a:t>
            </a:r>
          </a:p>
          <a:p>
            <a:r>
              <a:rPr lang="en-US" dirty="0"/>
              <a:t>Obtaining data based on topic input. Ideal state would be to create a key wordlist for each topic</a:t>
            </a:r>
          </a:p>
          <a:p>
            <a:r>
              <a:rPr lang="en-US" dirty="0"/>
              <a:t>Bias based on user input?</a:t>
            </a:r>
          </a:p>
          <a:p>
            <a:r>
              <a:rPr lang="en-US" dirty="0"/>
              <a:t>Limitations</a:t>
            </a:r>
          </a:p>
          <a:p>
            <a:pPr lvl="1"/>
            <a:r>
              <a:rPr lang="en-US" dirty="0"/>
              <a:t>The API restricts us to an output of 100 articles</a:t>
            </a:r>
          </a:p>
          <a:p>
            <a:pPr lvl="1"/>
            <a:r>
              <a:rPr lang="en-US" dirty="0"/>
              <a:t>We would have to loop through the different media calls available to us</a:t>
            </a:r>
          </a:p>
        </p:txBody>
      </p:sp>
    </p:spTree>
    <p:extLst>
      <p:ext uri="{BB962C8B-B14F-4D97-AF65-F5344CB8AC3E}">
        <p14:creationId xmlns:p14="http://schemas.microsoft.com/office/powerpoint/2010/main" val="11815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3DA00C-9F54-4BAA-89B2-75185C1DC0E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Sample News Output</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2"/>
          <a:stretch>
            <a:fillRect/>
          </a:stretch>
        </p:blipFill>
        <p:spPr>
          <a:xfrm>
            <a:off x="287800" y="3003368"/>
            <a:ext cx="11736772" cy="2075070"/>
          </a:xfrm>
          <a:prstGeom prst="rect">
            <a:avLst/>
          </a:prstGeom>
        </p:spPr>
      </p:pic>
    </p:spTree>
    <p:extLst>
      <p:ext uri="{BB962C8B-B14F-4D97-AF65-F5344CB8AC3E}">
        <p14:creationId xmlns:p14="http://schemas.microsoft.com/office/powerpoint/2010/main" val="148542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861B-C227-4CC5-897B-8D56FB9FAA93}"/>
              </a:ext>
            </a:extLst>
          </p:cNvPr>
          <p:cNvSpPr>
            <a:spLocks noGrp="1"/>
          </p:cNvSpPr>
          <p:nvPr>
            <p:ph type="title"/>
          </p:nvPr>
        </p:nvSpPr>
        <p:spPr/>
        <p:txBody>
          <a:bodyPr/>
          <a:lstStyle/>
          <a:p>
            <a:r>
              <a:rPr lang="en-US" dirty="0"/>
              <a:t>Dude… The Join!</a:t>
            </a:r>
          </a:p>
        </p:txBody>
      </p:sp>
      <p:sp>
        <p:nvSpPr>
          <p:cNvPr id="3" name="Content Placeholder 2">
            <a:extLst>
              <a:ext uri="{FF2B5EF4-FFF2-40B4-BE49-F238E27FC236}">
                <a16:creationId xmlns:a16="http://schemas.microsoft.com/office/drawing/2014/main" id="{E6591813-2013-4D1C-A73E-C4144AB52648}"/>
              </a:ext>
            </a:extLst>
          </p:cNvPr>
          <p:cNvSpPr>
            <a:spLocks noGrp="1"/>
          </p:cNvSpPr>
          <p:nvPr>
            <p:ph idx="1"/>
          </p:nvPr>
        </p:nvSpPr>
        <p:spPr/>
        <p:txBody>
          <a:bodyPr/>
          <a:lstStyle/>
          <a:p>
            <a:r>
              <a:rPr lang="en-US" dirty="0"/>
              <a:t>To Recap, we utilize the stock data as our primary data source since it has most historical data and will be our dependent variable come analysis.</a:t>
            </a:r>
          </a:p>
          <a:p>
            <a:r>
              <a:rPr lang="en-US" dirty="0"/>
              <a:t>We perform left join on the common field “Date.”</a:t>
            </a:r>
          </a:p>
          <a:p>
            <a:r>
              <a:rPr lang="en-US" dirty="0"/>
              <a:t>Python attribute used was pd.merge(A, B, how = left, on = Date)</a:t>
            </a:r>
          </a:p>
          <a:p>
            <a:r>
              <a:rPr lang="en-US" dirty="0"/>
              <a:t>Why we chose this method VS Other Approaches</a:t>
            </a:r>
          </a:p>
          <a:p>
            <a:endParaRPr lang="en-US" dirty="0"/>
          </a:p>
          <a:p>
            <a:endParaRPr lang="en-US" dirty="0"/>
          </a:p>
        </p:txBody>
      </p:sp>
      <p:pic>
        <p:nvPicPr>
          <p:cNvPr id="18" name="Picture 17">
            <a:extLst>
              <a:ext uri="{FF2B5EF4-FFF2-40B4-BE49-F238E27FC236}">
                <a16:creationId xmlns:a16="http://schemas.microsoft.com/office/drawing/2014/main" id="{D2CD97BF-BCE1-4CEC-ABC0-70B16041E8BE}"/>
              </a:ext>
            </a:extLst>
          </p:cNvPr>
          <p:cNvPicPr>
            <a:picLocks noChangeAspect="1"/>
          </p:cNvPicPr>
          <p:nvPr/>
        </p:nvPicPr>
        <p:blipFill>
          <a:blip r:embed="rId2"/>
          <a:stretch>
            <a:fillRect/>
          </a:stretch>
        </p:blipFill>
        <p:spPr>
          <a:xfrm>
            <a:off x="1228725" y="4643438"/>
            <a:ext cx="9734550" cy="1533525"/>
          </a:xfrm>
          <a:prstGeom prst="rect">
            <a:avLst/>
          </a:prstGeom>
        </p:spPr>
      </p:pic>
    </p:spTree>
    <p:extLst>
      <p:ext uri="{BB962C8B-B14F-4D97-AF65-F5344CB8AC3E}">
        <p14:creationId xmlns:p14="http://schemas.microsoft.com/office/powerpoint/2010/main" val="1180141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601</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DSCI-511: Project Implementation Curated By: John Obuch, Fatih Catpinar, and Daniel Larson For: Professor Jake Williams - PhD and Fellow Students </vt:lpstr>
      <vt:lpstr>Data Implementation Goals:</vt:lpstr>
      <vt:lpstr>Stock Data</vt:lpstr>
      <vt:lpstr>Sample Stock Output (AAPL)</vt:lpstr>
      <vt:lpstr>Twitter Data</vt:lpstr>
      <vt:lpstr>Sample Twitter Output</vt:lpstr>
      <vt:lpstr>News Data</vt:lpstr>
      <vt:lpstr>Sample News Output</vt:lpstr>
      <vt:lpstr>Dude… The Join!</vt:lpstr>
      <vt:lpstr>Resulting Dataframe</vt:lpstr>
      <vt:lpstr>Things To Consider For Analysis</vt:lpstr>
      <vt:lpstr>Obstacles</vt:lpstr>
      <vt:lpstr>Questions?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DSCI-511: Project Implementation Curated By: John Obuch, Fatih Catpinar, and Daniel Larson For: Professor Jake Williams - PhD and Fellow Students </dc:title>
  <dc:creator>John Obuch</dc:creator>
  <cp:lastModifiedBy>John Obuch</cp:lastModifiedBy>
  <cp:revision>2</cp:revision>
  <dcterms:created xsi:type="dcterms:W3CDTF">2019-06-11T00:57:48Z</dcterms:created>
  <dcterms:modified xsi:type="dcterms:W3CDTF">2019-06-11T01:03:22Z</dcterms:modified>
</cp:coreProperties>
</file>