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876"/>
  </p:normalViewPr>
  <p:slideViewPr>
    <p:cSldViewPr snapToGrid="0" snapToObjects="1">
      <p:cViewPr varScale="1">
        <p:scale>
          <a:sx n="95" d="100"/>
          <a:sy n="95"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DC131-C474-3B4F-852B-99015B362FB9}" type="datetimeFigureOut">
              <a:rPr lang="en-GB" smtClean="0"/>
              <a:t>14/07/2016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5FE4D-91ED-434A-9EFC-8782E77F05B1}" type="slidenum">
              <a:rPr lang="en-GB" smtClean="0"/>
              <a:t>‹#›</a:t>
            </a:fld>
            <a:endParaRPr lang="en-GB"/>
          </a:p>
        </p:txBody>
      </p:sp>
    </p:spTree>
    <p:extLst>
      <p:ext uri="{BB962C8B-B14F-4D97-AF65-F5344CB8AC3E}">
        <p14:creationId xmlns:p14="http://schemas.microsoft.com/office/powerpoint/2010/main" val="54370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minutes – introduce myself.</a:t>
            </a:r>
          </a:p>
          <a:p>
            <a:endParaRPr lang="en-GB" dirty="0" smtClean="0"/>
          </a:p>
          <a:p>
            <a:r>
              <a:rPr lang="en-GB" dirty="0" smtClean="0"/>
              <a:t>I’m</a:t>
            </a:r>
            <a:r>
              <a:rPr lang="en-GB" baseline="0" dirty="0" smtClean="0"/>
              <a:t> Dave Kerr, work for Digital McKinsey. Lots and lots of development with large enterprises, which are a pain. Challenges are high, opportunities are great. 10 million users w/ Amit Kumar, 4 months to get an approval to use confluence.</a:t>
            </a:r>
          </a:p>
          <a:p>
            <a:endParaRPr lang="en-GB" baseline="0" dirty="0" smtClean="0"/>
          </a:p>
          <a:p>
            <a:r>
              <a:rPr lang="en-GB" baseline="0" dirty="0" smtClean="0"/>
              <a:t>I’m a nerd, since I was 10 I’ve been coding, I spend as much of my time now coding as possible. Love working with new technologies, patterns and practices.</a:t>
            </a:r>
          </a:p>
          <a:p>
            <a:endParaRPr lang="en-GB" baseline="0" dirty="0" smtClean="0"/>
          </a:p>
          <a:p>
            <a:r>
              <a:rPr lang="en-GB" baseline="0" dirty="0" smtClean="0"/>
              <a:t>I started doing imperative programming in C, moved to C++ and then the .NET framework. OO was introduced with C++ and then .NET and Java. Functional programming with F# + Haskell. Lots of work with databases, servers, clients and everything </a:t>
            </a:r>
            <a:r>
              <a:rPr lang="en-GB" baseline="0" dirty="0" err="1" smtClean="0"/>
              <a:t>inbetween</a:t>
            </a:r>
            <a:r>
              <a:rPr lang="en-GB" baseline="0" dirty="0" smtClean="0"/>
              <a:t>.</a:t>
            </a:r>
          </a:p>
          <a:p>
            <a:endParaRPr lang="en-GB" baseline="0" dirty="0" smtClean="0"/>
          </a:p>
          <a:p>
            <a:r>
              <a:rPr lang="en-GB" baseline="0" dirty="0" smtClean="0"/>
              <a:t>I love writing, teaching and mentoring. You can follow me on twitter, check out my blog, </a:t>
            </a:r>
            <a:r>
              <a:rPr lang="en-GB" baseline="0" dirty="0" err="1" smtClean="0"/>
              <a:t>github</a:t>
            </a:r>
            <a:r>
              <a:rPr lang="en-GB" baseline="0" dirty="0" smtClean="0"/>
              <a:t> for projects and my charity.</a:t>
            </a:r>
          </a:p>
          <a:p>
            <a:endParaRPr lang="en-GB" baseline="0" dirty="0" smtClean="0"/>
          </a:p>
          <a:p>
            <a:r>
              <a:rPr lang="en-GB" baseline="0" dirty="0" smtClean="0"/>
              <a:t>Support for Nepal supports impoverished children in Nepal.</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2</a:t>
            </a:fld>
            <a:endParaRPr lang="en-GB"/>
          </a:p>
        </p:txBody>
      </p:sp>
    </p:spTree>
    <p:extLst>
      <p:ext uri="{BB962C8B-B14F-4D97-AF65-F5344CB8AC3E}">
        <p14:creationId xmlns:p14="http://schemas.microsoft.com/office/powerpoint/2010/main" val="42768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do I care enough</a:t>
            </a:r>
            <a:r>
              <a:rPr lang="en-GB" baseline="0" dirty="0" smtClean="0"/>
              <a:t> about node to be doing this presentation?</a:t>
            </a:r>
          </a:p>
          <a:p>
            <a:endParaRPr lang="en-GB" baseline="0" dirty="0" smtClean="0"/>
          </a:p>
          <a:p>
            <a:r>
              <a:rPr lang="en-GB" baseline="0" dirty="0" smtClean="0"/>
              <a:t>Because Node has a whimsical quality which I love. In some ways, it seems like a terrible idea, I’ll go into why. In other ways, it’s a brilliant idea – inspired in fact. Some of this I’ll show you, but you also have the whole of this conference to find out more.</a:t>
            </a:r>
          </a:p>
        </p:txBody>
      </p:sp>
      <p:sp>
        <p:nvSpPr>
          <p:cNvPr id="4" name="Slide Number Placeholder 3"/>
          <p:cNvSpPr>
            <a:spLocks noGrp="1"/>
          </p:cNvSpPr>
          <p:nvPr>
            <p:ph type="sldNum" sz="quarter" idx="10"/>
          </p:nvPr>
        </p:nvSpPr>
        <p:spPr/>
        <p:txBody>
          <a:bodyPr/>
          <a:lstStyle/>
          <a:p>
            <a:fld id="{5C75FE4D-91ED-434A-9EFC-8782E77F05B1}" type="slidenum">
              <a:rPr lang="en-GB" smtClean="0"/>
              <a:t>3</a:t>
            </a:fld>
            <a:endParaRPr lang="en-GB"/>
          </a:p>
        </p:txBody>
      </p:sp>
    </p:spTree>
    <p:extLst>
      <p:ext uri="{BB962C8B-B14F-4D97-AF65-F5344CB8AC3E}">
        <p14:creationId xmlns:p14="http://schemas.microsoft.com/office/powerpoint/2010/main" val="20759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first</a:t>
            </a:r>
            <a:r>
              <a:rPr lang="en-GB" baseline="0" dirty="0" smtClean="0"/>
              <a:t> favourite part of node</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4</a:t>
            </a:fld>
            <a:endParaRPr lang="en-GB"/>
          </a:p>
        </p:txBody>
      </p:sp>
    </p:spTree>
    <p:extLst>
      <p:ext uri="{BB962C8B-B14F-4D97-AF65-F5344CB8AC3E}">
        <p14:creationId xmlns:p14="http://schemas.microsoft.com/office/powerpoint/2010/main" val="3009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JavaScript</a:t>
            </a:r>
            <a:r>
              <a:rPr lang="en-GB" baseline="0" dirty="0" smtClean="0"/>
              <a:t> sucks, even COBOL has modules.</a:t>
            </a:r>
          </a:p>
          <a:p>
            <a:r>
              <a:rPr lang="en-GB" baseline="0" dirty="0" smtClean="0"/>
              <a:t>At a time where people were building frameworks based on OO, JavaScript had no classes.</a:t>
            </a:r>
          </a:p>
          <a:p>
            <a:r>
              <a:rPr lang="en-GB" baseline="0" dirty="0" smtClean="0"/>
              <a:t>JavaScript has no support for threads, no concurrency primitives, how can that be good on a server?</a:t>
            </a:r>
          </a:p>
          <a:p>
            <a:r>
              <a:rPr lang="en-GB" baseline="0" dirty="0" smtClean="0"/>
              <a:t>The platform is the browser, they’re known for being terrible.</a:t>
            </a:r>
          </a:p>
          <a:p>
            <a:r>
              <a:rPr lang="en-GB" baseline="0" dirty="0" smtClean="0"/>
              <a:t>Language features are flaky – type coercion is broken.</a:t>
            </a:r>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6</a:t>
            </a:fld>
            <a:endParaRPr lang="en-GB"/>
          </a:p>
        </p:txBody>
      </p:sp>
    </p:spTree>
    <p:extLst>
      <p:ext uri="{BB962C8B-B14F-4D97-AF65-F5344CB8AC3E}">
        <p14:creationId xmlns:p14="http://schemas.microsoft.com/office/powerpoint/2010/main" val="143170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8</a:t>
            </a:fld>
            <a:endParaRPr lang="en-GB"/>
          </a:p>
        </p:txBody>
      </p:sp>
    </p:spTree>
    <p:extLst>
      <p:ext uri="{BB962C8B-B14F-4D97-AF65-F5344CB8AC3E}">
        <p14:creationId xmlns:p14="http://schemas.microsoft.com/office/powerpoint/2010/main" val="181858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Debugging makes us better programmers because when we are debugging, at a low level,</a:t>
            </a:r>
            <a:r>
              <a:rPr lang="en-GB" baseline="0" dirty="0" smtClean="0"/>
              <a:t> we get to really understand what is going on with our code. We can see execution, we can see function stacks, we can see memory allocations, inspect variables, inspect heaps and actually see what the platform is doing. All of this makes us better at understanding code.</a:t>
            </a:r>
          </a:p>
          <a:p>
            <a:endParaRPr lang="en-GB" baseline="0" dirty="0" smtClean="0"/>
          </a:p>
          <a:p>
            <a:r>
              <a:rPr lang="en-GB" baseline="0" dirty="0" smtClean="0"/>
              <a:t>Debugging skills make us more valuable programmers. If you can debug, you can solve problems. You can solve really complex problems. Every team needs some ninjas who can really get into the depths of the code and fix the stuff which doesn’t make sense. Excellent debuggers find bugs not just in their code, but in the platform, libraries, operating systems and more.</a:t>
            </a:r>
          </a:p>
          <a:p>
            <a:endParaRPr lang="en-GB" baseline="0" dirty="0" smtClean="0"/>
          </a:p>
          <a:p>
            <a:r>
              <a:rPr lang="en-GB" baseline="0" dirty="0" smtClean="0"/>
              <a:t>And for Node it is super easy.</a:t>
            </a:r>
          </a:p>
          <a:p>
            <a:endParaRPr lang="en-GB" baseline="0" dirty="0" smtClean="0"/>
          </a:p>
        </p:txBody>
      </p:sp>
      <p:sp>
        <p:nvSpPr>
          <p:cNvPr id="4" name="Slide Number Placeholder 3"/>
          <p:cNvSpPr>
            <a:spLocks noGrp="1"/>
          </p:cNvSpPr>
          <p:nvPr>
            <p:ph type="sldNum" sz="quarter" idx="10"/>
          </p:nvPr>
        </p:nvSpPr>
        <p:spPr/>
        <p:txBody>
          <a:bodyPr/>
          <a:lstStyle/>
          <a:p>
            <a:fld id="{5C75FE4D-91ED-434A-9EFC-8782E77F05B1}" type="slidenum">
              <a:rPr lang="en-GB" smtClean="0"/>
              <a:t>9</a:t>
            </a:fld>
            <a:endParaRPr lang="en-GB"/>
          </a:p>
        </p:txBody>
      </p:sp>
    </p:spTree>
    <p:extLst>
      <p:ext uri="{BB962C8B-B14F-4D97-AF65-F5344CB8AC3E}">
        <p14:creationId xmlns:p14="http://schemas.microsoft.com/office/powerpoint/2010/main" val="11192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a:t>
            </a:r>
            <a:r>
              <a:rPr lang="en-GB" baseline="0" dirty="0" smtClean="0"/>
              <a:t> built a server, it’s a simple example for this presentation.</a:t>
            </a:r>
          </a:p>
          <a:p>
            <a:endParaRPr lang="en-GB" baseline="0" dirty="0" smtClean="0"/>
          </a:p>
          <a:p>
            <a:r>
              <a:rPr lang="en-GB" baseline="0" dirty="0" smtClean="0"/>
              <a:t>The server will return details of a </a:t>
            </a:r>
            <a:r>
              <a:rPr lang="en-GB" baseline="0" dirty="0" err="1" smtClean="0"/>
              <a:t>simpson’s</a:t>
            </a:r>
            <a:r>
              <a:rPr lang="en-GB" baseline="0" dirty="0" smtClean="0"/>
              <a:t> character by their ID.</a:t>
            </a:r>
          </a:p>
          <a:p>
            <a:endParaRPr lang="en-GB" baseline="0" dirty="0" smtClean="0"/>
          </a:p>
          <a:p>
            <a:r>
              <a:rPr lang="en-GB" baseline="0" dirty="0" smtClean="0"/>
              <a:t>It doesn’t work! That’s because I made up some syntax and didn’t bother looking up how everything works.</a:t>
            </a:r>
          </a:p>
          <a:p>
            <a:endParaRPr lang="en-GB" baseline="0" dirty="0" smtClean="0"/>
          </a:p>
          <a:p>
            <a:r>
              <a:rPr lang="en-GB" baseline="0" dirty="0" smtClean="0"/>
              <a:t>We </a:t>
            </a:r>
            <a:r>
              <a:rPr lang="en-GB" baseline="0" smtClean="0"/>
              <a:t>have three options to deal with this problem.</a:t>
            </a:r>
            <a:endParaRPr lang="en-GB" baseline="0" dirty="0" smtClean="0"/>
          </a:p>
        </p:txBody>
      </p:sp>
      <p:sp>
        <p:nvSpPr>
          <p:cNvPr id="4" name="Slide Number Placeholder 3"/>
          <p:cNvSpPr>
            <a:spLocks noGrp="1"/>
          </p:cNvSpPr>
          <p:nvPr>
            <p:ph type="sldNum" sz="quarter" idx="10"/>
          </p:nvPr>
        </p:nvSpPr>
        <p:spPr/>
        <p:txBody>
          <a:bodyPr/>
          <a:lstStyle/>
          <a:p>
            <a:fld id="{5C75FE4D-91ED-434A-9EFC-8782E77F05B1}" type="slidenum">
              <a:rPr lang="en-GB" smtClean="0"/>
              <a:t>10</a:t>
            </a:fld>
            <a:endParaRPr lang="en-GB"/>
          </a:p>
        </p:txBody>
      </p:sp>
    </p:spTree>
    <p:extLst>
      <p:ext uri="{BB962C8B-B14F-4D97-AF65-F5344CB8AC3E}">
        <p14:creationId xmlns:p14="http://schemas.microsoft.com/office/powerpoint/2010/main" val="29045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75FE4D-91ED-434A-9EFC-8782E77F05B1}" type="slidenum">
              <a:rPr lang="en-GB" smtClean="0"/>
              <a:t>11</a:t>
            </a:fld>
            <a:endParaRPr lang="en-GB"/>
          </a:p>
        </p:txBody>
      </p:sp>
    </p:spTree>
    <p:extLst>
      <p:ext uri="{BB962C8B-B14F-4D97-AF65-F5344CB8AC3E}">
        <p14:creationId xmlns:p14="http://schemas.microsoft.com/office/powerpoint/2010/main" val="88099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30935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9242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7892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08649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87163-066C-7F40-9D8C-BA9DD3F691CC}"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35074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86974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7287163-066C-7F40-9D8C-BA9DD3F691CC}" type="datetimeFigureOut">
              <a:rPr lang="en-GB" smtClean="0"/>
              <a:t>14/07/2016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211076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7287163-066C-7F40-9D8C-BA9DD3F691CC}" type="datetimeFigureOut">
              <a:rPr lang="en-GB" smtClean="0"/>
              <a:t>14/07/2016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37764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87163-066C-7F40-9D8C-BA9DD3F691CC}" type="datetimeFigureOut">
              <a:rPr lang="en-GB" smtClean="0"/>
              <a:t>14/07/2016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207861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947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87163-066C-7F40-9D8C-BA9DD3F691CC}"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D75AF1-5633-2E4E-B309-1B6FC153C9BB}" type="slidenum">
              <a:rPr lang="en-GB" smtClean="0"/>
              <a:t>‹#›</a:t>
            </a:fld>
            <a:endParaRPr lang="en-GB"/>
          </a:p>
        </p:txBody>
      </p:sp>
    </p:spTree>
    <p:extLst>
      <p:ext uri="{BB962C8B-B14F-4D97-AF65-F5344CB8AC3E}">
        <p14:creationId xmlns:p14="http://schemas.microsoft.com/office/powerpoint/2010/main" val="1861021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7163-066C-7F40-9D8C-BA9DD3F691CC}" type="datetimeFigureOut">
              <a:rPr lang="en-GB" smtClean="0"/>
              <a:t>14/07/2016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75AF1-5633-2E4E-B309-1B6FC153C9BB}" type="slidenum">
              <a:rPr lang="en-GB" smtClean="0"/>
              <a:t>‹#›</a:t>
            </a:fld>
            <a:endParaRPr lang="en-GB"/>
          </a:p>
        </p:txBody>
      </p:sp>
    </p:spTree>
    <p:extLst>
      <p:ext uri="{BB962C8B-B14F-4D97-AF65-F5344CB8AC3E}">
        <p14:creationId xmlns:p14="http://schemas.microsoft.com/office/powerpoint/2010/main" val="819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Effective </a:t>
            </a:r>
            <a:r>
              <a:rPr lang="en-GB" dirty="0" err="1" smtClean="0"/>
              <a:t>Node.js</a:t>
            </a:r>
            <a:r>
              <a:rPr lang="en-GB" dirty="0" smtClean="0"/>
              <a:t> Debugging</a:t>
            </a:r>
            <a:endParaRPr lang="en-GB" dirty="0"/>
          </a:p>
        </p:txBody>
      </p:sp>
      <p:sp>
        <p:nvSpPr>
          <p:cNvPr id="3" name="Subtitle 2"/>
          <p:cNvSpPr>
            <a:spLocks noGrp="1"/>
          </p:cNvSpPr>
          <p:nvPr>
            <p:ph type="subTitle" idx="1"/>
          </p:nvPr>
        </p:nvSpPr>
        <p:spPr/>
        <p:txBody>
          <a:bodyPr/>
          <a:lstStyle/>
          <a:p>
            <a:r>
              <a:rPr lang="en-GB" dirty="0" err="1" smtClean="0"/>
              <a:t>JSChannel</a:t>
            </a:r>
            <a:r>
              <a:rPr lang="en-GB" dirty="0" smtClean="0"/>
              <a:t> 2016</a:t>
            </a:r>
            <a:endParaRPr lang="en-GB" dirty="0"/>
          </a:p>
        </p:txBody>
      </p:sp>
    </p:spTree>
    <p:extLst>
      <p:ext uri="{BB962C8B-B14F-4D97-AF65-F5344CB8AC3E}">
        <p14:creationId xmlns:p14="http://schemas.microsoft.com/office/powerpoint/2010/main" val="238213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1</a:t>
            </a:r>
            <a:endParaRPr lang="en-GB" dirty="0"/>
          </a:p>
        </p:txBody>
      </p:sp>
      <p:sp>
        <p:nvSpPr>
          <p:cNvPr id="7" name="Content Placeholder 6"/>
          <p:cNvSpPr>
            <a:spLocks noGrp="1"/>
          </p:cNvSpPr>
          <p:nvPr>
            <p:ph idx="1"/>
          </p:nvPr>
        </p:nvSpPr>
        <p:spPr/>
        <p:txBody>
          <a:bodyPr>
            <a:normAutofit fontScale="92500"/>
          </a:bodyPr>
          <a:lstStyle/>
          <a:p>
            <a:pPr marL="0" indent="0" fontAlgn="base">
              <a:buNone/>
            </a:pPr>
            <a:r>
              <a:rPr lang="en-US" dirty="0" smtClean="0"/>
              <a:t>I have a </a:t>
            </a:r>
            <a:r>
              <a:rPr lang="en-US" dirty="0" err="1" smtClean="0"/>
              <a:t>Hapi</a:t>
            </a:r>
            <a:r>
              <a:rPr lang="en-US" dirty="0" smtClean="0"/>
              <a:t> server.</a:t>
            </a:r>
          </a:p>
          <a:p>
            <a:pPr marL="0" indent="0" fontAlgn="base">
              <a:buNone/>
            </a:pPr>
            <a:endParaRPr lang="en-US" dirty="0"/>
          </a:p>
          <a:p>
            <a:pPr marL="0" indent="0" fontAlgn="base">
              <a:buNone/>
            </a:pPr>
            <a:r>
              <a:rPr lang="en-US" dirty="0" smtClean="0"/>
              <a:t>I started with an example.</a:t>
            </a:r>
          </a:p>
          <a:p>
            <a:pPr marL="0" indent="0" fontAlgn="base">
              <a:buNone/>
            </a:pPr>
            <a:endParaRPr lang="en-US" dirty="0"/>
          </a:p>
          <a:p>
            <a:pPr marL="0" indent="0" fontAlgn="base">
              <a:buNone/>
            </a:pPr>
            <a:r>
              <a:rPr lang="en-US" dirty="0" smtClean="0"/>
              <a:t>Then made up some stuff which I think is roughly right. But it </a:t>
            </a:r>
            <a:r>
              <a:rPr lang="en-US" dirty="0" err="1" smtClean="0"/>
              <a:t>doesn</a:t>
            </a:r>
            <a:r>
              <a:rPr lang="uk-UA" dirty="0" smtClean="0"/>
              <a:t>’</a:t>
            </a:r>
            <a:r>
              <a:rPr lang="en-US" dirty="0" smtClean="0"/>
              <a:t>t work.</a:t>
            </a:r>
          </a:p>
          <a:p>
            <a:pPr marL="0" indent="0" fontAlgn="base">
              <a:buNone/>
            </a:pPr>
            <a:endParaRPr lang="en-US" dirty="0"/>
          </a:p>
          <a:p>
            <a:pPr marL="0" indent="0" fontAlgn="base">
              <a:buNone/>
            </a:pPr>
            <a:r>
              <a:rPr lang="en-US" b="1" dirty="0" smtClean="0"/>
              <a:t>Option 1:</a:t>
            </a:r>
            <a:r>
              <a:rPr lang="en-US" dirty="0" smtClean="0"/>
              <a:t> Read boring webpages on syntax, </a:t>
            </a:r>
            <a:r>
              <a:rPr lang="en-US" dirty="0" err="1" smtClean="0"/>
              <a:t>philosophise</a:t>
            </a:r>
            <a:r>
              <a:rPr lang="en-US" dirty="0" smtClean="0"/>
              <a:t>.</a:t>
            </a:r>
          </a:p>
          <a:p>
            <a:pPr marL="0" indent="0" fontAlgn="base">
              <a:buNone/>
            </a:pPr>
            <a:r>
              <a:rPr lang="en-US" b="1" dirty="0" smtClean="0"/>
              <a:t>Option 2: </a:t>
            </a:r>
            <a:r>
              <a:rPr lang="en-US" dirty="0" smtClean="0"/>
              <a:t>Make everything verbose. Talk the code through a panic attack.</a:t>
            </a:r>
          </a:p>
          <a:p>
            <a:pPr marL="0" indent="0" fontAlgn="base">
              <a:buNone/>
            </a:pPr>
            <a:r>
              <a:rPr lang="en-US" b="1" dirty="0" smtClean="0"/>
              <a:t>Option 3: </a:t>
            </a:r>
            <a:r>
              <a:rPr lang="en-US" dirty="0" smtClean="0"/>
              <a:t>Debug it! It’s fun, it’s coding!</a:t>
            </a:r>
            <a:endParaRPr lang="en-US" b="1" dirty="0"/>
          </a:p>
        </p:txBody>
      </p:sp>
    </p:spTree>
    <p:extLst>
      <p:ext uri="{BB962C8B-B14F-4D97-AF65-F5344CB8AC3E}">
        <p14:creationId xmlns:p14="http://schemas.microsoft.com/office/powerpoint/2010/main" val="1282221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Future</a:t>
            </a:r>
            <a:endParaRPr lang="en-GB" dirty="0"/>
          </a:p>
        </p:txBody>
      </p:sp>
      <p:sp>
        <p:nvSpPr>
          <p:cNvPr id="7" name="Content Placeholder 6"/>
          <p:cNvSpPr>
            <a:spLocks noGrp="1"/>
          </p:cNvSpPr>
          <p:nvPr>
            <p:ph idx="1"/>
          </p:nvPr>
        </p:nvSpPr>
        <p:spPr/>
        <p:txBody>
          <a:bodyPr>
            <a:normAutofit/>
          </a:bodyPr>
          <a:lstStyle/>
          <a:p>
            <a:pPr fontAlgn="base">
              <a:buFontTx/>
              <a:buChar char="-"/>
            </a:pPr>
            <a:r>
              <a:rPr lang="en-US" dirty="0" smtClean="0"/>
              <a:t>Genuine native support for the Chrome Developer Tools</a:t>
            </a:r>
          </a:p>
          <a:p>
            <a:pPr fontAlgn="base">
              <a:buFontTx/>
              <a:buChar char="-"/>
            </a:pPr>
            <a:endParaRPr lang="en-US" dirty="0"/>
          </a:p>
          <a:p>
            <a:pPr fontAlgn="base">
              <a:buFontTx/>
              <a:buChar char="-"/>
            </a:pPr>
            <a:r>
              <a:rPr lang="en-US" dirty="0" smtClean="0"/>
              <a:t>More JavaScript ‘stuff’ – some of it not so great (Promises, Classes </a:t>
            </a:r>
            <a:r>
              <a:rPr lang="en-US" dirty="0" err="1" smtClean="0"/>
              <a:t>etc</a:t>
            </a:r>
            <a:r>
              <a:rPr lang="en-US" dirty="0" smtClean="0"/>
              <a:t>)</a:t>
            </a:r>
          </a:p>
          <a:p>
            <a:pPr fontAlgn="base">
              <a:buFontTx/>
              <a:buChar char="-"/>
            </a:pPr>
            <a:endParaRPr lang="en-US" dirty="0" smtClean="0"/>
          </a:p>
          <a:p>
            <a:pPr fontAlgn="base">
              <a:buFontTx/>
              <a:buChar char="-"/>
            </a:pPr>
            <a:r>
              <a:rPr lang="en-US" dirty="0" err="1" smtClean="0"/>
              <a:t>Containerisation</a:t>
            </a:r>
            <a:r>
              <a:rPr lang="en-US" dirty="0" smtClean="0"/>
              <a:t>, </a:t>
            </a:r>
            <a:r>
              <a:rPr lang="en-US" dirty="0" err="1" smtClean="0"/>
              <a:t>DevOps</a:t>
            </a:r>
            <a:r>
              <a:rPr lang="en-US" dirty="0" smtClean="0"/>
              <a:t> 2.0</a:t>
            </a:r>
            <a:endParaRPr lang="en-US" dirty="0"/>
          </a:p>
        </p:txBody>
      </p:sp>
    </p:spTree>
    <p:extLst>
      <p:ext uri="{BB962C8B-B14F-4D97-AF65-F5344CB8AC3E}">
        <p14:creationId xmlns:p14="http://schemas.microsoft.com/office/powerpoint/2010/main" val="678400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Greetings</a:t>
            </a:r>
            <a:endParaRPr lang="en-GB" dirty="0"/>
          </a:p>
        </p:txBody>
      </p:sp>
      <p:sp>
        <p:nvSpPr>
          <p:cNvPr id="3" name="Content Placeholder 2"/>
          <p:cNvSpPr>
            <a:spLocks noGrp="1"/>
          </p:cNvSpPr>
          <p:nvPr>
            <p:ph idx="1"/>
          </p:nvPr>
        </p:nvSpPr>
        <p:spPr/>
        <p:txBody>
          <a:bodyPr>
            <a:normAutofit lnSpcReduction="10000"/>
          </a:bodyPr>
          <a:lstStyle/>
          <a:p>
            <a:r>
              <a:rPr lang="en-GB" dirty="0" smtClean="0"/>
              <a:t>Dave Kerr, Digital McKinsey</a:t>
            </a:r>
          </a:p>
          <a:p>
            <a:r>
              <a:rPr lang="en-GB" dirty="0" smtClean="0"/>
              <a:t>Nerd</a:t>
            </a:r>
          </a:p>
          <a:p>
            <a:r>
              <a:rPr lang="en-GB" dirty="0" smtClean="0"/>
              <a:t>Imperative, OO, Functional, Databases, Servers, Clients</a:t>
            </a:r>
          </a:p>
          <a:p>
            <a:r>
              <a:rPr lang="en-GB" dirty="0" smtClean="0"/>
              <a:t>Write + Mentor</a:t>
            </a:r>
          </a:p>
          <a:p>
            <a:endParaRPr lang="en-GB" dirty="0"/>
          </a:p>
          <a:p>
            <a:pPr marL="0" indent="0">
              <a:buNone/>
            </a:pPr>
            <a:r>
              <a:rPr lang="en-GB" dirty="0" smtClean="0"/>
              <a:t>@</a:t>
            </a:r>
            <a:r>
              <a:rPr lang="en-GB" dirty="0" err="1" smtClean="0"/>
              <a:t>dwmkerr</a:t>
            </a:r>
            <a:endParaRPr lang="en-GB" dirty="0" smtClean="0"/>
          </a:p>
          <a:p>
            <a:pPr marL="0" indent="0">
              <a:buNone/>
            </a:pPr>
            <a:r>
              <a:rPr lang="en-GB" dirty="0" err="1" smtClean="0"/>
              <a:t>dwmkerr.com</a:t>
            </a:r>
            <a:endParaRPr lang="en-GB" dirty="0" smtClean="0"/>
          </a:p>
          <a:p>
            <a:pPr marL="0" indent="0">
              <a:buNone/>
            </a:pPr>
            <a:r>
              <a:rPr lang="en-GB" dirty="0" err="1" smtClean="0"/>
              <a:t>github.com</a:t>
            </a:r>
            <a:r>
              <a:rPr lang="en-GB" dirty="0" smtClean="0"/>
              <a:t>/</a:t>
            </a:r>
            <a:r>
              <a:rPr lang="en-GB" dirty="0" err="1" smtClean="0"/>
              <a:t>dwmkerr</a:t>
            </a:r>
            <a:endParaRPr lang="en-GB" dirty="0" smtClean="0"/>
          </a:p>
          <a:p>
            <a:pPr marL="0" indent="0">
              <a:buNone/>
            </a:pPr>
            <a:r>
              <a:rPr lang="en-GB" dirty="0" err="1" smtClean="0"/>
              <a:t>supportfornepal.org</a:t>
            </a:r>
            <a:endParaRPr lang="en-GB" dirty="0" smtClean="0"/>
          </a:p>
        </p:txBody>
      </p:sp>
    </p:spTree>
    <p:extLst>
      <p:ext uri="{BB962C8B-B14F-4D97-AF65-F5344CB8AC3E}">
        <p14:creationId xmlns:p14="http://schemas.microsoft.com/office/powerpoint/2010/main" val="70500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Node?</a:t>
            </a:r>
            <a:endParaRPr lang="en-GB" dirty="0"/>
          </a:p>
        </p:txBody>
      </p:sp>
      <p:sp>
        <p:nvSpPr>
          <p:cNvPr id="3" name="Content Placeholder 2"/>
          <p:cNvSpPr>
            <a:spLocks noGrp="1"/>
          </p:cNvSpPr>
          <p:nvPr>
            <p:ph idx="1"/>
          </p:nvPr>
        </p:nvSpPr>
        <p:spPr/>
        <p:txBody>
          <a:bodyPr/>
          <a:lstStyle/>
          <a:p>
            <a:pPr marL="0" indent="0">
              <a:buNone/>
            </a:pPr>
            <a:r>
              <a:rPr lang="en-GB" dirty="0" smtClean="0"/>
              <a:t>Why do I care enough about Node to write about it, encourage others to try it and talk about it at events like this?</a:t>
            </a:r>
          </a:p>
          <a:p>
            <a:pPr marL="0" indent="0">
              <a:buNone/>
            </a:pPr>
            <a:endParaRPr lang="en-GB" dirty="0"/>
          </a:p>
          <a:p>
            <a:pPr marL="514350" indent="-514350">
              <a:buAutoNum type="arabicPeriod"/>
            </a:pPr>
            <a:r>
              <a:rPr lang="en-GB" dirty="0" smtClean="0"/>
              <a:t>It’s a terrible idea</a:t>
            </a:r>
          </a:p>
          <a:p>
            <a:pPr marL="514350" indent="-514350">
              <a:buAutoNum type="arabicPeriod"/>
            </a:pPr>
            <a:r>
              <a:rPr lang="en-GB" dirty="0" smtClean="0"/>
              <a:t>It’s a brilliant idea</a:t>
            </a:r>
            <a:endParaRPr lang="en-GB" dirty="0"/>
          </a:p>
        </p:txBody>
      </p:sp>
    </p:spTree>
    <p:extLst>
      <p:ext uri="{BB962C8B-B14F-4D97-AF65-F5344CB8AC3E}">
        <p14:creationId xmlns:p14="http://schemas.microsoft.com/office/powerpoint/2010/main" val="1568867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Terrible Idea?</a:t>
            </a:r>
            <a:endParaRPr lang="en-GB" dirty="0"/>
          </a:p>
        </p:txBody>
      </p:sp>
      <p:sp>
        <p:nvSpPr>
          <p:cNvPr id="3" name="Content Placeholder 2"/>
          <p:cNvSpPr>
            <a:spLocks noGrp="1"/>
          </p:cNvSpPr>
          <p:nvPr>
            <p:ph idx="1"/>
          </p:nvPr>
        </p:nvSpPr>
        <p:spPr>
          <a:xfrm>
            <a:off x="838200" y="4327761"/>
            <a:ext cx="10515600" cy="514163"/>
          </a:xfrm>
        </p:spPr>
        <p:txBody>
          <a:bodyPr/>
          <a:lstStyle/>
          <a:p>
            <a:pPr marL="0" indent="0">
              <a:buNone/>
            </a:pPr>
            <a:r>
              <a:rPr lang="en-GB" dirty="0" smtClean="0"/>
              <a:t>To this:</a:t>
            </a:r>
          </a:p>
        </p:txBody>
      </p:sp>
      <p:pic>
        <p:nvPicPr>
          <p:cNvPr id="4" name="Picture 3"/>
          <p:cNvPicPr>
            <a:picLocks noChangeAspect="1"/>
          </p:cNvPicPr>
          <p:nvPr/>
        </p:nvPicPr>
        <p:blipFill>
          <a:blip r:embed="rId3"/>
          <a:stretch>
            <a:fillRect/>
          </a:stretch>
        </p:blipFill>
        <p:spPr>
          <a:xfrm>
            <a:off x="3084608" y="2474725"/>
            <a:ext cx="6032500" cy="1645227"/>
          </a:xfrm>
          <a:prstGeom prst="rect">
            <a:avLst/>
          </a:prstGeom>
        </p:spPr>
      </p:pic>
      <p:pic>
        <p:nvPicPr>
          <p:cNvPr id="5" name="Picture 4"/>
          <p:cNvPicPr>
            <a:picLocks noChangeAspect="1"/>
          </p:cNvPicPr>
          <p:nvPr/>
        </p:nvPicPr>
        <p:blipFill>
          <a:blip r:embed="rId4"/>
          <a:stretch>
            <a:fillRect/>
          </a:stretch>
        </p:blipFill>
        <p:spPr>
          <a:xfrm>
            <a:off x="3192185" y="5049734"/>
            <a:ext cx="6032500" cy="1645227"/>
          </a:xfrm>
          <a:prstGeom prst="rect">
            <a:avLst/>
          </a:prstGeom>
        </p:spPr>
      </p:pic>
      <p:sp>
        <p:nvSpPr>
          <p:cNvPr id="6" name="Content Placeholder 2"/>
          <p:cNvSpPr txBox="1">
            <a:spLocks/>
          </p:cNvSpPr>
          <p:nvPr/>
        </p:nvSpPr>
        <p:spPr>
          <a:xfrm>
            <a:off x="990600" y="1978025"/>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mtClean="0"/>
              <a:t>We’ve gone from this:</a:t>
            </a:r>
            <a:endParaRPr lang="en-GB" dirty="0"/>
          </a:p>
        </p:txBody>
      </p:sp>
    </p:spTree>
    <p:extLst>
      <p:ext uri="{BB962C8B-B14F-4D97-AF65-F5344CB8AC3E}">
        <p14:creationId xmlns:p14="http://schemas.microsoft.com/office/powerpoint/2010/main" val="2015699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997"/>
            <a:ext cx="12317506" cy="7150997"/>
          </a:xfrm>
          <a:prstGeom prst="rect">
            <a:avLst/>
          </a:prstGeom>
        </p:spPr>
      </p:pic>
      <p:sp>
        <p:nvSpPr>
          <p:cNvPr id="10" name="Content Placeholder 2"/>
          <p:cNvSpPr txBox="1">
            <a:spLocks/>
          </p:cNvSpPr>
          <p:nvPr/>
        </p:nvSpPr>
        <p:spPr>
          <a:xfrm>
            <a:off x="6795247" y="1346015"/>
            <a:ext cx="5396753" cy="51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5400" b="1" dirty="0" smtClean="0">
                <a:solidFill>
                  <a:schemeClr val="bg1"/>
                </a:solidFill>
              </a:rPr>
              <a:t>THIS IS MADNESS!</a:t>
            </a:r>
            <a:endParaRPr lang="en-GB" sz="5400" b="1" dirty="0">
              <a:solidFill>
                <a:schemeClr val="bg1"/>
              </a:solidFill>
            </a:endParaRPr>
          </a:p>
        </p:txBody>
      </p:sp>
    </p:spTree>
    <p:extLst>
      <p:ext uri="{BB962C8B-B14F-4D97-AF65-F5344CB8AC3E}">
        <p14:creationId xmlns:p14="http://schemas.microsoft.com/office/powerpoint/2010/main" val="1049920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Terrible Language?</a:t>
            </a:r>
            <a:endParaRPr lang="en-GB" dirty="0"/>
          </a:p>
        </p:txBody>
      </p:sp>
      <p:sp>
        <p:nvSpPr>
          <p:cNvPr id="7" name="Content Placeholder 6"/>
          <p:cNvSpPr>
            <a:spLocks noGrp="1"/>
          </p:cNvSpPr>
          <p:nvPr>
            <p:ph idx="1"/>
          </p:nvPr>
        </p:nvSpPr>
        <p:spPr/>
        <p:txBody>
          <a:bodyPr>
            <a:normAutofit fontScale="85000" lnSpcReduction="20000"/>
          </a:bodyPr>
          <a:lstStyle/>
          <a:p>
            <a:pPr marL="0" indent="0">
              <a:buNone/>
            </a:pPr>
            <a:r>
              <a:rPr lang="en-GB" dirty="0" smtClean="0"/>
              <a:t>In some ways, JavaScript is a terrible language.</a:t>
            </a:r>
          </a:p>
          <a:p>
            <a:pPr marL="0" indent="0">
              <a:buNone/>
            </a:pPr>
            <a:endParaRPr lang="en-GB" dirty="0"/>
          </a:p>
          <a:p>
            <a:pPr fontAlgn="base"/>
            <a:r>
              <a:rPr lang="en-GB" dirty="0"/>
              <a:t>Zero support for modules</a:t>
            </a:r>
          </a:p>
          <a:p>
            <a:pPr fontAlgn="base"/>
            <a:r>
              <a:rPr lang="en-GB" dirty="0"/>
              <a:t>Zero support for classes or traditional OO inheritance</a:t>
            </a:r>
          </a:p>
          <a:p>
            <a:pPr fontAlgn="base"/>
            <a:r>
              <a:rPr lang="en-GB" dirty="0"/>
              <a:t>Zero support for threads</a:t>
            </a:r>
          </a:p>
          <a:p>
            <a:r>
              <a:rPr lang="en-GB" dirty="0" smtClean="0"/>
              <a:t>No standardised platform</a:t>
            </a:r>
          </a:p>
          <a:p>
            <a:r>
              <a:rPr lang="en-GB" dirty="0" smtClean="0"/>
              <a:t>Bizarre type-coercion</a:t>
            </a:r>
          </a:p>
          <a:p>
            <a:r>
              <a:rPr lang="en-GB" dirty="0" smtClean="0"/>
              <a:t>No decimal types</a:t>
            </a:r>
          </a:p>
          <a:p>
            <a:r>
              <a:rPr lang="en-GB" dirty="0" smtClean="0"/>
              <a:t>The list goes on and on</a:t>
            </a:r>
            <a:r>
              <a:rPr lang="is-IS" dirty="0" smtClean="0"/>
              <a:t>…</a:t>
            </a:r>
          </a:p>
          <a:p>
            <a:endParaRPr lang="is-IS" dirty="0"/>
          </a:p>
          <a:p>
            <a:pPr marL="0" indent="0">
              <a:buNone/>
            </a:pPr>
            <a:r>
              <a:rPr lang="is-IS" dirty="0" smtClean="0"/>
              <a:t>Would you want to run this in a server where the important stuff is?</a:t>
            </a:r>
            <a:endParaRPr lang="en-GB" dirty="0"/>
          </a:p>
        </p:txBody>
      </p:sp>
    </p:spTree>
    <p:extLst>
      <p:ext uri="{BB962C8B-B14F-4D97-AF65-F5344CB8AC3E}">
        <p14:creationId xmlns:p14="http://schemas.microsoft.com/office/powerpoint/2010/main" val="247685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Fantastic Language!</a:t>
            </a:r>
            <a:endParaRPr lang="en-GB" dirty="0"/>
          </a:p>
        </p:txBody>
      </p:sp>
      <p:sp>
        <p:nvSpPr>
          <p:cNvPr id="7" name="Content Placeholder 6"/>
          <p:cNvSpPr>
            <a:spLocks noGrp="1"/>
          </p:cNvSpPr>
          <p:nvPr>
            <p:ph idx="1"/>
          </p:nvPr>
        </p:nvSpPr>
        <p:spPr/>
        <p:txBody>
          <a:bodyPr>
            <a:normAutofit fontScale="62500" lnSpcReduction="20000"/>
          </a:bodyPr>
          <a:lstStyle/>
          <a:p>
            <a:pPr marL="0" indent="0" fontAlgn="base">
              <a:buNone/>
            </a:pPr>
            <a:r>
              <a:rPr lang="en-US" dirty="0" smtClean="0"/>
              <a:t>JavaScript is </a:t>
            </a:r>
            <a:r>
              <a:rPr lang="en-US" b="1" dirty="0" smtClean="0"/>
              <a:t>very simple</a:t>
            </a:r>
            <a:r>
              <a:rPr lang="en-US" dirty="0" smtClean="0"/>
              <a:t>.</a:t>
            </a:r>
            <a:endParaRPr lang="en-US" dirty="0"/>
          </a:p>
          <a:p>
            <a:pPr marL="0" indent="0" fontAlgn="base">
              <a:buNone/>
            </a:pPr>
            <a:r>
              <a:rPr lang="en-US" dirty="0"/>
              <a:t> </a:t>
            </a:r>
          </a:p>
          <a:p>
            <a:pPr marL="0" indent="0" fontAlgn="base">
              <a:buNone/>
            </a:pPr>
            <a:r>
              <a:rPr lang="en-US" dirty="0"/>
              <a:t>Zero support for modules?</a:t>
            </a:r>
            <a:br>
              <a:rPr lang="en-US" dirty="0"/>
            </a:br>
            <a:r>
              <a:rPr lang="en-US" b="1" dirty="0"/>
              <a:t>Solved for the server, a pain for the browser</a:t>
            </a:r>
            <a:r>
              <a:rPr lang="en-US" b="1" dirty="0" smtClean="0"/>
              <a:t>. Sorry UI guys. At least you’ve got </a:t>
            </a:r>
            <a:r>
              <a:rPr lang="en-US" b="1" dirty="0" err="1" smtClean="0"/>
              <a:t>webpack</a:t>
            </a:r>
            <a:r>
              <a:rPr lang="is-IS" b="1" dirty="0" smtClean="0"/>
              <a:t>…</a:t>
            </a:r>
            <a:endParaRPr lang="en-US" dirty="0"/>
          </a:p>
          <a:p>
            <a:pPr marL="0" indent="0" fontAlgn="base">
              <a:buNone/>
            </a:pPr>
            <a:r>
              <a:rPr lang="en-US" dirty="0"/>
              <a:t>Zero support for classes or traditional OO inheritance?</a:t>
            </a:r>
            <a:br>
              <a:rPr lang="en-US" dirty="0"/>
            </a:br>
            <a:r>
              <a:rPr lang="en-US" b="1" dirty="0"/>
              <a:t>OO is not always the correct philosophy. JavaScript doesn't force it.</a:t>
            </a:r>
            <a:endParaRPr lang="en-US" dirty="0"/>
          </a:p>
          <a:p>
            <a:pPr marL="0" indent="0" fontAlgn="base">
              <a:buNone/>
            </a:pPr>
            <a:r>
              <a:rPr lang="en-US" dirty="0"/>
              <a:t>Zero support for threads</a:t>
            </a:r>
            <a:br>
              <a:rPr lang="en-US" dirty="0"/>
            </a:br>
            <a:r>
              <a:rPr lang="en-US" b="1" dirty="0"/>
              <a:t>Non-blocking is easier and for most users, faster. Contemporary languages are catching up.</a:t>
            </a:r>
            <a:endParaRPr lang="en-US" dirty="0"/>
          </a:p>
          <a:p>
            <a:pPr marL="0" indent="0" fontAlgn="base">
              <a:buNone/>
            </a:pPr>
            <a:r>
              <a:rPr lang="en-US" dirty="0"/>
              <a:t>No </a:t>
            </a:r>
            <a:r>
              <a:rPr lang="en-US" dirty="0" err="1"/>
              <a:t>standardised</a:t>
            </a:r>
            <a:r>
              <a:rPr lang="en-US" dirty="0"/>
              <a:t> platform</a:t>
            </a:r>
            <a:br>
              <a:rPr lang="en-US" dirty="0"/>
            </a:br>
            <a:r>
              <a:rPr lang="en-US" b="1" dirty="0"/>
              <a:t>Solved for the server - V8.</a:t>
            </a:r>
            <a:endParaRPr lang="en-US" dirty="0"/>
          </a:p>
          <a:p>
            <a:pPr marL="0" indent="0" fontAlgn="base">
              <a:buNone/>
            </a:pPr>
            <a:r>
              <a:rPr lang="en-US" dirty="0"/>
              <a:t>Bizarre type-coercion</a:t>
            </a:r>
            <a:br>
              <a:rPr lang="en-US" dirty="0"/>
            </a:br>
            <a:r>
              <a:rPr lang="en-US" b="1" dirty="0"/>
              <a:t>Still awful! </a:t>
            </a:r>
            <a:r>
              <a:rPr lang="en-US" b="1" dirty="0" err="1"/>
              <a:t>ESLint</a:t>
            </a:r>
            <a:r>
              <a:rPr lang="en-US" b="1" dirty="0"/>
              <a:t>, 'use strict';</a:t>
            </a:r>
            <a:endParaRPr lang="en-US" dirty="0"/>
          </a:p>
          <a:p>
            <a:pPr marL="0" indent="0" fontAlgn="base">
              <a:buNone/>
            </a:pPr>
            <a:r>
              <a:rPr lang="en-US" dirty="0"/>
              <a:t>No decimal types</a:t>
            </a:r>
            <a:br>
              <a:rPr lang="en-US" dirty="0"/>
            </a:br>
            <a:r>
              <a:rPr lang="en-US" b="1" dirty="0"/>
              <a:t>Still awful!</a:t>
            </a:r>
            <a:endParaRPr lang="en-US" dirty="0"/>
          </a:p>
          <a:p>
            <a:pPr marL="0" indent="0" fontAlgn="base">
              <a:buNone/>
            </a:pPr>
            <a:r>
              <a:rPr lang="en-US" dirty="0"/>
              <a:t> </a:t>
            </a:r>
          </a:p>
          <a:p>
            <a:pPr marL="0" indent="0" fontAlgn="base">
              <a:buNone/>
            </a:pPr>
            <a:r>
              <a:rPr lang="en-US" dirty="0"/>
              <a:t>The non-blocking aspect makes it appealing for a server, but what about the platform?</a:t>
            </a:r>
          </a:p>
        </p:txBody>
      </p:sp>
    </p:spTree>
    <p:extLst>
      <p:ext uri="{BB962C8B-B14F-4D97-AF65-F5344CB8AC3E}">
        <p14:creationId xmlns:p14="http://schemas.microsoft.com/office/powerpoint/2010/main" val="157162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Fantastic Platform!</a:t>
            </a:r>
            <a:endParaRPr lang="en-GB" dirty="0"/>
          </a:p>
        </p:txBody>
      </p:sp>
      <p:sp>
        <p:nvSpPr>
          <p:cNvPr id="7" name="Content Placeholder 6"/>
          <p:cNvSpPr>
            <a:spLocks noGrp="1"/>
          </p:cNvSpPr>
          <p:nvPr>
            <p:ph idx="1"/>
          </p:nvPr>
        </p:nvSpPr>
        <p:spPr/>
        <p:txBody>
          <a:bodyPr>
            <a:normAutofit fontScale="92500" lnSpcReduction="20000"/>
          </a:bodyPr>
          <a:lstStyle/>
          <a:p>
            <a:pPr marL="0" indent="0" fontAlgn="base">
              <a:buNone/>
            </a:pPr>
            <a:r>
              <a:rPr lang="en-US" dirty="0"/>
              <a:t>V8 is:</a:t>
            </a:r>
          </a:p>
          <a:p>
            <a:pPr marL="0" indent="0" fontAlgn="base">
              <a:buNone/>
            </a:pPr>
            <a:r>
              <a:rPr lang="en-US" dirty="0"/>
              <a:t> </a:t>
            </a:r>
          </a:p>
          <a:p>
            <a:pPr fontAlgn="base"/>
            <a:r>
              <a:rPr lang="en-US" dirty="0"/>
              <a:t>Lightweight</a:t>
            </a:r>
          </a:p>
          <a:p>
            <a:pPr fontAlgn="base"/>
            <a:r>
              <a:rPr lang="en-US" dirty="0"/>
              <a:t>Cross-platform</a:t>
            </a:r>
          </a:p>
          <a:p>
            <a:pPr fontAlgn="base"/>
            <a:r>
              <a:rPr lang="en-US" dirty="0"/>
              <a:t>Fast</a:t>
            </a:r>
          </a:p>
          <a:p>
            <a:pPr fontAlgn="base"/>
            <a:r>
              <a:rPr lang="en-US" dirty="0"/>
              <a:t>Quick to start-up</a:t>
            </a:r>
          </a:p>
          <a:p>
            <a:pPr fontAlgn="base"/>
            <a:r>
              <a:rPr lang="en-US" dirty="0"/>
              <a:t>Easy to </a:t>
            </a:r>
            <a:r>
              <a:rPr lang="en-US" dirty="0" smtClean="0"/>
              <a:t>manage</a:t>
            </a:r>
          </a:p>
          <a:p>
            <a:pPr fontAlgn="base"/>
            <a:r>
              <a:rPr lang="en-US" dirty="0" smtClean="0"/>
              <a:t>Not Java</a:t>
            </a:r>
            <a:endParaRPr lang="en-US" dirty="0"/>
          </a:p>
          <a:p>
            <a:pPr marL="0" indent="0" fontAlgn="base">
              <a:buNone/>
            </a:pPr>
            <a:r>
              <a:rPr lang="en-US" dirty="0"/>
              <a:t> </a:t>
            </a:r>
          </a:p>
          <a:p>
            <a:pPr marL="0" indent="0" fontAlgn="base">
              <a:buNone/>
            </a:pPr>
            <a:r>
              <a:rPr lang="en-US" dirty="0" smtClean="0"/>
              <a:t>All of these things make Node/JavaScript </a:t>
            </a:r>
            <a:r>
              <a:rPr lang="en-US" b="1" dirty="0" smtClean="0"/>
              <a:t>experimentation friendly</a:t>
            </a:r>
            <a:r>
              <a:rPr lang="en-US" dirty="0" smtClean="0"/>
              <a:t>, </a:t>
            </a:r>
            <a:r>
              <a:rPr lang="en-US" b="1" dirty="0" err="1" smtClean="0"/>
              <a:t>microservices</a:t>
            </a:r>
            <a:r>
              <a:rPr lang="en-US" b="1" dirty="0" smtClean="0"/>
              <a:t> friendly</a:t>
            </a:r>
            <a:r>
              <a:rPr lang="en-US" dirty="0" smtClean="0"/>
              <a:t>, </a:t>
            </a:r>
            <a:r>
              <a:rPr lang="en-US" b="1" dirty="0" smtClean="0"/>
              <a:t>devops 2.0 friendly</a:t>
            </a:r>
            <a:r>
              <a:rPr lang="en-US" dirty="0" smtClean="0"/>
              <a:t>. </a:t>
            </a:r>
            <a:endParaRPr lang="en-US" dirty="0"/>
          </a:p>
        </p:txBody>
      </p:sp>
    </p:spTree>
    <p:extLst>
      <p:ext uri="{BB962C8B-B14F-4D97-AF65-F5344CB8AC3E}">
        <p14:creationId xmlns:p14="http://schemas.microsoft.com/office/powerpoint/2010/main" val="590574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a:t>
            </a:r>
            <a:endParaRPr lang="en-GB" dirty="0"/>
          </a:p>
        </p:txBody>
      </p:sp>
      <p:sp>
        <p:nvSpPr>
          <p:cNvPr id="7" name="Content Placeholder 6"/>
          <p:cNvSpPr>
            <a:spLocks noGrp="1"/>
          </p:cNvSpPr>
          <p:nvPr>
            <p:ph idx="1"/>
          </p:nvPr>
        </p:nvSpPr>
        <p:spPr/>
        <p:txBody>
          <a:bodyPr>
            <a:normAutofit/>
          </a:bodyPr>
          <a:lstStyle/>
          <a:p>
            <a:pPr marL="0" indent="0" fontAlgn="base">
              <a:buNone/>
            </a:pPr>
            <a:r>
              <a:rPr lang="en-US" dirty="0" smtClean="0"/>
              <a:t>Debugging makes us better programmers.</a:t>
            </a:r>
          </a:p>
          <a:p>
            <a:pPr marL="0" indent="0" fontAlgn="base">
              <a:buNone/>
            </a:pPr>
            <a:endParaRPr lang="en-US" dirty="0"/>
          </a:p>
          <a:p>
            <a:pPr marL="0" indent="0" fontAlgn="base">
              <a:buNone/>
            </a:pPr>
            <a:r>
              <a:rPr lang="en-US" dirty="0" smtClean="0"/>
              <a:t>Debugging makes us more valuable programmers.</a:t>
            </a:r>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r>
              <a:rPr lang="en-US" dirty="0" smtClean="0"/>
              <a:t>It’s really easy for Node – really really easy.</a:t>
            </a:r>
            <a:endParaRPr lang="en-US" dirty="0"/>
          </a:p>
        </p:txBody>
      </p:sp>
    </p:spTree>
    <p:extLst>
      <p:ext uri="{BB962C8B-B14F-4D97-AF65-F5344CB8AC3E}">
        <p14:creationId xmlns:p14="http://schemas.microsoft.com/office/powerpoint/2010/main" val="1576216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825</Words>
  <Application>Microsoft Macintosh PowerPoint</Application>
  <PresentationFormat>Widescreen</PresentationFormat>
  <Paragraphs>120</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Effective Node.js Debugging</vt:lpstr>
      <vt:lpstr>Greetings</vt:lpstr>
      <vt:lpstr>Why Node?</vt:lpstr>
      <vt:lpstr>A Terrible Idea?</vt:lpstr>
      <vt:lpstr>PowerPoint Presentation</vt:lpstr>
      <vt:lpstr>A Terrible Language?</vt:lpstr>
      <vt:lpstr>A Fantastic Language!</vt:lpstr>
      <vt:lpstr>A Fantastic Platform!</vt:lpstr>
      <vt:lpstr>Debugging!</vt:lpstr>
      <vt:lpstr>Demo 1</vt:lpstr>
      <vt:lpstr>The 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Node.js Debugging</dc:title>
  <dc:creator>Dave Kerr</dc:creator>
  <cp:lastModifiedBy>Dave Kerr</cp:lastModifiedBy>
  <cp:revision>4</cp:revision>
  <dcterms:created xsi:type="dcterms:W3CDTF">2016-07-14T01:33:00Z</dcterms:created>
  <dcterms:modified xsi:type="dcterms:W3CDTF">2016-07-14T02:08:03Z</dcterms:modified>
</cp:coreProperties>
</file>