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0" r:id="rId3"/>
    <p:sldId id="278" r:id="rId4"/>
    <p:sldId id="262" r:id="rId5"/>
    <p:sldId id="260" r:id="rId6"/>
    <p:sldId id="263" r:id="rId7"/>
    <p:sldId id="261" r:id="rId8"/>
    <p:sldId id="272" r:id="rId9"/>
    <p:sldId id="279" r:id="rId10"/>
    <p:sldId id="264" r:id="rId11"/>
    <p:sldId id="265" r:id="rId12"/>
    <p:sldId id="266" r:id="rId13"/>
    <p:sldId id="273" r:id="rId14"/>
    <p:sldId id="267" r:id="rId15"/>
    <p:sldId id="268" r:id="rId16"/>
    <p:sldId id="275" r:id="rId17"/>
    <p:sldId id="276" r:id="rId18"/>
    <p:sldId id="277" r:id="rId19"/>
    <p:sldId id="269" r:id="rId20"/>
    <p:sldId id="257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4F11A-D841-4188-AC6A-D3E433E11697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015F5-FC24-456E-B86D-68A6C4A8D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7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015F5-FC24-456E-B86D-68A6C4A8D0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894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015F5-FC24-456E-B86D-68A6C4A8D02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6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015F5-FC24-456E-B86D-68A6C4A8D02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767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015F5-FC24-456E-B86D-68A6C4A8D02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0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519A-3D0F-4329-930B-ED65193801F1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78A3-24F3-4972-B62C-E6CE4B63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9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519A-3D0F-4329-930B-ED65193801F1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78A3-24F3-4972-B62C-E6CE4B63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4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519A-3D0F-4329-930B-ED65193801F1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78A3-24F3-4972-B62C-E6CE4B63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84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519A-3D0F-4329-930B-ED65193801F1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78A3-24F3-4972-B62C-E6CE4B63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92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519A-3D0F-4329-930B-ED65193801F1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78A3-24F3-4972-B62C-E6CE4B63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74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519A-3D0F-4329-930B-ED65193801F1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78A3-24F3-4972-B62C-E6CE4B63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61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519A-3D0F-4329-930B-ED65193801F1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78A3-24F3-4972-B62C-E6CE4B63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81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519A-3D0F-4329-930B-ED65193801F1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78A3-24F3-4972-B62C-E6CE4B63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31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519A-3D0F-4329-930B-ED65193801F1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78A3-24F3-4972-B62C-E6CE4B63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519A-3D0F-4329-930B-ED65193801F1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AA78A3-24F3-4972-B62C-E6CE4B63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6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519A-3D0F-4329-930B-ED65193801F1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78A3-24F3-4972-B62C-E6CE4B63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4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519A-3D0F-4329-930B-ED65193801F1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78A3-24F3-4972-B62C-E6CE4B63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00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519A-3D0F-4329-930B-ED65193801F1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78A3-24F3-4972-B62C-E6CE4B63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44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519A-3D0F-4329-930B-ED65193801F1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78A3-24F3-4972-B62C-E6CE4B63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60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519A-3D0F-4329-930B-ED65193801F1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78A3-24F3-4972-B62C-E6CE4B63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4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519A-3D0F-4329-930B-ED65193801F1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78A3-24F3-4972-B62C-E6CE4B63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64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519A-3D0F-4329-930B-ED65193801F1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78A3-24F3-4972-B62C-E6CE4B63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11519A-3D0F-4329-930B-ED65193801F1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AA78A3-24F3-4972-B62C-E6CE4B63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95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knowledge_qmhu@163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3D7FA-8129-43E6-9D91-6C5F0E44B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Lab2. </a:t>
            </a:r>
            <a:r>
              <a:rPr lang="zh-CN" altLang="en-US" dirty="0"/>
              <a:t>构建倒排索引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B1F558-9104-4951-8984-0596F824E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19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E2DDC-5E6C-4D11-8D36-4744DFC9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4B4E4-CBBD-4FE2-B70E-8E80AE73F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节省磁盘空间</a:t>
            </a:r>
            <a:endParaRPr lang="en-US" altLang="zh-CN" dirty="0"/>
          </a:p>
          <a:p>
            <a:r>
              <a:rPr lang="zh-CN" altLang="en-US" dirty="0"/>
              <a:t>增加</a:t>
            </a:r>
            <a:r>
              <a:rPr lang="en-US" altLang="zh-CN" dirty="0"/>
              <a:t>cache</a:t>
            </a:r>
            <a:r>
              <a:rPr lang="zh-CN" altLang="en-US" dirty="0"/>
              <a:t>利用率</a:t>
            </a:r>
            <a:endParaRPr lang="en-US" altLang="zh-CN" dirty="0"/>
          </a:p>
          <a:p>
            <a:r>
              <a:rPr lang="zh-CN" altLang="en-US" dirty="0"/>
              <a:t>加快数据从磁盘到内存的速度</a:t>
            </a:r>
            <a:endParaRPr lang="en-US" altLang="zh-CN" dirty="0"/>
          </a:p>
          <a:p>
            <a:r>
              <a:rPr lang="en-US" altLang="zh-CN" dirty="0"/>
              <a:t>Lab2</a:t>
            </a:r>
            <a:r>
              <a:rPr lang="zh-CN" altLang="en-US" dirty="0"/>
              <a:t> 关注倒排记录表的压缩</a:t>
            </a:r>
            <a:endParaRPr lang="en-US" altLang="zh-CN" dirty="0"/>
          </a:p>
          <a:p>
            <a:pPr lvl="1"/>
            <a:r>
              <a:rPr lang="zh-CN" altLang="en-US" dirty="0"/>
              <a:t>可变字节码</a:t>
            </a:r>
            <a:endParaRPr lang="en-US" altLang="zh-CN" dirty="0"/>
          </a:p>
          <a:p>
            <a:pPr lvl="1"/>
            <a:r>
              <a:rPr lang="el-GR" altLang="zh-CN" dirty="0"/>
              <a:t>γ</a:t>
            </a:r>
            <a:r>
              <a:rPr lang="zh-CN" altLang="en-US" dirty="0"/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424926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F693D-E9B7-451E-A84D-EC72E0FE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倒排记录表压缩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49CE3F-2E81-4CBF-AE10-9D634BA8B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955" y="2394431"/>
            <a:ext cx="10227857" cy="3082241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2B7CAC-2947-4C11-A7DF-083015EB4B39}"/>
              </a:ext>
            </a:extLst>
          </p:cNvPr>
          <p:cNvCxnSpPr/>
          <p:nvPr/>
        </p:nvCxnSpPr>
        <p:spPr>
          <a:xfrm>
            <a:off x="3242821" y="3610467"/>
            <a:ext cx="1112363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4149C53-8011-4DC7-B554-44E0CC5E48F7}"/>
              </a:ext>
            </a:extLst>
          </p:cNvPr>
          <p:cNvCxnSpPr/>
          <p:nvPr/>
        </p:nvCxnSpPr>
        <p:spPr>
          <a:xfrm>
            <a:off x="3242821" y="4469877"/>
            <a:ext cx="1112363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B212FF5-AED6-4288-8AFA-DA428711D985}"/>
              </a:ext>
            </a:extLst>
          </p:cNvPr>
          <p:cNvCxnSpPr/>
          <p:nvPr/>
        </p:nvCxnSpPr>
        <p:spPr>
          <a:xfrm>
            <a:off x="3242821" y="5326145"/>
            <a:ext cx="1112363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38DD3B0-1EA4-4AFA-95B1-53BEA3F5CAE4}"/>
              </a:ext>
            </a:extLst>
          </p:cNvPr>
          <p:cNvCxnSpPr/>
          <p:nvPr/>
        </p:nvCxnSpPr>
        <p:spPr>
          <a:xfrm>
            <a:off x="9898144" y="3429000"/>
            <a:ext cx="13197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A60FFC8-277B-42F9-8301-36A10280B22A}"/>
              </a:ext>
            </a:extLst>
          </p:cNvPr>
          <p:cNvSpPr txBox="1"/>
          <p:nvPr/>
        </p:nvSpPr>
        <p:spPr>
          <a:xfrm>
            <a:off x="10020694" y="3148802"/>
            <a:ext cx="32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9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F6B45-9603-45BD-BDFB-79A62F7A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可变字节码</a:t>
            </a:r>
            <a:r>
              <a:rPr lang="en-US" altLang="zh-CN" dirty="0"/>
              <a:t>(VB)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9AB85-F4AF-49F3-B450-782D6C967B63}"/>
              </a:ext>
            </a:extLst>
          </p:cNvPr>
          <p:cNvSpPr txBox="1"/>
          <p:nvPr/>
        </p:nvSpPr>
        <p:spPr>
          <a:xfrm>
            <a:off x="2149311" y="4190998"/>
            <a:ext cx="7060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824 = 6</a:t>
            </a:r>
            <a:r>
              <a:rPr lang="zh-CN" altLang="en-US" sz="2800" dirty="0"/>
              <a:t>*</a:t>
            </a:r>
            <a:r>
              <a:rPr lang="en-US" altLang="zh-CN" sz="2800" dirty="0">
                <a:solidFill>
                  <a:srgbClr val="FF0000"/>
                </a:solidFill>
              </a:rPr>
              <a:t>128</a:t>
            </a:r>
            <a:r>
              <a:rPr lang="en-US" altLang="zh-CN" sz="2800" dirty="0"/>
              <a:t>+56</a:t>
            </a:r>
          </a:p>
          <a:p>
            <a:r>
              <a:rPr lang="en-US" altLang="zh-CN" sz="2800" dirty="0"/>
              <a:t>214577 = 13</a:t>
            </a:r>
            <a:r>
              <a:rPr lang="zh-CN" altLang="en-US" sz="2800" dirty="0"/>
              <a:t>*</a:t>
            </a:r>
            <a:r>
              <a:rPr lang="en-US" altLang="zh-CN" sz="2800" dirty="0">
                <a:solidFill>
                  <a:srgbClr val="FF0000"/>
                </a:solidFill>
              </a:rPr>
              <a:t>128</a:t>
            </a:r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>
                <a:solidFill>
                  <a:srgbClr val="FF0000"/>
                </a:solidFill>
              </a:rPr>
              <a:t>128 </a:t>
            </a:r>
            <a:r>
              <a:rPr lang="en-US" altLang="zh-CN" sz="2800" dirty="0"/>
              <a:t>+ 12*</a:t>
            </a:r>
            <a:r>
              <a:rPr lang="en-US" altLang="zh-CN" sz="2800" dirty="0">
                <a:solidFill>
                  <a:srgbClr val="FF0000"/>
                </a:solidFill>
              </a:rPr>
              <a:t>128</a:t>
            </a:r>
            <a:r>
              <a:rPr lang="en-US" altLang="zh-CN" sz="2800" dirty="0"/>
              <a:t>+49</a:t>
            </a:r>
            <a:endParaRPr lang="zh-CN" altLang="en-US" sz="28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AC1E2C2-EF1D-44E6-85E3-58B804652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95597"/>
              </p:ext>
            </p:extLst>
          </p:nvPr>
        </p:nvGraphicFramePr>
        <p:xfrm>
          <a:off x="2220535" y="2358272"/>
          <a:ext cx="8309204" cy="150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566">
                  <a:extLst>
                    <a:ext uri="{9D8B030D-6E8A-4147-A177-3AD203B41FA5}">
                      <a16:colId xmlns:a16="http://schemas.microsoft.com/office/drawing/2014/main" val="773364151"/>
                    </a:ext>
                  </a:extLst>
                </a:gridCol>
                <a:gridCol w="6239638">
                  <a:extLst>
                    <a:ext uri="{9D8B030D-6E8A-4147-A177-3AD203B41FA5}">
                      <a16:colId xmlns:a16="http://schemas.microsoft.com/office/drawing/2014/main" val="923870370"/>
                    </a:ext>
                  </a:extLst>
                </a:gridCol>
              </a:tblGrid>
              <a:tr h="501281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间距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VB</a:t>
                      </a:r>
                      <a:r>
                        <a:rPr lang="zh-CN" altLang="en-US" sz="2000" dirty="0"/>
                        <a:t>编码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305217"/>
                  </a:ext>
                </a:extLst>
              </a:tr>
              <a:tr h="50128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824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00000110 10111000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515"/>
                  </a:ext>
                </a:extLst>
              </a:tr>
              <a:tr h="50128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214577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00001101 00001100 10110001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386799"/>
                  </a:ext>
                </a:extLst>
              </a:tr>
            </a:tbl>
          </a:graphicData>
        </a:graphic>
      </p:graphicFrame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6E33DD67-6B0C-4501-B2F0-9445EAAF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19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6607DF-6E6D-40E4-B85E-387FD3091CAF}"/>
              </a:ext>
            </a:extLst>
          </p:cNvPr>
          <p:cNvSpPr txBox="1"/>
          <p:nvPr/>
        </p:nvSpPr>
        <p:spPr>
          <a:xfrm>
            <a:off x="2912882" y="1641140"/>
            <a:ext cx="80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4"/>
                </a:solidFill>
              </a:rPr>
              <a:t>0</a:t>
            </a:r>
            <a:r>
              <a:rPr lang="en-US" altLang="zh-CN" sz="4000" dirty="0"/>
              <a:t>0001101 </a:t>
            </a:r>
            <a:r>
              <a:rPr lang="en-US" altLang="zh-CN" sz="4000" dirty="0">
                <a:solidFill>
                  <a:schemeClr val="accent4"/>
                </a:solidFill>
              </a:rPr>
              <a:t>0</a:t>
            </a:r>
            <a:r>
              <a:rPr lang="en-US" altLang="zh-CN" sz="4000" dirty="0"/>
              <a:t>0001100 </a:t>
            </a:r>
            <a:r>
              <a:rPr lang="en-US" altLang="zh-CN" sz="4000" dirty="0">
                <a:solidFill>
                  <a:srgbClr val="FF0000"/>
                </a:solidFill>
              </a:rPr>
              <a:t>1</a:t>
            </a:r>
            <a:r>
              <a:rPr lang="en-US" altLang="zh-CN" sz="4000" dirty="0"/>
              <a:t>0110001</a:t>
            </a:r>
            <a:endParaRPr lang="zh-CN" alt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366275-7B70-4FE1-BB86-89CDAE9130A1}"/>
              </a:ext>
            </a:extLst>
          </p:cNvPr>
          <p:cNvSpPr txBox="1"/>
          <p:nvPr/>
        </p:nvSpPr>
        <p:spPr>
          <a:xfrm>
            <a:off x="5619947" y="2476467"/>
            <a:ext cx="2149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128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D1B7DA-6A5E-4035-A72E-55CA1E4E278E}"/>
              </a:ext>
            </a:extLst>
          </p:cNvPr>
          <p:cNvSpPr txBox="1"/>
          <p:nvPr/>
        </p:nvSpPr>
        <p:spPr>
          <a:xfrm>
            <a:off x="3372440" y="2443835"/>
            <a:ext cx="2149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128^2</a:t>
            </a:r>
            <a:endParaRPr lang="zh-CN" altLang="en-US" sz="24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709A4C6-34C6-4115-A0C8-3DD57A932F64}"/>
              </a:ext>
            </a:extLst>
          </p:cNvPr>
          <p:cNvCxnSpPr>
            <a:cxnSpLocks/>
          </p:cNvCxnSpPr>
          <p:nvPr/>
        </p:nvCxnSpPr>
        <p:spPr>
          <a:xfrm>
            <a:off x="3016577" y="2322497"/>
            <a:ext cx="20361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237ACEC-092A-4D7B-B503-E6515D4CEF9C}"/>
              </a:ext>
            </a:extLst>
          </p:cNvPr>
          <p:cNvCxnSpPr/>
          <p:nvPr/>
        </p:nvCxnSpPr>
        <p:spPr>
          <a:xfrm>
            <a:off x="5168245" y="2322497"/>
            <a:ext cx="18555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79FB5AE-CA56-4AE3-8E92-915D783AB1B2}"/>
              </a:ext>
            </a:extLst>
          </p:cNvPr>
          <p:cNvCxnSpPr/>
          <p:nvPr/>
        </p:nvCxnSpPr>
        <p:spPr>
          <a:xfrm>
            <a:off x="7230359" y="2322497"/>
            <a:ext cx="19513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F50745-853E-473C-B8A5-91B5BFA03D0D}"/>
              </a:ext>
            </a:extLst>
          </p:cNvPr>
          <p:cNvSpPr txBox="1"/>
          <p:nvPr/>
        </p:nvSpPr>
        <p:spPr>
          <a:xfrm>
            <a:off x="7965649" y="2443835"/>
            <a:ext cx="153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955FDF4-324F-4CF5-9360-4A3681B2EF93}"/>
              </a:ext>
            </a:extLst>
          </p:cNvPr>
          <p:cNvSpPr/>
          <p:nvPr/>
        </p:nvSpPr>
        <p:spPr>
          <a:xfrm>
            <a:off x="7230359" y="1828800"/>
            <a:ext cx="197963" cy="493697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F308E3C-3E51-4EFB-91A8-823F81709C8D}"/>
              </a:ext>
            </a:extLst>
          </p:cNvPr>
          <p:cNvCxnSpPr/>
          <p:nvPr/>
        </p:nvCxnSpPr>
        <p:spPr>
          <a:xfrm flipH="1">
            <a:off x="6928701" y="2349026"/>
            <a:ext cx="395926" cy="940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9AE5F64-48C0-4E9B-84F1-80E7E55C19A2}"/>
              </a:ext>
            </a:extLst>
          </p:cNvPr>
          <p:cNvSpPr txBox="1"/>
          <p:nvPr/>
        </p:nvSpPr>
        <p:spPr>
          <a:xfrm>
            <a:off x="4900366" y="3337213"/>
            <a:ext cx="505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延续位，</a:t>
            </a:r>
            <a:r>
              <a:rPr lang="en-US" altLang="zh-CN" sz="2400" dirty="0"/>
              <a:t>1</a:t>
            </a:r>
            <a:r>
              <a:rPr lang="zh-CN" altLang="en-US" sz="2400" dirty="0"/>
              <a:t>表示这是最后一个字节</a:t>
            </a:r>
          </a:p>
        </p:txBody>
      </p:sp>
    </p:spTree>
    <p:extLst>
      <p:ext uri="{BB962C8B-B14F-4D97-AF65-F5344CB8AC3E}">
        <p14:creationId xmlns:p14="http://schemas.microsoft.com/office/powerpoint/2010/main" val="2947565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0113A-971B-4889-85C9-B1D3D5C2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VB Encode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F45F454-68D6-4ED1-970D-3761041142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89195" y="2746266"/>
            <a:ext cx="4185501" cy="3346671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E7D4084-3DE3-4A41-B9FA-673D0382A986}"/>
              </a:ext>
            </a:extLst>
          </p:cNvPr>
          <p:cNvCxnSpPr/>
          <p:nvPr/>
        </p:nvCxnSpPr>
        <p:spPr>
          <a:xfrm>
            <a:off x="5099901" y="5750350"/>
            <a:ext cx="30354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C29B2AB-971C-4731-9E05-2754C536CDD5}"/>
              </a:ext>
            </a:extLst>
          </p:cNvPr>
          <p:cNvCxnSpPr>
            <a:cxnSpLocks/>
          </p:cNvCxnSpPr>
          <p:nvPr/>
        </p:nvCxnSpPr>
        <p:spPr>
          <a:xfrm>
            <a:off x="5291328" y="4270342"/>
            <a:ext cx="8046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8213BF67-ABD5-4593-9905-7312DCADA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1498" y="4434084"/>
            <a:ext cx="4607188" cy="5762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与十进制转二进制类似</a:t>
            </a:r>
          </a:p>
        </p:txBody>
      </p:sp>
    </p:spTree>
    <p:extLst>
      <p:ext uri="{BB962C8B-B14F-4D97-AF65-F5344CB8AC3E}">
        <p14:creationId xmlns:p14="http://schemas.microsoft.com/office/powerpoint/2010/main" val="1958247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DC10B-BEF4-4046-BF95-31825C22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VB Decode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B0BF82-190E-4AFB-81AB-FC60C7846474}"/>
              </a:ext>
            </a:extLst>
          </p:cNvPr>
          <p:cNvSpPr txBox="1"/>
          <p:nvPr/>
        </p:nvSpPr>
        <p:spPr>
          <a:xfrm>
            <a:off x="3280528" y="2043518"/>
            <a:ext cx="6909848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VBDecode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bytestream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numbers=[]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n=0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to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bytestream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 if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bytestream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128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 = 128 * n +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bytestream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n =  128* n +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bytestream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– 128)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numbers.append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n=0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numbers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40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27920-E852-4B9C-8FEA-64E274CD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/>
              <a:t>γ</a:t>
            </a:r>
            <a:r>
              <a:rPr lang="zh-CN" altLang="en-US" dirty="0"/>
              <a:t>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E29A2-675C-4744-B0B0-38325E85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BEE8BC4-2386-429D-8DC5-89B318FC041D}"/>
              </a:ext>
            </a:extLst>
          </p:cNvPr>
          <p:cNvSpPr/>
          <p:nvPr/>
        </p:nvSpPr>
        <p:spPr>
          <a:xfrm>
            <a:off x="2253006" y="3242821"/>
            <a:ext cx="1536569" cy="11767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G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2C6579-7BB4-4C09-870A-858D002B8B55}"/>
              </a:ext>
            </a:extLst>
          </p:cNvPr>
          <p:cNvSpPr/>
          <p:nvPr/>
        </p:nvSpPr>
        <p:spPr>
          <a:xfrm>
            <a:off x="4251488" y="2438399"/>
            <a:ext cx="5410985" cy="7384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长度：偏移部分的长度（一元编码）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068EB8-57E6-4844-9902-D094896CF456}"/>
              </a:ext>
            </a:extLst>
          </p:cNvPr>
          <p:cNvSpPr/>
          <p:nvPr/>
        </p:nvSpPr>
        <p:spPr>
          <a:xfrm>
            <a:off x="4251489" y="4419602"/>
            <a:ext cx="5410984" cy="7384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偏移：</a:t>
            </a:r>
            <a:r>
              <a:rPr lang="en-US" altLang="zh-CN" sz="2000" dirty="0"/>
              <a:t>G</a:t>
            </a:r>
            <a:r>
              <a:rPr lang="zh-CN" altLang="en-US" sz="2000" dirty="0"/>
              <a:t>的二进制码，去除第一个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13ADBE-79F7-4E7B-9D7D-F49869713040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3789575" y="2807616"/>
            <a:ext cx="461913" cy="1023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D163244-42D7-45DF-BD00-1E83BCAF6F1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89575" y="3831211"/>
            <a:ext cx="461914" cy="95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13C532C-4EE7-4421-9387-3D4197B55EF3}"/>
              </a:ext>
            </a:extLst>
          </p:cNvPr>
          <p:cNvSpPr txBox="1"/>
          <p:nvPr/>
        </p:nvSpPr>
        <p:spPr>
          <a:xfrm>
            <a:off x="4251488" y="3318235"/>
            <a:ext cx="5410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一元编码：数</a:t>
            </a:r>
            <a:r>
              <a:rPr lang="en-US" altLang="zh-CN" sz="2000" dirty="0"/>
              <a:t>n</a:t>
            </a:r>
            <a:r>
              <a:rPr lang="zh-CN" altLang="en-US" sz="2000" dirty="0"/>
              <a:t>的一元编码是</a:t>
            </a:r>
            <a:r>
              <a:rPr lang="en-US" altLang="zh-CN" sz="2000" dirty="0"/>
              <a:t>n</a:t>
            </a:r>
            <a:r>
              <a:rPr lang="zh-CN" altLang="en-US" sz="2000" dirty="0"/>
              <a:t>个</a:t>
            </a:r>
            <a:r>
              <a:rPr lang="en-US" altLang="zh-CN" sz="2000" dirty="0"/>
              <a:t>1</a:t>
            </a:r>
            <a:r>
              <a:rPr lang="zh-CN" altLang="en-US" sz="2000" dirty="0"/>
              <a:t>带上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6835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31CFA-3FF6-4A70-BA92-ACEAC00D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/>
              <a:t>γ</a:t>
            </a:r>
            <a:r>
              <a:rPr lang="zh-CN" altLang="en-US" dirty="0"/>
              <a:t>编码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1F5A796-10D6-4A89-925A-2B95F73FF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840545"/>
              </p:ext>
            </p:extLst>
          </p:nvPr>
        </p:nvGraphicFramePr>
        <p:xfrm>
          <a:off x="1484313" y="2667000"/>
          <a:ext cx="1001871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118">
                  <a:extLst>
                    <a:ext uri="{9D8B030D-6E8A-4147-A177-3AD203B41FA5}">
                      <a16:colId xmlns:a16="http://schemas.microsoft.com/office/drawing/2014/main" val="4233711518"/>
                    </a:ext>
                  </a:extLst>
                </a:gridCol>
                <a:gridCol w="2375555">
                  <a:extLst>
                    <a:ext uri="{9D8B030D-6E8A-4147-A177-3AD203B41FA5}">
                      <a16:colId xmlns:a16="http://schemas.microsoft.com/office/drawing/2014/main" val="2963898538"/>
                    </a:ext>
                  </a:extLst>
                </a:gridCol>
                <a:gridCol w="2394408">
                  <a:extLst>
                    <a:ext uri="{9D8B030D-6E8A-4147-A177-3AD203B41FA5}">
                      <a16:colId xmlns:a16="http://schemas.microsoft.com/office/drawing/2014/main" val="3513495212"/>
                    </a:ext>
                  </a:extLst>
                </a:gridCol>
                <a:gridCol w="3697631">
                  <a:extLst>
                    <a:ext uri="{9D8B030D-6E8A-4147-A177-3AD203B41FA5}">
                      <a16:colId xmlns:a16="http://schemas.microsoft.com/office/drawing/2014/main" val="132340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编码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5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001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1110,001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17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11110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1000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11110,1000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75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511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111111110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11111111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111111110,11111111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14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78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10F4E-2C71-4AC5-A0FB-0F7F07D4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0C26E-F97F-4B86-8406-49A5A9C0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首先读入一元编码直至遇到 </a:t>
            </a:r>
            <a:r>
              <a:rPr lang="en-US" altLang="zh-CN" dirty="0"/>
              <a:t>0 </a:t>
            </a:r>
            <a:r>
              <a:rPr lang="zh-CN" altLang="en-US" dirty="0"/>
              <a:t>结束</a:t>
            </a:r>
            <a:endParaRPr lang="en-US" altLang="zh-CN" dirty="0"/>
          </a:p>
          <a:p>
            <a:r>
              <a:rPr lang="zh-CN" altLang="en-US" dirty="0"/>
              <a:t>比如在对 </a:t>
            </a:r>
            <a:r>
              <a:rPr lang="en-US" altLang="zh-CN" dirty="0">
                <a:solidFill>
                  <a:srgbClr val="FF0000"/>
                </a:solidFill>
              </a:rPr>
              <a:t>1110</a:t>
            </a:r>
            <a:r>
              <a:rPr lang="en-US" altLang="zh-CN" dirty="0"/>
              <a:t>101 </a:t>
            </a:r>
            <a:r>
              <a:rPr lang="zh-CN" altLang="en-US" dirty="0"/>
              <a:t>解码时，会一开始读入前 </a:t>
            </a:r>
            <a:r>
              <a:rPr lang="en-US" altLang="zh-CN" dirty="0"/>
              <a:t>4 </a:t>
            </a:r>
            <a:r>
              <a:rPr lang="zh-CN" altLang="en-US" dirty="0"/>
              <a:t>位 </a:t>
            </a:r>
            <a:r>
              <a:rPr lang="en-US" altLang="zh-CN" dirty="0"/>
              <a:t>1110</a:t>
            </a:r>
            <a:r>
              <a:rPr lang="zh-CN" altLang="en-US" dirty="0"/>
              <a:t>。然后便知道后面的偏移部分的长度是 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因此，再正确读入后续的 </a:t>
            </a:r>
            <a:r>
              <a:rPr lang="en-US" altLang="zh-CN" dirty="0"/>
              <a:t>3 </a:t>
            </a:r>
            <a:r>
              <a:rPr lang="zh-CN" altLang="en-US" dirty="0"/>
              <a:t>位编码 </a:t>
            </a:r>
            <a:r>
              <a:rPr lang="en-US" altLang="zh-CN" dirty="0"/>
              <a:t>101</a:t>
            </a:r>
          </a:p>
          <a:p>
            <a:r>
              <a:rPr lang="zh-CN" altLang="en-US" dirty="0"/>
              <a:t>补上原来去掉的前端的 </a:t>
            </a:r>
            <a:r>
              <a:rPr lang="en-US" altLang="zh-CN" dirty="0"/>
              <a:t>1</a:t>
            </a:r>
            <a:r>
              <a:rPr lang="zh-CN" altLang="en-US" dirty="0"/>
              <a:t>，最后可以得到 </a:t>
            </a:r>
            <a:r>
              <a:rPr lang="en-US" altLang="zh-CN" dirty="0"/>
              <a:t>101→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101 = 13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u="sng" dirty="0"/>
              <a:t>对于一个</a:t>
            </a:r>
            <a:r>
              <a:rPr lang="en-US" altLang="zh-CN" u="sng" dirty="0"/>
              <a:t>γ</a:t>
            </a:r>
            <a:r>
              <a:rPr lang="zh-CN" altLang="en-US" u="sng" dirty="0"/>
              <a:t>编码序列，只有一个解码结果，不需要对编码进行切分。</a:t>
            </a:r>
            <a:br>
              <a:rPr lang="zh-CN" altLang="en-US" u="sng" dirty="0"/>
            </a:b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891472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A10C2-0CE2-4FC3-8C4A-33569EF3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压缩效果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C193E-E915-49FF-968F-A06A905A3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F8FA25F-C9FF-419E-87B4-44A912335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00813"/>
              </p:ext>
            </p:extLst>
          </p:nvPr>
        </p:nvGraphicFramePr>
        <p:xfrm>
          <a:off x="2032000" y="2938019"/>
          <a:ext cx="8128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883454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51267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空间大小</a:t>
                      </a:r>
                      <a:r>
                        <a:rPr lang="en-US" altLang="zh-CN" sz="2000" dirty="0"/>
                        <a:t>(MB)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7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倒排记录表</a:t>
                      </a:r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未压缩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250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6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倒排记录表</a:t>
                      </a:r>
                      <a:r>
                        <a:rPr lang="en-US" altLang="zh-CN" sz="2000" dirty="0"/>
                        <a:t>(VB</a:t>
                      </a:r>
                      <a:r>
                        <a:rPr lang="zh-CN" altLang="en-US" sz="2000" dirty="0"/>
                        <a:t>编码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116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51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倒排记录表</a:t>
                      </a:r>
                      <a:r>
                        <a:rPr lang="en-US" altLang="zh-CN" sz="2000" dirty="0"/>
                        <a:t>(γ</a:t>
                      </a:r>
                      <a:r>
                        <a:rPr lang="zh-CN" altLang="en-US" sz="2000" dirty="0"/>
                        <a:t>编码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8262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3DE1E63-E559-44A5-8EFC-6EDC730FE0C5}"/>
              </a:ext>
            </a:extLst>
          </p:cNvPr>
          <p:cNvSpPr txBox="1"/>
          <p:nvPr/>
        </p:nvSpPr>
        <p:spPr>
          <a:xfrm>
            <a:off x="3960419" y="4637988"/>
            <a:ext cx="653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Reuters-RCV1</a:t>
            </a:r>
            <a:r>
              <a:rPr lang="zh-CN" altLang="en-US" dirty="0"/>
              <a:t>语料库上实验的结果</a:t>
            </a:r>
          </a:p>
        </p:txBody>
      </p:sp>
    </p:spTree>
    <p:extLst>
      <p:ext uri="{BB962C8B-B14F-4D97-AF65-F5344CB8AC3E}">
        <p14:creationId xmlns:p14="http://schemas.microsoft.com/office/powerpoint/2010/main" val="107763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32">
            <a:extLst>
              <a:ext uri="{FF2B5EF4-FFF2-40B4-BE49-F238E27FC236}">
                <a16:creationId xmlns:a16="http://schemas.microsoft.com/office/drawing/2014/main" id="{2DEAEEDF-D28C-493D-A32B-CEA6E14F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</a:t>
            </a:r>
            <a:endParaRPr lang="zh-CN" altLang="en-US" dirty="0"/>
          </a:p>
        </p:txBody>
      </p:sp>
      <p:pic>
        <p:nvPicPr>
          <p:cNvPr id="35" name="内容占位符 34">
            <a:extLst>
              <a:ext uri="{FF2B5EF4-FFF2-40B4-BE49-F238E27FC236}">
                <a16:creationId xmlns:a16="http://schemas.microsoft.com/office/drawing/2014/main" id="{946C5EAC-7FA0-4FA9-920D-7A2B0FB9A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810" y="2185363"/>
            <a:ext cx="9022021" cy="37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0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94FB2-C880-48C2-97FC-2A049389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6D2D4-0411-4A54-BFDA-B1A36869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80389"/>
            <a:ext cx="10018713" cy="481081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disk12</a:t>
            </a:r>
            <a:r>
              <a:rPr lang="zh-CN" altLang="en-US" sz="2800" dirty="0"/>
              <a:t>数据集上建立倒排索引</a:t>
            </a:r>
            <a:endParaRPr lang="en-US" altLang="zh-CN" sz="2800" dirty="0"/>
          </a:p>
          <a:p>
            <a:pPr lvl="1"/>
            <a:r>
              <a:rPr lang="zh-CN" altLang="en-US" sz="2800" dirty="0"/>
              <a:t>将预处理好的文档分成若干个部分</a:t>
            </a:r>
            <a:endParaRPr lang="en-US" altLang="zh-CN" sz="2800" dirty="0"/>
          </a:p>
          <a:p>
            <a:pPr lvl="1"/>
            <a:r>
              <a:rPr lang="zh-CN" altLang="en-US" sz="2800" dirty="0"/>
              <a:t>对每个部分构建索引</a:t>
            </a:r>
            <a:r>
              <a:rPr lang="en-US" altLang="zh-CN" sz="2800" dirty="0"/>
              <a:t>(SPIMI)</a:t>
            </a:r>
            <a:r>
              <a:rPr lang="zh-CN" altLang="en-US" sz="2800" dirty="0"/>
              <a:t>，生成中间文件</a:t>
            </a:r>
            <a:endParaRPr lang="en-US" altLang="zh-CN" sz="2800" dirty="0"/>
          </a:p>
          <a:p>
            <a:pPr lvl="1"/>
            <a:r>
              <a:rPr lang="zh-CN" altLang="en-US" sz="2800" dirty="0"/>
              <a:t>将中间文件合并形成总的索引</a:t>
            </a:r>
            <a:endParaRPr lang="en-US" altLang="zh-CN" sz="2800" dirty="0"/>
          </a:p>
          <a:p>
            <a:r>
              <a:rPr lang="zh-CN" altLang="en-US" sz="2800" dirty="0"/>
              <a:t>倒排记录表压缩</a:t>
            </a:r>
            <a:endParaRPr lang="en-US" altLang="zh-CN" sz="2800" dirty="0"/>
          </a:p>
          <a:p>
            <a:pPr lvl="1"/>
            <a:r>
              <a:rPr lang="en-US" altLang="zh-CN" sz="2800" dirty="0"/>
              <a:t>VB</a:t>
            </a:r>
            <a:r>
              <a:rPr lang="zh-CN" altLang="en-US" sz="2800" dirty="0"/>
              <a:t>编码 </a:t>
            </a:r>
            <a:r>
              <a:rPr lang="en-US" altLang="zh-CN" sz="2800" dirty="0"/>
              <a:t>or γ</a:t>
            </a:r>
            <a:r>
              <a:rPr lang="zh-CN" altLang="en-US" sz="2800" dirty="0"/>
              <a:t>编码对倒排记录表进行压缩</a:t>
            </a:r>
          </a:p>
        </p:txBody>
      </p:sp>
    </p:spTree>
    <p:extLst>
      <p:ext uri="{BB962C8B-B14F-4D97-AF65-F5344CB8AC3E}">
        <p14:creationId xmlns:p14="http://schemas.microsoft.com/office/powerpoint/2010/main" val="2422586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A37D2-55A7-4EA1-B0EB-AB8B1FE0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E9C55-5B2E-4C9E-B137-27F3983C4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DDL:  4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</a:t>
            </a:r>
            <a:r>
              <a:rPr lang="en-US" altLang="zh-CN" dirty="0"/>
              <a:t> 24:00</a:t>
            </a:r>
          </a:p>
          <a:p>
            <a:r>
              <a:rPr lang="zh-CN" altLang="en-US" dirty="0"/>
              <a:t>提交：报告一份</a:t>
            </a:r>
            <a:endParaRPr lang="en-US" altLang="zh-CN" dirty="0"/>
          </a:p>
          <a:p>
            <a:r>
              <a:rPr lang="zh-CN" altLang="en-US" dirty="0"/>
              <a:t>提交邮箱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knowledge_qmhu@163.com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279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8C7E5-7740-456E-97B0-C28EB533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2A6B7-3EBE-4611-B655-32B5989A1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12" y="2438399"/>
            <a:ext cx="10018713" cy="312420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构建倒排索引</a:t>
            </a:r>
            <a:endParaRPr lang="en-US" altLang="zh-CN" sz="2800" dirty="0"/>
          </a:p>
          <a:p>
            <a:r>
              <a:rPr lang="zh-CN" altLang="en-US" sz="2800" dirty="0"/>
              <a:t>压缩倒排记录表</a:t>
            </a:r>
          </a:p>
        </p:txBody>
      </p:sp>
    </p:spTree>
    <p:extLst>
      <p:ext uri="{BB962C8B-B14F-4D97-AF65-F5344CB8AC3E}">
        <p14:creationId xmlns:p14="http://schemas.microsoft.com/office/powerpoint/2010/main" val="83818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5BC85-64F0-4DED-95CF-125ADF5A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倒排索引</a:t>
            </a:r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28AA0304-B9C5-47A7-8ABA-F737904A9F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607" y="2360518"/>
            <a:ext cx="9363417" cy="205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E4E42D2-E4E5-41EA-A108-99BF1C76B7FD}"/>
              </a:ext>
            </a:extLst>
          </p:cNvPr>
          <p:cNvSpPr/>
          <p:nvPr/>
        </p:nvSpPr>
        <p:spPr>
          <a:xfrm>
            <a:off x="2013626" y="2253005"/>
            <a:ext cx="2120629" cy="293183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2B8A9C-53B1-4E95-9BFD-2005056FEE21}"/>
              </a:ext>
            </a:extLst>
          </p:cNvPr>
          <p:cNvSpPr txBox="1"/>
          <p:nvPr/>
        </p:nvSpPr>
        <p:spPr>
          <a:xfrm>
            <a:off x="2139607" y="4694434"/>
            <a:ext cx="2341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词典</a:t>
            </a:r>
            <a:r>
              <a:rPr lang="en-US" altLang="zh-CN" sz="2800" dirty="0"/>
              <a:t>(dictionary)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69A3A1-050A-4BA6-A30E-E7EE9CC24CD2}"/>
              </a:ext>
            </a:extLst>
          </p:cNvPr>
          <p:cNvSpPr/>
          <p:nvPr/>
        </p:nvSpPr>
        <p:spPr>
          <a:xfrm>
            <a:off x="5503115" y="2253005"/>
            <a:ext cx="6125890" cy="293183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053474-C6B6-445A-9E69-9CF112FE480B}"/>
              </a:ext>
            </a:extLst>
          </p:cNvPr>
          <p:cNvSpPr txBox="1"/>
          <p:nvPr/>
        </p:nvSpPr>
        <p:spPr>
          <a:xfrm>
            <a:off x="5741538" y="4506012"/>
            <a:ext cx="569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倒排记录表</a:t>
            </a:r>
            <a:r>
              <a:rPr lang="en-US" altLang="zh-CN" sz="2800" dirty="0"/>
              <a:t>(posting list)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A28328-43FA-480D-A3C6-6F1E0D548C32}"/>
              </a:ext>
            </a:extLst>
          </p:cNvPr>
          <p:cNvSpPr txBox="1"/>
          <p:nvPr/>
        </p:nvSpPr>
        <p:spPr>
          <a:xfrm>
            <a:off x="5535105" y="2331539"/>
            <a:ext cx="112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DocNo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BC0945-9ED3-4772-A4C2-53CE138A94C4}"/>
              </a:ext>
            </a:extLst>
          </p:cNvPr>
          <p:cNvSpPr txBox="1"/>
          <p:nvPr/>
        </p:nvSpPr>
        <p:spPr>
          <a:xfrm>
            <a:off x="2705215" y="1829917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key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075012-1331-4415-B846-3BE009E2665E}"/>
              </a:ext>
            </a:extLst>
          </p:cNvPr>
          <p:cNvSpPr txBox="1"/>
          <p:nvPr/>
        </p:nvSpPr>
        <p:spPr>
          <a:xfrm>
            <a:off x="8183759" y="1803039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57C895-7749-40D6-A9E3-FB88F7C14798}"/>
              </a:ext>
            </a:extLst>
          </p:cNvPr>
          <p:cNvSpPr txBox="1"/>
          <p:nvPr/>
        </p:nvSpPr>
        <p:spPr>
          <a:xfrm>
            <a:off x="1131216" y="3271101"/>
            <a:ext cx="75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dict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2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475BA-A03C-4837-BEDD-635F2381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构建倒排索引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42EE9-ED4F-4C2F-A40F-E5AB5DA38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内存式单遍扫描索引算法</a:t>
            </a:r>
            <a:r>
              <a:rPr lang="en-US" altLang="zh-CN" dirty="0"/>
              <a:t>(SPIMI)</a:t>
            </a:r>
          </a:p>
          <a:p>
            <a:r>
              <a:rPr lang="zh-CN" altLang="en-US" dirty="0"/>
              <a:t>对每个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块</a:t>
            </a:r>
            <a:r>
              <a:rPr lang="zh-CN" altLang="en-US" dirty="0"/>
              <a:t>独立建立倒排索引</a:t>
            </a:r>
            <a:endParaRPr lang="en-US" altLang="zh-CN" dirty="0"/>
          </a:p>
          <a:p>
            <a:r>
              <a:rPr lang="zh-CN" altLang="en-US" dirty="0"/>
              <a:t>将所有的独立索引进行合并</a:t>
            </a:r>
          </a:p>
        </p:txBody>
      </p:sp>
    </p:spTree>
    <p:extLst>
      <p:ext uri="{BB962C8B-B14F-4D97-AF65-F5344CB8AC3E}">
        <p14:creationId xmlns:p14="http://schemas.microsoft.com/office/powerpoint/2010/main" val="171098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6BEF8-AD33-4DCA-A791-2107936D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SPIMI</a:t>
            </a:r>
            <a:endParaRPr lang="zh-CN" altLang="en-US" dirty="0"/>
          </a:p>
        </p:txBody>
      </p:sp>
      <p:pic>
        <p:nvPicPr>
          <p:cNvPr id="4" name="内容占位符 34">
            <a:extLst>
              <a:ext uri="{FF2B5EF4-FFF2-40B4-BE49-F238E27FC236}">
                <a16:creationId xmlns:a16="http://schemas.microsoft.com/office/drawing/2014/main" id="{58B8BC30-B901-4454-8F69-6E1942D08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2438399"/>
            <a:ext cx="7771160" cy="3203658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D544EE1B-9DF8-4E44-B3B7-12550EA897B8}"/>
              </a:ext>
            </a:extLst>
          </p:cNvPr>
          <p:cNvSpPr/>
          <p:nvPr/>
        </p:nvSpPr>
        <p:spPr>
          <a:xfrm>
            <a:off x="9376859" y="2696065"/>
            <a:ext cx="1330830" cy="84841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2019622-222F-470A-958C-8F51177F6C12}"/>
              </a:ext>
            </a:extLst>
          </p:cNvPr>
          <p:cNvSpPr/>
          <p:nvPr/>
        </p:nvSpPr>
        <p:spPr>
          <a:xfrm>
            <a:off x="9376859" y="4040228"/>
            <a:ext cx="1330830" cy="84841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45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BCADF-E642-4D40-971A-E4922B39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SPIMI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63AF7B9-117C-49FA-8E81-3BCC3D436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140" y="2122250"/>
            <a:ext cx="7583054" cy="392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6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74B3438-A2FC-4BC4-A531-7F932B471C6E}"/>
              </a:ext>
            </a:extLst>
          </p:cNvPr>
          <p:cNvSpPr/>
          <p:nvPr/>
        </p:nvSpPr>
        <p:spPr>
          <a:xfrm>
            <a:off x="2297329" y="1178350"/>
            <a:ext cx="1330830" cy="84841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548CC98-07B1-4124-A79E-1375544BF995}"/>
              </a:ext>
            </a:extLst>
          </p:cNvPr>
          <p:cNvSpPr/>
          <p:nvPr/>
        </p:nvSpPr>
        <p:spPr>
          <a:xfrm>
            <a:off x="2297329" y="2354344"/>
            <a:ext cx="1330830" cy="84841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620E37-AEE6-4506-A61C-24E56E30B05B}"/>
              </a:ext>
            </a:extLst>
          </p:cNvPr>
          <p:cNvSpPr/>
          <p:nvPr/>
        </p:nvSpPr>
        <p:spPr>
          <a:xfrm>
            <a:off x="2297329" y="4407031"/>
            <a:ext cx="1330830" cy="84841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Index_n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2A472CB-7205-429F-98A9-D3116CC155B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3628159" y="1602557"/>
            <a:ext cx="14184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314ECC7B-6C0B-4147-9FC4-E0D6BA7EFA3C}"/>
              </a:ext>
            </a:extLst>
          </p:cNvPr>
          <p:cNvSpPr/>
          <p:nvPr/>
        </p:nvSpPr>
        <p:spPr>
          <a:xfrm>
            <a:off x="5046648" y="1178350"/>
            <a:ext cx="1330830" cy="84841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index1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B55B442-81AF-4F09-B146-B6D7A4352002}"/>
              </a:ext>
            </a:extLst>
          </p:cNvPr>
          <p:cNvSpPr/>
          <p:nvPr/>
        </p:nvSpPr>
        <p:spPr>
          <a:xfrm>
            <a:off x="5046648" y="2354343"/>
            <a:ext cx="1330830" cy="84841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index2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CEBF3B1-CC04-4B56-846C-BDD1A2924D62}"/>
              </a:ext>
            </a:extLst>
          </p:cNvPr>
          <p:cNvCxnSpPr>
            <a:stCxn id="5" idx="6"/>
            <a:endCxn id="15" idx="2"/>
          </p:cNvCxnSpPr>
          <p:nvPr/>
        </p:nvCxnSpPr>
        <p:spPr>
          <a:xfrm flipV="1">
            <a:off x="3628159" y="2778550"/>
            <a:ext cx="141848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43712505-D509-47BB-AF27-47571F7B0E0F}"/>
              </a:ext>
            </a:extLst>
          </p:cNvPr>
          <p:cNvSpPr/>
          <p:nvPr/>
        </p:nvSpPr>
        <p:spPr>
          <a:xfrm>
            <a:off x="5046648" y="4407030"/>
            <a:ext cx="1330830" cy="84841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Index_n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1A1BD1B-5C8B-4F1A-BE54-9C391CDB469D}"/>
              </a:ext>
            </a:extLst>
          </p:cNvPr>
          <p:cNvCxnSpPr>
            <a:stCxn id="6" idx="6"/>
            <a:endCxn id="19" idx="2"/>
          </p:cNvCxnSpPr>
          <p:nvPr/>
        </p:nvCxnSpPr>
        <p:spPr>
          <a:xfrm flipV="1">
            <a:off x="3628159" y="4831237"/>
            <a:ext cx="141848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B05EC523-EE75-492A-BF1C-61B208A85609}"/>
              </a:ext>
            </a:extLst>
          </p:cNvPr>
          <p:cNvSpPr/>
          <p:nvPr/>
        </p:nvSpPr>
        <p:spPr>
          <a:xfrm>
            <a:off x="8710367" y="2026763"/>
            <a:ext cx="2045617" cy="16025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B70F169-A3F0-434D-9851-009CBA15A0BF}"/>
              </a:ext>
            </a:extLst>
          </p:cNvPr>
          <p:cNvCxnSpPr>
            <a:stCxn id="10" idx="6"/>
            <a:endCxn id="22" idx="2"/>
          </p:cNvCxnSpPr>
          <p:nvPr/>
        </p:nvCxnSpPr>
        <p:spPr>
          <a:xfrm>
            <a:off x="6377478" y="1602557"/>
            <a:ext cx="2332889" cy="1225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565A594-748A-4734-8236-5E2AD5636C69}"/>
              </a:ext>
            </a:extLst>
          </p:cNvPr>
          <p:cNvCxnSpPr>
            <a:stCxn id="15" idx="6"/>
            <a:endCxn id="22" idx="2"/>
          </p:cNvCxnSpPr>
          <p:nvPr/>
        </p:nvCxnSpPr>
        <p:spPr>
          <a:xfrm>
            <a:off x="6377478" y="2778550"/>
            <a:ext cx="2332889" cy="49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3581E14-D20E-4A83-8A01-5D03193A0A8F}"/>
              </a:ext>
            </a:extLst>
          </p:cNvPr>
          <p:cNvCxnSpPr>
            <a:stCxn id="19" idx="6"/>
            <a:endCxn id="22" idx="2"/>
          </p:cNvCxnSpPr>
          <p:nvPr/>
        </p:nvCxnSpPr>
        <p:spPr>
          <a:xfrm flipV="1">
            <a:off x="6377478" y="2828042"/>
            <a:ext cx="2332889" cy="2003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2FA93CA-B588-4041-8968-6FF7773CFAEC}"/>
              </a:ext>
            </a:extLst>
          </p:cNvPr>
          <p:cNvSpPr txBox="1"/>
          <p:nvPr/>
        </p:nvSpPr>
        <p:spPr>
          <a:xfrm>
            <a:off x="2696066" y="3442296"/>
            <a:ext cx="350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 err="1"/>
              <a:t>index_i</a:t>
            </a:r>
            <a:r>
              <a:rPr lang="en-US" altLang="zh-CN" dirty="0"/>
              <a:t> </a:t>
            </a:r>
            <a:r>
              <a:rPr lang="zh-CN" altLang="en-US" dirty="0"/>
              <a:t>的词典按照字母排序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A953CE-F5C8-4E9F-93E2-BFE4BAD32F37}"/>
              </a:ext>
            </a:extLst>
          </p:cNvPr>
          <p:cNvSpPr txBox="1"/>
          <p:nvPr/>
        </p:nvSpPr>
        <p:spPr>
          <a:xfrm>
            <a:off x="6719077" y="2162435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归并</a:t>
            </a:r>
          </a:p>
        </p:txBody>
      </p:sp>
      <p:pic>
        <p:nvPicPr>
          <p:cNvPr id="18" name="图片 1">
            <a:extLst>
              <a:ext uri="{FF2B5EF4-FFF2-40B4-BE49-F238E27FC236}">
                <a16:creationId xmlns:a16="http://schemas.microsoft.com/office/drawing/2014/main" id="{5C6160CB-C022-41E1-B27E-6E59A6233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077" y="4741761"/>
            <a:ext cx="4671800" cy="1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06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7D4C1-530C-47E9-942B-E942DA45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51FA5-5435-4F14-A2CF-C640BDC8D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7F1D02-E226-4CA0-878F-C57E9E27107F}"/>
              </a:ext>
            </a:extLst>
          </p:cNvPr>
          <p:cNvSpPr/>
          <p:nvPr/>
        </p:nvSpPr>
        <p:spPr>
          <a:xfrm>
            <a:off x="1484310" y="3057033"/>
            <a:ext cx="1315451" cy="5632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322750-D7D6-4D05-95E5-9BF6D1554C0A}"/>
              </a:ext>
            </a:extLst>
          </p:cNvPr>
          <p:cNvSpPr/>
          <p:nvPr/>
        </p:nvSpPr>
        <p:spPr>
          <a:xfrm>
            <a:off x="1484310" y="4582996"/>
            <a:ext cx="1315451" cy="5632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73811A-B713-492C-AAAB-24D1D064CEC5}"/>
              </a:ext>
            </a:extLst>
          </p:cNvPr>
          <p:cNvSpPr/>
          <p:nvPr/>
        </p:nvSpPr>
        <p:spPr>
          <a:xfrm>
            <a:off x="3135572" y="3057033"/>
            <a:ext cx="1315451" cy="5632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CD1D13-FE76-44F4-A3F8-4A3CA07FC334}"/>
              </a:ext>
            </a:extLst>
          </p:cNvPr>
          <p:cNvSpPr/>
          <p:nvPr/>
        </p:nvSpPr>
        <p:spPr>
          <a:xfrm>
            <a:off x="4786834" y="3057033"/>
            <a:ext cx="1315451" cy="5632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9AE421-762B-4800-AF2C-E61DE4227B74}"/>
              </a:ext>
            </a:extLst>
          </p:cNvPr>
          <p:cNvSpPr/>
          <p:nvPr/>
        </p:nvSpPr>
        <p:spPr>
          <a:xfrm>
            <a:off x="6438096" y="3057033"/>
            <a:ext cx="1315451" cy="5632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DC34D6-FBE5-48E6-BF16-1D386A9E62AC}"/>
              </a:ext>
            </a:extLst>
          </p:cNvPr>
          <p:cNvSpPr/>
          <p:nvPr/>
        </p:nvSpPr>
        <p:spPr>
          <a:xfrm>
            <a:off x="8089358" y="3057033"/>
            <a:ext cx="1315451" cy="5632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21274C-5082-4EFC-BF6C-D133BF03F4FB}"/>
              </a:ext>
            </a:extLst>
          </p:cNvPr>
          <p:cNvSpPr/>
          <p:nvPr/>
        </p:nvSpPr>
        <p:spPr>
          <a:xfrm>
            <a:off x="3135571" y="4582996"/>
            <a:ext cx="1315451" cy="5632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2F7BCB-A4C5-4D2E-B175-6E08CB12B59E}"/>
              </a:ext>
            </a:extLst>
          </p:cNvPr>
          <p:cNvSpPr/>
          <p:nvPr/>
        </p:nvSpPr>
        <p:spPr>
          <a:xfrm>
            <a:off x="4786833" y="4582996"/>
            <a:ext cx="1315451" cy="5632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08110E-CB34-45CC-A448-C2196A1B8BB4}"/>
              </a:ext>
            </a:extLst>
          </p:cNvPr>
          <p:cNvSpPr/>
          <p:nvPr/>
        </p:nvSpPr>
        <p:spPr>
          <a:xfrm>
            <a:off x="6438096" y="4582996"/>
            <a:ext cx="1315451" cy="5632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DD78E4-09E7-4F84-B152-B3C1732A042B}"/>
              </a:ext>
            </a:extLst>
          </p:cNvPr>
          <p:cNvSpPr/>
          <p:nvPr/>
        </p:nvSpPr>
        <p:spPr>
          <a:xfrm>
            <a:off x="8089357" y="4582996"/>
            <a:ext cx="1315451" cy="5632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7CC3AD84-6356-4207-9B3B-D50E7FB15274}"/>
              </a:ext>
            </a:extLst>
          </p:cNvPr>
          <p:cNvSpPr/>
          <p:nvPr/>
        </p:nvSpPr>
        <p:spPr>
          <a:xfrm>
            <a:off x="2799760" y="3205113"/>
            <a:ext cx="335811" cy="31108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6DA2408A-F9CF-43E5-B097-30278AA70D73}"/>
              </a:ext>
            </a:extLst>
          </p:cNvPr>
          <p:cNvSpPr/>
          <p:nvPr/>
        </p:nvSpPr>
        <p:spPr>
          <a:xfrm>
            <a:off x="2799760" y="3212771"/>
            <a:ext cx="335811" cy="31108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B5FA77B-CA89-45A0-9ED8-B1DFD56A7A23}"/>
              </a:ext>
            </a:extLst>
          </p:cNvPr>
          <p:cNvSpPr/>
          <p:nvPr/>
        </p:nvSpPr>
        <p:spPr>
          <a:xfrm>
            <a:off x="4478888" y="3201575"/>
            <a:ext cx="335811" cy="31108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D260786F-6077-4A6D-87E3-93A294D16364}"/>
              </a:ext>
            </a:extLst>
          </p:cNvPr>
          <p:cNvSpPr/>
          <p:nvPr/>
        </p:nvSpPr>
        <p:spPr>
          <a:xfrm>
            <a:off x="6102285" y="3201575"/>
            <a:ext cx="335811" cy="31108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6EE7EC0C-5029-418A-ABE5-AF7903C81D51}"/>
              </a:ext>
            </a:extLst>
          </p:cNvPr>
          <p:cNvSpPr/>
          <p:nvPr/>
        </p:nvSpPr>
        <p:spPr>
          <a:xfrm>
            <a:off x="7778688" y="3212771"/>
            <a:ext cx="335811" cy="31108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106945B1-B85D-47BC-8336-3323701D1BE3}"/>
              </a:ext>
            </a:extLst>
          </p:cNvPr>
          <p:cNvSpPr/>
          <p:nvPr/>
        </p:nvSpPr>
        <p:spPr>
          <a:xfrm>
            <a:off x="2799760" y="4709079"/>
            <a:ext cx="335811" cy="31108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C773A49C-38FC-4999-986E-289ACD52D488}"/>
              </a:ext>
            </a:extLst>
          </p:cNvPr>
          <p:cNvSpPr/>
          <p:nvPr/>
        </p:nvSpPr>
        <p:spPr>
          <a:xfrm>
            <a:off x="4478887" y="4709274"/>
            <a:ext cx="335811" cy="31108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C2FE31F3-4CD5-4530-B827-EDD942CC2940}"/>
              </a:ext>
            </a:extLst>
          </p:cNvPr>
          <p:cNvSpPr/>
          <p:nvPr/>
        </p:nvSpPr>
        <p:spPr>
          <a:xfrm>
            <a:off x="6102283" y="4709078"/>
            <a:ext cx="335811" cy="31108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1B6D8A04-8639-493B-9E3D-CA80C5035F1F}"/>
              </a:ext>
            </a:extLst>
          </p:cNvPr>
          <p:cNvSpPr/>
          <p:nvPr/>
        </p:nvSpPr>
        <p:spPr>
          <a:xfrm>
            <a:off x="7753546" y="4705540"/>
            <a:ext cx="335811" cy="31108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67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682</TotalTime>
  <Words>469</Words>
  <Application>Microsoft Office PowerPoint</Application>
  <PresentationFormat>宽屏</PresentationFormat>
  <Paragraphs>129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华文楷体</vt:lpstr>
      <vt:lpstr>Arial</vt:lpstr>
      <vt:lpstr>Corbel</vt:lpstr>
      <vt:lpstr>Times New Roman</vt:lpstr>
      <vt:lpstr>视差</vt:lpstr>
      <vt:lpstr>Lab2. 构建倒排索引</vt:lpstr>
      <vt:lpstr>Lab1</vt:lpstr>
      <vt:lpstr>Task</vt:lpstr>
      <vt:lpstr>倒排索引</vt:lpstr>
      <vt:lpstr>构建倒排索引</vt:lpstr>
      <vt:lpstr>SPIMI</vt:lpstr>
      <vt:lpstr>SPIMI</vt:lpstr>
      <vt:lpstr>PowerPoint 演示文稿</vt:lpstr>
      <vt:lpstr>合并</vt:lpstr>
      <vt:lpstr>索引压缩</vt:lpstr>
      <vt:lpstr>倒排记录表压缩</vt:lpstr>
      <vt:lpstr>可变字节码(VB)</vt:lpstr>
      <vt:lpstr>PowerPoint 演示文稿</vt:lpstr>
      <vt:lpstr>VB Encode</vt:lpstr>
      <vt:lpstr>VB Decode</vt:lpstr>
      <vt:lpstr>γ编码</vt:lpstr>
      <vt:lpstr>γ编码</vt:lpstr>
      <vt:lpstr>解码</vt:lpstr>
      <vt:lpstr>压缩效果</vt:lpstr>
      <vt:lpstr>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Lab2. 倒排索引</dc:title>
  <dc:creator>陈嘉逸</dc:creator>
  <cp:lastModifiedBy>陈嘉逸</cp:lastModifiedBy>
  <cp:revision>113</cp:revision>
  <dcterms:created xsi:type="dcterms:W3CDTF">2018-03-06T06:04:48Z</dcterms:created>
  <dcterms:modified xsi:type="dcterms:W3CDTF">2018-03-20T07:19:34Z</dcterms:modified>
</cp:coreProperties>
</file>