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78" r:id="rId3"/>
    <p:sldId id="259" r:id="rId4"/>
    <p:sldId id="270" r:id="rId5"/>
    <p:sldId id="271" r:id="rId6"/>
    <p:sldId id="272" r:id="rId7"/>
    <p:sldId id="273" r:id="rId8"/>
    <p:sldId id="276" r:id="rId9"/>
    <p:sldId id="277" r:id="rId10"/>
    <p:sldId id="280" r:id="rId11"/>
    <p:sldId id="279" r:id="rId12"/>
    <p:sldId id="262" r:id="rId13"/>
    <p:sldId id="263" r:id="rId14"/>
    <p:sldId id="285" r:id="rId15"/>
    <p:sldId id="258" r:id="rId16"/>
    <p:sldId id="261" r:id="rId17"/>
    <p:sldId id="260" r:id="rId18"/>
    <p:sldId id="281" r:id="rId19"/>
    <p:sldId id="283" r:id="rId20"/>
    <p:sldId id="264" r:id="rId21"/>
    <p:sldId id="265" r:id="rId22"/>
    <p:sldId id="284" r:id="rId23"/>
    <p:sldId id="267" r:id="rId24"/>
    <p:sldId id="268" r:id="rId25"/>
    <p:sldId id="282"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C5133-23B1-47B2-8E5F-0D4F9E7B695E}" type="datetimeFigureOut">
              <a:rPr lang="zh-CN" altLang="en-US" smtClean="0"/>
              <a:t>2018/4/24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A8C03-35A0-4C2A-8E36-0FE8BD0FA91D}" type="slidenum">
              <a:rPr lang="zh-CN" altLang="en-US" smtClean="0"/>
              <a:t>‹#›</a:t>
            </a:fld>
            <a:endParaRPr lang="zh-CN" altLang="en-US"/>
          </a:p>
        </p:txBody>
      </p:sp>
    </p:spTree>
    <p:extLst>
      <p:ext uri="{BB962C8B-B14F-4D97-AF65-F5344CB8AC3E}">
        <p14:creationId xmlns:p14="http://schemas.microsoft.com/office/powerpoint/2010/main" val="128798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8A8C03-35A0-4C2A-8E36-0FE8BD0FA91D}" type="slidenum">
              <a:rPr lang="zh-CN" altLang="en-US" smtClean="0"/>
              <a:t>13</a:t>
            </a:fld>
            <a:endParaRPr lang="zh-CN" altLang="en-US"/>
          </a:p>
        </p:txBody>
      </p:sp>
    </p:spTree>
    <p:extLst>
      <p:ext uri="{BB962C8B-B14F-4D97-AF65-F5344CB8AC3E}">
        <p14:creationId xmlns:p14="http://schemas.microsoft.com/office/powerpoint/2010/main" val="22515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8A8C03-35A0-4C2A-8E36-0FE8BD0FA91D}" type="slidenum">
              <a:rPr lang="zh-CN" altLang="en-US" smtClean="0"/>
              <a:t>16</a:t>
            </a:fld>
            <a:endParaRPr lang="zh-CN" altLang="en-US"/>
          </a:p>
        </p:txBody>
      </p:sp>
    </p:spTree>
    <p:extLst>
      <p:ext uri="{BB962C8B-B14F-4D97-AF65-F5344CB8AC3E}">
        <p14:creationId xmlns:p14="http://schemas.microsoft.com/office/powerpoint/2010/main" val="170758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8A8C03-35A0-4C2A-8E36-0FE8BD0FA91D}" type="slidenum">
              <a:rPr lang="zh-CN" altLang="en-US" smtClean="0"/>
              <a:t>23</a:t>
            </a:fld>
            <a:endParaRPr lang="zh-CN" altLang="en-US"/>
          </a:p>
        </p:txBody>
      </p:sp>
    </p:spTree>
    <p:extLst>
      <p:ext uri="{BB962C8B-B14F-4D97-AF65-F5344CB8AC3E}">
        <p14:creationId xmlns:p14="http://schemas.microsoft.com/office/powerpoint/2010/main" val="13041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8A8C03-35A0-4C2A-8E36-0FE8BD0FA91D}" type="slidenum">
              <a:rPr lang="zh-CN" altLang="en-US" smtClean="0"/>
              <a:t>24</a:t>
            </a:fld>
            <a:endParaRPr lang="zh-CN" altLang="en-US"/>
          </a:p>
        </p:txBody>
      </p:sp>
    </p:spTree>
    <p:extLst>
      <p:ext uri="{BB962C8B-B14F-4D97-AF65-F5344CB8AC3E}">
        <p14:creationId xmlns:p14="http://schemas.microsoft.com/office/powerpoint/2010/main" val="381810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8A8C03-35A0-4C2A-8E36-0FE8BD0FA91D}" type="slidenum">
              <a:rPr lang="zh-CN" altLang="en-US" smtClean="0"/>
              <a:t>25</a:t>
            </a:fld>
            <a:endParaRPr lang="zh-CN" altLang="en-US"/>
          </a:p>
        </p:txBody>
      </p:sp>
    </p:spTree>
    <p:extLst>
      <p:ext uri="{BB962C8B-B14F-4D97-AF65-F5344CB8AC3E}">
        <p14:creationId xmlns:p14="http://schemas.microsoft.com/office/powerpoint/2010/main" val="36674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11489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67111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315195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216294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3944218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297167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2161323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3191486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410699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190677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226207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135575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224813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49347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201352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364222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5668958-B639-4978-9C28-B0A6FE2E6AF2}" type="datetimeFigureOut">
              <a:rPr lang="zh-CN" altLang="en-US" smtClean="0"/>
              <a:t>2018/4/24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336894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668958-B639-4978-9C28-B0A6FE2E6AF2}" type="datetimeFigureOut">
              <a:rPr lang="zh-CN" altLang="en-US" smtClean="0"/>
              <a:t>2018/4/24</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756460-B743-4374-8503-7F9C3B83B112}" type="slidenum">
              <a:rPr lang="zh-CN" altLang="en-US" smtClean="0"/>
              <a:t>‹#›</a:t>
            </a:fld>
            <a:endParaRPr lang="zh-CN" altLang="en-US"/>
          </a:p>
        </p:txBody>
      </p:sp>
    </p:spTree>
    <p:extLst>
      <p:ext uri="{BB962C8B-B14F-4D97-AF65-F5344CB8AC3E}">
        <p14:creationId xmlns:p14="http://schemas.microsoft.com/office/powerpoint/2010/main" val="96485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en-US" altLang="zh-CN" sz="4800" dirty="0" smtClean="0"/>
              <a:t>Lab.4 </a:t>
            </a:r>
            <a:r>
              <a:rPr lang="zh-CN" altLang="en-US" sz="4800" dirty="0" smtClean="0"/>
              <a:t>查询扩展</a:t>
            </a:r>
            <a:endParaRPr lang="zh-CN" altLang="en-US" sz="4800" dirty="0"/>
          </a:p>
        </p:txBody>
      </p:sp>
      <p:sp>
        <p:nvSpPr>
          <p:cNvPr id="7" name="副标题 6"/>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127879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相关反馈</a:t>
            </a:r>
            <a:endParaRPr lang="zh-CN" altLang="en-US" dirty="0"/>
          </a:p>
        </p:txBody>
      </p:sp>
      <p:sp>
        <p:nvSpPr>
          <p:cNvPr id="3" name="内容占位符 2"/>
          <p:cNvSpPr>
            <a:spLocks noGrp="1"/>
          </p:cNvSpPr>
          <p:nvPr>
            <p:ph idx="1"/>
          </p:nvPr>
        </p:nvSpPr>
        <p:spPr/>
        <p:txBody>
          <a:bodyPr/>
          <a:lstStyle/>
          <a:p>
            <a:r>
              <a:rPr lang="zh-CN" altLang="en-US" dirty="0"/>
              <a:t>用户提交原始查询</a:t>
            </a:r>
          </a:p>
          <a:p>
            <a:r>
              <a:rPr lang="zh-CN" altLang="en-US" dirty="0" smtClean="0"/>
              <a:t>根据</a:t>
            </a:r>
            <a:r>
              <a:rPr lang="zh-CN" altLang="en-US" dirty="0"/>
              <a:t>原始查询返回初始查询结果</a:t>
            </a:r>
          </a:p>
          <a:p>
            <a:r>
              <a:rPr lang="zh-CN" altLang="en-US" u="sng" dirty="0"/>
              <a:t>用户对初始查询结果进行反馈，标记出相关文档与不相关文档</a:t>
            </a:r>
          </a:p>
          <a:p>
            <a:r>
              <a:rPr lang="zh-CN" altLang="en-US" dirty="0"/>
              <a:t>系统根据反馈结果构造出更好的查询来表示用户的信息需求</a:t>
            </a:r>
          </a:p>
          <a:p>
            <a:r>
              <a:rPr lang="zh-CN" altLang="en-US" dirty="0"/>
              <a:t>利用优化的查询返回新的查询结果</a:t>
            </a:r>
          </a:p>
          <a:p>
            <a:endParaRPr lang="zh-CN" altLang="en-US" dirty="0"/>
          </a:p>
        </p:txBody>
      </p:sp>
    </p:spTree>
    <p:extLst>
      <p:ext uri="{BB962C8B-B14F-4D97-AF65-F5344CB8AC3E}">
        <p14:creationId xmlns:p14="http://schemas.microsoft.com/office/powerpoint/2010/main" val="211998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Rocchio</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a:t>将相关反馈信息融到</a:t>
            </a:r>
            <a:r>
              <a:rPr lang="zh-CN" altLang="en-US" dirty="0" smtClean="0"/>
              <a:t>向量空间模型</a:t>
            </a:r>
            <a:endParaRPr lang="en-US" altLang="zh-CN" dirty="0" smtClean="0"/>
          </a:p>
          <a:p>
            <a:r>
              <a:rPr lang="zh-CN" altLang="en-US" dirty="0"/>
              <a:t>基本理论：假定我们要找一个最优查询向量</a:t>
            </a:r>
            <a:r>
              <a:rPr lang="en-US" altLang="zh-CN" dirty="0"/>
              <a:t>q </a:t>
            </a:r>
            <a:r>
              <a:rPr lang="zh-CN" altLang="en-US" dirty="0"/>
              <a:t>，它与相关文档之间的相似度最大且同时又和不相关文档之间的相似度最小。</a:t>
            </a:r>
          </a:p>
        </p:txBody>
      </p:sp>
    </p:spTree>
    <p:extLst>
      <p:ext uri="{BB962C8B-B14F-4D97-AF65-F5344CB8AC3E}">
        <p14:creationId xmlns:p14="http://schemas.microsoft.com/office/powerpoint/2010/main" val="297063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Rocchio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p:txBody>
              <a:bodyPr/>
              <a:lstStyle/>
              <a:p>
                <a:pPr marL="0" indent="0">
                  <a:buNone/>
                </a:pPr>
                <a:endParaRPr lang="en-US" altLang="zh-CN" dirty="0" smtClean="0"/>
              </a:p>
              <a:p>
                <a:r>
                  <a:rPr lang="zh-CN" altLang="en-US" sz="2400" dirty="0" smtClean="0"/>
                  <a:t>初始</a:t>
                </a:r>
                <a:r>
                  <a:rPr lang="en-US" altLang="zh-CN" sz="2400" dirty="0" smtClean="0"/>
                  <a:t>query</a:t>
                </a:r>
                <a:r>
                  <a:rPr lang="zh-CN" altLang="en-US" sz="2400" dirty="0" smtClean="0"/>
                  <a:t>向量：</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0</m:t>
                        </m:r>
                      </m:sub>
                    </m:sSub>
                  </m:oMath>
                </a14:m>
                <a:endParaRPr lang="en-US" altLang="zh-CN" sz="2400" dirty="0" smtClean="0"/>
              </a:p>
              <a:p>
                <a:r>
                  <a:rPr lang="zh-CN" altLang="en-US" sz="2400" dirty="0" smtClean="0"/>
                  <a:t>相关文档集合：</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𝑟</m:t>
                        </m:r>
                      </m:sub>
                    </m:sSub>
                  </m:oMath>
                </a14:m>
                <a:endParaRPr lang="en-US" altLang="zh-CN" sz="2400" dirty="0" smtClean="0"/>
              </a:p>
              <a:p>
                <a:r>
                  <a:rPr lang="zh-CN" altLang="en-US" sz="2400" dirty="0" smtClean="0"/>
                  <a:t>不相关文档集合：</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𝑛𝑟</m:t>
                        </m:r>
                      </m:sub>
                    </m:sSub>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blipFill>
                <a:blip r:embed="rId2"/>
                <a:stretch>
                  <a:fillRect l="-3113"/>
                </a:stretch>
              </a:blipFill>
            </p:spPr>
            <p:txBody>
              <a:bodyPr/>
              <a:lstStyle/>
              <a:p>
                <a:r>
                  <a:rPr lang="zh-CN" altLang="en-US">
                    <a:noFill/>
                  </a:rPr>
                  <a:t> </a:t>
                </a:r>
              </a:p>
            </p:txBody>
          </p:sp>
        </mc:Fallback>
      </mc:AlternateContent>
      <p:sp>
        <p:nvSpPr>
          <p:cNvPr id="6" name="内容占位符 5"/>
          <p:cNvSpPr>
            <a:spLocks noGrp="1"/>
          </p:cNvSpPr>
          <p:nvPr>
            <p:ph sz="half" idx="2"/>
          </p:nvPr>
        </p:nvSpPr>
        <p:spPr/>
        <p:txBody>
          <a:bodyPr/>
          <a:lstStyle/>
          <a:p>
            <a:r>
              <a:rPr lang="zh-CN" altLang="en-US" dirty="0"/>
              <a:t>能够将相关文档与不相关文档区分开的最优查询向量</a:t>
            </a:r>
            <a:r>
              <a:rPr lang="zh-CN" altLang="en-US" dirty="0" smtClean="0"/>
              <a:t>为</a:t>
            </a:r>
            <a:endParaRPr lang="en-US" altLang="zh-CN" dirty="0" smtClean="0"/>
          </a:p>
          <a:p>
            <a:endParaRPr lang="en-US" altLang="zh-CN" dirty="0"/>
          </a:p>
          <a:p>
            <a:endParaRPr lang="en-US" altLang="zh-CN" dirty="0" smtClean="0"/>
          </a:p>
          <a:p>
            <a:endParaRPr lang="en-US" altLang="zh-CN" dirty="0"/>
          </a:p>
          <a:p>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6800849" y="3758136"/>
                <a:ext cx="4295728" cy="941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𝑜𝑝𝑡</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𝑟</m:t>
                              </m:r>
                            </m:sub>
                          </m:sSub>
                          <m:r>
                            <a:rPr lang="en-US" altLang="zh-CN" sz="2400" b="0" i="1" smtClean="0">
                              <a:latin typeface="Cambria Math" panose="02040503050406030204" pitchFamily="18" charset="0"/>
                            </a:rPr>
                            <m:t>|</m:t>
                          </m:r>
                        </m:den>
                      </m:f>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𝑑</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m:rPr>
                                  <m:brk m:alnAt="7"/>
                                </m:rPr>
                                <a:rPr lang="en-US" altLang="zh-CN" sz="2400" b="0" i="1" smtClean="0">
                                  <a:latin typeface="Cambria Math" panose="02040503050406030204" pitchFamily="18" charset="0"/>
                                  <a:ea typeface="Cambria Math" panose="02040503050406030204" pitchFamily="18" charset="0"/>
                                </a:rPr>
                                <m:t>𝐶</m:t>
                              </m:r>
                            </m:e>
                            <m:sub>
                              <m:r>
                                <m:rPr>
                                  <m:brk m:alnAt="7"/>
                                </m:rPr>
                                <a:rPr lang="en-US" altLang="zh-CN" sz="2400" b="0" i="1" smtClean="0">
                                  <a:latin typeface="Cambria Math" panose="02040503050406030204" pitchFamily="18" charset="0"/>
                                  <a:ea typeface="Cambria Math" panose="02040503050406030204" pitchFamily="18" charset="0"/>
                                </a:rPr>
                                <m:t>𝑟</m:t>
                              </m:r>
                            </m:sub>
                          </m:sSub>
                        </m:sub>
                        <m:sup/>
                        <m:e>
                          <m:r>
                            <a:rPr lang="en-US" altLang="zh-CN" sz="2400" b="0" i="1" smtClean="0">
                              <a:latin typeface="Cambria Math" panose="02040503050406030204" pitchFamily="18" charset="0"/>
                            </a:rPr>
                            <m:t>𝑑</m:t>
                          </m:r>
                        </m:e>
                      </m:nary>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𝑛𝑟</m:t>
                              </m:r>
                            </m:sub>
                          </m:sSub>
                          <m:r>
                            <a:rPr lang="en-US" altLang="zh-CN" sz="2400" b="0" i="1" smtClean="0">
                              <a:latin typeface="Cambria Math" panose="02040503050406030204" pitchFamily="18" charset="0"/>
                            </a:rPr>
                            <m:t>|</m:t>
                          </m:r>
                        </m:den>
                      </m:f>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𝑑</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m:rPr>
                                  <m:brk m:alnAt="7"/>
                                </m:rPr>
                                <a:rPr lang="en-US" altLang="zh-CN" sz="2400" b="0" i="1" smtClean="0">
                                  <a:latin typeface="Cambria Math" panose="02040503050406030204" pitchFamily="18" charset="0"/>
                                  <a:ea typeface="Cambria Math" panose="02040503050406030204" pitchFamily="18" charset="0"/>
                                </a:rPr>
                                <m:t>𝐶</m:t>
                              </m:r>
                            </m:e>
                            <m:sub>
                              <m:r>
                                <m:rPr>
                                  <m:brk m:alnAt="7"/>
                                </m:rP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𝑟</m:t>
                              </m:r>
                            </m:sub>
                          </m:sSub>
                        </m:sub>
                        <m:sup/>
                        <m:e>
                          <m:r>
                            <a:rPr lang="en-US" altLang="zh-CN" sz="2400" b="0" i="1" smtClean="0">
                              <a:latin typeface="Cambria Math" panose="02040503050406030204" pitchFamily="18" charset="0"/>
                            </a:rPr>
                            <m:t>𝑑</m:t>
                          </m:r>
                        </m:e>
                      </m:nary>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800849" y="3758136"/>
                <a:ext cx="4295728" cy="941925"/>
              </a:xfrm>
              <a:prstGeom prst="rect">
                <a:avLst/>
              </a:prstGeom>
              <a:blipFill>
                <a:blip r:embed="rId3"/>
                <a:stretch>
                  <a:fillRect/>
                </a:stretch>
              </a:blipFill>
            </p:spPr>
            <p:txBody>
              <a:bodyPr/>
              <a:lstStyle/>
              <a:p>
                <a:r>
                  <a:rPr lang="zh-CN" altLang="en-US">
                    <a:noFill/>
                  </a:rPr>
                  <a:t> </a:t>
                </a:r>
              </a:p>
            </p:txBody>
          </p:sp>
        </mc:Fallback>
      </mc:AlternateContent>
      <p:sp>
        <p:nvSpPr>
          <p:cNvPr id="5" name="文本框 4"/>
          <p:cNvSpPr txBox="1"/>
          <p:nvPr/>
        </p:nvSpPr>
        <p:spPr>
          <a:xfrm>
            <a:off x="6885670" y="4924838"/>
            <a:ext cx="4339650" cy="369332"/>
          </a:xfrm>
          <a:prstGeom prst="rect">
            <a:avLst/>
          </a:prstGeom>
          <a:noFill/>
        </p:spPr>
        <p:txBody>
          <a:bodyPr wrap="none" rtlCol="0">
            <a:spAutoFit/>
          </a:bodyPr>
          <a:lstStyle/>
          <a:p>
            <a:r>
              <a:rPr lang="zh-CN" altLang="en-US" dirty="0" smtClean="0"/>
              <a:t>没有意义，因为我们要找的就是相关文档</a:t>
            </a:r>
            <a:endParaRPr lang="zh-CN" altLang="en-US" dirty="0"/>
          </a:p>
        </p:txBody>
      </p:sp>
    </p:spTree>
    <p:extLst>
      <p:ext uri="{BB962C8B-B14F-4D97-AF65-F5344CB8AC3E}">
        <p14:creationId xmlns:p14="http://schemas.microsoft.com/office/powerpoint/2010/main" val="367803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Query</a:t>
            </a:r>
            <a:r>
              <a:rPr lang="zh-CN" altLang="en-US" dirty="0" smtClean="0"/>
              <a:t>向量更新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假定我们有一个用户查询，并知道部分相关文档和不相关</a:t>
                </a:r>
                <a:r>
                  <a:rPr lang="zh-CN" altLang="en-US" dirty="0" smtClean="0"/>
                  <a:t>文档</a:t>
                </a:r>
                <a:r>
                  <a:rPr lang="zh-CN" altLang="en-US" dirty="0"/>
                  <a:t>：</a:t>
                </a:r>
                <a:endParaRPr lang="en-US" altLang="zh-CN" b="0" i="1" dirty="0" smtClean="0">
                  <a:latin typeface="Cambria Math" panose="02040503050406030204" pitchFamily="18"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𝛼</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𝛽</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den>
                    </m:f>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𝑑</m:t>
                            </m:r>
                          </m:e>
                          <m:sub>
                            <m:r>
                              <m:rPr>
                                <m:brk m:alnAt="7"/>
                              </m:rPr>
                              <a:rPr lang="en-US" altLang="zh-CN" b="0" i="1" smtClean="0">
                                <a:latin typeface="Cambria Math" panose="02040503050406030204" pitchFamily="18" charset="0"/>
                              </a:rPr>
                              <m:t>𝑗</m:t>
                            </m:r>
                          </m:sub>
                        </m:sSub>
                        <m:r>
                          <m:rPr>
                            <m:brk m:alnAt="7"/>
                          </m:rPr>
                          <a:rPr lang="en-US" altLang="zh-CN" i="1">
                            <a:latin typeface="Cambria Math" panose="02040503050406030204" pitchFamily="18" charset="0"/>
                            <a:ea typeface="Cambria Math" panose="02040503050406030204" pitchFamily="18" charset="0"/>
                          </a:rPr>
                          <m:t>𝜖</m:t>
                        </m:r>
                        <m:sSub>
                          <m:sSubPr>
                            <m:ctrlPr>
                              <a:rPr lang="en-US" altLang="zh-CN" b="0" i="1" smtClean="0">
                                <a:latin typeface="Cambria Math" panose="02040503050406030204" pitchFamily="18" charset="0"/>
                                <a:ea typeface="Cambria Math" panose="02040503050406030204" pitchFamily="18" charset="0"/>
                              </a:rPr>
                            </m:ctrlPr>
                          </m:sSubPr>
                          <m:e>
                            <m:r>
                              <m:rPr>
                                <m:brk m:alnAt="7"/>
                              </m:rPr>
                              <a:rPr lang="en-US" altLang="zh-CN" b="0" i="1" smtClean="0">
                                <a:latin typeface="Cambria Math" panose="02040503050406030204" pitchFamily="18" charset="0"/>
                                <a:ea typeface="Cambria Math" panose="02040503050406030204" pitchFamily="18" charset="0"/>
                              </a:rPr>
                              <m:t>𝐷</m:t>
                            </m:r>
                          </m:e>
                          <m:sub>
                            <m:r>
                              <m:rPr>
                                <m:brk m:alnAt="7"/>
                              </m:rPr>
                              <a:rPr lang="en-US" altLang="zh-CN" b="0" i="1" smtClean="0">
                                <a:latin typeface="Cambria Math" panose="02040503050406030204" pitchFamily="18" charset="0"/>
                                <a:ea typeface="Cambria Math" panose="02040503050406030204" pitchFamily="18" charset="0"/>
                              </a:rPr>
                              <m:t>𝑟</m:t>
                            </m:r>
                          </m:sub>
                        </m:sSub>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zh-CN" altLang="en-US" b="0" i="1" smtClean="0">
                        <a:latin typeface="Cambria Math" panose="02040503050406030204" pitchFamily="18" charset="0"/>
                      </a:rPr>
                      <m:t>𝛾</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𝑛𝑟</m:t>
                            </m:r>
                          </m:sub>
                        </m:sSub>
                        <m:r>
                          <a:rPr lang="en-US" altLang="zh-CN" b="0" i="1" smtClean="0">
                            <a:latin typeface="Cambria Math" panose="02040503050406030204" pitchFamily="18" charset="0"/>
                          </a:rPr>
                          <m:t>|</m:t>
                        </m:r>
                      </m:den>
                    </m:f>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𝑑</m:t>
                            </m:r>
                          </m:e>
                          <m:sub>
                            <m:r>
                              <m:rPr>
                                <m:brk m:alnAt="7"/>
                              </m:rP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brk m:alnAt="7"/>
                              </m:rPr>
                              <a:rPr lang="en-US" altLang="zh-CN" b="0" i="1" smtClean="0">
                                <a:latin typeface="Cambria Math" panose="02040503050406030204" pitchFamily="18" charset="0"/>
                                <a:ea typeface="Cambria Math" panose="02040503050406030204" pitchFamily="18" charset="0"/>
                              </a:rPr>
                              <m:t>𝐷</m:t>
                            </m:r>
                          </m:e>
                          <m:sub>
                            <m:r>
                              <m:rPr>
                                <m:brk m:alnAt="7"/>
                              </m:rP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𝑟</m:t>
                            </m:r>
                          </m:sub>
                        </m:sSub>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e>
                    </m:nary>
                  </m:oMath>
                </a14:m>
                <a:endParaRPr lang="en-US" altLang="zh-CN" dirty="0" smtClean="0"/>
              </a:p>
              <a:p>
                <a:r>
                  <a:rPr lang="zh-CN" altLang="en-US" dirty="0" smtClean="0"/>
                  <a:t>如果存在大量已知的相关</a:t>
                </a:r>
                <a:r>
                  <a:rPr lang="en-US" altLang="zh-CN" dirty="0" smtClean="0"/>
                  <a:t>/</a:t>
                </a:r>
                <a:r>
                  <a:rPr lang="zh-CN" altLang="en-US" dirty="0" smtClean="0"/>
                  <a:t>不相关文档，可以提高</a:t>
                </a:r>
                <a:r>
                  <a:rPr lang="en-US" altLang="zh-CN" dirty="0" smtClean="0"/>
                  <a:t>β</a:t>
                </a:r>
                <a:r>
                  <a:rPr lang="zh-CN" altLang="en-US" dirty="0" smtClean="0"/>
                  <a:t>和</a:t>
                </a:r>
                <a:r>
                  <a:rPr lang="en-US" altLang="zh-CN" dirty="0" smtClean="0"/>
                  <a:t>γ</a:t>
                </a:r>
                <a:r>
                  <a:rPr lang="zh-CN" altLang="en-US" dirty="0" smtClean="0"/>
                  <a:t>的值</a:t>
                </a:r>
                <a:endParaRPr lang="en-US" altLang="zh-CN" dirty="0" smtClean="0"/>
              </a:p>
              <a:p>
                <a:r>
                  <a:rPr lang="zh-CN" altLang="en-US" dirty="0"/>
                  <a:t>正反馈往往比负反馈更有价值，因此在很多</a:t>
                </a:r>
                <a:r>
                  <a:rPr lang="en-US" altLang="zh-CN" dirty="0"/>
                  <a:t>IR</a:t>
                </a:r>
                <a:r>
                  <a:rPr lang="zh-CN" altLang="en-US" dirty="0"/>
                  <a:t>系统中，会将参数设置成</a:t>
                </a:r>
                <a:r>
                  <a:rPr lang="en-US" altLang="zh-CN" dirty="0"/>
                  <a:t>γ &lt; β</a:t>
                </a:r>
                <a:r>
                  <a:rPr lang="zh-CN" altLang="en-US" dirty="0"/>
                  <a:t>。一个合理的取值是</a:t>
                </a:r>
                <a:r>
                  <a:rPr lang="en-US" altLang="zh-CN" dirty="0"/>
                  <a:t>α = 1</a:t>
                </a:r>
                <a:r>
                  <a:rPr lang="zh-CN" altLang="en-US" dirty="0"/>
                  <a:t>、</a:t>
                </a:r>
                <a:r>
                  <a:rPr lang="en-US" altLang="zh-CN" dirty="0"/>
                  <a:t>β = 0.75 </a:t>
                </a:r>
                <a:r>
                  <a:rPr lang="zh-CN" altLang="en-US" dirty="0"/>
                  <a:t>及</a:t>
                </a:r>
                <a:r>
                  <a:rPr lang="en-US" altLang="zh-CN" dirty="0"/>
                  <a:t>γ = 0.15</a:t>
                </a:r>
                <a:r>
                  <a:rPr lang="zh-CN" altLang="en-US"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21" r="-1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35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向量更新</a:t>
            </a:r>
            <a:endParaRPr lang="zh-CN" altLang="en-US" dirty="0"/>
          </a:p>
        </p:txBody>
      </p:sp>
      <p:pic>
        <p:nvPicPr>
          <p:cNvPr id="4" name="内容占位符 3"/>
          <p:cNvPicPr>
            <a:picLocks noGrp="1" noChangeAspect="1"/>
          </p:cNvPicPr>
          <p:nvPr>
            <p:ph idx="1"/>
          </p:nvPr>
        </p:nvPicPr>
        <p:blipFill>
          <a:blip r:embed="rId2"/>
          <a:stretch>
            <a:fillRect/>
          </a:stretch>
        </p:blipFill>
        <p:spPr>
          <a:xfrm>
            <a:off x="3548800" y="2526322"/>
            <a:ext cx="5507277" cy="3458225"/>
          </a:xfrm>
          <a:prstGeom prst="rect">
            <a:avLst/>
          </a:prstGeom>
        </p:spPr>
      </p:pic>
    </p:spTree>
    <p:extLst>
      <p:ext uri="{BB962C8B-B14F-4D97-AF65-F5344CB8AC3E}">
        <p14:creationId xmlns:p14="http://schemas.microsoft.com/office/powerpoint/2010/main" val="184752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伪相关反馈</a:t>
            </a:r>
          </a:p>
        </p:txBody>
      </p:sp>
      <p:sp>
        <p:nvSpPr>
          <p:cNvPr id="3" name="内容占位符 2"/>
          <p:cNvSpPr>
            <a:spLocks noGrp="1"/>
          </p:cNvSpPr>
          <p:nvPr>
            <p:ph idx="1"/>
          </p:nvPr>
        </p:nvSpPr>
        <p:spPr/>
        <p:txBody>
          <a:bodyPr>
            <a:normAutofit/>
          </a:bodyPr>
          <a:lstStyle/>
          <a:p>
            <a:r>
              <a:rPr lang="en-US" altLang="zh-CN" dirty="0" smtClean="0"/>
              <a:t>Pseudo Relevance Feedback</a:t>
            </a:r>
          </a:p>
          <a:p>
            <a:r>
              <a:rPr lang="zh-CN" altLang="en-US" dirty="0" smtClean="0"/>
              <a:t>用户</a:t>
            </a:r>
            <a:r>
              <a:rPr lang="zh-CN" altLang="en-US" dirty="0"/>
              <a:t>提交原始查询</a:t>
            </a:r>
          </a:p>
          <a:p>
            <a:r>
              <a:rPr lang="zh-CN" altLang="en-US" dirty="0" smtClean="0"/>
              <a:t>根据</a:t>
            </a:r>
            <a:r>
              <a:rPr lang="zh-CN" altLang="en-US" dirty="0"/>
              <a:t>原始查询返回初始查询结果</a:t>
            </a:r>
          </a:p>
          <a:p>
            <a:r>
              <a:rPr lang="zh-CN" altLang="en-US" u="sng" dirty="0" smtClean="0"/>
              <a:t>将</a:t>
            </a:r>
            <a:r>
              <a:rPr lang="en-US" altLang="zh-CN" u="sng" dirty="0" smtClean="0"/>
              <a:t>top-k</a:t>
            </a:r>
            <a:r>
              <a:rPr lang="zh-CN" altLang="en-US" u="sng" dirty="0" smtClean="0"/>
              <a:t>文档</a:t>
            </a:r>
            <a:r>
              <a:rPr lang="zh-CN" altLang="en-US" u="sng" dirty="0"/>
              <a:t>标记为相关文档，其余文档标记为不相关文档</a:t>
            </a:r>
          </a:p>
          <a:p>
            <a:r>
              <a:rPr lang="zh-CN" altLang="en-US" dirty="0" smtClean="0"/>
              <a:t>根据</a:t>
            </a:r>
            <a:r>
              <a:rPr lang="zh-CN" altLang="en-US" dirty="0"/>
              <a:t>上边的标记结果作为反馈结果构造出更好的</a:t>
            </a:r>
            <a:r>
              <a:rPr lang="zh-CN" altLang="en-US" dirty="0" smtClean="0"/>
              <a:t>查询</a:t>
            </a:r>
            <a:endParaRPr lang="zh-CN" altLang="en-US" dirty="0"/>
          </a:p>
          <a:p>
            <a:r>
              <a:rPr lang="zh-CN" altLang="en-US" dirty="0"/>
              <a:t>利用优化的查询返回新的查询结果</a:t>
            </a:r>
          </a:p>
          <a:p>
            <a:endParaRPr lang="zh-CN" altLang="en-US" dirty="0"/>
          </a:p>
        </p:txBody>
      </p:sp>
    </p:spTree>
    <p:extLst>
      <p:ext uri="{BB962C8B-B14F-4D97-AF65-F5344CB8AC3E}">
        <p14:creationId xmlns:p14="http://schemas.microsoft.com/office/powerpoint/2010/main" val="2617267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Task1</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10000"/>
              </a:bodyPr>
              <a:lstStyle/>
              <a:p>
                <a:r>
                  <a:rPr lang="zh-CN" altLang="en-US" dirty="0" smtClean="0"/>
                  <a:t>数据：</a:t>
                </a:r>
                <a:endParaRPr lang="en-US" altLang="zh-CN" dirty="0" smtClean="0"/>
              </a:p>
              <a:p>
                <a:pPr lvl="1"/>
                <a:r>
                  <a:rPr lang="en-US" altLang="zh-CN" dirty="0" smtClean="0"/>
                  <a:t>Lab3</a:t>
                </a:r>
                <a:r>
                  <a:rPr lang="zh-CN" altLang="en-US" dirty="0" smtClean="0"/>
                  <a:t>的检索结果</a:t>
                </a:r>
                <a:r>
                  <a:rPr lang="en-US" altLang="zh-CN" dirty="0" smtClean="0"/>
                  <a:t>(tfidf,bm25) or VSM </a:t>
                </a:r>
                <a:r>
                  <a:rPr lang="zh-CN" altLang="en-US" dirty="0" smtClean="0"/>
                  <a:t>检索结果</a:t>
                </a:r>
                <a:endParaRPr lang="en-US" altLang="zh-CN" dirty="0"/>
              </a:p>
              <a:p>
                <a:pPr lvl="1"/>
                <a:r>
                  <a:rPr lang="en-US" altLang="zh-CN" dirty="0" smtClean="0"/>
                  <a:t>Qrel_disk12</a:t>
                </a:r>
              </a:p>
              <a:p>
                <a:r>
                  <a:rPr lang="zh-CN" altLang="en-US" dirty="0" smtClean="0"/>
                  <a:t>确定相关</a:t>
                </a:r>
                <a:r>
                  <a:rPr lang="en-US" altLang="zh-CN" dirty="0" smtClean="0"/>
                  <a:t>or</a:t>
                </a:r>
                <a:r>
                  <a:rPr lang="zh-CN" altLang="en-US" dirty="0" smtClean="0"/>
                  <a:t>不相关文档</a:t>
                </a:r>
                <a:endParaRPr lang="en-US" altLang="zh-CN" dirty="0" smtClean="0"/>
              </a:p>
              <a:p>
                <a:pPr lvl="1"/>
                <a:r>
                  <a:rPr lang="en-US" altLang="zh-CN" dirty="0" smtClean="0"/>
                  <a:t>RF:</a:t>
                </a:r>
                <a:r>
                  <a:rPr lang="zh-CN" altLang="en-US" dirty="0" smtClean="0"/>
                  <a:t>根据</a:t>
                </a:r>
                <a:r>
                  <a:rPr lang="en-US" altLang="zh-CN" dirty="0" err="1" smtClean="0"/>
                  <a:t>qrel</a:t>
                </a:r>
                <a:r>
                  <a:rPr lang="zh-CN" altLang="en-US" dirty="0"/>
                  <a:t>，</a:t>
                </a:r>
                <a:r>
                  <a:rPr lang="zh-CN" altLang="en-US" dirty="0" smtClean="0"/>
                  <a:t>在</a:t>
                </a:r>
                <a:r>
                  <a:rPr lang="zh-CN" altLang="en-US" dirty="0"/>
                  <a:t>自己的检索</a:t>
                </a:r>
                <a:r>
                  <a:rPr lang="zh-CN" altLang="en-US" dirty="0" smtClean="0"/>
                  <a:t>结果的</a:t>
                </a:r>
                <a:r>
                  <a:rPr lang="en-US" altLang="zh-CN" dirty="0" smtClean="0"/>
                  <a:t>top-k</a:t>
                </a:r>
                <a:r>
                  <a:rPr lang="zh-CN" altLang="en-US" dirty="0" smtClean="0"/>
                  <a:t>文档中找到</a:t>
                </a:r>
                <a:r>
                  <a:rPr lang="zh-CN" altLang="en-US" dirty="0"/>
                  <a:t>相关文档和不相关文档</a:t>
                </a:r>
                <a:endParaRPr lang="en-US" altLang="zh-CN" dirty="0"/>
              </a:p>
              <a:p>
                <a:pPr lvl="1"/>
                <a:r>
                  <a:rPr lang="en-US" altLang="zh-CN" dirty="0" smtClean="0"/>
                  <a:t>PRF: top-k</a:t>
                </a:r>
                <a:r>
                  <a:rPr lang="zh-CN" altLang="en-US" dirty="0" smtClean="0"/>
                  <a:t>文档为相关文档</a:t>
                </a:r>
                <a:endParaRPr lang="en-US" altLang="zh-CN" dirty="0" smtClean="0"/>
              </a:p>
              <a:p>
                <a:r>
                  <a:rPr lang="zh-CN" altLang="en-US" dirty="0" smtClean="0"/>
                  <a:t>采用</a:t>
                </a:r>
                <a:r>
                  <a:rPr lang="en-US" altLang="zh-CN" dirty="0" smtClean="0"/>
                  <a:t>Rocchio</a:t>
                </a:r>
                <a:r>
                  <a:rPr lang="zh-CN" altLang="en-US" dirty="0" smtClean="0"/>
                  <a:t>算法更新查询向量</a:t>
                </a:r>
                <a:endParaRPr lang="en-US" altLang="zh-CN" dirty="0" smtClean="0"/>
              </a:p>
              <a:p>
                <a:r>
                  <a:rPr lang="zh-CN" altLang="en-US" dirty="0" smtClean="0"/>
                  <a:t>用新向量</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𝑚</m:t>
                        </m:r>
                      </m:sub>
                    </m:sSub>
                  </m:oMath>
                </a14:m>
                <a:r>
                  <a:rPr lang="zh-CN" altLang="en-US" dirty="0" smtClean="0"/>
                  <a:t>进行查询，并评测</a:t>
                </a:r>
                <a:endParaRPr lang="en-US" altLang="zh-CN" dirty="0" smtClean="0"/>
              </a:p>
              <a:p>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56" t="-109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241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同义词</a:t>
            </a:r>
          </a:p>
        </p:txBody>
      </p:sp>
      <p:sp>
        <p:nvSpPr>
          <p:cNvPr id="3" name="内容占位符 2"/>
          <p:cNvSpPr>
            <a:spLocks noGrp="1"/>
          </p:cNvSpPr>
          <p:nvPr>
            <p:ph idx="1"/>
          </p:nvPr>
        </p:nvSpPr>
        <p:spPr/>
        <p:txBody>
          <a:bodyPr/>
          <a:lstStyle/>
          <a:p>
            <a:r>
              <a:rPr lang="zh-CN" altLang="en-US" dirty="0" smtClean="0"/>
              <a:t>静态词典</a:t>
            </a:r>
            <a:endParaRPr lang="en-US" altLang="zh-CN" dirty="0" smtClean="0"/>
          </a:p>
          <a:p>
            <a:pPr lvl="1"/>
            <a:r>
              <a:rPr lang="en-US" altLang="zh-CN" dirty="0" smtClean="0"/>
              <a:t>WordNet</a:t>
            </a:r>
          </a:p>
          <a:p>
            <a:r>
              <a:rPr lang="zh-CN" altLang="en-US" strike="sngStrike" dirty="0" smtClean="0"/>
              <a:t>自动构建词典</a:t>
            </a:r>
            <a:endParaRPr lang="zh-CN" altLang="en-US" strike="sngStrike" dirty="0"/>
          </a:p>
        </p:txBody>
      </p:sp>
    </p:spTree>
    <p:extLst>
      <p:ext uri="{BB962C8B-B14F-4D97-AF65-F5344CB8AC3E}">
        <p14:creationId xmlns:p14="http://schemas.microsoft.com/office/powerpoint/2010/main" val="121667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WordNet</a:t>
            </a:r>
            <a:endParaRPr lang="zh-CN" altLang="en-US" dirty="0"/>
          </a:p>
        </p:txBody>
      </p:sp>
      <p:sp>
        <p:nvSpPr>
          <p:cNvPr id="3" name="内容占位符 2"/>
          <p:cNvSpPr>
            <a:spLocks noGrp="1"/>
          </p:cNvSpPr>
          <p:nvPr>
            <p:ph idx="1"/>
          </p:nvPr>
        </p:nvSpPr>
        <p:spPr/>
        <p:txBody>
          <a:bodyPr>
            <a:normAutofit/>
          </a:bodyPr>
          <a:lstStyle/>
          <a:p>
            <a:r>
              <a:rPr lang="zh-CN" altLang="en-US" dirty="0" smtClean="0"/>
              <a:t>在</a:t>
            </a:r>
            <a:r>
              <a:rPr lang="en-US" altLang="zh-CN" dirty="0"/>
              <a:t>WordNet</a:t>
            </a:r>
            <a:r>
              <a:rPr lang="zh-CN" altLang="en-US" dirty="0"/>
              <a:t>中，名词，动词，形容词和副词各自被组织成一个同义词的</a:t>
            </a:r>
            <a:r>
              <a:rPr lang="zh-CN" altLang="en-US" dirty="0" smtClean="0"/>
              <a:t>网络</a:t>
            </a:r>
            <a:endParaRPr lang="en-US" altLang="zh-CN" dirty="0" smtClean="0"/>
          </a:p>
          <a:p>
            <a:r>
              <a:rPr lang="zh-CN" altLang="en-US" dirty="0" smtClean="0"/>
              <a:t>每个</a:t>
            </a:r>
            <a:r>
              <a:rPr lang="zh-CN" altLang="en-US" dirty="0"/>
              <a:t>同义词集合都代表一个基本的语义概念，并且这些集合之间也由各种关系</a:t>
            </a:r>
            <a:r>
              <a:rPr lang="zh-CN" altLang="en-US" dirty="0" smtClean="0"/>
              <a:t>连接</a:t>
            </a:r>
            <a:endParaRPr lang="en-US" altLang="zh-CN" dirty="0" smtClean="0"/>
          </a:p>
          <a:p>
            <a:r>
              <a:rPr lang="zh-CN" altLang="en-US" dirty="0"/>
              <a:t>一个多义词将出现在它的每个意思的同义词集合</a:t>
            </a:r>
            <a:r>
              <a:rPr lang="zh-CN" altLang="en-US" dirty="0" smtClean="0"/>
              <a:t>中</a:t>
            </a:r>
            <a:endParaRPr lang="en-US" altLang="zh-CN" dirty="0" smtClean="0"/>
          </a:p>
        </p:txBody>
      </p:sp>
    </p:spTree>
    <p:extLst>
      <p:ext uri="{BB962C8B-B14F-4D97-AF65-F5344CB8AC3E}">
        <p14:creationId xmlns:p14="http://schemas.microsoft.com/office/powerpoint/2010/main" val="224332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WordNet</a:t>
            </a:r>
            <a:endParaRPr lang="zh-CN" altLang="en-US" dirty="0"/>
          </a:p>
        </p:txBody>
      </p:sp>
      <p:sp>
        <p:nvSpPr>
          <p:cNvPr id="3" name="内容占位符 2"/>
          <p:cNvSpPr>
            <a:spLocks noGrp="1"/>
          </p:cNvSpPr>
          <p:nvPr>
            <p:ph idx="1"/>
          </p:nvPr>
        </p:nvSpPr>
        <p:spPr/>
        <p:txBody>
          <a:bodyPr/>
          <a:lstStyle/>
          <a:p>
            <a:r>
              <a:rPr lang="zh-CN" altLang="en-US" dirty="0"/>
              <a:t>每个词语</a:t>
            </a:r>
            <a:r>
              <a:rPr lang="en-US" altLang="zh-CN" dirty="0"/>
              <a:t>(word)</a:t>
            </a:r>
            <a:r>
              <a:rPr lang="zh-CN" altLang="en-US" dirty="0"/>
              <a:t>可能有多个不同的语义，对应不同的</a:t>
            </a:r>
            <a:r>
              <a:rPr lang="en-US" altLang="zh-CN" dirty="0"/>
              <a:t>sense</a:t>
            </a:r>
            <a:r>
              <a:rPr lang="zh-CN" altLang="en-US" dirty="0"/>
              <a:t>。</a:t>
            </a:r>
            <a:endParaRPr lang="en-US" altLang="zh-CN" dirty="0"/>
          </a:p>
          <a:p>
            <a:r>
              <a:rPr lang="zh-CN" altLang="en-US" dirty="0"/>
              <a:t>而每个不同的语义（</a:t>
            </a:r>
            <a:r>
              <a:rPr lang="en-US" altLang="zh-CN" dirty="0"/>
              <a:t>sense</a:t>
            </a:r>
            <a:r>
              <a:rPr lang="zh-CN" altLang="en-US" dirty="0"/>
              <a:t>）又可能对应多个词</a:t>
            </a:r>
            <a:endParaRPr lang="en-US" altLang="zh-CN" dirty="0"/>
          </a:p>
          <a:p>
            <a:r>
              <a:rPr lang="zh-CN" altLang="en-US" dirty="0"/>
              <a:t>一个</a:t>
            </a:r>
            <a:r>
              <a:rPr lang="en-US" altLang="zh-CN" dirty="0"/>
              <a:t>sense</a:t>
            </a:r>
            <a:r>
              <a:rPr lang="zh-CN" altLang="en-US" dirty="0"/>
              <a:t>中的多个消除了多义性的词语叫做</a:t>
            </a:r>
            <a:r>
              <a:rPr lang="en-US" altLang="zh-CN" dirty="0"/>
              <a:t>lemma</a:t>
            </a:r>
          </a:p>
          <a:p>
            <a:endParaRPr lang="zh-CN" altLang="en-US" dirty="0"/>
          </a:p>
        </p:txBody>
      </p:sp>
    </p:spTree>
    <p:extLst>
      <p:ext uri="{BB962C8B-B14F-4D97-AF65-F5344CB8AC3E}">
        <p14:creationId xmlns:p14="http://schemas.microsoft.com/office/powerpoint/2010/main" val="18486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zh-CN" altLang="en-US" dirty="0" smtClean="0"/>
              <a:t>查询</a:t>
            </a:r>
            <a:r>
              <a:rPr lang="zh-CN" altLang="en-US" dirty="0" smtClean="0"/>
              <a:t>扩展</a:t>
            </a:r>
            <a:r>
              <a:rPr lang="en-US" altLang="zh-CN" dirty="0" smtClean="0"/>
              <a:t>(Query Expansion)</a:t>
            </a:r>
          </a:p>
          <a:p>
            <a:pPr lvl="1"/>
            <a:r>
              <a:rPr lang="zh-CN" altLang="en-US" dirty="0" smtClean="0"/>
              <a:t>相关反馈，伪相关反馈</a:t>
            </a:r>
            <a:endParaRPr lang="en-US" altLang="zh-CN" dirty="0" smtClean="0"/>
          </a:p>
          <a:p>
            <a:pPr lvl="1"/>
            <a:r>
              <a:rPr lang="zh-CN" altLang="en-US" dirty="0" smtClean="0"/>
              <a:t>基于同义词的扩展</a:t>
            </a:r>
            <a:endParaRPr lang="en-US" altLang="zh-CN" dirty="0" smtClean="0"/>
          </a:p>
        </p:txBody>
      </p:sp>
    </p:spTree>
    <p:extLst>
      <p:ext uri="{BB962C8B-B14F-4D97-AF65-F5344CB8AC3E}">
        <p14:creationId xmlns:p14="http://schemas.microsoft.com/office/powerpoint/2010/main" val="2022808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WordNet</a:t>
            </a:r>
            <a:endParaRPr lang="zh-CN" altLang="en-US" dirty="0"/>
          </a:p>
        </p:txBody>
      </p:sp>
      <p:sp>
        <p:nvSpPr>
          <p:cNvPr id="3" name="内容占位符 2"/>
          <p:cNvSpPr>
            <a:spLocks noGrp="1"/>
          </p:cNvSpPr>
          <p:nvPr>
            <p:ph idx="1"/>
          </p:nvPr>
        </p:nvSpPr>
        <p:spPr/>
        <p:txBody>
          <a:bodyPr/>
          <a:lstStyle/>
          <a:p>
            <a:r>
              <a:rPr lang="en-US" altLang="zh-CN" dirty="0" err="1" smtClean="0"/>
              <a:t>Nltk</a:t>
            </a:r>
            <a:endParaRPr lang="en-US" altLang="zh-CN" dirty="0" smtClean="0"/>
          </a:p>
          <a:p>
            <a:r>
              <a:rPr lang="en-US" altLang="zh-CN" dirty="0"/>
              <a:t>http://</a:t>
            </a:r>
            <a:r>
              <a:rPr lang="en-US" altLang="zh-CN" dirty="0" smtClean="0"/>
              <a:t>www.nltk.org/howto/wordnet.html</a:t>
            </a:r>
            <a:endParaRPr lang="en-US" altLang="zh-CN" dirty="0" smtClean="0"/>
          </a:p>
          <a:p>
            <a:r>
              <a:rPr lang="zh-CN" altLang="zh-CN" b="1" dirty="0" smtClean="0">
                <a:solidFill>
                  <a:srgbClr val="000080"/>
                </a:solidFill>
                <a:latin typeface="宋体" panose="02010600030101010101" pitchFamily="2" charset="-122"/>
                <a:ea typeface="宋体" panose="02010600030101010101" pitchFamily="2" charset="-122"/>
              </a:rPr>
              <a:t>from </a:t>
            </a:r>
            <a:r>
              <a:rPr lang="zh-CN" altLang="zh-CN" dirty="0">
                <a:solidFill>
                  <a:srgbClr val="000000"/>
                </a:solidFill>
                <a:latin typeface="宋体" panose="02010600030101010101" pitchFamily="2" charset="-122"/>
                <a:ea typeface="宋体" panose="02010600030101010101" pitchFamily="2" charset="-122"/>
              </a:rPr>
              <a:t>nltk.corpus </a:t>
            </a:r>
            <a:r>
              <a:rPr lang="zh-CN" altLang="zh-CN" b="1" dirty="0">
                <a:solidFill>
                  <a:srgbClr val="000080"/>
                </a:solidFill>
                <a:latin typeface="宋体" panose="02010600030101010101" pitchFamily="2" charset="-122"/>
                <a:ea typeface="宋体" panose="02010600030101010101" pitchFamily="2" charset="-122"/>
              </a:rPr>
              <a:t>import </a:t>
            </a:r>
            <a:r>
              <a:rPr lang="zh-CN" altLang="zh-CN" dirty="0">
                <a:solidFill>
                  <a:srgbClr val="000000"/>
                </a:solidFill>
                <a:latin typeface="宋体" panose="02010600030101010101" pitchFamily="2" charset="-122"/>
                <a:ea typeface="宋体" panose="02010600030101010101" pitchFamily="2" charset="-122"/>
              </a:rPr>
              <a:t>wordnet </a:t>
            </a:r>
            <a:r>
              <a:rPr lang="zh-CN" altLang="zh-CN" b="1" dirty="0">
                <a:solidFill>
                  <a:srgbClr val="000080"/>
                </a:solidFill>
                <a:latin typeface="宋体" panose="02010600030101010101" pitchFamily="2" charset="-122"/>
                <a:ea typeface="宋体" panose="02010600030101010101" pitchFamily="2" charset="-122"/>
              </a:rPr>
              <a:t>as </a:t>
            </a:r>
            <a:r>
              <a:rPr lang="zh-CN" altLang="zh-CN" dirty="0">
                <a:solidFill>
                  <a:srgbClr val="000000"/>
                </a:solidFill>
                <a:latin typeface="宋体" panose="02010600030101010101" pitchFamily="2" charset="-122"/>
                <a:ea typeface="宋体" panose="02010600030101010101" pitchFamily="2" charset="-122"/>
              </a:rPr>
              <a:t>wn</a:t>
            </a:r>
            <a:br>
              <a:rPr lang="zh-CN" altLang="zh-CN" dirty="0">
                <a:solidFill>
                  <a:srgbClr val="000000"/>
                </a:solidFill>
                <a:latin typeface="宋体" panose="02010600030101010101" pitchFamily="2" charset="-122"/>
                <a:ea typeface="宋体" panose="02010600030101010101" pitchFamily="2" charset="-122"/>
              </a:rPr>
            </a:br>
            <a:endParaRPr lang="zh-CN" altLang="en-US" dirty="0"/>
          </a:p>
        </p:txBody>
      </p:sp>
    </p:spTree>
    <p:extLst>
      <p:ext uri="{BB962C8B-B14F-4D97-AF65-F5344CB8AC3E}">
        <p14:creationId xmlns:p14="http://schemas.microsoft.com/office/powerpoint/2010/main" val="19258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WordNet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可以指定单词的词性：</a:t>
            </a:r>
            <a:endParaRPr lang="en-US" altLang="zh-CN" dirty="0" smtClean="0"/>
          </a:p>
          <a:p>
            <a:r>
              <a:rPr lang="zh-CN" altLang="zh-CN" dirty="0">
                <a:solidFill>
                  <a:srgbClr val="000080"/>
                </a:solidFill>
                <a:latin typeface="宋体" panose="02010600030101010101" pitchFamily="2" charset="-122"/>
                <a:ea typeface="宋体" panose="02010600030101010101" pitchFamily="2" charset="-122"/>
              </a:rPr>
              <a:t>print </a:t>
            </a:r>
            <a:r>
              <a:rPr lang="zh-CN" altLang="zh-CN" dirty="0">
                <a:solidFill>
                  <a:srgbClr val="000000"/>
                </a:solidFill>
                <a:latin typeface="宋体" panose="02010600030101010101" pitchFamily="2" charset="-122"/>
                <a:ea typeface="宋体" panose="02010600030101010101" pitchFamily="2" charset="-122"/>
              </a:rPr>
              <a:t>(wn.synsets(</a:t>
            </a:r>
            <a:r>
              <a:rPr lang="zh-CN" altLang="zh-CN" b="1" dirty="0">
                <a:solidFill>
                  <a:srgbClr val="008080"/>
                </a:solidFill>
                <a:latin typeface="宋体" panose="02010600030101010101" pitchFamily="2" charset="-122"/>
                <a:ea typeface="宋体" panose="02010600030101010101" pitchFamily="2" charset="-122"/>
              </a:rPr>
              <a:t>'dog'</a:t>
            </a:r>
            <a:r>
              <a:rPr lang="zh-CN" altLang="zh-CN" dirty="0">
                <a:solidFill>
                  <a:srgbClr val="000000"/>
                </a:solidFill>
                <a:latin typeface="宋体" panose="02010600030101010101" pitchFamily="2" charset="-122"/>
                <a:ea typeface="宋体" panose="02010600030101010101" pitchFamily="2" charset="-122"/>
              </a:rPr>
              <a:t>,</a:t>
            </a:r>
            <a:r>
              <a:rPr lang="zh-CN" altLang="zh-CN" dirty="0">
                <a:solidFill>
                  <a:srgbClr val="660099"/>
                </a:solidFill>
                <a:latin typeface="宋体" panose="02010600030101010101" pitchFamily="2" charset="-122"/>
                <a:ea typeface="宋体" panose="02010600030101010101" pitchFamily="2" charset="-122"/>
              </a:rPr>
              <a:t>pos</a:t>
            </a:r>
            <a:r>
              <a:rPr lang="zh-CN" altLang="zh-CN" dirty="0">
                <a:solidFill>
                  <a:srgbClr val="000000"/>
                </a:solidFill>
                <a:latin typeface="宋体" panose="02010600030101010101" pitchFamily="2" charset="-122"/>
                <a:ea typeface="宋体" panose="02010600030101010101" pitchFamily="2" charset="-122"/>
              </a:rPr>
              <a:t>=wn.VERB))</a:t>
            </a:r>
            <a:br>
              <a:rPr lang="zh-CN" altLang="zh-CN" dirty="0">
                <a:solidFill>
                  <a:srgbClr val="000000"/>
                </a:solidFill>
                <a:latin typeface="宋体" panose="02010600030101010101" pitchFamily="2" charset="-122"/>
                <a:ea typeface="宋体" panose="02010600030101010101" pitchFamily="2" charset="-122"/>
              </a:rPr>
            </a:br>
            <a:r>
              <a:rPr lang="zh-CN" altLang="zh-CN" dirty="0">
                <a:solidFill>
                  <a:srgbClr val="000080"/>
                </a:solidFill>
                <a:latin typeface="宋体" panose="02010600030101010101" pitchFamily="2" charset="-122"/>
                <a:ea typeface="宋体" panose="02010600030101010101" pitchFamily="2" charset="-122"/>
              </a:rPr>
              <a:t>print </a:t>
            </a:r>
            <a:r>
              <a:rPr lang="zh-CN" altLang="zh-CN" dirty="0">
                <a:solidFill>
                  <a:srgbClr val="000000"/>
                </a:solidFill>
                <a:latin typeface="宋体" panose="02010600030101010101" pitchFamily="2" charset="-122"/>
                <a:ea typeface="宋体" panose="02010600030101010101" pitchFamily="2" charset="-122"/>
              </a:rPr>
              <a:t>(wn.synsets(</a:t>
            </a:r>
            <a:r>
              <a:rPr lang="zh-CN" altLang="zh-CN" b="1" dirty="0">
                <a:solidFill>
                  <a:srgbClr val="008080"/>
                </a:solidFill>
                <a:latin typeface="宋体" panose="02010600030101010101" pitchFamily="2" charset="-122"/>
                <a:ea typeface="宋体" panose="02010600030101010101" pitchFamily="2" charset="-122"/>
              </a:rPr>
              <a:t>'dog'</a:t>
            </a:r>
            <a:r>
              <a:rPr lang="zh-CN" altLang="zh-CN" dirty="0">
                <a:solidFill>
                  <a:srgbClr val="000000"/>
                </a:solidFill>
                <a:latin typeface="宋体" panose="02010600030101010101" pitchFamily="2" charset="-122"/>
                <a:ea typeface="宋体" panose="02010600030101010101" pitchFamily="2" charset="-122"/>
              </a:rPr>
              <a:t>))</a:t>
            </a:r>
            <a:endParaRPr lang="zh-CN" altLang="zh-CN" sz="5400" dirty="0">
              <a:latin typeface="Arial" panose="020B0604020202020204" pitchFamily="34" charset="0"/>
            </a:endParaRPr>
          </a:p>
          <a:p>
            <a:r>
              <a:rPr lang="en-US" altLang="zh-CN" dirty="0"/>
              <a:t>[</a:t>
            </a:r>
            <a:r>
              <a:rPr lang="en-US" altLang="zh-CN" dirty="0" err="1"/>
              <a:t>Synset</a:t>
            </a:r>
            <a:r>
              <a:rPr lang="en-US" altLang="zh-CN" dirty="0" smtClean="0"/>
              <a:t>(‘chase.v.01’)]   #chase</a:t>
            </a:r>
            <a:r>
              <a:rPr lang="zh-CN" altLang="en-US" dirty="0" smtClean="0"/>
              <a:t>作为动词的第一个意思</a:t>
            </a:r>
            <a:endParaRPr lang="en-US" altLang="zh-CN" dirty="0"/>
          </a:p>
          <a:p>
            <a:r>
              <a:rPr lang="en-US" altLang="zh-CN" dirty="0"/>
              <a:t>[</a:t>
            </a:r>
            <a:r>
              <a:rPr lang="en-US" altLang="zh-CN" dirty="0" err="1"/>
              <a:t>Synset</a:t>
            </a:r>
            <a:r>
              <a:rPr lang="en-US" altLang="zh-CN" dirty="0"/>
              <a:t>('dog.n.01'), </a:t>
            </a:r>
            <a:r>
              <a:rPr lang="en-US" altLang="zh-CN" dirty="0" err="1"/>
              <a:t>Synset</a:t>
            </a:r>
            <a:r>
              <a:rPr lang="en-US" altLang="zh-CN" dirty="0"/>
              <a:t>('frump.n.01'), </a:t>
            </a:r>
            <a:r>
              <a:rPr lang="en-US" altLang="zh-CN" dirty="0" err="1"/>
              <a:t>Synset</a:t>
            </a:r>
            <a:r>
              <a:rPr lang="en-US" altLang="zh-CN" dirty="0"/>
              <a:t>('dog.n.03'), </a:t>
            </a:r>
            <a:r>
              <a:rPr lang="en-US" altLang="zh-CN" dirty="0" err="1"/>
              <a:t>Synset</a:t>
            </a:r>
            <a:r>
              <a:rPr lang="en-US" altLang="zh-CN" dirty="0"/>
              <a:t>('cad.n.01'), </a:t>
            </a:r>
            <a:r>
              <a:rPr lang="en-US" altLang="zh-CN" dirty="0" err="1"/>
              <a:t>Synset</a:t>
            </a:r>
            <a:r>
              <a:rPr lang="en-US" altLang="zh-CN" dirty="0"/>
              <a:t>('frank.n.02'), </a:t>
            </a:r>
            <a:r>
              <a:rPr lang="en-US" altLang="zh-CN" dirty="0" err="1"/>
              <a:t>Synset</a:t>
            </a:r>
            <a:r>
              <a:rPr lang="en-US" altLang="zh-CN" dirty="0"/>
              <a:t>('pawl.n.01'), </a:t>
            </a:r>
            <a:r>
              <a:rPr lang="en-US" altLang="zh-CN" dirty="0" err="1"/>
              <a:t>Synset</a:t>
            </a:r>
            <a:r>
              <a:rPr lang="en-US" altLang="zh-CN" dirty="0"/>
              <a:t>('andiron.n.01'), </a:t>
            </a:r>
            <a:r>
              <a:rPr lang="en-US" altLang="zh-CN" dirty="0" err="1"/>
              <a:t>Synset</a:t>
            </a:r>
            <a:r>
              <a:rPr lang="en-US" altLang="zh-CN" dirty="0"/>
              <a:t>('chase.v.01')]</a:t>
            </a:r>
            <a:endParaRPr lang="en-US" altLang="zh-CN" dirty="0" smtClean="0"/>
          </a:p>
          <a:p>
            <a:endParaRPr lang="zh-CN" altLang="en-US" dirty="0"/>
          </a:p>
        </p:txBody>
      </p:sp>
      <p:sp>
        <p:nvSpPr>
          <p:cNvPr id="5" name="文本框 4"/>
          <p:cNvSpPr txBox="1"/>
          <p:nvPr/>
        </p:nvSpPr>
        <p:spPr>
          <a:xfrm>
            <a:off x="7609742" y="3074348"/>
            <a:ext cx="1755994" cy="369332"/>
          </a:xfrm>
          <a:prstGeom prst="rect">
            <a:avLst/>
          </a:prstGeom>
          <a:noFill/>
        </p:spPr>
        <p:txBody>
          <a:bodyPr wrap="none" rtlCol="0">
            <a:spAutoFit/>
          </a:bodyPr>
          <a:lstStyle/>
          <a:p>
            <a:r>
              <a:rPr lang="en-US" altLang="zh-CN" dirty="0" smtClean="0"/>
              <a:t>ADJ,ADV,NOUN</a:t>
            </a:r>
            <a:endParaRPr lang="zh-CN" altLang="en-US" dirty="0"/>
          </a:p>
        </p:txBody>
      </p:sp>
    </p:spTree>
    <p:extLst>
      <p:ext uri="{BB962C8B-B14F-4D97-AF65-F5344CB8AC3E}">
        <p14:creationId xmlns:p14="http://schemas.microsoft.com/office/powerpoint/2010/main" val="1891711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WordNet</a:t>
            </a:r>
            <a:endParaRPr lang="zh-CN" altLang="en-US" dirty="0"/>
          </a:p>
        </p:txBody>
      </p:sp>
      <p:sp>
        <p:nvSpPr>
          <p:cNvPr id="3" name="内容占位符 2"/>
          <p:cNvSpPr>
            <a:spLocks noGrp="1"/>
          </p:cNvSpPr>
          <p:nvPr>
            <p:ph idx="1"/>
          </p:nvPr>
        </p:nvSpPr>
        <p:spPr/>
        <p:txBody>
          <a:bodyPr/>
          <a:lstStyle/>
          <a:p>
            <a:r>
              <a:rPr lang="en-US" altLang="zh-CN" dirty="0" smtClean="0"/>
              <a:t>Print (</a:t>
            </a:r>
            <a:r>
              <a:rPr lang="en-US" altLang="zh-CN" dirty="0" err="1"/>
              <a:t>wn.synset</a:t>
            </a:r>
            <a:r>
              <a:rPr lang="en-US" altLang="zh-CN" dirty="0"/>
              <a:t>('dog.n.01').definition())</a:t>
            </a:r>
          </a:p>
          <a:p>
            <a:r>
              <a:rPr lang="en-US" altLang="zh-CN" dirty="0"/>
              <a:t>a member of the genus </a:t>
            </a:r>
            <a:r>
              <a:rPr lang="en-US" altLang="zh-CN" dirty="0" err="1"/>
              <a:t>Canis</a:t>
            </a:r>
            <a:r>
              <a:rPr lang="en-US" altLang="zh-CN" dirty="0"/>
              <a:t> (probably descended from the common wolf) that has been domesticated by man since prehistoric times; occurs in many breeds</a:t>
            </a:r>
            <a:endParaRPr lang="zh-CN" altLang="en-US" dirty="0"/>
          </a:p>
        </p:txBody>
      </p:sp>
    </p:spTree>
    <p:extLst>
      <p:ext uri="{BB962C8B-B14F-4D97-AF65-F5344CB8AC3E}">
        <p14:creationId xmlns:p14="http://schemas.microsoft.com/office/powerpoint/2010/main" val="2776710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WordNet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获取单词：</a:t>
            </a:r>
            <a:endParaRPr lang="en-US" altLang="zh-CN" dirty="0" smtClean="0"/>
          </a:p>
          <a:p>
            <a:r>
              <a:rPr lang="zh-CN" altLang="zh-CN" dirty="0">
                <a:solidFill>
                  <a:srgbClr val="000080"/>
                </a:solidFill>
                <a:latin typeface="宋体" panose="02010600030101010101" pitchFamily="2" charset="-122"/>
                <a:ea typeface="宋体" panose="02010600030101010101" pitchFamily="2" charset="-122"/>
              </a:rPr>
              <a:t>print </a:t>
            </a:r>
            <a:r>
              <a:rPr lang="zh-CN" altLang="zh-CN" dirty="0">
                <a:solidFill>
                  <a:srgbClr val="000000"/>
                </a:solidFill>
                <a:latin typeface="宋体" panose="02010600030101010101" pitchFamily="2" charset="-122"/>
                <a:ea typeface="宋体" panose="02010600030101010101" pitchFamily="2" charset="-122"/>
              </a:rPr>
              <a:t>(wn.synsets(</a:t>
            </a:r>
            <a:r>
              <a:rPr lang="zh-CN" altLang="zh-CN" b="1" dirty="0">
                <a:solidFill>
                  <a:srgbClr val="008080"/>
                </a:solidFill>
                <a:latin typeface="宋体" panose="02010600030101010101" pitchFamily="2" charset="-122"/>
                <a:ea typeface="宋体" panose="02010600030101010101" pitchFamily="2" charset="-122"/>
              </a:rPr>
              <a:t>'dog'</a:t>
            </a:r>
            <a:r>
              <a:rPr lang="zh-CN" altLang="zh-CN" dirty="0">
                <a:solidFill>
                  <a:srgbClr val="000000"/>
                </a:solidFill>
                <a:latin typeface="宋体" panose="02010600030101010101" pitchFamily="2" charset="-122"/>
                <a:ea typeface="宋体" panose="02010600030101010101" pitchFamily="2" charset="-122"/>
              </a:rPr>
              <a:t>,</a:t>
            </a:r>
            <a:r>
              <a:rPr lang="zh-CN" altLang="zh-CN" dirty="0">
                <a:solidFill>
                  <a:srgbClr val="660099"/>
                </a:solidFill>
                <a:latin typeface="宋体" panose="02010600030101010101" pitchFamily="2" charset="-122"/>
                <a:ea typeface="宋体" panose="02010600030101010101" pitchFamily="2" charset="-122"/>
              </a:rPr>
              <a:t>pos</a:t>
            </a:r>
            <a:r>
              <a:rPr lang="zh-CN" altLang="zh-CN" dirty="0">
                <a:solidFill>
                  <a:srgbClr val="000000"/>
                </a:solidFill>
                <a:latin typeface="宋体" panose="02010600030101010101" pitchFamily="2" charset="-122"/>
                <a:ea typeface="宋体" panose="02010600030101010101" pitchFamily="2" charset="-122"/>
              </a:rPr>
              <a:t>=</a:t>
            </a:r>
            <a:r>
              <a:rPr lang="zh-CN" altLang="zh-CN" dirty="0">
                <a:solidFill>
                  <a:srgbClr val="00B0F0"/>
                </a:solidFill>
                <a:latin typeface="宋体" panose="02010600030101010101" pitchFamily="2" charset="-122"/>
                <a:ea typeface="宋体" panose="02010600030101010101" pitchFamily="2" charset="-122"/>
              </a:rPr>
              <a:t>wn.VERB</a:t>
            </a:r>
            <a:r>
              <a:rPr lang="zh-CN" altLang="zh-CN" dirty="0">
                <a:solidFill>
                  <a:srgbClr val="000000"/>
                </a:solidFill>
                <a:latin typeface="宋体" panose="02010600030101010101" pitchFamily="2" charset="-122"/>
                <a:ea typeface="宋体" panose="02010600030101010101" pitchFamily="2" charset="-122"/>
              </a:rPr>
              <a:t>)</a:t>
            </a:r>
            <a:r>
              <a:rPr lang="zh-CN" altLang="zh-CN" dirty="0">
                <a:solidFill>
                  <a:srgbClr val="FF0000"/>
                </a:solidFill>
                <a:latin typeface="宋体" panose="02010600030101010101" pitchFamily="2" charset="-122"/>
                <a:ea typeface="宋体" panose="02010600030101010101" pitchFamily="2" charset="-122"/>
              </a:rPr>
              <a:t>[0].</a:t>
            </a:r>
            <a:r>
              <a:rPr lang="zh-CN" altLang="zh-CN" dirty="0">
                <a:solidFill>
                  <a:srgbClr val="000000"/>
                </a:solidFill>
                <a:latin typeface="宋体" panose="02010600030101010101" pitchFamily="2" charset="-122"/>
                <a:ea typeface="宋体" panose="02010600030101010101" pitchFamily="2" charset="-122"/>
              </a:rPr>
              <a:t>lemmas()</a:t>
            </a:r>
            <a:r>
              <a:rPr lang="zh-CN" altLang="zh-CN" dirty="0">
                <a:solidFill>
                  <a:srgbClr val="FF0000"/>
                </a:solidFill>
                <a:latin typeface="宋体" panose="02010600030101010101" pitchFamily="2" charset="-122"/>
                <a:ea typeface="宋体" panose="02010600030101010101" pitchFamily="2" charset="-122"/>
              </a:rPr>
              <a:t>[0].</a:t>
            </a:r>
            <a:r>
              <a:rPr lang="zh-CN" altLang="zh-CN" dirty="0">
                <a:solidFill>
                  <a:srgbClr val="000000"/>
                </a:solidFill>
                <a:latin typeface="宋体" panose="02010600030101010101" pitchFamily="2" charset="-122"/>
                <a:ea typeface="宋体" panose="02010600030101010101" pitchFamily="2" charset="-122"/>
              </a:rPr>
              <a:t>name())</a:t>
            </a:r>
            <a:endParaRPr lang="zh-CN" altLang="zh-CN" sz="5400" dirty="0">
              <a:latin typeface="Arial" panose="020B0604020202020204" pitchFamily="34" charset="0"/>
            </a:endParaRPr>
          </a:p>
          <a:p>
            <a:r>
              <a:rPr lang="en-US" altLang="zh-CN" dirty="0" smtClean="0"/>
              <a:t>Chase</a:t>
            </a:r>
          </a:p>
          <a:p>
            <a:r>
              <a:rPr lang="zh-CN" altLang="en-US" dirty="0" smtClean="0"/>
              <a:t>获取同义词列表：</a:t>
            </a:r>
            <a:endParaRPr lang="en-US" altLang="zh-CN" dirty="0"/>
          </a:p>
          <a:p>
            <a:r>
              <a:rPr lang="en-US" altLang="zh-CN" dirty="0"/>
              <a:t>for </a:t>
            </a:r>
            <a:r>
              <a:rPr lang="en-US" altLang="zh-CN" dirty="0" err="1"/>
              <a:t>syn</a:t>
            </a:r>
            <a:r>
              <a:rPr lang="en-US" altLang="zh-CN" dirty="0"/>
              <a:t> in </a:t>
            </a:r>
            <a:r>
              <a:rPr lang="en-US" altLang="zh-CN" dirty="0" err="1" smtClean="0"/>
              <a:t>word_list</a:t>
            </a:r>
            <a:r>
              <a:rPr lang="en-US" altLang="zh-CN" dirty="0" smtClean="0"/>
              <a:t>:</a:t>
            </a:r>
            <a:endParaRPr lang="en-US" altLang="zh-CN" dirty="0"/>
          </a:p>
          <a:p>
            <a:r>
              <a:rPr lang="en-US" altLang="zh-CN" dirty="0"/>
              <a:t>        </a:t>
            </a:r>
            <a:r>
              <a:rPr lang="en-US" altLang="zh-CN" dirty="0" smtClean="0"/>
              <a:t>for </a:t>
            </a:r>
            <a:r>
              <a:rPr lang="en-US" altLang="zh-CN" dirty="0"/>
              <a:t>l in </a:t>
            </a:r>
            <a:r>
              <a:rPr lang="en-US" altLang="zh-CN" dirty="0" err="1"/>
              <a:t>syn.lemmas</a:t>
            </a:r>
            <a:r>
              <a:rPr lang="en-US" altLang="zh-CN" dirty="0" smtClean="0"/>
              <a:t>():</a:t>
            </a:r>
          </a:p>
          <a:p>
            <a:r>
              <a:rPr lang="en-US" altLang="zh-CN" dirty="0"/>
              <a:t>                </a:t>
            </a:r>
            <a:r>
              <a:rPr lang="en-US" altLang="zh-CN" dirty="0" err="1"/>
              <a:t>synonyms.append</a:t>
            </a:r>
            <a:r>
              <a:rPr lang="en-US" altLang="zh-CN" dirty="0"/>
              <a:t>(l.name()) </a:t>
            </a:r>
            <a:endParaRPr lang="en-US" altLang="zh-CN" dirty="0" smtClean="0"/>
          </a:p>
          <a:p>
            <a:endParaRPr lang="zh-CN" altLang="en-US" dirty="0"/>
          </a:p>
        </p:txBody>
      </p:sp>
      <p:cxnSp>
        <p:nvCxnSpPr>
          <p:cNvPr id="9" name="直接箭头连接符 8"/>
          <p:cNvCxnSpPr/>
          <p:nvPr/>
        </p:nvCxnSpPr>
        <p:spPr>
          <a:xfrm flipH="1">
            <a:off x="3807069" y="3270738"/>
            <a:ext cx="3261946" cy="113420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p:nvPr/>
        </p:nvCxnSpPr>
        <p:spPr>
          <a:xfrm flipH="1">
            <a:off x="4457700" y="3270738"/>
            <a:ext cx="4317023" cy="158261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759033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Task2</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query</a:t>
            </a:r>
            <a:r>
              <a:rPr lang="zh-CN" altLang="en-US" dirty="0" smtClean="0"/>
              <a:t>中的单词，在</a:t>
            </a:r>
            <a:r>
              <a:rPr lang="en-US" altLang="zh-CN" dirty="0" smtClean="0"/>
              <a:t>WordNet</a:t>
            </a:r>
            <a:r>
              <a:rPr lang="zh-CN" altLang="en-US" dirty="0" smtClean="0"/>
              <a:t>中找到其同义词</a:t>
            </a:r>
            <a:endParaRPr lang="en-US" altLang="zh-CN" dirty="0" smtClean="0"/>
          </a:p>
          <a:p>
            <a:pPr lvl="1"/>
            <a:r>
              <a:rPr lang="zh-CN" altLang="en-US" dirty="0" smtClean="0"/>
              <a:t>同义词数目</a:t>
            </a:r>
            <a:r>
              <a:rPr lang="zh-CN" altLang="en-US" dirty="0" smtClean="0"/>
              <a:t>？</a:t>
            </a:r>
            <a:endParaRPr lang="en-US" altLang="zh-CN" dirty="0" smtClean="0"/>
          </a:p>
          <a:p>
            <a:pPr lvl="1"/>
            <a:r>
              <a:rPr lang="zh-CN" altLang="en-US" dirty="0" smtClean="0"/>
              <a:t>是不是每个词都要找同义词？</a:t>
            </a:r>
            <a:endParaRPr lang="en-US" altLang="zh-CN" dirty="0" smtClean="0"/>
          </a:p>
          <a:p>
            <a:r>
              <a:rPr lang="zh-CN" altLang="en-US" dirty="0" smtClean="0"/>
              <a:t>将同义词加入</a:t>
            </a:r>
            <a:r>
              <a:rPr lang="en-US" altLang="zh-CN" dirty="0" smtClean="0"/>
              <a:t>query</a:t>
            </a:r>
            <a:r>
              <a:rPr lang="zh-CN" altLang="en-US" dirty="0" smtClean="0"/>
              <a:t>中</a:t>
            </a:r>
            <a:endParaRPr lang="en-US" altLang="zh-CN" dirty="0" smtClean="0"/>
          </a:p>
          <a:p>
            <a:r>
              <a:rPr lang="zh-CN" altLang="en-US" dirty="0" smtClean="0"/>
              <a:t>进行检索并评测</a:t>
            </a:r>
            <a:endParaRPr lang="en-US" altLang="zh-CN" dirty="0" smtClean="0"/>
          </a:p>
        </p:txBody>
      </p:sp>
    </p:spTree>
    <p:extLst>
      <p:ext uri="{BB962C8B-B14F-4D97-AF65-F5344CB8AC3E}">
        <p14:creationId xmlns:p14="http://schemas.microsoft.com/office/powerpoint/2010/main" val="55555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380892" y="325315"/>
            <a:ext cx="2092569" cy="6594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Raw query</a:t>
            </a:r>
            <a:endParaRPr lang="zh-CN" altLang="en-US" dirty="0"/>
          </a:p>
        </p:txBody>
      </p:sp>
      <p:sp>
        <p:nvSpPr>
          <p:cNvPr id="5" name="椭圆 4"/>
          <p:cNvSpPr/>
          <p:nvPr/>
        </p:nvSpPr>
        <p:spPr>
          <a:xfrm>
            <a:off x="4343400" y="1389185"/>
            <a:ext cx="4167554" cy="7121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Query Expansion (global)</a:t>
            </a:r>
            <a:endParaRPr lang="zh-CN" altLang="en-US" dirty="0"/>
          </a:p>
        </p:txBody>
      </p:sp>
      <p:cxnSp>
        <p:nvCxnSpPr>
          <p:cNvPr id="7" name="直接箭头连接符 6"/>
          <p:cNvCxnSpPr>
            <a:stCxn id="4" idx="4"/>
            <a:endCxn id="5" idx="0"/>
          </p:cNvCxnSpPr>
          <p:nvPr/>
        </p:nvCxnSpPr>
        <p:spPr>
          <a:xfrm>
            <a:off x="6427177" y="984739"/>
            <a:ext cx="0" cy="4044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矩形 7"/>
          <p:cNvSpPr/>
          <p:nvPr/>
        </p:nvSpPr>
        <p:spPr>
          <a:xfrm>
            <a:off x="5200649" y="2567354"/>
            <a:ext cx="2453054" cy="6418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Retrieve</a:t>
            </a:r>
            <a:endParaRPr lang="zh-CN" altLang="en-US" dirty="0"/>
          </a:p>
        </p:txBody>
      </p:sp>
      <p:cxnSp>
        <p:nvCxnSpPr>
          <p:cNvPr id="10" name="直接箭头连接符 9"/>
          <p:cNvCxnSpPr>
            <a:stCxn id="5" idx="4"/>
            <a:endCxn id="8" idx="0"/>
          </p:cNvCxnSpPr>
          <p:nvPr/>
        </p:nvCxnSpPr>
        <p:spPr>
          <a:xfrm flipH="1">
            <a:off x="6427176" y="2101362"/>
            <a:ext cx="1" cy="465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12"/>
          <p:cNvSpPr/>
          <p:nvPr/>
        </p:nvSpPr>
        <p:spPr>
          <a:xfrm>
            <a:off x="3121269" y="3675184"/>
            <a:ext cx="2633295" cy="5978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Relevance Feedback</a:t>
            </a:r>
            <a:endParaRPr lang="zh-CN" altLang="en-US" dirty="0"/>
          </a:p>
        </p:txBody>
      </p:sp>
      <p:sp>
        <p:nvSpPr>
          <p:cNvPr id="14" name="矩形 13"/>
          <p:cNvSpPr/>
          <p:nvPr/>
        </p:nvSpPr>
        <p:spPr>
          <a:xfrm>
            <a:off x="7001608" y="3675184"/>
            <a:ext cx="2633295" cy="5978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Pseudo Relevance Feedback</a:t>
            </a:r>
            <a:endParaRPr lang="zh-CN" altLang="en-US" dirty="0"/>
          </a:p>
        </p:txBody>
      </p:sp>
      <p:cxnSp>
        <p:nvCxnSpPr>
          <p:cNvPr id="16" name="直接箭头连接符 15"/>
          <p:cNvCxnSpPr>
            <a:stCxn id="8" idx="2"/>
            <a:endCxn id="13" idx="0"/>
          </p:cNvCxnSpPr>
          <p:nvPr/>
        </p:nvCxnSpPr>
        <p:spPr>
          <a:xfrm flipH="1">
            <a:off x="4437917" y="3209192"/>
            <a:ext cx="1989259" cy="465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stCxn id="8" idx="2"/>
            <a:endCxn id="14" idx="0"/>
          </p:cNvCxnSpPr>
          <p:nvPr/>
        </p:nvCxnSpPr>
        <p:spPr>
          <a:xfrm>
            <a:off x="6427176" y="3209192"/>
            <a:ext cx="1891080" cy="465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矩形 20"/>
          <p:cNvSpPr/>
          <p:nvPr/>
        </p:nvSpPr>
        <p:spPr>
          <a:xfrm>
            <a:off x="5200649" y="4739053"/>
            <a:ext cx="2453054" cy="6418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New Query &amp; Retrieve</a:t>
            </a:r>
            <a:endParaRPr lang="zh-CN" altLang="en-US" dirty="0"/>
          </a:p>
        </p:txBody>
      </p:sp>
      <p:cxnSp>
        <p:nvCxnSpPr>
          <p:cNvPr id="23" name="直接箭头连接符 22"/>
          <p:cNvCxnSpPr>
            <a:stCxn id="13" idx="2"/>
            <a:endCxn id="21" idx="0"/>
          </p:cNvCxnSpPr>
          <p:nvPr/>
        </p:nvCxnSpPr>
        <p:spPr>
          <a:xfrm>
            <a:off x="4437917" y="4273061"/>
            <a:ext cx="1989259" cy="465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14" idx="2"/>
            <a:endCxn id="21" idx="0"/>
          </p:cNvCxnSpPr>
          <p:nvPr/>
        </p:nvCxnSpPr>
        <p:spPr>
          <a:xfrm flipH="1">
            <a:off x="6427176" y="4273061"/>
            <a:ext cx="1891080" cy="465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椭圆 25"/>
          <p:cNvSpPr/>
          <p:nvPr/>
        </p:nvSpPr>
        <p:spPr>
          <a:xfrm>
            <a:off x="5657849" y="5846883"/>
            <a:ext cx="1538653" cy="5715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Eval</a:t>
            </a:r>
            <a:endParaRPr lang="zh-CN" altLang="en-US" dirty="0"/>
          </a:p>
        </p:txBody>
      </p:sp>
      <p:cxnSp>
        <p:nvCxnSpPr>
          <p:cNvPr id="28" name="直接箭头连接符 27"/>
          <p:cNvCxnSpPr>
            <a:stCxn id="21" idx="2"/>
            <a:endCxn id="26" idx="0"/>
          </p:cNvCxnSpPr>
          <p:nvPr/>
        </p:nvCxnSpPr>
        <p:spPr>
          <a:xfrm>
            <a:off x="6427176" y="5380891"/>
            <a:ext cx="0" cy="465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12179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结果提交</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截止</a:t>
            </a:r>
            <a:r>
              <a:rPr lang="zh-CN" altLang="en-US" dirty="0" smtClean="0"/>
              <a:t>日期 </a:t>
            </a:r>
            <a:r>
              <a:rPr lang="en-US" altLang="zh-CN" dirty="0" smtClean="0"/>
              <a:t>5.11</a:t>
            </a:r>
          </a:p>
          <a:p>
            <a:r>
              <a:rPr lang="zh-CN" altLang="en-US" dirty="0" smtClean="0"/>
              <a:t>报告</a:t>
            </a:r>
            <a:endParaRPr lang="en-US" altLang="zh-CN" dirty="0" smtClean="0"/>
          </a:p>
          <a:p>
            <a:pPr lvl="1"/>
            <a:r>
              <a:rPr lang="zh-CN" altLang="en-US" dirty="0" smtClean="0"/>
              <a:t>过程</a:t>
            </a:r>
            <a:endParaRPr lang="en-US" altLang="zh-CN" dirty="0" smtClean="0"/>
          </a:p>
          <a:p>
            <a:pPr lvl="1"/>
            <a:r>
              <a:rPr lang="zh-CN" altLang="en-US" dirty="0" smtClean="0"/>
              <a:t>评测结果比较</a:t>
            </a:r>
            <a:endParaRPr lang="en-US" altLang="zh-CN" dirty="0" smtClean="0"/>
          </a:p>
          <a:p>
            <a:r>
              <a:rPr lang="zh-CN" altLang="en-US" dirty="0" smtClean="0"/>
              <a:t>代码</a:t>
            </a:r>
            <a:endParaRPr lang="en-US" altLang="zh-CN" dirty="0" smtClean="0"/>
          </a:p>
          <a:p>
            <a:r>
              <a:rPr lang="zh-CN" altLang="en-US" dirty="0" smtClean="0"/>
              <a:t>结果 </a:t>
            </a:r>
            <a:r>
              <a:rPr lang="en-US" altLang="zh-CN" dirty="0" smtClean="0"/>
              <a:t>(</a:t>
            </a:r>
            <a:r>
              <a:rPr lang="en-US" altLang="zh-CN" dirty="0" err="1" smtClean="0"/>
              <a:t>Run_ID</a:t>
            </a:r>
            <a:r>
              <a:rPr lang="en-US" altLang="zh-CN" dirty="0" smtClean="0"/>
              <a:t>: </a:t>
            </a:r>
            <a:r>
              <a:rPr lang="zh-CN" altLang="en-US" dirty="0" smtClean="0"/>
              <a:t>包含学号姓名方法，比如</a:t>
            </a:r>
            <a:r>
              <a:rPr lang="en-US" altLang="zh-CN" dirty="0" smtClean="0"/>
              <a:t>123456_777_PRF)</a:t>
            </a:r>
          </a:p>
          <a:p>
            <a:r>
              <a:rPr lang="zh-CN" altLang="en-US" u="sng" dirty="0"/>
              <a:t>查询</a:t>
            </a:r>
            <a:r>
              <a:rPr lang="zh-CN" altLang="en-US" u="sng" dirty="0" smtClean="0"/>
              <a:t>扩展的手段很多，支持放飞自我</a:t>
            </a:r>
            <a:r>
              <a:rPr lang="en-US" altLang="zh-CN" u="sng" dirty="0" smtClean="0"/>
              <a:t>~</a:t>
            </a:r>
            <a:endParaRPr lang="zh-CN" altLang="en-US" u="sng" dirty="0"/>
          </a:p>
        </p:txBody>
      </p:sp>
    </p:spTree>
    <p:extLst>
      <p:ext uri="{BB962C8B-B14F-4D97-AF65-F5344CB8AC3E}">
        <p14:creationId xmlns:p14="http://schemas.microsoft.com/office/powerpoint/2010/main" val="343002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查询扩展</a:t>
            </a:r>
            <a:endParaRPr lang="zh-CN" altLang="en-US" dirty="0"/>
          </a:p>
        </p:txBody>
      </p:sp>
      <p:sp>
        <p:nvSpPr>
          <p:cNvPr id="3" name="内容占位符 2"/>
          <p:cNvSpPr>
            <a:spLocks noGrp="1"/>
          </p:cNvSpPr>
          <p:nvPr>
            <p:ph idx="1"/>
          </p:nvPr>
        </p:nvSpPr>
        <p:spPr/>
        <p:txBody>
          <a:bodyPr/>
          <a:lstStyle/>
          <a:p>
            <a:r>
              <a:rPr lang="zh-CN" altLang="en-US" dirty="0"/>
              <a:t>局部：根据原始查询匹配的初始文档</a:t>
            </a:r>
            <a:endParaRPr lang="en-US" altLang="zh-CN" dirty="0"/>
          </a:p>
          <a:p>
            <a:pPr lvl="1"/>
            <a:r>
              <a:rPr lang="zh-CN" altLang="en-US" u="sng" dirty="0"/>
              <a:t>相关反馈</a:t>
            </a:r>
            <a:endParaRPr lang="en-US" altLang="zh-CN" u="sng" dirty="0"/>
          </a:p>
          <a:p>
            <a:pPr lvl="1"/>
            <a:r>
              <a:rPr lang="zh-CN" altLang="en-US" u="sng" dirty="0"/>
              <a:t>伪相关反馈</a:t>
            </a:r>
          </a:p>
          <a:p>
            <a:r>
              <a:rPr lang="zh-CN" altLang="en-US" dirty="0" smtClean="0"/>
              <a:t>全局：不考虑原始查询的结果</a:t>
            </a:r>
            <a:endParaRPr lang="en-US" altLang="zh-CN" dirty="0" smtClean="0"/>
          </a:p>
          <a:p>
            <a:pPr lvl="1"/>
            <a:r>
              <a:rPr lang="zh-CN" altLang="en-US" u="sng" dirty="0" smtClean="0"/>
              <a:t>基于同义词</a:t>
            </a:r>
            <a:endParaRPr lang="en-US" altLang="zh-CN" u="sng" dirty="0" smtClean="0"/>
          </a:p>
          <a:p>
            <a:pPr lvl="1"/>
            <a:r>
              <a:rPr lang="zh-CN" altLang="en-US" dirty="0" smtClean="0"/>
              <a:t>基于拼写纠正</a:t>
            </a:r>
            <a:endParaRPr lang="en-US" altLang="zh-CN" dirty="0" smtClean="0"/>
          </a:p>
        </p:txBody>
      </p:sp>
    </p:spTree>
    <p:extLst>
      <p:ext uri="{BB962C8B-B14F-4D97-AF65-F5344CB8AC3E}">
        <p14:creationId xmlns:p14="http://schemas.microsoft.com/office/powerpoint/2010/main" val="229771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向量空间模型</a:t>
            </a:r>
            <a:endParaRPr lang="zh-CN" altLang="en-US" dirty="0"/>
          </a:p>
        </p:txBody>
      </p:sp>
      <p:sp>
        <p:nvSpPr>
          <p:cNvPr id="3" name="内容占位符 2"/>
          <p:cNvSpPr>
            <a:spLocks noGrp="1"/>
          </p:cNvSpPr>
          <p:nvPr>
            <p:ph idx="1"/>
          </p:nvPr>
        </p:nvSpPr>
        <p:spPr/>
        <p:txBody>
          <a:bodyPr/>
          <a:lstStyle/>
          <a:p>
            <a:r>
              <a:rPr lang="en-US" altLang="zh-CN" dirty="0" smtClean="0"/>
              <a:t>Vector Space Model</a:t>
            </a:r>
          </a:p>
          <a:p>
            <a:r>
              <a:rPr lang="zh-CN" altLang="en-US" dirty="0" smtClean="0"/>
              <a:t>将</a:t>
            </a:r>
            <a:r>
              <a:rPr lang="en-US" altLang="zh-CN" dirty="0" smtClean="0"/>
              <a:t>doc</a:t>
            </a:r>
            <a:r>
              <a:rPr lang="zh-CN" altLang="en-US" dirty="0" smtClean="0"/>
              <a:t>看成是一个向量，同样的，</a:t>
            </a:r>
            <a:r>
              <a:rPr lang="en-US" altLang="zh-CN" dirty="0" smtClean="0"/>
              <a:t>query</a:t>
            </a:r>
            <a:r>
              <a:rPr lang="zh-CN" altLang="en-US" dirty="0" smtClean="0"/>
              <a:t>也可以视作向量</a:t>
            </a:r>
            <a:endParaRPr lang="en-US" altLang="zh-CN" dirty="0" smtClean="0"/>
          </a:p>
          <a:p>
            <a:r>
              <a:rPr lang="zh-CN" altLang="en-US" dirty="0" smtClean="0"/>
              <a:t>通过向量计算的相似度</a:t>
            </a:r>
            <a:r>
              <a:rPr lang="zh-CN" altLang="en-US" dirty="0"/>
              <a:t>给</a:t>
            </a:r>
            <a:r>
              <a:rPr lang="zh-CN" altLang="en-US" dirty="0" smtClean="0"/>
              <a:t>出评分</a:t>
            </a:r>
            <a:endParaRPr lang="en-US" altLang="zh-CN" dirty="0" smtClean="0"/>
          </a:p>
          <a:p>
            <a:r>
              <a:rPr lang="zh-CN" altLang="en-US" dirty="0"/>
              <a:t>也</a:t>
            </a:r>
            <a:r>
              <a:rPr lang="zh-CN" altLang="en-US" dirty="0" smtClean="0"/>
              <a:t>可用作文本分类、聚类等其他</a:t>
            </a:r>
            <a:r>
              <a:rPr lang="zh-CN" altLang="en-US" dirty="0" smtClean="0"/>
              <a:t>任务</a:t>
            </a:r>
            <a:endParaRPr lang="en-US" altLang="zh-CN" dirty="0" smtClean="0"/>
          </a:p>
          <a:p>
            <a:r>
              <a:rPr lang="en-US" altLang="zh-CN" dirty="0"/>
              <a:t>《</a:t>
            </a:r>
            <a:r>
              <a:rPr lang="zh-CN" altLang="en-US" dirty="0"/>
              <a:t>信息检索导论</a:t>
            </a:r>
            <a:r>
              <a:rPr lang="en-US" altLang="zh-CN" dirty="0"/>
              <a:t>》</a:t>
            </a:r>
            <a:r>
              <a:rPr lang="en-US" altLang="zh-CN" dirty="0" smtClean="0"/>
              <a:t>6.3</a:t>
            </a:r>
            <a:endParaRPr lang="en-US" altLang="zh-CN" dirty="0" smtClean="0"/>
          </a:p>
          <a:p>
            <a:endParaRPr lang="zh-CN" altLang="en-US" dirty="0"/>
          </a:p>
        </p:txBody>
      </p:sp>
    </p:spTree>
    <p:extLst>
      <p:ext uri="{BB962C8B-B14F-4D97-AF65-F5344CB8AC3E}">
        <p14:creationId xmlns:p14="http://schemas.microsoft.com/office/powerpoint/2010/main" val="424975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二值关联矩阵</a:t>
            </a:r>
            <a:endParaRPr lang="zh-CN" altLang="en-US" dirty="0"/>
          </a:p>
        </p:txBody>
      </p:sp>
      <p:pic>
        <p:nvPicPr>
          <p:cNvPr id="4" name="内容占位符 3"/>
          <p:cNvPicPr>
            <a:picLocks noGrp="1" noChangeAspect="1"/>
          </p:cNvPicPr>
          <p:nvPr>
            <p:ph idx="1"/>
          </p:nvPr>
        </p:nvPicPr>
        <p:blipFill>
          <a:blip r:embed="rId2"/>
          <a:stretch>
            <a:fillRect/>
          </a:stretch>
        </p:blipFill>
        <p:spPr>
          <a:xfrm>
            <a:off x="2669859" y="2814814"/>
            <a:ext cx="7603527" cy="2812263"/>
          </a:xfrm>
          <a:prstGeom prst="rect">
            <a:avLst/>
          </a:prstGeom>
        </p:spPr>
      </p:pic>
      <p:sp>
        <p:nvSpPr>
          <p:cNvPr id="3" name="文本框 2"/>
          <p:cNvSpPr txBox="1"/>
          <p:nvPr/>
        </p:nvSpPr>
        <p:spPr>
          <a:xfrm>
            <a:off x="6149258" y="2438399"/>
            <a:ext cx="644728" cy="369332"/>
          </a:xfrm>
          <a:prstGeom prst="rect">
            <a:avLst/>
          </a:prstGeom>
          <a:noFill/>
        </p:spPr>
        <p:txBody>
          <a:bodyPr wrap="none" rtlCol="0">
            <a:spAutoFit/>
          </a:bodyPr>
          <a:lstStyle/>
          <a:p>
            <a:r>
              <a:rPr lang="en-US" altLang="zh-CN" dirty="0" smtClean="0"/>
              <a:t>DOC</a:t>
            </a:r>
            <a:endParaRPr lang="zh-CN" altLang="en-US" dirty="0"/>
          </a:p>
        </p:txBody>
      </p:sp>
      <p:sp>
        <p:nvSpPr>
          <p:cNvPr id="5" name="文本框 4"/>
          <p:cNvSpPr txBox="1"/>
          <p:nvPr/>
        </p:nvSpPr>
        <p:spPr>
          <a:xfrm>
            <a:off x="1608992" y="4448908"/>
            <a:ext cx="647934" cy="369332"/>
          </a:xfrm>
          <a:prstGeom prst="rect">
            <a:avLst/>
          </a:prstGeom>
          <a:noFill/>
        </p:spPr>
        <p:txBody>
          <a:bodyPr wrap="none" rtlCol="0">
            <a:spAutoFit/>
          </a:bodyPr>
          <a:lstStyle/>
          <a:p>
            <a:r>
              <a:rPr lang="en-US" altLang="zh-CN" dirty="0" smtClean="0"/>
              <a:t>term</a:t>
            </a:r>
            <a:endParaRPr lang="zh-CN" altLang="en-US" dirty="0"/>
          </a:p>
        </p:txBody>
      </p:sp>
    </p:spTree>
    <p:extLst>
      <p:ext uri="{BB962C8B-B14F-4D97-AF65-F5344CB8AC3E}">
        <p14:creationId xmlns:p14="http://schemas.microsoft.com/office/powerpoint/2010/main" val="92958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词频矩阵</a:t>
            </a:r>
            <a:endParaRPr lang="zh-CN" altLang="en-US" dirty="0"/>
          </a:p>
        </p:txBody>
      </p:sp>
      <p:pic>
        <p:nvPicPr>
          <p:cNvPr id="4" name="内容占位符 3"/>
          <p:cNvPicPr>
            <a:picLocks noGrp="1" noChangeAspect="1"/>
          </p:cNvPicPr>
          <p:nvPr>
            <p:ph idx="1"/>
          </p:nvPr>
        </p:nvPicPr>
        <p:blipFill>
          <a:blip r:embed="rId2"/>
          <a:stretch>
            <a:fillRect/>
          </a:stretch>
        </p:blipFill>
        <p:spPr>
          <a:xfrm>
            <a:off x="2669859" y="2852909"/>
            <a:ext cx="7647619" cy="2752381"/>
          </a:xfrm>
          <a:prstGeom prst="rect">
            <a:avLst/>
          </a:prstGeom>
        </p:spPr>
      </p:pic>
    </p:spTree>
    <p:extLst>
      <p:ext uri="{BB962C8B-B14F-4D97-AF65-F5344CB8AC3E}">
        <p14:creationId xmlns:p14="http://schemas.microsoft.com/office/powerpoint/2010/main" val="264264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Tf-idf</a:t>
            </a:r>
            <a:r>
              <a:rPr lang="zh-CN" altLang="en-US" dirty="0" smtClean="0"/>
              <a:t>权重</a:t>
            </a:r>
            <a:r>
              <a:rPr lang="zh-CN" altLang="en-US" dirty="0" smtClean="0"/>
              <a:t>矩阵</a:t>
            </a:r>
            <a:endParaRPr lang="zh-CN" altLang="en-US" dirty="0"/>
          </a:p>
        </p:txBody>
      </p:sp>
      <p:pic>
        <p:nvPicPr>
          <p:cNvPr id="4" name="内容占位符 3"/>
          <p:cNvPicPr>
            <a:picLocks noGrp="1" noChangeAspect="1"/>
          </p:cNvPicPr>
          <p:nvPr>
            <p:ph idx="1"/>
          </p:nvPr>
        </p:nvPicPr>
        <p:blipFill>
          <a:blip r:embed="rId2"/>
          <a:stretch>
            <a:fillRect/>
          </a:stretch>
        </p:blipFill>
        <p:spPr>
          <a:xfrm>
            <a:off x="2674621" y="2848147"/>
            <a:ext cx="7638095" cy="2761905"/>
          </a:xfrm>
          <a:prstGeom prst="rect">
            <a:avLst/>
          </a:prstGeom>
        </p:spPr>
      </p:pic>
      <p:sp>
        <p:nvSpPr>
          <p:cNvPr id="5" name="椭圆 4"/>
          <p:cNvSpPr/>
          <p:nvPr/>
        </p:nvSpPr>
        <p:spPr>
          <a:xfrm>
            <a:off x="3719145" y="2523393"/>
            <a:ext cx="1389185" cy="33322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481754" y="5961183"/>
            <a:ext cx="5152292" cy="369332"/>
          </a:xfrm>
          <a:prstGeom prst="rect">
            <a:avLst/>
          </a:prstGeom>
          <a:noFill/>
        </p:spPr>
        <p:txBody>
          <a:bodyPr wrap="square" rtlCol="0">
            <a:spAutoFit/>
          </a:bodyPr>
          <a:lstStyle/>
          <a:p>
            <a:r>
              <a:rPr lang="zh-CN" altLang="en-US" dirty="0" smtClean="0"/>
              <a:t>向量</a:t>
            </a:r>
            <a:r>
              <a:rPr lang="en-US" altLang="zh-CN" dirty="0" smtClean="0"/>
              <a:t>——</a:t>
            </a:r>
            <a:r>
              <a:rPr lang="zh-CN" altLang="en-US" dirty="0" smtClean="0"/>
              <a:t>每个</a:t>
            </a:r>
            <a:r>
              <a:rPr lang="en-US" altLang="zh-CN" dirty="0" smtClean="0"/>
              <a:t>doc/query</a:t>
            </a:r>
            <a:r>
              <a:rPr lang="zh-CN" altLang="en-US" dirty="0" smtClean="0"/>
              <a:t>可以看做是</a:t>
            </a:r>
            <a:r>
              <a:rPr lang="en-US" altLang="zh-CN" dirty="0" smtClean="0"/>
              <a:t>|V|</a:t>
            </a:r>
            <a:r>
              <a:rPr lang="zh-CN" altLang="en-US" dirty="0" smtClean="0"/>
              <a:t>维向量</a:t>
            </a:r>
            <a:endParaRPr lang="zh-CN" altLang="en-US" dirty="0"/>
          </a:p>
        </p:txBody>
      </p:sp>
    </p:spTree>
    <p:extLst>
      <p:ext uri="{BB962C8B-B14F-4D97-AF65-F5344CB8AC3E}">
        <p14:creationId xmlns:p14="http://schemas.microsoft.com/office/powerpoint/2010/main" val="332360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53FD-BFC9-428A-BAD1-349695EB0733}"/>
              </a:ext>
            </a:extLst>
          </p:cNvPr>
          <p:cNvSpPr>
            <a:spLocks noGrp="1"/>
          </p:cNvSpPr>
          <p:nvPr>
            <p:ph type="title"/>
          </p:nvPr>
        </p:nvSpPr>
        <p:spPr/>
        <p:txBody>
          <a:bodyPr/>
          <a:lstStyle/>
          <a:p>
            <a:r>
              <a:rPr lang="zh-CN" altLang="en-US" dirty="0"/>
              <a:t>余弦相似度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0C4B9F-5BCC-4F18-89F3-CF76FEC6CE43}"/>
                  </a:ext>
                </a:extLst>
              </p:cNvPr>
              <p:cNvSpPr>
                <a:spLocks noGrp="1"/>
              </p:cNvSpPr>
              <p:nvPr>
                <p:ph idx="1"/>
              </p:nvPr>
            </p:nvSpPr>
            <p:spPr/>
            <p:txBody>
              <a:bodyPr/>
              <a:lstStyle/>
              <a:p>
                <a:r>
                  <a:rPr lang="zh-CN" altLang="en-US" dirty="0" smtClean="0">
                    <a:latin typeface="Cambria Math" panose="02040503050406030204" pitchFamily="18" charset="0"/>
                  </a:rPr>
                  <a:t>计算向量之间的夹角</a:t>
                </a:r>
                <a:endParaRPr lang="en-US" altLang="zh-CN" b="0" dirty="0" smtClean="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𝑠𝑖𝑚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e>
                        </m:d>
                      </m:den>
                    </m:f>
                  </m:oMath>
                </a14:m>
                <a:endParaRPr lang="en-US" altLang="zh-CN" dirty="0" smtClean="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C0C4B9F-5BCC-4F18-89F3-CF76FEC6CE43}"/>
                  </a:ext>
                </a:extLst>
              </p:cNvPr>
              <p:cNvSpPr>
                <a:spLocks noGrp="1" noRot="1" noChangeAspect="1" noMove="1" noResize="1" noEditPoints="1" noAdjustHandles="1" noChangeArrowheads="1" noChangeShapeType="1" noTextEdit="1"/>
              </p:cNvSpPr>
              <p:nvPr>
                <p:ph idx="1"/>
              </p:nvPr>
            </p:nvSpPr>
            <p:spPr>
              <a:blipFill>
                <a:blip r:embed="rId2"/>
                <a:stretch>
                  <a:fillRect l="-1521"/>
                </a:stretch>
              </a:blipFill>
            </p:spPr>
            <p:txBody>
              <a:bodyPr/>
              <a:lstStyle/>
              <a:p>
                <a:r>
                  <a:rPr lang="zh-CN" altLang="en-US">
                    <a:noFill/>
                  </a:rPr>
                  <a:t> </a:t>
                </a:r>
              </a:p>
            </p:txBody>
          </p:sp>
        </mc:Fallback>
      </mc:AlternateContent>
      <p:pic>
        <p:nvPicPr>
          <p:cNvPr id="4" name="Picture 8" descr="Picture4.png">
            <a:extLst>
              <a:ext uri="{FF2B5EF4-FFF2-40B4-BE49-F238E27FC236}">
                <a16:creationId xmlns:a16="http://schemas.microsoft.com/office/drawing/2014/main" id="{5F42B4A9-4314-4B71-94BC-24728134DDFF}"/>
              </a:ext>
            </a:extLst>
          </p:cNvPr>
          <p:cNvPicPr>
            <a:picLocks noChangeAspect="1"/>
          </p:cNvPicPr>
          <p:nvPr/>
        </p:nvPicPr>
        <p:blipFill>
          <a:blip r:embed="rId3" cstate="print"/>
          <a:stretch>
            <a:fillRect/>
          </a:stretch>
        </p:blipFill>
        <p:spPr>
          <a:xfrm>
            <a:off x="5597383" y="2789518"/>
            <a:ext cx="5340247" cy="2555456"/>
          </a:xfrm>
          <a:prstGeom prst="rect">
            <a:avLst/>
          </a:prstGeom>
        </p:spPr>
      </p:pic>
    </p:spTree>
    <p:extLst>
      <p:ext uri="{BB962C8B-B14F-4D97-AF65-F5344CB8AC3E}">
        <p14:creationId xmlns:p14="http://schemas.microsoft.com/office/powerpoint/2010/main" val="359690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余弦相似度</a:t>
            </a:r>
            <a:endParaRPr lang="zh-CN" altLang="en-US" dirty="0"/>
          </a:p>
        </p:txBody>
      </p:sp>
      <p:pic>
        <p:nvPicPr>
          <p:cNvPr id="6" name="Picture 9" descr="658.png">
            <a:extLst>
              <a:ext uri="{FF2B5EF4-FFF2-40B4-BE49-F238E27FC236}">
                <a16:creationId xmlns:a16="http://schemas.microsoft.com/office/drawing/2014/main" id="{BBF4CA9C-02BE-4154-863F-6C5C046CA269}"/>
              </a:ext>
            </a:extLst>
          </p:cNvPr>
          <p:cNvPicPr>
            <a:picLocks noGrp="1" noChangeAspect="1"/>
          </p:cNvPicPr>
          <p:nvPr>
            <p:ph sz="half" idx="1"/>
          </p:nvPr>
        </p:nvPicPr>
        <p:blipFill>
          <a:blip r:embed="rId2" cstate="print"/>
          <a:stretch>
            <a:fillRect/>
          </a:stretch>
        </p:blipFill>
        <p:spPr>
          <a:xfrm>
            <a:off x="1559518" y="2667000"/>
            <a:ext cx="4361788" cy="2829755"/>
          </a:xfrm>
          <a:prstGeom prst="rect">
            <a:avLst/>
          </a:prstGeom>
        </p:spPr>
      </p:pic>
      <p:sp>
        <p:nvSpPr>
          <p:cNvPr id="4" name="内容占位符 3"/>
          <p:cNvSpPr>
            <a:spLocks noGrp="1"/>
          </p:cNvSpPr>
          <p:nvPr>
            <p:ph sz="half" idx="2"/>
          </p:nvPr>
        </p:nvSpPr>
        <p:spPr/>
        <p:txBody>
          <a:bodyPr/>
          <a:lstStyle/>
          <a:p>
            <a:r>
              <a:rPr lang="en-US" altLang="zh-CN" dirty="0" smtClean="0"/>
              <a:t>Length</a:t>
            </a:r>
            <a:r>
              <a:rPr lang="zh-CN" altLang="en-US" dirty="0" smtClean="0"/>
              <a:t>数组：存放</a:t>
            </a:r>
            <a:r>
              <a:rPr lang="en-US" altLang="zh-CN" dirty="0" smtClean="0"/>
              <a:t>doc</a:t>
            </a:r>
            <a:r>
              <a:rPr lang="zh-CN" altLang="en-US" dirty="0" smtClean="0"/>
              <a:t>向量的长度（归一化因子）</a:t>
            </a:r>
            <a:endParaRPr lang="en-US" altLang="zh-CN" dirty="0" smtClean="0"/>
          </a:p>
          <a:p>
            <a:r>
              <a:rPr lang="en-US" altLang="zh-CN" dirty="0" smtClean="0"/>
              <a:t>Score</a:t>
            </a:r>
            <a:r>
              <a:rPr lang="zh-CN" altLang="en-US" dirty="0" smtClean="0"/>
              <a:t>数组：存放每个</a:t>
            </a:r>
            <a:r>
              <a:rPr lang="en-US" altLang="zh-CN" dirty="0" smtClean="0"/>
              <a:t>doc</a:t>
            </a:r>
            <a:r>
              <a:rPr lang="zh-CN" altLang="en-US" dirty="0" smtClean="0"/>
              <a:t>的得分</a:t>
            </a:r>
            <a:endParaRPr lang="zh-CN" altLang="en-US" dirty="0"/>
          </a:p>
        </p:txBody>
      </p:sp>
    </p:spTree>
    <p:extLst>
      <p:ext uri="{BB962C8B-B14F-4D97-AF65-F5344CB8AC3E}">
        <p14:creationId xmlns:p14="http://schemas.microsoft.com/office/powerpoint/2010/main" val="386983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532</TotalTime>
  <Words>710</Words>
  <Application>Microsoft Office PowerPoint</Application>
  <PresentationFormat>宽屏</PresentationFormat>
  <Paragraphs>130</Paragraphs>
  <Slides>26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华文楷体</vt:lpstr>
      <vt:lpstr>宋体</vt:lpstr>
      <vt:lpstr>Arial</vt:lpstr>
      <vt:lpstr>Cambria Math</vt:lpstr>
      <vt:lpstr>Corbel</vt:lpstr>
      <vt:lpstr>视差</vt:lpstr>
      <vt:lpstr>Lab.4 查询扩展</vt:lpstr>
      <vt:lpstr>outline</vt:lpstr>
      <vt:lpstr>查询扩展</vt:lpstr>
      <vt:lpstr>向量空间模型</vt:lpstr>
      <vt:lpstr>二值关联矩阵</vt:lpstr>
      <vt:lpstr>词频矩阵</vt:lpstr>
      <vt:lpstr>Tf-idf权重矩阵</vt:lpstr>
      <vt:lpstr>余弦相似度</vt:lpstr>
      <vt:lpstr>余弦相似度</vt:lpstr>
      <vt:lpstr>相关反馈</vt:lpstr>
      <vt:lpstr>Rocchio算法</vt:lpstr>
      <vt:lpstr>Rocchio</vt:lpstr>
      <vt:lpstr>Query向量更新</vt:lpstr>
      <vt:lpstr>向量更新</vt:lpstr>
      <vt:lpstr>伪相关反馈</vt:lpstr>
      <vt:lpstr>Task1</vt:lpstr>
      <vt:lpstr>同义词</vt:lpstr>
      <vt:lpstr>WordNet</vt:lpstr>
      <vt:lpstr>WordNet</vt:lpstr>
      <vt:lpstr>WordNet</vt:lpstr>
      <vt:lpstr>WordNet</vt:lpstr>
      <vt:lpstr>WordNet</vt:lpstr>
      <vt:lpstr>WordNet</vt:lpstr>
      <vt:lpstr>Task2</vt:lpstr>
      <vt:lpstr>PowerPoint 演示文稿</vt:lpstr>
      <vt:lpstr>结果提交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Lab.4 相关反馈&amp;查询扩展</dc:title>
  <dc:creator>陈嘉逸</dc:creator>
  <cp:lastModifiedBy>陈嘉逸</cp:lastModifiedBy>
  <cp:revision>104</cp:revision>
  <dcterms:created xsi:type="dcterms:W3CDTF">2018-04-23T04:05:10Z</dcterms:created>
  <dcterms:modified xsi:type="dcterms:W3CDTF">2018-04-24T06:14:59Z</dcterms:modified>
</cp:coreProperties>
</file>