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64" r:id="rId3"/>
    <p:sldId id="257" r:id="rId4"/>
    <p:sldId id="269" r:id="rId5"/>
    <p:sldId id="268" r:id="rId6"/>
    <p:sldId id="258" r:id="rId7"/>
    <p:sldId id="266" r:id="rId8"/>
    <p:sldId id="259" r:id="rId9"/>
    <p:sldId id="261" r:id="rId10"/>
    <p:sldId id="260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6B8BC-393A-4F8E-B087-5F815F12263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7A75C-3941-4259-AE6B-0D9491979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7A75C-3941-4259-AE6B-0D94919799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9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266F83-AAAC-401F-A14D-C5B09256820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41B9-BAC7-49A1-8D58-CE0B224F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&#25552;&#20132;&#21040;knowledge_qmhu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Lab.5 </a:t>
            </a:r>
            <a:r>
              <a:rPr lang="zh-CN" altLang="en-US" dirty="0"/>
              <a:t>检索模型</a:t>
            </a:r>
            <a:r>
              <a:rPr lang="en-GB" altLang="zh-CN" dirty="0"/>
              <a:t>(2)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Statistical </a:t>
            </a:r>
            <a:r>
              <a:rPr lang="en-GB" altLang="zh-CN" dirty="0"/>
              <a:t>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95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防止出现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的单词时，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zh-CN" dirty="0"/>
                  <a:t>=0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文档中未出现的查询项可能在查询中出现，这个概率在某种程度上接近但不可能超过在文档集中出现的概率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因而如果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altLang="zh-CN" dirty="0"/>
                  <a:t>=0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在整个文档集出现的次数除以整个文档集的词条数目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可以将基于文档的分布和基于全部文档集的分布结合：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sSub>
                          <m:sSubPr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  <m:d>
                      <m:dPr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sSub>
                          <m:sSubPr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altLang="zh-CN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GB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线性插值</a:t>
                </a:r>
                <a:r>
                  <a:rPr lang="en-US" altLang="zh-CN" dirty="0"/>
                  <a:t>LM</a:t>
                </a:r>
                <a:r>
                  <a:rPr lang="zh-CN" altLang="en-US" dirty="0"/>
                  <a:t>，性能取决于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或者采用</a:t>
                </a:r>
                <a:r>
                  <a:rPr lang="en-GB" altLang="zh-CN" dirty="0" smtClean="0"/>
                  <a:t>Dirichlet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平滑：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GB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sSub>
                          <m:sSubPr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altLang="zh-CN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𝑴𝑳𝑬</m:t>
                            </m:r>
                          </m:sub>
                        </m:sSub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GB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3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𝑀𝐿𝐸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𝑀𝐿𝐸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平滑方式：</a:t>
                </a:r>
                <a:r>
                  <a:rPr lang="en-US" altLang="zh-CN" dirty="0" smtClean="0"/>
                  <a:t>Add</a:t>
                </a:r>
                <a:r>
                  <a:rPr lang="en-GB" altLang="zh-CN" dirty="0" smtClean="0"/>
                  <a:t>-one</a:t>
                </a:r>
                <a:r>
                  <a:rPr lang="zh-CN" altLang="en-US" dirty="0" smtClean="0"/>
                  <a:t>、线性插值、</a:t>
                </a:r>
                <a:r>
                  <a:rPr lang="en-GB" altLang="zh-CN" dirty="0" smtClean="0"/>
                  <a:t>Dirichlet….</a:t>
                </a:r>
              </a:p>
              <a:p>
                <a:r>
                  <a:rPr lang="en-GB" altLang="zh-CN" dirty="0" smtClean="0"/>
                  <a:t>Task: 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unigram</a:t>
                </a:r>
                <a:r>
                  <a:rPr lang="zh-CN" altLang="en-US" dirty="0" smtClean="0"/>
                  <a:t>假设下进行检索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9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FD2E-1CD8-4F92-828E-EAD4C1A1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F6705-89B1-4186-9AFA-EBCCBA80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Disk 1&amp;2, Topic 151-200</a:t>
            </a:r>
          </a:p>
          <a:p>
            <a:r>
              <a:rPr lang="en-US" altLang="zh-CN" dirty="0"/>
              <a:t>DDL: </a:t>
            </a:r>
            <a:r>
              <a:rPr lang="en-US" altLang="zh-CN" dirty="0" smtClean="0"/>
              <a:t>5.29</a:t>
            </a:r>
          </a:p>
          <a:p>
            <a:r>
              <a:rPr lang="zh-CN" altLang="en-US" dirty="0" smtClean="0"/>
              <a:t>报告一份</a:t>
            </a:r>
            <a:endParaRPr lang="en-US" altLang="zh-CN" dirty="0"/>
          </a:p>
          <a:p>
            <a:pPr lvl="1"/>
            <a:r>
              <a:rPr lang="zh-CN" altLang="en-US" dirty="0" smtClean="0"/>
              <a:t>怎么实现的</a:t>
            </a:r>
            <a:endParaRPr lang="en-US" altLang="zh-CN" dirty="0" smtClean="0"/>
          </a:p>
          <a:p>
            <a:pPr lvl="1"/>
            <a:r>
              <a:rPr lang="zh-CN" altLang="en-US" dirty="0"/>
              <a:t>评测</a:t>
            </a:r>
            <a:endParaRPr lang="en-US" altLang="zh-CN" dirty="0">
              <a:hlinkClick r:id="rId2"/>
            </a:endParaRPr>
          </a:p>
          <a:p>
            <a:r>
              <a:rPr lang="zh-CN" altLang="en-US" dirty="0" smtClean="0"/>
              <a:t>结果（</a:t>
            </a:r>
            <a:r>
              <a:rPr lang="en-GB" altLang="zh-CN" dirty="0" smtClean="0"/>
              <a:t>res&amp;</a:t>
            </a:r>
            <a:r>
              <a:rPr lang="zh-CN" altLang="en-US" dirty="0" smtClean="0"/>
              <a:t>评测结果）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提交到  </a:t>
            </a:r>
            <a:r>
              <a:rPr lang="en-GB" altLang="zh-CN" dirty="0" smtClean="0">
                <a:hlinkClick r:id="rId2"/>
              </a:rPr>
              <a:t>knowledge_qmhu@163.com</a:t>
            </a:r>
            <a:endParaRPr lang="en-GB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5402-9A62-49BA-B215-639E507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统计语言模型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2F00A-91DA-4E8B-928C-E2DC9A340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语言模型：从词汇表上抽取的字符串到概率的映射函数。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GB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GB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文档的模型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风格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实际上是某种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总体分布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文档和查询都是该总体分布下的一个抽样样本实例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2F00A-91DA-4E8B-928C-E2DC9A340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Uni- &amp; Bi- gram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最简单的语言模型：去掉所有条件概率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一元语言模型</a:t>
                </a:r>
                <a:r>
                  <a:rPr lang="en-GB" altLang="zh-CN" dirty="0"/>
                  <a:t>(unigram)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二元语言模型</a:t>
                </a:r>
                <a:r>
                  <a:rPr lang="en-GB" altLang="zh-CN" dirty="0"/>
                  <a:t>(bigram)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8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一个概率语言模型的例子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77" y="1784838"/>
            <a:ext cx="7912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词的多项式分布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多项式模型：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是抛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V</a:t>
                </a:r>
                <a:r>
                  <a:rPr lang="en-GB" altLang="zh-CN" dirty="0" smtClean="0"/>
                  <a:t>(V</a:t>
                </a:r>
                <a:r>
                  <a:rPr lang="zh-CN" altLang="en-US" dirty="0" smtClean="0"/>
                  <a:t>是词汇表大小</a:t>
                </a:r>
                <a:r>
                  <a:rPr lang="en-GB" altLang="zh-CN" dirty="0" smtClean="0"/>
                  <a:t>)</a:t>
                </a:r>
                <a:r>
                  <a:rPr lang="zh-CN" altLang="en-US" dirty="0" smtClean="0"/>
                  <a:t>面的</a:t>
                </a:r>
                <a:r>
                  <a:rPr lang="zh-CN" altLang="en-US" dirty="0"/>
                  <a:t>骰子抛</a:t>
                </a:r>
                <a:r>
                  <a:rPr lang="en-US" altLang="zh-CN" dirty="0"/>
                  <a:t>|D|</a:t>
                </a:r>
                <a:r>
                  <a:rPr lang="zh-CN" altLang="en-US" dirty="0"/>
                  <a:t>次生成的，将每次朝上的那面对应的词项集合起来便生成文本</a:t>
                </a:r>
                <a:r>
                  <a:rPr lang="en-US" altLang="zh-CN" dirty="0"/>
                  <a:t>D</a:t>
                </a:r>
                <a:r>
                  <a:rPr lang="zh-CN" altLang="en-US" dirty="0" smtClean="0"/>
                  <a:t>。</a:t>
                </a:r>
                <a:endParaRPr lang="en-GB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 … 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</m:s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GB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b>
                            </m:s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lang="en-GB" altLang="zh-CN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查询似然模型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将文档按照其与查询相关的似然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排序。根据贝叶斯公式</a:t>
                </a:r>
                <a:endParaRPr lang="en-GB" altLang="zh-CN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对所有文档都一样，可以忽略。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往往视为均匀分布，也可以忽略。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因此我们可以按照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排序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69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F06E-D552-47E3-88D5-27C5C847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SLM</a:t>
            </a:r>
            <a:r>
              <a:rPr lang="zh-CN" altLang="en-US" dirty="0"/>
              <a:t>的检索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1415-A7F4-4BCE-AFCB-24864DF92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在基于语言模型（简记为 </a:t>
                </a:r>
                <a:r>
                  <a:rPr lang="en-US" altLang="zh-CN" dirty="0"/>
                  <a:t>LM</a:t>
                </a:r>
                <a:r>
                  <a:rPr lang="zh-CN" altLang="en-US" dirty="0"/>
                  <a:t>）的检索中，可以将查询的生成看成一个随机过程。具体的方法是：</a:t>
                </a:r>
                <a:br>
                  <a:rPr lang="zh-CN" altLang="en-US" dirty="0"/>
                </a:br>
                <a:r>
                  <a:rPr lang="en-US" altLang="zh-CN" dirty="0"/>
                  <a:t>(1) </a:t>
                </a:r>
                <a:r>
                  <a:rPr lang="zh-CN" altLang="en-US" dirty="0"/>
                  <a:t>对每篇文档推导出其 </a:t>
                </a:r>
                <a:r>
                  <a:rPr lang="en-US" altLang="zh-CN" dirty="0"/>
                  <a:t>LM</a:t>
                </a:r>
                <a:r>
                  <a:rPr lang="zh-CN" altLang="en-US" dirty="0"/>
                  <a:t>；</a:t>
                </a:r>
                <a:br>
                  <a:rPr lang="zh-CN" altLang="en-US" dirty="0"/>
                </a:br>
                <a:r>
                  <a:rPr lang="en-US" altLang="zh-CN" dirty="0"/>
                  <a:t>(2) </a:t>
                </a:r>
                <a:r>
                  <a:rPr lang="zh-CN" altLang="en-US" dirty="0"/>
                  <a:t>估计查询在每个文档 </a:t>
                </a:r>
                <a:r>
                  <a:rPr lang="en-US" altLang="zh-CN" i="1" dirty="0"/>
                  <a:t>D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LM </a:t>
                </a:r>
                <a:r>
                  <a:rPr lang="zh-CN" altLang="en-US" dirty="0"/>
                  <a:t>下的生成概率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；</a:t>
                </a:r>
                <a:br>
                  <a:rPr lang="zh-CN" altLang="en-US" dirty="0"/>
                </a:br>
                <a:r>
                  <a:rPr lang="en-US" altLang="zh-CN" dirty="0"/>
                  <a:t>(3) </a:t>
                </a:r>
                <a:r>
                  <a:rPr lang="zh-CN" altLang="en-US" dirty="0"/>
                  <a:t>按照上述概率对文档进行排序。 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1415-A7F4-4BCE-AFCB-24864DF92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1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查询似然模型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𝑅𝑆𝑉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</a:t>
                </a:r>
                <a:r>
                  <a:rPr lang="en-GB" altLang="zh-CN" dirty="0" smtClean="0"/>
                  <a:t>unigram</a:t>
                </a:r>
                <a:r>
                  <a:rPr lang="zh-CN" altLang="en-US" dirty="0" smtClean="0"/>
                  <a:t>的假设下</a:t>
                </a:r>
                <a:r>
                  <a:rPr lang="en-US" altLang="zh-CN" dirty="0" smtClean="0"/>
                  <a:t>:</a:t>
                </a:r>
                <a:endParaRPr lang="en-GB" altLang="zh-CN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在多项式分布的假设下：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trike="sngStrike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altLang="zh-CN" b="0" i="1" strike="sngStrike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GB" altLang="zh-CN" b="0" dirty="0" smtClean="0"/>
                  <a:t> </a:t>
                </a:r>
                <a:endParaRPr lang="en-GB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8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采用最大似然估计，在一元语言模型的假设下，给定文档</a:t>
                </a:r>
                <a:r>
                  <a:rPr lang="en-GB" altLang="zh-CN" dirty="0"/>
                  <a:t>D</a:t>
                </a:r>
                <a:r>
                  <a:rPr lang="zh-CN" altLang="en-US" dirty="0"/>
                  <a:t>的</a:t>
                </a:r>
                <a:r>
                  <a:rPr lang="en-GB" altLang="zh-CN" dirty="0"/>
                  <a:t>LM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，生成查询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的概率为：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GB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GB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LM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是</a:t>
                </a:r>
                <a:r>
                  <a:rPr lang="en-GB" altLang="zh-CN" dirty="0"/>
                  <a:t>t</a:t>
                </a:r>
                <a:r>
                  <a:rPr lang="zh-CN" altLang="en-US" dirty="0"/>
                  <a:t>在</a:t>
                </a:r>
                <a:r>
                  <a:rPr lang="en-GB" altLang="zh-CN" dirty="0"/>
                  <a:t>D</a:t>
                </a:r>
                <a:r>
                  <a:rPr lang="zh-CN" altLang="en-US" dirty="0"/>
                  <a:t>中出现的次数，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是文档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的长度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549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459</TotalTime>
  <Words>205</Words>
  <Application>Microsoft Office PowerPoint</Application>
  <PresentationFormat>宽屏</PresentationFormat>
  <Paragraphs>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Calibri</vt:lpstr>
      <vt:lpstr>Calibri Light</vt:lpstr>
      <vt:lpstr>Cambria Math</vt:lpstr>
      <vt:lpstr>Wingdings 2</vt:lpstr>
      <vt:lpstr>HDOfficeLightV0</vt:lpstr>
      <vt:lpstr>Lab.5 检索模型(2)</vt:lpstr>
      <vt:lpstr>统计语言模型</vt:lpstr>
      <vt:lpstr>Uni- &amp; Bi- gram</vt:lpstr>
      <vt:lpstr>一个概率语言模型的例子</vt:lpstr>
      <vt:lpstr>词的多项式分布</vt:lpstr>
      <vt:lpstr>查询似然模型</vt:lpstr>
      <vt:lpstr>基于SLM的检索</vt:lpstr>
      <vt:lpstr>查询似然模型</vt:lpstr>
      <vt:lpstr>估计P ̂(Q│M_D )</vt:lpstr>
      <vt:lpstr>平滑</vt:lpstr>
      <vt:lpstr>平滑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Lab.5 检索模型(2)</dc:title>
  <dc:creator>Jerry</dc:creator>
  <cp:lastModifiedBy>Jerry</cp:lastModifiedBy>
  <cp:revision>58</cp:revision>
  <dcterms:created xsi:type="dcterms:W3CDTF">2018-05-14T07:19:11Z</dcterms:created>
  <dcterms:modified xsi:type="dcterms:W3CDTF">2018-05-15T05:51:41Z</dcterms:modified>
</cp:coreProperties>
</file>