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67" r:id="rId7"/>
    <p:sldId id="268" r:id="rId8"/>
    <p:sldId id="266" r:id="rId9"/>
    <p:sldId id="260" r:id="rId10"/>
    <p:sldId id="264" r:id="rId11"/>
    <p:sldId id="259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49DD-9DAA-410F-A340-D7484D9514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3213-2C73-4748-B3E8-D1C510B0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7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3213-2C73-4748-B3E8-D1C510B02D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0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0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4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8967-9B76-46B8-B3FA-5D3DED81300D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64AF-6651-452B-9D8F-5A31B1166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0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Lab6. Learning to Rank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72EAE-F12E-46A2-93F3-0927D4F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Microsoft Research 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公布的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134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个特征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F055D-92FB-44C6-9247-CC8768E1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Features: query term number, query term ratio, stream length,</a:t>
            </a:r>
          </a:p>
          <a:p>
            <a:r>
              <a:rPr lang="en-US" altLang="zh-CN" dirty="0" err="1"/>
              <a:t>idf</a:t>
            </a:r>
            <a:r>
              <a:rPr lang="en-US" altLang="zh-CN" dirty="0"/>
              <a:t>, sum of term frequency, min of term frequency, max of term</a:t>
            </a:r>
          </a:p>
          <a:p>
            <a:r>
              <a:rPr lang="en-US" altLang="zh-CN" dirty="0"/>
              <a:t>frequency, mean of term frequency, variance of term frequency,</a:t>
            </a:r>
          </a:p>
          <a:p>
            <a:r>
              <a:rPr lang="en-US" altLang="zh-CN" dirty="0"/>
              <a:t>sum of stream length normalized term frequency, min of stream</a:t>
            </a:r>
          </a:p>
          <a:p>
            <a:r>
              <a:rPr lang="en-US" altLang="zh-CN" dirty="0"/>
              <a:t>length normalized term frequency, max of stream length</a:t>
            </a:r>
          </a:p>
          <a:p>
            <a:r>
              <a:rPr lang="en-US" altLang="zh-CN" dirty="0"/>
              <a:t>normalized term frequency, mean of stream length normalized term</a:t>
            </a:r>
          </a:p>
          <a:p>
            <a:r>
              <a:rPr lang="en-US" altLang="zh-CN" dirty="0"/>
              <a:t>frequency, variance of stream length normalized term frequency,</a:t>
            </a:r>
          </a:p>
          <a:p>
            <a:r>
              <a:rPr lang="en-US" altLang="zh-CN" dirty="0"/>
              <a:t>sum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min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max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mean 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variance</a:t>
            </a:r>
          </a:p>
          <a:p>
            <a:r>
              <a:rPr lang="en-US" altLang="zh-CN" dirty="0"/>
              <a:t>of 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model, vector space model, BM25, LMIR.ABS,</a:t>
            </a:r>
          </a:p>
          <a:p>
            <a:r>
              <a:rPr lang="en-US" altLang="zh-CN" dirty="0"/>
              <a:t>LMIR.DIR, LMIR.JM, number of slash in </a:t>
            </a:r>
            <a:r>
              <a:rPr lang="en-US" altLang="zh-CN" dirty="0" err="1"/>
              <a:t>url</a:t>
            </a:r>
            <a:r>
              <a:rPr lang="en-US" altLang="zh-CN" dirty="0"/>
              <a:t>, length of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inlink</a:t>
            </a:r>
            <a:endParaRPr lang="en-US" altLang="zh-CN" dirty="0"/>
          </a:p>
          <a:p>
            <a:r>
              <a:rPr lang="en-US" altLang="zh-CN" dirty="0"/>
              <a:t>number, </a:t>
            </a:r>
            <a:r>
              <a:rPr lang="en-US" altLang="zh-CN" dirty="0" err="1"/>
              <a:t>outlink</a:t>
            </a:r>
            <a:r>
              <a:rPr lang="en-US" altLang="zh-CN" dirty="0"/>
              <a:t> number, PageRank, </a:t>
            </a:r>
            <a:r>
              <a:rPr lang="en-US" altLang="zh-CN" dirty="0" err="1"/>
              <a:t>SiteRank</a:t>
            </a:r>
            <a:r>
              <a:rPr lang="en-US" altLang="zh-CN" dirty="0"/>
              <a:t>, </a:t>
            </a:r>
            <a:r>
              <a:rPr lang="en-US" altLang="zh-CN" dirty="0" err="1"/>
              <a:t>QualityScore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QualityScore2, query-</a:t>
            </a:r>
            <a:r>
              <a:rPr lang="en-US" altLang="zh-CN" dirty="0" err="1"/>
              <a:t>url</a:t>
            </a:r>
            <a:r>
              <a:rPr lang="en-US" altLang="zh-CN" dirty="0"/>
              <a:t> click count, </a:t>
            </a:r>
            <a:r>
              <a:rPr lang="en-US" altLang="zh-CN" dirty="0" err="1"/>
              <a:t>url</a:t>
            </a:r>
            <a:r>
              <a:rPr lang="en-US" altLang="zh-CN" dirty="0"/>
              <a:t> click count, </a:t>
            </a:r>
            <a:r>
              <a:rPr lang="en-US" altLang="zh-CN" dirty="0" err="1"/>
              <a:t>url</a:t>
            </a:r>
            <a:r>
              <a:rPr lang="en-US" altLang="zh-CN" dirty="0"/>
              <a:t> dwell time.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21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Lab-6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简单的</a:t>
            </a:r>
            <a:r>
              <a:rPr lang="en-GB" altLang="zh-CN" dirty="0"/>
              <a:t>Point-wise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Feature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GB" altLang="zh-CN" dirty="0"/>
              <a:t>Classifier/Regressor</a:t>
            </a:r>
            <a:r>
              <a:rPr lang="zh-CN" altLang="en-US" dirty="0"/>
              <a:t>，可以调用相关工具包</a:t>
            </a:r>
            <a:endParaRPr lang="en-GB" altLang="zh-CN" dirty="0"/>
          </a:p>
          <a:p>
            <a:r>
              <a:rPr lang="en-GB" altLang="zh-CN" dirty="0"/>
              <a:t>2. </a:t>
            </a:r>
            <a:r>
              <a:rPr lang="zh-CN" altLang="en-US" dirty="0"/>
              <a:t>动手编写一些评价指标</a:t>
            </a:r>
            <a:endParaRPr lang="en-US" altLang="zh-CN" dirty="0"/>
          </a:p>
          <a:p>
            <a:pPr lvl="1"/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NDCG</a:t>
            </a:r>
            <a:r>
              <a:rPr lang="zh-CN" altLang="en-US" dirty="0"/>
              <a:t>、</a:t>
            </a:r>
            <a:r>
              <a:rPr lang="en-GB" altLang="zh-CN" dirty="0"/>
              <a:t>P@K</a:t>
            </a:r>
          </a:p>
          <a:p>
            <a:r>
              <a:rPr lang="en-GB" altLang="zh-CN" dirty="0"/>
              <a:t>DDL: Jun.12</a:t>
            </a:r>
          </a:p>
          <a:p>
            <a:r>
              <a:rPr lang="zh-CN" altLang="en-US" dirty="0"/>
              <a:t>报告：你的思路、做法、结果</a:t>
            </a:r>
            <a:endParaRPr lang="en-US" altLang="zh-CN" dirty="0"/>
          </a:p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66497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Final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Learning-to-rank </a:t>
            </a:r>
            <a:r>
              <a:rPr lang="zh-CN" altLang="en-US" dirty="0"/>
              <a:t>，同样的数据集</a:t>
            </a:r>
            <a:endParaRPr lang="en-US" altLang="zh-CN" dirty="0"/>
          </a:p>
          <a:p>
            <a:pPr lvl="1"/>
            <a:r>
              <a:rPr lang="zh-CN" altLang="en-US" dirty="0"/>
              <a:t>不仅仅是</a:t>
            </a:r>
            <a:r>
              <a:rPr lang="en-US" altLang="zh-CN" dirty="0"/>
              <a:t>point-wise</a:t>
            </a:r>
          </a:p>
          <a:p>
            <a:pPr lvl="1"/>
            <a:r>
              <a:rPr lang="zh-CN" altLang="en-US" dirty="0"/>
              <a:t>自由发展</a:t>
            </a:r>
            <a:r>
              <a:rPr lang="en-US" altLang="zh-CN" dirty="0"/>
              <a:t>~</a:t>
            </a:r>
          </a:p>
          <a:p>
            <a:pPr lvl="1"/>
            <a:r>
              <a:rPr lang="zh-CN" altLang="en-US" dirty="0"/>
              <a:t>复现已有的</a:t>
            </a:r>
            <a:r>
              <a:rPr lang="en-US" altLang="zh-CN" dirty="0"/>
              <a:t>LTR</a:t>
            </a:r>
            <a:r>
              <a:rPr lang="zh-CN" altLang="en-US" dirty="0"/>
              <a:t>算法并比较</a:t>
            </a:r>
            <a:r>
              <a:rPr lang="en-US" altLang="zh-CN" dirty="0"/>
              <a:t>/</a:t>
            </a:r>
            <a:r>
              <a:rPr lang="zh-CN" altLang="en-US" dirty="0"/>
              <a:t>改进现有算法</a:t>
            </a:r>
            <a:endParaRPr lang="en-US" altLang="zh-CN" dirty="0"/>
          </a:p>
          <a:p>
            <a:r>
              <a:rPr lang="zh-CN" altLang="en-US" dirty="0"/>
              <a:t>可以调用相关工具包</a:t>
            </a:r>
            <a:endParaRPr lang="en-GB" altLang="zh-CN" dirty="0"/>
          </a:p>
          <a:p>
            <a:r>
              <a:rPr lang="en-GB" altLang="zh-CN" dirty="0"/>
              <a:t>DDL: TBD</a:t>
            </a:r>
          </a:p>
          <a:p>
            <a:r>
              <a:rPr lang="zh-CN" altLang="en-US" dirty="0"/>
              <a:t>报告</a:t>
            </a:r>
            <a:r>
              <a:rPr lang="en-US" altLang="zh-CN" dirty="0"/>
              <a:t>(pdf)</a:t>
            </a:r>
            <a:r>
              <a:rPr lang="zh-CN" altLang="en-US" dirty="0"/>
              <a:t>：</a:t>
            </a:r>
            <a:r>
              <a:rPr lang="en-US" altLang="zh-CN" dirty="0"/>
              <a:t>Introduction, Related Work, Methods, Results, Discussion, Conclusion, References</a:t>
            </a:r>
          </a:p>
          <a:p>
            <a:r>
              <a:rPr lang="zh-CN" altLang="en-US" dirty="0"/>
              <a:t>代码，结果</a:t>
            </a:r>
          </a:p>
        </p:txBody>
      </p:sp>
    </p:spTree>
    <p:extLst>
      <p:ext uri="{BB962C8B-B14F-4D97-AF65-F5344CB8AC3E}">
        <p14:creationId xmlns:p14="http://schemas.microsoft.com/office/powerpoint/2010/main" val="59648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给定</a:t>
            </a:r>
            <a:r>
              <a:rPr lang="en-GB" altLang="zh-CN" sz="2400" dirty="0"/>
              <a:t>topic</a:t>
            </a:r>
            <a:r>
              <a:rPr lang="zh-CN" altLang="en-US" sz="2400" dirty="0"/>
              <a:t>及某个引擎检索的结果，进行重新排序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GB" altLang="zh-CN" sz="2400" dirty="0"/>
              <a:t>Query: </a:t>
            </a:r>
            <a:r>
              <a:rPr lang="zh-CN" altLang="en-US" sz="2400" dirty="0"/>
              <a:t>由专家写的</a:t>
            </a:r>
            <a:r>
              <a:rPr lang="en-GB" altLang="zh-CN" sz="2400" dirty="0"/>
              <a:t>Boolean query</a:t>
            </a:r>
          </a:p>
          <a:p>
            <a:pPr>
              <a:lnSpc>
                <a:spcPct val="150000"/>
              </a:lnSpc>
            </a:pPr>
            <a:r>
              <a:rPr lang="en-GB" altLang="zh-CN" sz="2400" dirty="0" err="1"/>
              <a:t>Pids</a:t>
            </a:r>
            <a:r>
              <a:rPr lang="en-GB" altLang="zh-CN" sz="2400" dirty="0"/>
              <a:t>: </a:t>
            </a:r>
            <a:r>
              <a:rPr lang="zh-CN" altLang="en-US" sz="2400" dirty="0"/>
              <a:t>由引擎对</a:t>
            </a:r>
            <a:r>
              <a:rPr lang="en-US" altLang="zh-CN" sz="2400" dirty="0"/>
              <a:t>query</a:t>
            </a:r>
            <a:r>
              <a:rPr lang="zh-CN" altLang="en-US" sz="2400" dirty="0"/>
              <a:t>检索得到的</a:t>
            </a:r>
            <a:r>
              <a:rPr lang="en-US" altLang="zh-CN" sz="2400" dirty="0"/>
              <a:t>doc</a:t>
            </a:r>
            <a:r>
              <a:rPr lang="zh-CN" altLang="en-US" sz="2400" dirty="0"/>
              <a:t>列表</a:t>
            </a:r>
            <a:endParaRPr lang="en-GB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https://sites.google.com/view/clef-ehealth-2017/task-2-technologically-assisted-reviews-in-empirical-medicine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619" y="2206056"/>
            <a:ext cx="3704762" cy="35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0619" y="2127738"/>
            <a:ext cx="1195889" cy="2373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10618" y="2443449"/>
            <a:ext cx="3704763" cy="2373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10619" y="2761802"/>
            <a:ext cx="3704762" cy="10188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0619" y="3882597"/>
            <a:ext cx="1600335" cy="19139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5117123" y="3882597"/>
            <a:ext cx="1793496" cy="956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5117123" y="3209192"/>
            <a:ext cx="1793496" cy="6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2017TAR</a:t>
            </a:r>
            <a:r>
              <a:rPr lang="en-GB" altLang="zh-CN" dirty="0"/>
              <a:t>.zip</a:t>
            </a:r>
          </a:p>
          <a:p>
            <a:pPr lvl="1"/>
            <a:r>
              <a:rPr lang="en-GB" altLang="zh-CN" dirty="0"/>
              <a:t>Topics: </a:t>
            </a:r>
            <a:r>
              <a:rPr lang="zh-CN" altLang="en-US" dirty="0"/>
              <a:t>存有许多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query id</a:t>
            </a:r>
            <a:r>
              <a:rPr lang="zh-CN" altLang="en-US" dirty="0"/>
              <a:t>以</a:t>
            </a:r>
            <a:r>
              <a:rPr lang="en-GB" altLang="zh-CN" dirty="0" err="1"/>
              <a:t>CDxxxxx</a:t>
            </a:r>
            <a:r>
              <a:rPr lang="zh-CN" altLang="en-US" dirty="0"/>
              <a:t>格式存在</a:t>
            </a:r>
            <a:endParaRPr lang="en-GB" altLang="zh-CN" dirty="0"/>
          </a:p>
          <a:p>
            <a:pPr lvl="1"/>
            <a:r>
              <a:rPr lang="en-GB" altLang="zh-CN" dirty="0" err="1"/>
              <a:t>Extracted_data</a:t>
            </a:r>
            <a:r>
              <a:rPr lang="en-GB" altLang="zh-CN" dirty="0"/>
              <a:t>: </a:t>
            </a:r>
            <a:r>
              <a:rPr lang="zh-CN" altLang="en-US" dirty="0"/>
              <a:t>官方将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 err="1"/>
              <a:t>pids</a:t>
            </a:r>
            <a:r>
              <a:rPr lang="zh-CN" altLang="en-US" dirty="0"/>
              <a:t>抽取出来</a:t>
            </a:r>
            <a:endParaRPr lang="en-US" altLang="zh-CN" dirty="0"/>
          </a:p>
          <a:p>
            <a:pPr lvl="1"/>
            <a:r>
              <a:rPr lang="en-GB" altLang="zh-CN" dirty="0" err="1"/>
              <a:t>Qrels</a:t>
            </a:r>
            <a:r>
              <a:rPr lang="en-GB" altLang="zh-CN" dirty="0"/>
              <a:t>: </a:t>
            </a:r>
            <a:r>
              <a:rPr lang="zh-CN" altLang="en-US" dirty="0"/>
              <a:t>用于训练的</a:t>
            </a:r>
            <a:r>
              <a:rPr lang="en-US" altLang="zh-CN" dirty="0" err="1"/>
              <a:t>qrel</a:t>
            </a:r>
            <a:r>
              <a:rPr lang="en-GB" altLang="zh-CN" dirty="0"/>
              <a:t>(</a:t>
            </a:r>
            <a:r>
              <a:rPr lang="en-GB" altLang="zh-CN" dirty="0" err="1"/>
              <a:t>qrel_abs_train</a:t>
            </a:r>
            <a:r>
              <a:rPr lang="en-GB" altLang="zh-CN" dirty="0"/>
              <a:t>)</a:t>
            </a:r>
          </a:p>
          <a:p>
            <a:r>
              <a:rPr lang="en-GB" altLang="zh-CN" dirty="0"/>
              <a:t>Docs.tar.gz</a:t>
            </a:r>
            <a:endParaRPr lang="zh-CN" altLang="en-US" dirty="0"/>
          </a:p>
          <a:p>
            <a:pPr lvl="1"/>
            <a:r>
              <a:rPr lang="zh-CN" altLang="en-US" dirty="0"/>
              <a:t>从</a:t>
            </a:r>
            <a:r>
              <a:rPr lang="en-GB" altLang="zh-CN" dirty="0"/>
              <a:t>PubMed</a:t>
            </a:r>
            <a:r>
              <a:rPr lang="zh-CN" altLang="en-US" dirty="0"/>
              <a:t>数据库中将涉及到的</a:t>
            </a:r>
            <a:r>
              <a:rPr lang="en-US" altLang="zh-CN" dirty="0" err="1"/>
              <a:t>pid</a:t>
            </a:r>
            <a:r>
              <a:rPr lang="zh-CN" altLang="en-US" dirty="0"/>
              <a:t>抽取出来</a:t>
            </a:r>
            <a:endParaRPr lang="en-US" altLang="zh-CN" dirty="0"/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topic</a:t>
            </a:r>
            <a:r>
              <a:rPr lang="zh-CN" altLang="en-US" dirty="0"/>
              <a:t>涉及到的</a:t>
            </a:r>
            <a:r>
              <a:rPr lang="en-US" altLang="zh-CN" dirty="0" err="1"/>
              <a:t>pid</a:t>
            </a:r>
            <a:r>
              <a:rPr lang="zh-CN" altLang="en-US" dirty="0"/>
              <a:t>都在一个文件夹下</a:t>
            </a:r>
            <a:endParaRPr lang="en-US" altLang="zh-CN" dirty="0"/>
          </a:p>
          <a:p>
            <a:pPr lvl="1"/>
            <a:r>
              <a:rPr lang="zh-CN" altLang="en-US" dirty="0"/>
              <a:t>可能存在有</a:t>
            </a:r>
            <a:r>
              <a:rPr lang="en-US" altLang="zh-CN" dirty="0" err="1"/>
              <a:t>pid</a:t>
            </a:r>
            <a:r>
              <a:rPr lang="zh-CN" altLang="en-US" dirty="0"/>
              <a:t>没</a:t>
            </a:r>
            <a:r>
              <a:rPr lang="en-US" altLang="zh-CN" dirty="0"/>
              <a:t>doc</a:t>
            </a:r>
            <a:r>
              <a:rPr lang="zh-CN" altLang="en-US" dirty="0"/>
              <a:t>的情况，无视就好</a:t>
            </a:r>
          </a:p>
        </p:txBody>
      </p:sp>
    </p:spTree>
    <p:extLst>
      <p:ext uri="{BB962C8B-B14F-4D97-AF65-F5344CB8AC3E}">
        <p14:creationId xmlns:p14="http://schemas.microsoft.com/office/powerpoint/2010/main" val="32594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381" y="2167960"/>
            <a:ext cx="5495238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0000"/>
                </a:solidFill>
              </a:rPr>
              <a:t>Point-wise</a:t>
            </a:r>
          </a:p>
          <a:p>
            <a:pPr lvl="1"/>
            <a:r>
              <a:rPr lang="zh-CN" altLang="en-US" dirty="0"/>
              <a:t>考虑单个文档，用传统的机器学习方法对给定查询下的文档的相关度进行学习</a:t>
            </a:r>
            <a:endParaRPr lang="en-US" altLang="zh-CN" dirty="0"/>
          </a:p>
          <a:p>
            <a:pPr lvl="1"/>
            <a:r>
              <a:rPr lang="zh-CN" altLang="en-US" dirty="0"/>
              <a:t>分类</a:t>
            </a:r>
            <a:r>
              <a:rPr lang="en-US" altLang="zh-CN" dirty="0"/>
              <a:t>or</a:t>
            </a:r>
            <a:r>
              <a:rPr lang="zh-CN" altLang="en-US" dirty="0"/>
              <a:t>回归</a:t>
            </a:r>
            <a:r>
              <a:rPr lang="en-US" altLang="zh-CN" dirty="0"/>
              <a:t>: </a:t>
            </a:r>
            <a:r>
              <a:rPr lang="en-US" altLang="zh-CN" dirty="0" err="1"/>
              <a:t>McRank</a:t>
            </a:r>
            <a:r>
              <a:rPr lang="zh-CN" altLang="en-US" dirty="0"/>
              <a:t>，</a:t>
            </a:r>
            <a:r>
              <a:rPr lang="en-US" altLang="zh-CN" dirty="0"/>
              <a:t>SVM</a:t>
            </a:r>
            <a:r>
              <a:rPr lang="zh-CN" altLang="en-US" dirty="0"/>
              <a:t>，最大熵，</a:t>
            </a:r>
            <a:r>
              <a:rPr lang="en-US" altLang="zh-CN" dirty="0"/>
              <a:t>Subset Ranking, SLR……</a:t>
            </a:r>
          </a:p>
          <a:p>
            <a:r>
              <a:rPr lang="en-GB" altLang="zh-CN" dirty="0"/>
              <a:t>Pair-wise</a:t>
            </a:r>
          </a:p>
          <a:p>
            <a:pPr lvl="1"/>
            <a:r>
              <a:rPr lang="zh-CN" altLang="en-US" dirty="0"/>
              <a:t>将文档组成文档对，不单考虑单个文档，而是考虑文档组对是否合理</a:t>
            </a:r>
            <a:endParaRPr lang="en-GB" altLang="zh-CN" dirty="0"/>
          </a:p>
          <a:p>
            <a:r>
              <a:rPr lang="en-GB" altLang="zh-CN" dirty="0"/>
              <a:t>List-wise</a:t>
            </a:r>
          </a:p>
          <a:p>
            <a:pPr lvl="1"/>
            <a:r>
              <a:rPr lang="zh-CN" altLang="en-US" dirty="0"/>
              <a:t>每一个查询对应的所有搜索结果列表整体作为一个训练实例</a:t>
            </a:r>
            <a:endParaRPr lang="en-US" altLang="zh-CN" dirty="0"/>
          </a:p>
          <a:p>
            <a:r>
              <a:rPr lang="en-US" altLang="zh-CN" dirty="0"/>
              <a:t>https://en.wikipedia.org/wiki/Learning_to_rank</a:t>
            </a:r>
          </a:p>
        </p:txBody>
      </p:sp>
    </p:spTree>
    <p:extLst>
      <p:ext uri="{BB962C8B-B14F-4D97-AF65-F5344CB8AC3E}">
        <p14:creationId xmlns:p14="http://schemas.microsoft.com/office/powerpoint/2010/main" val="25441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58C7-0D52-46F4-BAE0-C800FC5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Point-wise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DFF726-AC24-406D-B2F4-EB57CA62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255" y="2647888"/>
            <a:ext cx="6651489" cy="18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74B8-CAA7-40C6-BC43-A4AC70EA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Pair-wise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603A1-DA39-437C-9639-83C617D7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918" y="2416785"/>
            <a:ext cx="6308164" cy="20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A7D1-47DB-4F13-B26D-4F62F1BF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Point-wise/</a:t>
            </a:r>
            <a:r>
              <a:rPr lang="zh-CN" altLang="en-US" dirty="0"/>
              <a:t>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3BFEDE-1C8D-44D1-8A16-F46793E8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02" y="2420231"/>
            <a:ext cx="4719675" cy="132556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4EA9A9-5834-4A6B-9C25-E062305EA2E8}"/>
              </a:ext>
            </a:extLst>
          </p:cNvPr>
          <p:cNvSpPr/>
          <p:nvPr/>
        </p:nvSpPr>
        <p:spPr>
          <a:xfrm>
            <a:off x="2800224" y="2836506"/>
            <a:ext cx="2677885" cy="3918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416105-24F4-4A49-9917-577349A67167}"/>
              </a:ext>
            </a:extLst>
          </p:cNvPr>
          <p:cNvSpPr/>
          <p:nvPr/>
        </p:nvSpPr>
        <p:spPr>
          <a:xfrm>
            <a:off x="6429317" y="3083012"/>
            <a:ext cx="1511559" cy="10679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GBDT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C2EBED-3B92-471C-8D41-D7B2F3FB8EA6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5588977" y="3083012"/>
            <a:ext cx="840340" cy="53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EC046-5F0E-4DEC-94A0-8DAD89142838}"/>
                  </a:ext>
                </a:extLst>
              </p:cNvPr>
              <p:cNvSpPr txBox="1"/>
              <p:nvPr/>
            </p:nvSpPr>
            <p:spPr>
              <a:xfrm>
                <a:off x="4078517" y="4136475"/>
                <a:ext cx="139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测试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EC046-5F0E-4DEC-94A0-8DAD8914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17" y="4136475"/>
                <a:ext cx="1399592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A884E1-5339-4897-B3CE-E35EB63C5A03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5478109" y="3616966"/>
            <a:ext cx="951208" cy="70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DB870E-0FE7-4797-8410-FECD3B658917}"/>
              </a:ext>
            </a:extLst>
          </p:cNvPr>
          <p:cNvSpPr/>
          <p:nvPr/>
        </p:nvSpPr>
        <p:spPr>
          <a:xfrm>
            <a:off x="8360229" y="1968759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P(c1)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A7233F-60B4-4B12-9ED0-A57B509CD2E4}"/>
              </a:ext>
            </a:extLst>
          </p:cNvPr>
          <p:cNvSpPr/>
          <p:nvPr/>
        </p:nvSpPr>
        <p:spPr>
          <a:xfrm>
            <a:off x="8360229" y="4761722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</a:t>
            </a:r>
            <a:r>
              <a:rPr lang="en-US" altLang="zh-CN" dirty="0" err="1"/>
              <a:t>cn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FB0B8A-1583-4556-BF02-4B9B3FA8474A}"/>
              </a:ext>
            </a:extLst>
          </p:cNvPr>
          <p:cNvSpPr/>
          <p:nvPr/>
        </p:nvSpPr>
        <p:spPr>
          <a:xfrm>
            <a:off x="8360229" y="2771192"/>
            <a:ext cx="886408" cy="4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P(c2)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ACD895-7286-47DE-B7ED-639EA3D09E36}"/>
              </a:ext>
            </a:extLst>
          </p:cNvPr>
          <p:cNvCxnSpPr>
            <a:stCxn id="6" idx="6"/>
            <a:endCxn id="13" idx="1"/>
          </p:cNvCxnSpPr>
          <p:nvPr/>
        </p:nvCxnSpPr>
        <p:spPr>
          <a:xfrm flipV="1">
            <a:off x="7940876" y="2194495"/>
            <a:ext cx="419353" cy="1422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445B4F-DD39-4723-AAB5-EE463EDBEC9A}"/>
              </a:ext>
            </a:extLst>
          </p:cNvPr>
          <p:cNvCxnSpPr>
            <a:stCxn id="6" idx="6"/>
            <a:endCxn id="15" idx="1"/>
          </p:cNvCxnSpPr>
          <p:nvPr/>
        </p:nvCxnSpPr>
        <p:spPr>
          <a:xfrm flipV="1">
            <a:off x="7940876" y="2996928"/>
            <a:ext cx="419353" cy="6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71074E-D191-418B-9A6A-88CAFBE6CF4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7940876" y="3616966"/>
            <a:ext cx="419353" cy="137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BD74B8-ADDD-4EBD-966A-9E340BD8F48F}"/>
                  </a:ext>
                </a:extLst>
              </p:cNvPr>
              <p:cNvSpPr txBox="1"/>
              <p:nvPr/>
            </p:nvSpPr>
            <p:spPr>
              <a:xfrm>
                <a:off x="1517805" y="4821681"/>
                <a:ext cx="652101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𝑖𝑛𝑐𝑟𝑒𝑎𝑠𝑖𝑛𝑔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BD74B8-ADDD-4EBD-966A-9E340BD8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05" y="4821681"/>
                <a:ext cx="652101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4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Static features: </a:t>
            </a:r>
            <a:r>
              <a:rPr lang="zh-CN" altLang="en-US" dirty="0"/>
              <a:t>文档固有的特征，比如文档长度、出版信息等等，可以预先生成的。</a:t>
            </a:r>
            <a:endParaRPr lang="en-US" altLang="zh-CN" dirty="0"/>
          </a:p>
          <a:p>
            <a:r>
              <a:rPr lang="en-US" altLang="zh-CN" dirty="0"/>
              <a:t>Dynamic features</a:t>
            </a:r>
            <a:r>
              <a:rPr lang="zh-CN" altLang="en-US" dirty="0"/>
              <a:t>：文档</a:t>
            </a:r>
            <a:r>
              <a:rPr lang="en-US" altLang="zh-CN" dirty="0"/>
              <a:t>&amp;</a:t>
            </a:r>
            <a:r>
              <a:rPr lang="zh-CN" altLang="en-US" dirty="0"/>
              <a:t>查询共同构成的特征，例如</a:t>
            </a:r>
            <a:r>
              <a:rPr lang="en-GB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BM25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en-US" altLang="zh-CN" dirty="0"/>
              <a:t>Query</a:t>
            </a:r>
            <a:r>
              <a:rPr lang="en-GB" altLang="zh-CN" dirty="0"/>
              <a:t>-level features:</a:t>
            </a:r>
            <a:r>
              <a:rPr lang="en-US" altLang="zh-CN" dirty="0"/>
              <a:t> </a:t>
            </a:r>
            <a:r>
              <a:rPr lang="zh-CN" altLang="en-US" dirty="0"/>
              <a:t>查询的特征。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572</Words>
  <Application>Microsoft Office PowerPoint</Application>
  <PresentationFormat>宽屏</PresentationFormat>
  <Paragraphs>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Lab6. Learning to Rank</vt:lpstr>
      <vt:lpstr>任务</vt:lpstr>
      <vt:lpstr>数据集</vt:lpstr>
      <vt:lpstr>Framework</vt:lpstr>
      <vt:lpstr>LTR</vt:lpstr>
      <vt:lpstr>Point-wise</vt:lpstr>
      <vt:lpstr>Pair-wise</vt:lpstr>
      <vt:lpstr>Point-wise/分类</vt:lpstr>
      <vt:lpstr>常用特征</vt:lpstr>
      <vt:lpstr>Microsoft Research 公布的134个特征</vt:lpstr>
      <vt:lpstr>Lab-6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陈嘉逸</cp:lastModifiedBy>
  <cp:revision>60</cp:revision>
  <dcterms:created xsi:type="dcterms:W3CDTF">2018-05-28T04:20:18Z</dcterms:created>
  <dcterms:modified xsi:type="dcterms:W3CDTF">2018-05-28T15:21:29Z</dcterms:modified>
</cp:coreProperties>
</file>