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303" r:id="rId4"/>
    <p:sldId id="306" r:id="rId5"/>
    <p:sldId id="307" r:id="rId6"/>
    <p:sldId id="311" r:id="rId7"/>
    <p:sldId id="318" r:id="rId8"/>
    <p:sldId id="314" r:id="rId9"/>
    <p:sldId id="322" r:id="rId10"/>
    <p:sldId id="323" r:id="rId11"/>
    <p:sldId id="324" r:id="rId12"/>
    <p:sldId id="325" r:id="rId13"/>
    <p:sldId id="326" r:id="rId14"/>
    <p:sldId id="301" r:id="rId15"/>
    <p:sldId id="31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62" autoAdjust="0"/>
    <p:restoredTop sz="94660"/>
  </p:normalViewPr>
  <p:slideViewPr>
    <p:cSldViewPr snapToGrid="0">
      <p:cViewPr varScale="1">
        <p:scale>
          <a:sx n="76" d="100"/>
          <a:sy n="76" d="100"/>
        </p:scale>
        <p:origin x="102"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384B5-083D-4E67-B19D-BC13674A9F21}" type="datetimeFigureOut">
              <a:rPr lang="es-ES" smtClean="0"/>
              <a:t>17/07/2020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845B4-C4EB-4293-B1D3-74022A034836}" type="slidenum">
              <a:rPr lang="es-ES" smtClean="0"/>
              <a:t>‹Nº›</a:t>
            </a:fld>
            <a:endParaRPr lang="es-ES"/>
          </a:p>
        </p:txBody>
      </p:sp>
    </p:spTree>
    <p:extLst>
      <p:ext uri="{BB962C8B-B14F-4D97-AF65-F5344CB8AC3E}">
        <p14:creationId xmlns:p14="http://schemas.microsoft.com/office/powerpoint/2010/main" val="1350558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Herramientas de programación III</a:t>
            </a:r>
          </a:p>
        </p:txBody>
      </p:sp>
    </p:spTree>
    <p:extLst>
      <p:ext uri="{BB962C8B-B14F-4D97-AF65-F5344CB8AC3E}">
        <p14:creationId xmlns:p14="http://schemas.microsoft.com/office/powerpoint/2010/main" val="292659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listar registros DB</a:t>
            </a:r>
          </a:p>
        </p:txBody>
      </p:sp>
      <p:pic>
        <p:nvPicPr>
          <p:cNvPr id="4" name="Imagen 3"/>
          <p:cNvPicPr>
            <a:picLocks noChangeAspect="1"/>
          </p:cNvPicPr>
          <p:nvPr/>
        </p:nvPicPr>
        <p:blipFill>
          <a:blip r:embed="rId2"/>
          <a:stretch>
            <a:fillRect/>
          </a:stretch>
        </p:blipFill>
        <p:spPr>
          <a:xfrm>
            <a:off x="3003947" y="2013993"/>
            <a:ext cx="4966607" cy="4624595"/>
          </a:xfrm>
          <a:prstGeom prst="rect">
            <a:avLst/>
          </a:prstGeom>
        </p:spPr>
      </p:pic>
    </p:spTree>
    <p:extLst>
      <p:ext uri="{BB962C8B-B14F-4D97-AF65-F5344CB8AC3E}">
        <p14:creationId xmlns:p14="http://schemas.microsoft.com/office/powerpoint/2010/main" val="74694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consultar un registro DB</a:t>
            </a:r>
          </a:p>
        </p:txBody>
      </p:sp>
      <p:pic>
        <p:nvPicPr>
          <p:cNvPr id="5" name="Imagen 4"/>
          <p:cNvPicPr>
            <a:picLocks noChangeAspect="1"/>
          </p:cNvPicPr>
          <p:nvPr/>
        </p:nvPicPr>
        <p:blipFill>
          <a:blip r:embed="rId2"/>
          <a:stretch>
            <a:fillRect/>
          </a:stretch>
        </p:blipFill>
        <p:spPr>
          <a:xfrm>
            <a:off x="680321" y="2333632"/>
            <a:ext cx="4076700" cy="2371725"/>
          </a:xfrm>
          <a:prstGeom prst="rect">
            <a:avLst/>
          </a:prstGeom>
        </p:spPr>
      </p:pic>
      <p:pic>
        <p:nvPicPr>
          <p:cNvPr id="6" name="Imagen 5"/>
          <p:cNvPicPr>
            <a:picLocks noChangeAspect="1"/>
          </p:cNvPicPr>
          <p:nvPr/>
        </p:nvPicPr>
        <p:blipFill>
          <a:blip r:embed="rId3"/>
          <a:stretch>
            <a:fillRect/>
          </a:stretch>
        </p:blipFill>
        <p:spPr>
          <a:xfrm>
            <a:off x="5303520" y="2333632"/>
            <a:ext cx="4601935" cy="4197523"/>
          </a:xfrm>
          <a:prstGeom prst="rect">
            <a:avLst/>
          </a:prstGeom>
        </p:spPr>
      </p:pic>
    </p:spTree>
    <p:extLst>
      <p:ext uri="{BB962C8B-B14F-4D97-AF65-F5344CB8AC3E}">
        <p14:creationId xmlns:p14="http://schemas.microsoft.com/office/powerpoint/2010/main" val="3908040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borrar un registro DB</a:t>
            </a:r>
          </a:p>
        </p:txBody>
      </p:sp>
      <p:pic>
        <p:nvPicPr>
          <p:cNvPr id="4" name="Imagen 3"/>
          <p:cNvPicPr>
            <a:picLocks noChangeAspect="1"/>
          </p:cNvPicPr>
          <p:nvPr/>
        </p:nvPicPr>
        <p:blipFill>
          <a:blip r:embed="rId2"/>
          <a:stretch>
            <a:fillRect/>
          </a:stretch>
        </p:blipFill>
        <p:spPr>
          <a:xfrm>
            <a:off x="680321" y="2384516"/>
            <a:ext cx="3771900" cy="2324100"/>
          </a:xfrm>
          <a:prstGeom prst="rect">
            <a:avLst/>
          </a:prstGeom>
        </p:spPr>
      </p:pic>
      <p:pic>
        <p:nvPicPr>
          <p:cNvPr id="5" name="Imagen 4"/>
          <p:cNvPicPr>
            <a:picLocks noChangeAspect="1"/>
          </p:cNvPicPr>
          <p:nvPr/>
        </p:nvPicPr>
        <p:blipFill>
          <a:blip r:embed="rId3"/>
          <a:stretch>
            <a:fillRect/>
          </a:stretch>
        </p:blipFill>
        <p:spPr>
          <a:xfrm>
            <a:off x="4964974" y="2384516"/>
            <a:ext cx="6781800" cy="4419600"/>
          </a:xfrm>
          <a:prstGeom prst="rect">
            <a:avLst/>
          </a:prstGeom>
        </p:spPr>
      </p:pic>
    </p:spTree>
    <p:extLst>
      <p:ext uri="{BB962C8B-B14F-4D97-AF65-F5344CB8AC3E}">
        <p14:creationId xmlns:p14="http://schemas.microsoft.com/office/powerpoint/2010/main" val="1164100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Actualizar un registro DB</a:t>
            </a:r>
          </a:p>
        </p:txBody>
      </p:sp>
      <p:pic>
        <p:nvPicPr>
          <p:cNvPr id="5" name="Imagen 4"/>
          <p:cNvPicPr>
            <a:picLocks noChangeAspect="1"/>
          </p:cNvPicPr>
          <p:nvPr/>
        </p:nvPicPr>
        <p:blipFill>
          <a:blip r:embed="rId2"/>
          <a:stretch>
            <a:fillRect/>
          </a:stretch>
        </p:blipFill>
        <p:spPr>
          <a:xfrm>
            <a:off x="196995" y="2337163"/>
            <a:ext cx="3042593" cy="1586251"/>
          </a:xfrm>
          <a:prstGeom prst="rect">
            <a:avLst/>
          </a:prstGeom>
        </p:spPr>
      </p:pic>
      <p:pic>
        <p:nvPicPr>
          <p:cNvPr id="6" name="Imagen 5"/>
          <p:cNvPicPr>
            <a:picLocks noChangeAspect="1"/>
          </p:cNvPicPr>
          <p:nvPr/>
        </p:nvPicPr>
        <p:blipFill>
          <a:blip r:embed="rId3"/>
          <a:stretch>
            <a:fillRect/>
          </a:stretch>
        </p:blipFill>
        <p:spPr>
          <a:xfrm>
            <a:off x="3426342" y="2337163"/>
            <a:ext cx="4106656" cy="3697877"/>
          </a:xfrm>
          <a:prstGeom prst="rect">
            <a:avLst/>
          </a:prstGeom>
        </p:spPr>
      </p:pic>
      <p:pic>
        <p:nvPicPr>
          <p:cNvPr id="7" name="Imagen 6"/>
          <p:cNvPicPr>
            <a:picLocks noChangeAspect="1"/>
          </p:cNvPicPr>
          <p:nvPr/>
        </p:nvPicPr>
        <p:blipFill>
          <a:blip r:embed="rId4"/>
          <a:stretch>
            <a:fillRect/>
          </a:stretch>
        </p:blipFill>
        <p:spPr>
          <a:xfrm>
            <a:off x="7719753" y="2337163"/>
            <a:ext cx="4245008" cy="2366555"/>
          </a:xfrm>
          <a:prstGeom prst="rect">
            <a:avLst/>
          </a:prstGeom>
        </p:spPr>
      </p:pic>
    </p:spTree>
    <p:extLst>
      <p:ext uri="{BB962C8B-B14F-4D97-AF65-F5344CB8AC3E}">
        <p14:creationId xmlns:p14="http://schemas.microsoft.com/office/powerpoint/2010/main" val="232859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Parámetros</a:t>
            </a:r>
            <a:r>
              <a:rPr lang="en-US" sz="3200" dirty="0"/>
              <a:t> </a:t>
            </a:r>
            <a:r>
              <a:rPr lang="es-ES" sz="3200" dirty="0"/>
              <a:t>en</a:t>
            </a:r>
            <a:r>
              <a:rPr lang="en-US" sz="3200" dirty="0"/>
              <a:t> </a:t>
            </a:r>
            <a:r>
              <a:rPr lang="es-ES" sz="3200" dirty="0"/>
              <a:t>un</a:t>
            </a:r>
            <a:r>
              <a:rPr lang="en-US" sz="3200" dirty="0"/>
              <a:t> </a:t>
            </a:r>
            <a:r>
              <a:rPr lang="es-ES" sz="3200" dirty="0"/>
              <a:t>hipervínculo</a:t>
            </a:r>
            <a:r>
              <a:rPr lang="en-US" sz="3200" dirty="0"/>
              <a:t>.</a:t>
            </a:r>
          </a:p>
        </p:txBody>
      </p:sp>
      <p:sp>
        <p:nvSpPr>
          <p:cNvPr id="3" name="Marcador de contenido 2"/>
          <p:cNvSpPr>
            <a:spLocks noGrp="1"/>
          </p:cNvSpPr>
          <p:nvPr>
            <p:ph idx="1"/>
          </p:nvPr>
        </p:nvSpPr>
        <p:spPr/>
        <p:txBody>
          <a:bodyPr anchor="b"/>
          <a:lstStyle/>
          <a:p>
            <a:pPr algn="r"/>
            <a:r>
              <a:rPr lang="es-ES" b="1" dirty="0"/>
              <a:t>$_GET</a:t>
            </a:r>
            <a:r>
              <a:rPr lang="es-ES" dirty="0"/>
              <a:t> y </a:t>
            </a:r>
            <a:r>
              <a:rPr lang="es-ES" b="1" dirty="0"/>
              <a:t>$_POST</a:t>
            </a:r>
            <a:r>
              <a:rPr lang="es-ES" dirty="0"/>
              <a:t> son dos de las variables </a:t>
            </a:r>
            <a:r>
              <a:rPr lang="es-ES" dirty="0" err="1"/>
              <a:t>superglobales</a:t>
            </a:r>
            <a:r>
              <a:rPr lang="es-ES" dirty="0"/>
              <a:t> de las que dispone PHP. Por tener ámbito global, los valores que se incluyan mediante estos dos métodos estarán disponibles en la página siguiente. Mediante estos métodos podemos pasar determinados valores de una pagina a otra.</a:t>
            </a:r>
          </a:p>
          <a:p>
            <a:pPr algn="r"/>
            <a:r>
              <a:rPr lang="es-ES" b="1" dirty="0"/>
              <a:t>$_GET</a:t>
            </a:r>
            <a:r>
              <a:rPr lang="es-ES" dirty="0"/>
              <a:t> y </a:t>
            </a:r>
            <a:r>
              <a:rPr lang="es-ES" b="1" dirty="0"/>
              <a:t>$_POST</a:t>
            </a:r>
            <a:r>
              <a:rPr lang="es-ES" dirty="0"/>
              <a:t> son arreglos que tienen posiciones asociativas, es decir, cada posición en el arreglo tiene un nombre, y ese nombre es el mismo que tiene cada campo del </a:t>
            </a:r>
            <a:r>
              <a:rPr lang="es-ES" b="1" dirty="0">
                <a:solidFill>
                  <a:srgbClr val="FF0000"/>
                </a:solidFill>
              </a:rPr>
              <a:t>formulario</a:t>
            </a:r>
            <a:r>
              <a:rPr lang="es-ES" dirty="0"/>
              <a:t>.</a:t>
            </a:r>
          </a:p>
          <a:p>
            <a:pPr algn="r"/>
            <a:endParaRPr lang="es-ES" dirty="0"/>
          </a:p>
        </p:txBody>
      </p:sp>
    </p:spTree>
    <p:extLst>
      <p:ext uri="{BB962C8B-B14F-4D97-AF65-F5344CB8AC3E}">
        <p14:creationId xmlns:p14="http://schemas.microsoft.com/office/powerpoint/2010/main" val="981877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Parámetros</a:t>
            </a:r>
            <a:r>
              <a:rPr lang="en-US" sz="3200" dirty="0"/>
              <a:t> </a:t>
            </a:r>
            <a:r>
              <a:rPr lang="es-ES" sz="3200" dirty="0"/>
              <a:t>en</a:t>
            </a:r>
            <a:r>
              <a:rPr lang="en-US" sz="3200" dirty="0"/>
              <a:t> </a:t>
            </a:r>
            <a:r>
              <a:rPr lang="es-ES" sz="3200" dirty="0"/>
              <a:t>un</a:t>
            </a:r>
            <a:r>
              <a:rPr lang="en-US" sz="3200" dirty="0"/>
              <a:t> </a:t>
            </a:r>
            <a:r>
              <a:rPr lang="es-ES" sz="3200" dirty="0"/>
              <a:t>hipervínculo</a:t>
            </a:r>
            <a:r>
              <a:rPr lang="en-US" sz="3200" dirty="0"/>
              <a:t>.</a:t>
            </a:r>
          </a:p>
        </p:txBody>
      </p:sp>
      <p:sp>
        <p:nvSpPr>
          <p:cNvPr id="3" name="Marcador de contenido 2"/>
          <p:cNvSpPr>
            <a:spLocks noGrp="1"/>
          </p:cNvSpPr>
          <p:nvPr>
            <p:ph idx="1"/>
          </p:nvPr>
        </p:nvSpPr>
        <p:spPr/>
        <p:txBody>
          <a:bodyPr>
            <a:normAutofit/>
          </a:bodyPr>
          <a:lstStyle/>
          <a:p>
            <a:r>
              <a:rPr lang="es-ES" dirty="0"/>
              <a:t>Mediante el método GET es posible enviar las variables a través de enlaces pasando las variables por la línea de dirección:</a:t>
            </a:r>
          </a:p>
          <a:p>
            <a:r>
              <a:rPr lang="es-ES" dirty="0"/>
              <a:t>&lt;a </a:t>
            </a:r>
            <a:r>
              <a:rPr lang="es-ES" dirty="0" err="1"/>
              <a:t>href</a:t>
            </a:r>
            <a:r>
              <a:rPr lang="es-ES" dirty="0"/>
              <a:t>=”</a:t>
            </a:r>
            <a:r>
              <a:rPr lang="es-ES" dirty="0" err="1"/>
              <a:t>index.php?</a:t>
            </a:r>
            <a:r>
              <a:rPr lang="es-ES" dirty="0" err="1">
                <a:solidFill>
                  <a:srgbClr val="C00000"/>
                </a:solidFill>
              </a:rPr>
              <a:t>estilo</a:t>
            </a:r>
            <a:r>
              <a:rPr lang="es-ES" dirty="0"/>
              <a:t>=4&amp;</a:t>
            </a:r>
            <a:r>
              <a:rPr lang="es-ES" dirty="0">
                <a:solidFill>
                  <a:srgbClr val="C00000"/>
                </a:solidFill>
              </a:rPr>
              <a:t>tipo</a:t>
            </a:r>
            <a:r>
              <a:rPr lang="es-ES" dirty="0"/>
              <a:t>=2″&gt;Inicio&lt;/a&gt;</a:t>
            </a:r>
          </a:p>
          <a:p>
            <a:endParaRPr lang="es-ES" dirty="0"/>
          </a:p>
          <a:p>
            <a:r>
              <a:rPr lang="es-ES" dirty="0"/>
              <a:t>En este caso, las variables PHP </a:t>
            </a:r>
            <a:r>
              <a:rPr lang="es-ES" dirty="0">
                <a:solidFill>
                  <a:srgbClr val="C00000"/>
                </a:solidFill>
              </a:rPr>
              <a:t>estilo</a:t>
            </a:r>
            <a:r>
              <a:rPr lang="es-ES" dirty="0"/>
              <a:t> y </a:t>
            </a:r>
            <a:r>
              <a:rPr lang="es-ES" dirty="0">
                <a:solidFill>
                  <a:srgbClr val="C00000"/>
                </a:solidFill>
              </a:rPr>
              <a:t>tipo</a:t>
            </a:r>
            <a:r>
              <a:rPr lang="es-ES" dirty="0"/>
              <a:t>, se envían usando el método GET. Cuando ingresemos al enlace Inicio, accederemos a la pagina </a:t>
            </a:r>
            <a:r>
              <a:rPr lang="es-ES" dirty="0" err="1"/>
              <a:t>index.php</a:t>
            </a:r>
            <a:r>
              <a:rPr lang="es-ES" dirty="0"/>
              <a:t> y en la </a:t>
            </a:r>
            <a:r>
              <a:rPr lang="es-ES" dirty="0" err="1"/>
              <a:t>url</a:t>
            </a:r>
            <a:r>
              <a:rPr lang="es-ES" dirty="0"/>
              <a:t> se verán los valores de las variables </a:t>
            </a:r>
            <a:r>
              <a:rPr lang="es-ES" dirty="0">
                <a:solidFill>
                  <a:srgbClr val="C00000"/>
                </a:solidFill>
              </a:rPr>
              <a:t>estilo</a:t>
            </a:r>
            <a:r>
              <a:rPr lang="es-ES" dirty="0"/>
              <a:t> y </a:t>
            </a:r>
            <a:r>
              <a:rPr lang="es-ES" dirty="0">
                <a:solidFill>
                  <a:srgbClr val="C00000"/>
                </a:solidFill>
              </a:rPr>
              <a:t>tipo</a:t>
            </a:r>
            <a:r>
              <a:rPr lang="es-ES" dirty="0"/>
              <a:t>.</a:t>
            </a:r>
          </a:p>
        </p:txBody>
      </p:sp>
    </p:spTree>
    <p:extLst>
      <p:ext uri="{BB962C8B-B14F-4D97-AF65-F5344CB8AC3E}">
        <p14:creationId xmlns:p14="http://schemas.microsoft.com/office/powerpoint/2010/main" val="85180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Introducción PHP</a:t>
            </a:r>
          </a:p>
        </p:txBody>
      </p:sp>
      <p:sp>
        <p:nvSpPr>
          <p:cNvPr id="5" name="Marcador de texto 4"/>
          <p:cNvSpPr>
            <a:spLocks noGrp="1"/>
          </p:cNvSpPr>
          <p:nvPr>
            <p:ph type="body" sz="half" idx="2"/>
          </p:nvPr>
        </p:nvSpPr>
        <p:spPr/>
        <p:txBody>
          <a:bodyPr/>
          <a:lstStyle/>
          <a:p>
            <a:r>
              <a:rPr lang="es-ES" dirty="0" err="1"/>
              <a:t>BackEnd</a:t>
            </a:r>
            <a:endParaRPr lang="es-ES" dirty="0"/>
          </a:p>
        </p:txBody>
      </p:sp>
    </p:spTree>
    <p:extLst>
      <p:ext uri="{BB962C8B-B14F-4D97-AF65-F5344CB8AC3E}">
        <p14:creationId xmlns:p14="http://schemas.microsoft.com/office/powerpoint/2010/main" val="422566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753228"/>
            <a:ext cx="10736616" cy="1080938"/>
          </a:xfrm>
        </p:spPr>
        <p:txBody>
          <a:bodyPr>
            <a:normAutofit/>
          </a:bodyPr>
          <a:lstStyle/>
          <a:p>
            <a:r>
              <a:rPr lang="es-ES" sz="3400" dirty="0"/>
              <a:t>Declaración de una clase y creación de un objeto</a:t>
            </a:r>
          </a:p>
        </p:txBody>
      </p:sp>
      <p:pic>
        <p:nvPicPr>
          <p:cNvPr id="8" name="Imagen 7"/>
          <p:cNvPicPr>
            <a:picLocks noChangeAspect="1"/>
          </p:cNvPicPr>
          <p:nvPr/>
        </p:nvPicPr>
        <p:blipFill>
          <a:blip r:embed="rId2"/>
          <a:stretch>
            <a:fillRect/>
          </a:stretch>
        </p:blipFill>
        <p:spPr>
          <a:xfrm>
            <a:off x="824012" y="2474385"/>
            <a:ext cx="4365277" cy="3147060"/>
          </a:xfrm>
          <a:prstGeom prst="rect">
            <a:avLst/>
          </a:prstGeom>
        </p:spPr>
      </p:pic>
      <p:pic>
        <p:nvPicPr>
          <p:cNvPr id="9" name="Imagen 8"/>
          <p:cNvPicPr>
            <a:picLocks noChangeAspect="1"/>
          </p:cNvPicPr>
          <p:nvPr/>
        </p:nvPicPr>
        <p:blipFill>
          <a:blip r:embed="rId3"/>
          <a:stretch>
            <a:fillRect/>
          </a:stretch>
        </p:blipFill>
        <p:spPr>
          <a:xfrm>
            <a:off x="6048629" y="2474385"/>
            <a:ext cx="3572448" cy="3686868"/>
          </a:xfrm>
          <a:prstGeom prst="rect">
            <a:avLst/>
          </a:prstGeom>
        </p:spPr>
      </p:pic>
    </p:spTree>
    <p:extLst>
      <p:ext uri="{BB962C8B-B14F-4D97-AF65-F5344CB8AC3E}">
        <p14:creationId xmlns:p14="http://schemas.microsoft.com/office/powerpoint/2010/main" val="902499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753228"/>
            <a:ext cx="10736616" cy="1080938"/>
          </a:xfrm>
        </p:spPr>
        <p:txBody>
          <a:bodyPr>
            <a:normAutofit/>
          </a:bodyPr>
          <a:lstStyle/>
          <a:p>
            <a:r>
              <a:rPr lang="es-ES" sz="3400" dirty="0"/>
              <a:t>Declaración de una clase y creación de un objeto</a:t>
            </a:r>
          </a:p>
        </p:txBody>
      </p:sp>
      <p:pic>
        <p:nvPicPr>
          <p:cNvPr id="3" name="Imagen 2"/>
          <p:cNvPicPr>
            <a:picLocks noChangeAspect="1"/>
          </p:cNvPicPr>
          <p:nvPr/>
        </p:nvPicPr>
        <p:blipFill>
          <a:blip r:embed="rId2"/>
          <a:stretch>
            <a:fillRect/>
          </a:stretch>
        </p:blipFill>
        <p:spPr>
          <a:xfrm>
            <a:off x="340178" y="2390910"/>
            <a:ext cx="7295160" cy="2677479"/>
          </a:xfrm>
          <a:prstGeom prst="rect">
            <a:avLst/>
          </a:prstGeom>
        </p:spPr>
      </p:pic>
      <p:pic>
        <p:nvPicPr>
          <p:cNvPr id="4" name="Imagen 3"/>
          <p:cNvPicPr>
            <a:picLocks noChangeAspect="1"/>
          </p:cNvPicPr>
          <p:nvPr/>
        </p:nvPicPr>
        <p:blipFill>
          <a:blip r:embed="rId3"/>
          <a:stretch>
            <a:fillRect/>
          </a:stretch>
        </p:blipFill>
        <p:spPr>
          <a:xfrm>
            <a:off x="7991896" y="2390910"/>
            <a:ext cx="3425041" cy="3939474"/>
          </a:xfrm>
          <a:prstGeom prst="rect">
            <a:avLst/>
          </a:prstGeom>
        </p:spPr>
      </p:pic>
    </p:spTree>
    <p:extLst>
      <p:ext uri="{BB962C8B-B14F-4D97-AF65-F5344CB8AC3E}">
        <p14:creationId xmlns:p14="http://schemas.microsoft.com/office/powerpoint/2010/main" val="411904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Método constructor de una clase (__construct)</a:t>
            </a:r>
            <a:br>
              <a:rPr lang="es-ES" b="1" dirty="0"/>
            </a:br>
            <a:endParaRPr lang="es-ES" dirty="0"/>
          </a:p>
        </p:txBody>
      </p:sp>
      <p:pic>
        <p:nvPicPr>
          <p:cNvPr id="5" name="Imagen 4"/>
          <p:cNvPicPr>
            <a:picLocks noChangeAspect="1"/>
          </p:cNvPicPr>
          <p:nvPr/>
        </p:nvPicPr>
        <p:blipFill>
          <a:blip r:embed="rId2"/>
          <a:stretch>
            <a:fillRect/>
          </a:stretch>
        </p:blipFill>
        <p:spPr>
          <a:xfrm>
            <a:off x="1520325" y="2279876"/>
            <a:ext cx="2828925" cy="3343275"/>
          </a:xfrm>
          <a:prstGeom prst="rect">
            <a:avLst/>
          </a:prstGeom>
        </p:spPr>
      </p:pic>
      <p:pic>
        <p:nvPicPr>
          <p:cNvPr id="7" name="Imagen 6"/>
          <p:cNvPicPr>
            <a:picLocks noChangeAspect="1"/>
          </p:cNvPicPr>
          <p:nvPr/>
        </p:nvPicPr>
        <p:blipFill>
          <a:blip r:embed="rId3"/>
          <a:stretch>
            <a:fillRect/>
          </a:stretch>
        </p:blipFill>
        <p:spPr>
          <a:xfrm>
            <a:off x="5488102" y="2279876"/>
            <a:ext cx="3657600" cy="3343275"/>
          </a:xfrm>
          <a:prstGeom prst="rect">
            <a:avLst/>
          </a:prstGeom>
        </p:spPr>
      </p:pic>
    </p:spTree>
    <p:extLst>
      <p:ext uri="{BB962C8B-B14F-4D97-AF65-F5344CB8AC3E}">
        <p14:creationId xmlns:p14="http://schemas.microsoft.com/office/powerpoint/2010/main" val="363266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Herencia</a:t>
            </a:r>
          </a:p>
        </p:txBody>
      </p:sp>
      <p:pic>
        <p:nvPicPr>
          <p:cNvPr id="3" name="Imagen 2"/>
          <p:cNvPicPr>
            <a:picLocks noChangeAspect="1"/>
          </p:cNvPicPr>
          <p:nvPr/>
        </p:nvPicPr>
        <p:blipFill>
          <a:blip r:embed="rId2"/>
          <a:stretch>
            <a:fillRect/>
          </a:stretch>
        </p:blipFill>
        <p:spPr>
          <a:xfrm>
            <a:off x="4521564" y="835740"/>
            <a:ext cx="4820347" cy="5777579"/>
          </a:xfrm>
          <a:prstGeom prst="rect">
            <a:avLst/>
          </a:prstGeom>
        </p:spPr>
      </p:pic>
    </p:spTree>
    <p:extLst>
      <p:ext uri="{BB962C8B-B14F-4D97-AF65-F5344CB8AC3E}">
        <p14:creationId xmlns:p14="http://schemas.microsoft.com/office/powerpoint/2010/main" val="329907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Conexión</a:t>
            </a:r>
            <a:r>
              <a:rPr lang="en-US" sz="3200" dirty="0"/>
              <a:t> a bases de </a:t>
            </a:r>
            <a:r>
              <a:rPr lang="es-ES" sz="3200" dirty="0"/>
              <a:t>datos</a:t>
            </a:r>
            <a:endParaRPr lang="es-ES" sz="3400" dirty="0"/>
          </a:p>
        </p:txBody>
      </p:sp>
      <p:sp>
        <p:nvSpPr>
          <p:cNvPr id="3" name="Marcador de contenido 2"/>
          <p:cNvSpPr>
            <a:spLocks noGrp="1"/>
          </p:cNvSpPr>
          <p:nvPr>
            <p:ph idx="1"/>
          </p:nvPr>
        </p:nvSpPr>
        <p:spPr/>
        <p:txBody>
          <a:bodyPr>
            <a:normAutofit/>
          </a:bodyPr>
          <a:lstStyle/>
          <a:p>
            <a:r>
              <a:rPr lang="es-ES" dirty="0"/>
              <a:t>En cualquier aplicación implementada en PHP que requiera de acceso a una base de datos, podremos utilizar dos procedimientos principalmente: el manejo de </a:t>
            </a:r>
            <a:r>
              <a:rPr lang="es-ES" b="1" dirty="0" err="1">
                <a:solidFill>
                  <a:srgbClr val="FF0000"/>
                </a:solidFill>
              </a:rPr>
              <a:t>MySQLi</a:t>
            </a:r>
            <a:r>
              <a:rPr lang="es-ES" dirty="0"/>
              <a:t>, en su variante de programación orientada a objetos o en la variante de programación estructurada, y el uso de la clase </a:t>
            </a:r>
            <a:r>
              <a:rPr lang="es-ES" b="1" dirty="0">
                <a:solidFill>
                  <a:srgbClr val="FF0000"/>
                </a:solidFill>
              </a:rPr>
              <a:t>PDO</a:t>
            </a:r>
            <a:r>
              <a:rPr lang="es-ES" dirty="0"/>
              <a:t> (PHP Data </a:t>
            </a:r>
            <a:r>
              <a:rPr lang="es-ES" dirty="0" err="1"/>
              <a:t>Object</a:t>
            </a:r>
            <a:r>
              <a:rPr lang="es-ES" dirty="0"/>
              <a:t>) que proporciona una capa de abstracción de acceso a datos.</a:t>
            </a:r>
          </a:p>
          <a:p>
            <a:r>
              <a:rPr lang="es-ES" dirty="0"/>
              <a:t>Ambos procedimientos están implementados en las últimas versiones de PHP y no podrán ser utilizados en versiones de PHP anteriores a PHP 5.0.</a:t>
            </a:r>
          </a:p>
          <a:p>
            <a:endParaRPr lang="es-ES" dirty="0"/>
          </a:p>
        </p:txBody>
      </p:sp>
    </p:spTree>
    <p:extLst>
      <p:ext uri="{BB962C8B-B14F-4D97-AF65-F5344CB8AC3E}">
        <p14:creationId xmlns:p14="http://schemas.microsoft.com/office/powerpoint/2010/main" val="328921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Cadenas de conexión entre </a:t>
            </a:r>
            <a:r>
              <a:rPr lang="es-ES" dirty="0" err="1"/>
              <a:t>Php</a:t>
            </a:r>
            <a:r>
              <a:rPr lang="es-ES" dirty="0"/>
              <a:t> y </a:t>
            </a:r>
            <a:r>
              <a:rPr lang="es-ES" dirty="0" err="1"/>
              <a:t>MySQL</a:t>
            </a:r>
            <a:endParaRPr lang="es-ES" dirty="0"/>
          </a:p>
        </p:txBody>
      </p:sp>
      <p:sp>
        <p:nvSpPr>
          <p:cNvPr id="3" name="Marcador de contenido 2"/>
          <p:cNvSpPr>
            <a:spLocks noGrp="1"/>
          </p:cNvSpPr>
          <p:nvPr>
            <p:ph idx="1"/>
          </p:nvPr>
        </p:nvSpPr>
        <p:spPr/>
        <p:txBody>
          <a:bodyPr/>
          <a:lstStyle/>
          <a:p>
            <a:r>
              <a:rPr lang="es-ES" dirty="0"/>
              <a:t>Se recomienda usar cadenas que indiquen el servidor, el nombre de la base de datos y el usuario que vamos a emplear para abrir la conexión. Usualmente se crea un archivo .</a:t>
            </a:r>
            <a:r>
              <a:rPr lang="es-ES" dirty="0" err="1"/>
              <a:t>php</a:t>
            </a:r>
            <a:r>
              <a:rPr lang="es-ES" dirty="0"/>
              <a:t> que guarde estos datos.</a:t>
            </a:r>
          </a:p>
        </p:txBody>
      </p:sp>
      <p:pic>
        <p:nvPicPr>
          <p:cNvPr id="4" name="Imagen 3"/>
          <p:cNvPicPr>
            <a:picLocks noChangeAspect="1"/>
          </p:cNvPicPr>
          <p:nvPr/>
        </p:nvPicPr>
        <p:blipFill>
          <a:blip r:embed="rId2"/>
          <a:stretch>
            <a:fillRect/>
          </a:stretch>
        </p:blipFill>
        <p:spPr>
          <a:xfrm>
            <a:off x="2263957" y="3856128"/>
            <a:ext cx="6125534" cy="2080061"/>
          </a:xfrm>
          <a:prstGeom prst="rect">
            <a:avLst/>
          </a:prstGeom>
        </p:spPr>
      </p:pic>
    </p:spTree>
    <p:extLst>
      <p:ext uri="{BB962C8B-B14F-4D97-AF65-F5344CB8AC3E}">
        <p14:creationId xmlns:p14="http://schemas.microsoft.com/office/powerpoint/2010/main" val="3319742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agregar registro en DB</a:t>
            </a:r>
          </a:p>
        </p:txBody>
      </p:sp>
      <p:sp>
        <p:nvSpPr>
          <p:cNvPr id="4" name="Rectángulo 3"/>
          <p:cNvSpPr/>
          <p:nvPr/>
        </p:nvSpPr>
        <p:spPr>
          <a:xfrm>
            <a:off x="6155155" y="0"/>
            <a:ext cx="6036845" cy="369332"/>
          </a:xfrm>
          <a:prstGeom prst="rect">
            <a:avLst/>
          </a:prstGeom>
        </p:spPr>
        <p:txBody>
          <a:bodyPr wrap="none">
            <a:spAutoFit/>
          </a:bodyPr>
          <a:lstStyle/>
          <a:p>
            <a:r>
              <a:rPr lang="es-ES" dirty="0"/>
              <a:t>https://www.w3schools.com/php/php_mysql_insert.asp</a:t>
            </a:r>
          </a:p>
        </p:txBody>
      </p:sp>
      <p:pic>
        <p:nvPicPr>
          <p:cNvPr id="5" name="Imagen 4"/>
          <p:cNvPicPr>
            <a:picLocks noChangeAspect="1"/>
          </p:cNvPicPr>
          <p:nvPr/>
        </p:nvPicPr>
        <p:blipFill>
          <a:blip r:embed="rId2"/>
          <a:stretch>
            <a:fillRect/>
          </a:stretch>
        </p:blipFill>
        <p:spPr>
          <a:xfrm>
            <a:off x="380726" y="2218062"/>
            <a:ext cx="4781550" cy="3838575"/>
          </a:xfrm>
          <a:prstGeom prst="rect">
            <a:avLst/>
          </a:prstGeom>
        </p:spPr>
      </p:pic>
      <p:pic>
        <p:nvPicPr>
          <p:cNvPr id="6" name="Imagen 5"/>
          <p:cNvPicPr>
            <a:picLocks noChangeAspect="1"/>
          </p:cNvPicPr>
          <p:nvPr/>
        </p:nvPicPr>
        <p:blipFill>
          <a:blip r:embed="rId3"/>
          <a:stretch>
            <a:fillRect/>
          </a:stretch>
        </p:blipFill>
        <p:spPr>
          <a:xfrm>
            <a:off x="5487251" y="2218062"/>
            <a:ext cx="6410325" cy="3571875"/>
          </a:xfrm>
          <a:prstGeom prst="rect">
            <a:avLst/>
          </a:prstGeom>
        </p:spPr>
      </p:pic>
    </p:spTree>
    <p:extLst>
      <p:ext uri="{BB962C8B-B14F-4D97-AF65-F5344CB8AC3E}">
        <p14:creationId xmlns:p14="http://schemas.microsoft.com/office/powerpoint/2010/main" val="1080758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1928</TotalTime>
  <Words>403</Words>
  <Application>Microsoft Office PowerPoint</Application>
  <PresentationFormat>Panorámica</PresentationFormat>
  <Paragraphs>26</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Tw Cen MT</vt:lpstr>
      <vt:lpstr>Circuito</vt:lpstr>
      <vt:lpstr>Herramientas de programación III</vt:lpstr>
      <vt:lpstr>Introducción PHP</vt:lpstr>
      <vt:lpstr>Declaración de una clase y creación de un objeto</vt:lpstr>
      <vt:lpstr>Declaración de una clase y creación de un objeto</vt:lpstr>
      <vt:lpstr>Método constructor de una clase (__construct) </vt:lpstr>
      <vt:lpstr>Herencia</vt:lpstr>
      <vt:lpstr>Conexión a bases de datos</vt:lpstr>
      <vt:lpstr>Cadenas de conexión entre Php y MySQL</vt:lpstr>
      <vt:lpstr>Ejercicio agregar registro en DB</vt:lpstr>
      <vt:lpstr>Ejercicio listar registros DB</vt:lpstr>
      <vt:lpstr>Ejercicio consultar un registro DB</vt:lpstr>
      <vt:lpstr>Ejercicio borrar un registro DB</vt:lpstr>
      <vt:lpstr>Actualizar un registro DB</vt:lpstr>
      <vt:lpstr>Parámetros en un hipervínculo.</vt:lpstr>
      <vt:lpstr>Parámetros en un hipervínculo.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programación III</dc:title>
  <dc:creator>niwdeyen</dc:creator>
  <cp:lastModifiedBy>EDWIN FERNEY BARRAGAN MUNOZ</cp:lastModifiedBy>
  <cp:revision>43</cp:revision>
  <dcterms:created xsi:type="dcterms:W3CDTF">2020-02-04T11:58:41Z</dcterms:created>
  <dcterms:modified xsi:type="dcterms:W3CDTF">2020-07-18T02:27:59Z</dcterms:modified>
</cp:coreProperties>
</file>