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9"/>
  </p:notesMasterIdLst>
  <p:sldIdLst>
    <p:sldId id="256" r:id="rId2"/>
    <p:sldId id="258" r:id="rId3"/>
    <p:sldId id="279" r:id="rId4"/>
    <p:sldId id="257" r:id="rId5"/>
    <p:sldId id="280" r:id="rId6"/>
    <p:sldId id="294" r:id="rId7"/>
    <p:sldId id="262" r:id="rId8"/>
    <p:sldId id="263" r:id="rId9"/>
    <p:sldId id="298" r:id="rId10"/>
    <p:sldId id="290" r:id="rId11"/>
    <p:sldId id="264" r:id="rId12"/>
    <p:sldId id="291" r:id="rId13"/>
    <p:sldId id="265" r:id="rId14"/>
    <p:sldId id="266" r:id="rId15"/>
    <p:sldId id="267" r:id="rId16"/>
    <p:sldId id="278" r:id="rId17"/>
    <p:sldId id="281" r:id="rId18"/>
    <p:sldId id="272" r:id="rId19"/>
    <p:sldId id="274" r:id="rId20"/>
    <p:sldId id="275" r:id="rId21"/>
    <p:sldId id="268" r:id="rId22"/>
    <p:sldId id="269" r:id="rId23"/>
    <p:sldId id="270" r:id="rId24"/>
    <p:sldId id="271" r:id="rId25"/>
    <p:sldId id="276" r:id="rId26"/>
    <p:sldId id="292" r:id="rId27"/>
    <p:sldId id="277" r:id="rId28"/>
    <p:sldId id="295" r:id="rId29"/>
    <p:sldId id="296" r:id="rId30"/>
    <p:sldId id="282" r:id="rId31"/>
    <p:sldId id="283" r:id="rId32"/>
    <p:sldId id="284" r:id="rId33"/>
    <p:sldId id="285" r:id="rId34"/>
    <p:sldId id="286" r:id="rId35"/>
    <p:sldId id="287" r:id="rId36"/>
    <p:sldId id="288" r:id="rId37"/>
    <p:sldId id="289" r:id="rId38"/>
    <p:sldId id="293"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229" autoAdjust="0"/>
  </p:normalViewPr>
  <p:slideViewPr>
    <p:cSldViewPr snapToGrid="0">
      <p:cViewPr varScale="1">
        <p:scale>
          <a:sx n="76" d="100"/>
          <a:sy n="76" d="100"/>
        </p:scale>
        <p:origin x="126" y="756"/>
      </p:cViewPr>
      <p:guideLst/>
    </p:cSldViewPr>
  </p:slideViewPr>
  <p:outlineViewPr>
    <p:cViewPr>
      <p:scale>
        <a:sx n="33" d="100"/>
        <a:sy n="33" d="100"/>
      </p:scale>
      <p:origin x="0" y="-1146"/>
    </p:cViewPr>
  </p:outlineViewPr>
  <p:notesTextViewPr>
    <p:cViewPr>
      <p:scale>
        <a:sx n="3" d="2"/>
        <a:sy n="3" d="2"/>
      </p:scale>
      <p:origin x="0" y="0"/>
    </p:cViewPr>
  </p:notesTextViewPr>
  <p:notesViewPr>
    <p:cSldViewPr snapToGrid="0">
      <p:cViewPr varScale="1">
        <p:scale>
          <a:sx n="84" d="100"/>
          <a:sy n="84" d="100"/>
        </p:scale>
        <p:origin x="199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5664B-11E7-4BD1-84E4-BD3D57EC8F9F}" type="datetimeFigureOut">
              <a:rPr lang="es-ES" smtClean="0"/>
              <a:t>07/07/2020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CB6D2-C094-43DD-B7FA-6366AA35B56E}" type="slidenum">
              <a:rPr lang="es-ES" smtClean="0"/>
              <a:t>‹Nº›</a:t>
            </a:fld>
            <a:endParaRPr lang="es-ES"/>
          </a:p>
        </p:txBody>
      </p:sp>
    </p:spTree>
    <p:extLst>
      <p:ext uri="{BB962C8B-B14F-4D97-AF65-F5344CB8AC3E}">
        <p14:creationId xmlns:p14="http://schemas.microsoft.com/office/powerpoint/2010/main" val="359409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HTML (</a:t>
            </a:r>
            <a:r>
              <a:rPr lang="en-US" b="1" dirty="0">
                <a:solidFill>
                  <a:srgbClr val="C00000"/>
                </a:solidFill>
                <a:effectLst>
                  <a:outerShdw blurRad="38100" dist="38100" dir="2700000" algn="tl">
                    <a:srgbClr val="000000">
                      <a:alpha val="43137"/>
                    </a:srgbClr>
                  </a:outerShdw>
                </a:effectLst>
              </a:rPr>
              <a:t>H</a:t>
            </a:r>
            <a:r>
              <a:rPr lang="en-US" dirty="0"/>
              <a:t>yper</a:t>
            </a:r>
            <a:r>
              <a:rPr lang="en-US" b="1" dirty="0">
                <a:solidFill>
                  <a:srgbClr val="C00000"/>
                </a:solidFill>
                <a:effectLst>
                  <a:outerShdw blurRad="38100" dist="38100" dir="2700000" algn="tl">
                    <a:srgbClr val="000000">
                      <a:alpha val="43137"/>
                    </a:srgbClr>
                  </a:outerShdw>
                </a:effectLst>
              </a:rPr>
              <a:t>T</a:t>
            </a:r>
            <a:r>
              <a:rPr lang="en-US" dirty="0"/>
              <a:t>ext </a:t>
            </a:r>
            <a:r>
              <a:rPr lang="en-US" b="1" dirty="0">
                <a:solidFill>
                  <a:srgbClr val="C00000"/>
                </a:solidFill>
                <a:effectLst>
                  <a:outerShdw blurRad="38100" dist="38100" dir="2700000" algn="tl">
                    <a:srgbClr val="000000">
                      <a:alpha val="43137"/>
                    </a:srgbClr>
                  </a:outerShdw>
                </a:effectLst>
              </a:rPr>
              <a:t>M</a:t>
            </a:r>
            <a:r>
              <a:rPr lang="en-US" dirty="0"/>
              <a:t>ark-up </a:t>
            </a:r>
            <a:r>
              <a:rPr lang="en-US" b="1" dirty="0">
                <a:solidFill>
                  <a:srgbClr val="C00000"/>
                </a:solidFill>
                <a:effectLst>
                  <a:outerShdw blurRad="38100" dist="38100" dir="2700000" algn="tl">
                    <a:srgbClr val="000000">
                      <a:alpha val="43137"/>
                    </a:srgbClr>
                  </a:outerShdw>
                </a:effectLst>
              </a:rPr>
              <a:t>L</a:t>
            </a:r>
            <a:r>
              <a:rPr lang="en-US" dirty="0"/>
              <a:t>anguage</a:t>
            </a:r>
            <a:r>
              <a:rPr lang="es-ES" dirty="0"/>
              <a:t>) es el lenguaje que se emplea para el desarrollo de páginas de internet.</a:t>
            </a:r>
          </a:p>
          <a:p>
            <a:r>
              <a:rPr lang="es-ES" dirty="0"/>
              <a:t>Este lenguaje está constituido de </a:t>
            </a:r>
            <a:r>
              <a:rPr lang="es-ES" b="1" dirty="0"/>
              <a:t>elementos</a:t>
            </a:r>
            <a:r>
              <a:rPr lang="es-ES" dirty="0"/>
              <a:t> que el navegador interpreta y las despliega en la pantalla de acuerdo a su objetivo. Veremos que hay elementos para disponer imágenes sobre una página, hipervínculos que nos permiten dirigirnos a otra página, listas, tablas para tabular datos, etc. </a:t>
            </a:r>
          </a:p>
          <a:p>
            <a:r>
              <a:rPr lang="es-ES" dirty="0"/>
              <a:t>Los estándares oficiales HTML son el HTML 2.0, el HTML 3.2, el HTML 4.0, el HTML 4.01 y el HTML 5. El HTLM 5 es la última especificación oficial y se espera que continúe evolucionando a lo largo de los próximos años.</a:t>
            </a:r>
          </a:p>
          <a:p>
            <a:r>
              <a:rPr lang="es-ES" dirty="0"/>
              <a:t>Cada versión de HTML establece unas normas respecto a cuáles son las etiquetas válidas y cómo se deben escribir.</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7</a:t>
            </a:fld>
            <a:endParaRPr lang="es-ES"/>
          </a:p>
        </p:txBody>
      </p:sp>
    </p:spTree>
    <p:extLst>
      <p:ext uri="{BB962C8B-B14F-4D97-AF65-F5344CB8AC3E}">
        <p14:creationId xmlns:p14="http://schemas.microsoft.com/office/powerpoint/2010/main" val="184636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Inserta un componente diseñado para contener controles con los que el usuario puede interactuar para enviar información de regreso al servidor.</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44</a:t>
            </a:fld>
            <a:endParaRPr lang="es-ES"/>
          </a:p>
        </p:txBody>
      </p:sp>
    </p:spTree>
    <p:extLst>
      <p:ext uri="{BB962C8B-B14F-4D97-AF65-F5344CB8AC3E}">
        <p14:creationId xmlns:p14="http://schemas.microsoft.com/office/powerpoint/2010/main" val="168581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53</a:t>
            </a:fld>
            <a:endParaRPr lang="es-ES"/>
          </a:p>
        </p:txBody>
      </p:sp>
    </p:spTree>
    <p:extLst>
      <p:ext uri="{BB962C8B-B14F-4D97-AF65-F5344CB8AC3E}">
        <p14:creationId xmlns:p14="http://schemas.microsoft.com/office/powerpoint/2010/main" val="302610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39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1692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581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66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5902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422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939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04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16</a:t>
            </a:fld>
            <a:endParaRPr lang="es-ES"/>
          </a:p>
        </p:txBody>
      </p:sp>
    </p:spTree>
    <p:extLst>
      <p:ext uri="{BB962C8B-B14F-4D97-AF65-F5344CB8AC3E}">
        <p14:creationId xmlns:p14="http://schemas.microsoft.com/office/powerpoint/2010/main" val="3775954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412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342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818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09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8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86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344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700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795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2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t>Unicode es un estándar de codificación de caracteres diseñado para facilitar el tratamiento informático, transmisión y visualización de textos de múltiples lenguajes y disciplinas técnicas, además de textos clásicos de lenguas muertas. El término Unicode proviene de los tres objetivos perseguidos: universalidad, uniformidad y unicidad.</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17</a:t>
            </a:fld>
            <a:endParaRPr lang="es-ES"/>
          </a:p>
        </p:txBody>
      </p:sp>
    </p:spTree>
    <p:extLst>
      <p:ext uri="{BB962C8B-B14F-4D97-AF65-F5344CB8AC3E}">
        <p14:creationId xmlns:p14="http://schemas.microsoft.com/office/powerpoint/2010/main" val="1218884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7821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58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278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7289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975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014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2946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176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822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95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Elemento HTML </a:t>
            </a:r>
            <a:r>
              <a:rPr lang="es-ES" sz="1200" b="1" dirty="0">
                <a:solidFill>
                  <a:srgbClr val="C00000"/>
                </a:solidFill>
                <a:effectLst>
                  <a:outerShdw blurRad="38100" dist="38100" dir="2700000" algn="tl">
                    <a:srgbClr val="000000">
                      <a:alpha val="43137"/>
                    </a:srgbClr>
                  </a:outerShdw>
                </a:effectLst>
              </a:rPr>
              <a:t>&lt;body&gt; </a:t>
            </a:r>
            <a:r>
              <a:rPr lang="es-ES" dirty="0"/>
              <a:t>representa el contenido de un documento HTML. Sólo puede haber un elemento </a:t>
            </a:r>
            <a:r>
              <a:rPr lang="es-ES" sz="1200" b="1" dirty="0">
                <a:solidFill>
                  <a:srgbClr val="C00000"/>
                </a:solidFill>
                <a:effectLst>
                  <a:outerShdw blurRad="38100" dist="38100" dir="2700000" algn="tl">
                    <a:srgbClr val="000000">
                      <a:alpha val="43137"/>
                    </a:srgbClr>
                  </a:outerShdw>
                </a:effectLst>
              </a:rPr>
              <a:t>&lt;body&gt; </a:t>
            </a:r>
            <a:r>
              <a:rPr lang="es-ES" dirty="0"/>
              <a:t>en un documento.</a:t>
            </a:r>
          </a:p>
          <a:p>
            <a:r>
              <a:rPr lang="es-ES" dirty="0"/>
              <a:t>Dentro de la etiqueta &lt;body&gt; se pueden agregar atributos para indicar un color y/o imagen de fondo de la página, color del texto, color de los links, pero en HTML5 se ha desaprobado el uso de estos atributos y esto se tiene que indicar con CSS, este hecho no significa que no funcionen, de hecho se pueden usar y funciona pero siempre es recomendable ajustarse a los estándares, por cuestiones de compatibilidad. A continuación se tiene la lista de los atributos que pueden ir dentro de la etiqueta &lt;body&gt; y que anteriormente eran muy usados, pero la recomendación es utilizar CSS y seguir los nuevos estándares de la W3C.</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18</a:t>
            </a:fld>
            <a:endParaRPr lang="es-ES"/>
          </a:p>
        </p:txBody>
      </p:sp>
    </p:spTree>
    <p:extLst>
      <p:ext uri="{BB962C8B-B14F-4D97-AF65-F5344CB8AC3E}">
        <p14:creationId xmlns:p14="http://schemas.microsoft.com/office/powerpoint/2010/main" val="955702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904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028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82023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318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5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950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6993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243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52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09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pt-BR" sz="1400" b="1" dirty="0">
                <a:solidFill>
                  <a:srgbClr val="C00000"/>
                </a:solidFill>
                <a:effectLst>
                  <a:outerShdw blurRad="38100" dist="38100" dir="2700000" algn="tl">
                    <a:srgbClr val="000000">
                      <a:alpha val="43137"/>
                    </a:srgbClr>
                  </a:outerShdw>
                </a:effectLst>
              </a:rPr>
              <a:t>&lt;h1&gt;&lt;h2&gt;&lt;h3&gt;&lt;h4&gt;&lt;h5&gt;&lt;h6&gt;</a:t>
            </a:r>
          </a:p>
          <a:p>
            <a:r>
              <a:rPr lang="es-ES" sz="1200" dirty="0"/>
              <a:t>El título de mayor nivel es </a:t>
            </a:r>
            <a:r>
              <a:rPr lang="es-ES" sz="1400" b="1" dirty="0">
                <a:solidFill>
                  <a:srgbClr val="C00000"/>
                </a:solidFill>
                <a:effectLst>
                  <a:outerShdw blurRad="38100" dist="38100" dir="2700000" algn="tl">
                    <a:srgbClr val="000000">
                      <a:alpha val="43137"/>
                    </a:srgbClr>
                  </a:outerShdw>
                </a:effectLst>
              </a:rPr>
              <a:t>&lt;h1&gt;</a:t>
            </a:r>
            <a:r>
              <a:rPr lang="es-ES" sz="1200" dirty="0"/>
              <a:t>, es decir el que tienen normalmente una fuente de mayor tamaño (veremos que es el navegador el responsable de definir el tamaño de la fuente, más adelante podrá ver que uno puede modificar la fuente, tamaño, color etc.)</a:t>
            </a:r>
          </a:p>
          <a:p>
            <a:r>
              <a:rPr lang="es-ES" sz="1200" dirty="0"/>
              <a:t>Según la importancia del título utilizaremos alguno de estos elementos HTML. Requiere la marca de cerrado</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25</a:t>
            </a:fld>
            <a:endParaRPr lang="es-ES"/>
          </a:p>
        </p:txBody>
      </p:sp>
    </p:spTree>
    <p:extLst>
      <p:ext uri="{BB962C8B-B14F-4D97-AF65-F5344CB8AC3E}">
        <p14:creationId xmlns:p14="http://schemas.microsoft.com/office/powerpoint/2010/main" val="2214156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5787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34335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75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pt-BR" sz="1400" b="1" dirty="0">
                <a:solidFill>
                  <a:srgbClr val="C00000"/>
                </a:solidFill>
                <a:effectLst>
                  <a:outerShdw blurRad="38100" dist="38100" dir="2700000" algn="tl">
                    <a:srgbClr val="000000">
                      <a:alpha val="43137"/>
                    </a:srgbClr>
                  </a:outerShdw>
                </a:effectLst>
              </a:rPr>
              <a:t>&lt;h1&gt;&lt;h2&gt;&lt;h3&gt;&lt;h4&gt;&lt;h5&gt;&lt;h6&gt;</a:t>
            </a:r>
          </a:p>
          <a:p>
            <a:r>
              <a:rPr lang="es-ES" sz="1200" dirty="0"/>
              <a:t>El título de mayor nivel es </a:t>
            </a:r>
            <a:r>
              <a:rPr lang="es-ES" sz="1400" b="1" dirty="0">
                <a:solidFill>
                  <a:srgbClr val="C00000"/>
                </a:solidFill>
                <a:effectLst>
                  <a:outerShdw blurRad="38100" dist="38100" dir="2700000" algn="tl">
                    <a:srgbClr val="000000">
                      <a:alpha val="43137"/>
                    </a:srgbClr>
                  </a:outerShdw>
                </a:effectLst>
              </a:rPr>
              <a:t>&lt;h1&gt;</a:t>
            </a:r>
            <a:r>
              <a:rPr lang="es-ES" sz="1200" dirty="0"/>
              <a:t>, es decir el que tienen normalmente una fuente de mayor tamaño (veremos que es el navegador el responsable de definir el tamaño de la fuente, más adelante podrá ver que uno puede modificar la fuente, tamaño, color etc.)</a:t>
            </a:r>
          </a:p>
          <a:p>
            <a:r>
              <a:rPr lang="es-ES" sz="1200" dirty="0"/>
              <a:t>Según la importancia del título utilizaremos alguno de estos elementos HTML. Requiere la marca de cerrado</a:t>
            </a:r>
          </a:p>
          <a:p>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27</a:t>
            </a:fld>
            <a:endParaRPr lang="es-ES"/>
          </a:p>
        </p:txBody>
      </p:sp>
    </p:spTree>
    <p:extLst>
      <p:ext uri="{BB962C8B-B14F-4D97-AF65-F5344CB8AC3E}">
        <p14:creationId xmlns:p14="http://schemas.microsoft.com/office/powerpoint/2010/main" val="483738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target="_blank"</a:t>
            </a:r>
            <a:endParaRPr lang="es-ES" dirty="0"/>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30</a:t>
            </a:fld>
            <a:endParaRPr lang="es-ES"/>
          </a:p>
        </p:txBody>
      </p:sp>
    </p:spTree>
    <p:extLst>
      <p:ext uri="{BB962C8B-B14F-4D97-AF65-F5344CB8AC3E}">
        <p14:creationId xmlns:p14="http://schemas.microsoft.com/office/powerpoint/2010/main" val="154823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BORDER=1</a:t>
            </a:r>
          </a:p>
          <a:p>
            <a:r>
              <a:rPr lang="es-ES" dirty="0"/>
              <a:t>VALIGN=TOP|BOTTOM|MIDDLE</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39</a:t>
            </a:fld>
            <a:endParaRPr lang="es-ES"/>
          </a:p>
        </p:txBody>
      </p:sp>
    </p:spTree>
    <p:extLst>
      <p:ext uri="{BB962C8B-B14F-4D97-AF65-F5344CB8AC3E}">
        <p14:creationId xmlns:p14="http://schemas.microsoft.com/office/powerpoint/2010/main" val="1685817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Inserta un componente diseñado para contener controles con los que el usuario puede interactuar para enviar información de regreso al servidor.</a:t>
            </a:r>
          </a:p>
        </p:txBody>
      </p:sp>
      <p:sp>
        <p:nvSpPr>
          <p:cNvPr id="4" name="Marcador de número de diapositiva 3"/>
          <p:cNvSpPr>
            <a:spLocks noGrp="1"/>
          </p:cNvSpPr>
          <p:nvPr>
            <p:ph type="sldNum" sz="quarter" idx="10"/>
          </p:nvPr>
        </p:nvSpPr>
        <p:spPr/>
        <p:txBody>
          <a:bodyPr/>
          <a:lstStyle/>
          <a:p>
            <a:fld id="{266ACBA9-6CBA-4BDD-AEE5-5822C0E9F7DE}" type="slidenum">
              <a:rPr lang="es-ES" smtClean="0"/>
              <a:t>41</a:t>
            </a:fld>
            <a:endParaRPr lang="es-ES"/>
          </a:p>
        </p:txBody>
      </p:sp>
    </p:spTree>
    <p:extLst>
      <p:ext uri="{BB962C8B-B14F-4D97-AF65-F5344CB8AC3E}">
        <p14:creationId xmlns:p14="http://schemas.microsoft.com/office/powerpoint/2010/main" val="2882784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III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y etiquetas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658" y="3242930"/>
            <a:ext cx="5909507" cy="1412876"/>
          </a:xfrm>
          <a:prstGeom prst="rect">
            <a:avLst/>
          </a:prstGeom>
        </p:spPr>
      </p:pic>
    </p:spTree>
    <p:extLst>
      <p:ext uri="{BB962C8B-B14F-4D97-AF65-F5344CB8AC3E}">
        <p14:creationId xmlns:p14="http://schemas.microsoft.com/office/powerpoint/2010/main" val="36021405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C727ED1F-9FE7-4198-9A0B-F0E1B032D21F}"/>
              </a:ext>
            </a:extLst>
          </p:cNvPr>
          <p:cNvSpPr>
            <a:spLocks noGrp="1"/>
          </p:cNvSpPr>
          <p:nvPr>
            <p:ph idx="1"/>
          </p:nvPr>
        </p:nvSpPr>
        <p:spPr>
          <a:xfrm>
            <a:off x="1141412" y="478302"/>
            <a:ext cx="9905999" cy="6217919"/>
          </a:xfrm>
        </p:spPr>
        <p:txBody>
          <a:bodyPr>
            <a:normAutofit fontScale="92500" lnSpcReduction="20000"/>
          </a:bodyPr>
          <a:lstStyle/>
          <a:p>
            <a:pPr marL="0" indent="0">
              <a:buNone/>
            </a:pPr>
            <a:r>
              <a:rPr lang="es-ES" dirty="0"/>
              <a:t>&lt;</a:t>
            </a:r>
            <a:r>
              <a:rPr lang="es-ES" dirty="0" err="1"/>
              <a:t>form</a:t>
            </a:r>
            <a:r>
              <a:rPr lang="es-ES" dirty="0"/>
              <a:t>&gt;</a:t>
            </a:r>
          </a:p>
          <a:p>
            <a:pPr marL="0" indent="0">
              <a:buNone/>
            </a:pPr>
            <a:r>
              <a:rPr lang="es-ES" dirty="0"/>
              <a:t>  &lt;input </a:t>
            </a:r>
            <a:r>
              <a:rPr lang="es-ES" dirty="0" err="1"/>
              <a:t>type</a:t>
            </a:r>
            <a:r>
              <a:rPr lang="es-ES" dirty="0"/>
              <a:t>="</a:t>
            </a:r>
            <a:r>
              <a:rPr lang="es-ES" dirty="0" err="1"/>
              <a:t>button</a:t>
            </a:r>
            <a:r>
              <a:rPr lang="es-ES" dirty="0"/>
              <a:t>" </a:t>
            </a:r>
            <a:r>
              <a:rPr lang="es-ES" dirty="0" err="1"/>
              <a:t>onClick</a:t>
            </a:r>
            <a:r>
              <a:rPr lang="es-ES" dirty="0"/>
              <a:t>="incrementar();" </a:t>
            </a:r>
            <a:r>
              <a:rPr lang="es-ES" dirty="0" err="1"/>
              <a:t>value</a:t>
            </a:r>
            <a:r>
              <a:rPr lang="es-ES" dirty="0"/>
              <a:t>="incrementar"&gt;</a:t>
            </a:r>
          </a:p>
          <a:p>
            <a:pPr marL="0" indent="0">
              <a:buNone/>
            </a:pPr>
            <a:r>
              <a:rPr lang="es-ES" dirty="0"/>
              <a:t>&lt;/</a:t>
            </a:r>
            <a:r>
              <a:rPr lang="es-ES" dirty="0" err="1"/>
              <a:t>form</a:t>
            </a:r>
            <a:r>
              <a:rPr lang="es-ES" dirty="0"/>
              <a:t>&gt;</a:t>
            </a:r>
          </a:p>
          <a:p>
            <a:pPr marL="0" indent="0">
              <a:buNone/>
            </a:pPr>
            <a:endParaRPr lang="es-ES" dirty="0"/>
          </a:p>
          <a:p>
            <a:pPr marL="0" indent="0">
              <a:buNone/>
            </a:pPr>
            <a:endParaRPr lang="es-ES" dirty="0"/>
          </a:p>
          <a:p>
            <a:pPr marL="0" indent="0">
              <a:buNone/>
            </a:pPr>
            <a:r>
              <a:rPr lang="es-ES" dirty="0"/>
              <a:t>&lt;script&gt;</a:t>
            </a:r>
          </a:p>
          <a:p>
            <a:pPr marL="0" indent="0">
              <a:buNone/>
            </a:pPr>
            <a:r>
              <a:rPr lang="es-ES" dirty="0"/>
              <a:t>  </a:t>
            </a:r>
            <a:r>
              <a:rPr lang="es-ES" dirty="0" err="1"/>
              <a:t>var</a:t>
            </a:r>
            <a:r>
              <a:rPr lang="es-ES" dirty="0"/>
              <a:t> contador=0;</a:t>
            </a:r>
          </a:p>
          <a:p>
            <a:pPr marL="0" indent="0">
              <a:buNone/>
            </a:pPr>
            <a:r>
              <a:rPr lang="es-ES" dirty="0"/>
              <a:t>  </a:t>
            </a:r>
            <a:r>
              <a:rPr lang="es-ES" dirty="0" err="1"/>
              <a:t>function</a:t>
            </a:r>
            <a:r>
              <a:rPr lang="es-ES" dirty="0"/>
              <a:t> incrementar()</a:t>
            </a:r>
          </a:p>
          <a:p>
            <a:pPr marL="0" indent="0">
              <a:buNone/>
            </a:pPr>
            <a:r>
              <a:rPr lang="es-ES" dirty="0"/>
              <a:t>  {</a:t>
            </a:r>
          </a:p>
          <a:p>
            <a:pPr marL="0" indent="0">
              <a:buNone/>
            </a:pPr>
            <a:r>
              <a:rPr lang="es-ES" dirty="0"/>
              <a:t>    contador++;</a:t>
            </a:r>
          </a:p>
          <a:p>
            <a:pPr marL="0" indent="0">
              <a:buNone/>
            </a:pPr>
            <a:r>
              <a:rPr lang="es-ES" dirty="0"/>
              <a:t>    </a:t>
            </a:r>
            <a:r>
              <a:rPr lang="es-ES" dirty="0" err="1"/>
              <a:t>alert</a:t>
            </a:r>
            <a:r>
              <a:rPr lang="es-ES" dirty="0"/>
              <a:t>('El contador ahora vale :' + contador);</a:t>
            </a:r>
          </a:p>
          <a:p>
            <a:pPr marL="0" indent="0">
              <a:buNone/>
            </a:pPr>
            <a:r>
              <a:rPr lang="es-ES" dirty="0"/>
              <a:t>  }</a:t>
            </a:r>
          </a:p>
          <a:p>
            <a:pPr marL="0" indent="0">
              <a:buNone/>
            </a:pPr>
            <a:r>
              <a:rPr lang="es-ES" dirty="0"/>
              <a:t>&lt;/script&gt;</a:t>
            </a:r>
          </a:p>
          <a:p>
            <a:pPr marL="0" indent="0">
              <a:buNone/>
            </a:pPr>
            <a:endParaRPr lang="es-ES" dirty="0"/>
          </a:p>
        </p:txBody>
      </p:sp>
    </p:spTree>
    <p:extLst>
      <p:ext uri="{BB962C8B-B14F-4D97-AF65-F5344CB8AC3E}">
        <p14:creationId xmlns:p14="http://schemas.microsoft.com/office/powerpoint/2010/main" val="854390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838200" y="215153"/>
            <a:ext cx="10515600" cy="14755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dirty="0">
                <a:solidFill>
                  <a:schemeClr val="tx1"/>
                </a:solidFill>
                <a:latin typeface="Quattrocento Sans"/>
                <a:ea typeface="Quattrocento Sans"/>
                <a:cs typeface="Quattrocento Sans"/>
                <a:sym typeface="Quattrocento Sans"/>
              </a:rPr>
              <a:t>JavaScript HTML DOM </a:t>
            </a:r>
            <a:br>
              <a:rPr lang="es-CO" b="1" dirty="0">
                <a:solidFill>
                  <a:schemeClr val="tx1"/>
                </a:solidFill>
                <a:latin typeface="Quattrocento Sans"/>
                <a:ea typeface="Quattrocento Sans"/>
                <a:cs typeface="Quattrocento Sans"/>
                <a:sym typeface="Quattrocento Sans"/>
              </a:rPr>
            </a:br>
            <a:r>
              <a:rPr lang="es-CO" b="1" dirty="0">
                <a:solidFill>
                  <a:schemeClr val="tx1"/>
                </a:solidFill>
                <a:latin typeface="Quattrocento Sans"/>
                <a:ea typeface="Quattrocento Sans"/>
                <a:cs typeface="Quattrocento Sans"/>
                <a:sym typeface="Quattrocento Sans"/>
              </a:rPr>
              <a:t>(Modelo de Objetos de Documento)</a:t>
            </a:r>
            <a:endParaRPr b="1" dirty="0">
              <a:solidFill>
                <a:schemeClr val="tx1"/>
              </a:solidFill>
              <a:latin typeface="Quattrocento Sans"/>
              <a:ea typeface="Quattrocento Sans"/>
              <a:cs typeface="Quattrocento Sans"/>
              <a:sym typeface="Quattrocento Sans"/>
            </a:endParaRPr>
          </a:p>
        </p:txBody>
      </p:sp>
      <p:sp>
        <p:nvSpPr>
          <p:cNvPr id="282" name="Google Shape;282;p35"/>
          <p:cNvSpPr txBox="1">
            <a:spLocks noGrp="1"/>
          </p:cNvSpPr>
          <p:nvPr>
            <p:ph type="body" idx="1"/>
          </p:nvPr>
        </p:nvSpPr>
        <p:spPr>
          <a:xfrm>
            <a:off x="838200" y="1825625"/>
            <a:ext cx="10515600" cy="172439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Cuando se carga una página web, el navegador crea una </a:t>
            </a:r>
            <a:r>
              <a:rPr lang="es-CO" b="1" dirty="0">
                <a:solidFill>
                  <a:schemeClr val="tx1"/>
                </a:solidFill>
                <a:latin typeface="Quattrocento Sans"/>
                <a:ea typeface="Quattrocento Sans"/>
                <a:cs typeface="Quattrocento Sans"/>
                <a:sym typeface="Quattrocento Sans"/>
              </a:rPr>
              <a:t>modelo de objetos </a:t>
            </a:r>
            <a:r>
              <a:rPr lang="es-CO" dirty="0">
                <a:solidFill>
                  <a:schemeClr val="tx1"/>
                </a:solidFill>
                <a:latin typeface="Quattrocento Sans"/>
                <a:ea typeface="Quattrocento Sans"/>
                <a:cs typeface="Quattrocento Sans"/>
                <a:sym typeface="Quattrocento Sans"/>
              </a:rPr>
              <a:t>de la página.</a:t>
            </a:r>
            <a:endParaRPr dirty="0">
              <a:solidFill>
                <a:schemeClr val="tx1"/>
              </a:solidFill>
            </a:endParaRPr>
          </a:p>
          <a:p>
            <a:pPr marL="0" lvl="0" indent="0" algn="l" rtl="0">
              <a:lnSpc>
                <a:spcPct val="8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El HTML DOM está construido como un árbol de Objetos:</a:t>
            </a:r>
            <a:endParaRPr dirty="0">
              <a:solidFill>
                <a:schemeClr val="tx1"/>
              </a:solidFill>
            </a:endParaRPr>
          </a:p>
          <a:p>
            <a:pPr marL="0" lvl="0" indent="0" algn="l" rtl="0">
              <a:lnSpc>
                <a:spcPct val="80000"/>
              </a:lnSpc>
              <a:spcBef>
                <a:spcPts val="1000"/>
              </a:spcBef>
              <a:spcAft>
                <a:spcPts val="0"/>
              </a:spcAft>
              <a:buClr>
                <a:schemeClr val="dk1"/>
              </a:buClr>
              <a:buSzPts val="2800"/>
              <a:buNone/>
            </a:pPr>
            <a:endParaRPr dirty="0">
              <a:solidFill>
                <a:schemeClr val="tx1"/>
              </a:solidFill>
              <a:latin typeface="Quattrocento Sans"/>
              <a:ea typeface="Quattrocento Sans"/>
              <a:cs typeface="Quattrocento Sans"/>
              <a:sym typeface="Quattrocento Sans"/>
            </a:endParaRPr>
          </a:p>
        </p:txBody>
      </p:sp>
      <p:pic>
        <p:nvPicPr>
          <p:cNvPr id="283" name="Google Shape;283;p35"/>
          <p:cNvPicPr preferRelativeResize="0"/>
          <p:nvPr/>
        </p:nvPicPr>
        <p:blipFill rotWithShape="1">
          <a:blip r:embed="rId3">
            <a:alphaModFix/>
          </a:blip>
          <a:srcRect/>
          <a:stretch/>
        </p:blipFill>
        <p:spPr>
          <a:xfrm>
            <a:off x="1387849" y="3722033"/>
            <a:ext cx="8912598" cy="2840131"/>
          </a:xfrm>
          <a:prstGeom prst="rect">
            <a:avLst/>
          </a:prstGeom>
          <a:noFill/>
          <a:ln>
            <a:noFill/>
          </a:ln>
        </p:spPr>
      </p:pic>
    </p:spTree>
    <p:extLst>
      <p:ext uri="{BB962C8B-B14F-4D97-AF65-F5344CB8AC3E}">
        <p14:creationId xmlns:p14="http://schemas.microsoft.com/office/powerpoint/2010/main" val="1992572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6"/>
          <p:cNvSpPr txBox="1">
            <a:spLocks noGrp="1"/>
          </p:cNvSpPr>
          <p:nvPr>
            <p:ph type="title"/>
          </p:nvPr>
        </p:nvSpPr>
        <p:spPr>
          <a:xfrm>
            <a:off x="730624" y="21720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dirty="0">
                <a:solidFill>
                  <a:schemeClr val="tx1"/>
                </a:solidFill>
                <a:latin typeface="Quattrocento Sans"/>
                <a:ea typeface="Quattrocento Sans"/>
                <a:cs typeface="Quattrocento Sans"/>
                <a:sym typeface="Quattrocento Sans"/>
              </a:rPr>
              <a:t>¿Qué es el HTML DOM?</a:t>
            </a:r>
            <a:endParaRPr dirty="0">
              <a:solidFill>
                <a:schemeClr val="tx1"/>
              </a:solidFill>
            </a:endParaRPr>
          </a:p>
        </p:txBody>
      </p:sp>
      <p:sp>
        <p:nvSpPr>
          <p:cNvPr id="289" name="Google Shape;289;p36"/>
          <p:cNvSpPr txBox="1">
            <a:spLocks noGrp="1"/>
          </p:cNvSpPr>
          <p:nvPr>
            <p:ph type="body" idx="1"/>
          </p:nvPr>
        </p:nvSpPr>
        <p:spPr>
          <a:xfrm>
            <a:off x="838200" y="1825625"/>
            <a:ext cx="10515600" cy="4815168"/>
          </a:xfrm>
          <a:prstGeom prst="rect">
            <a:avLst/>
          </a:prstGeom>
          <a:noFill/>
          <a:ln>
            <a:noFill/>
          </a:ln>
        </p:spPr>
        <p:txBody>
          <a:bodyPr spcFirstLastPara="1" wrap="square" lIns="91425" tIns="45700" rIns="91425" bIns="45700" anchor="t" anchorCtr="0">
            <a:normAutofit/>
          </a:bodyPr>
          <a:lstStyle/>
          <a:p>
            <a:pPr>
              <a:lnSpc>
                <a:spcPct val="90000"/>
              </a:lnSpc>
              <a:spcBef>
                <a:spcPts val="0"/>
              </a:spcBef>
              <a:buClr>
                <a:schemeClr val="dk1"/>
              </a:buClr>
              <a:buSzPts val="2800"/>
            </a:pPr>
            <a:r>
              <a:rPr lang="es-CO" dirty="0"/>
              <a:t>Es un modelo de objeto estándar y una interfaz de programación para HTML. En él se define:</a:t>
            </a:r>
            <a:endParaRPr dirty="0"/>
          </a:p>
          <a:p>
            <a:pPr lvl="1">
              <a:lnSpc>
                <a:spcPct val="90000"/>
              </a:lnSpc>
              <a:buClr>
                <a:schemeClr val="dk1"/>
              </a:buClr>
              <a:buSzPts val="2800"/>
            </a:pPr>
            <a:r>
              <a:rPr lang="es-CO" dirty="0"/>
              <a:t>Los elementos HTML como objetos</a:t>
            </a:r>
            <a:endParaRPr dirty="0"/>
          </a:p>
          <a:p>
            <a:pPr lvl="1">
              <a:lnSpc>
                <a:spcPct val="90000"/>
              </a:lnSpc>
              <a:buClr>
                <a:schemeClr val="dk1"/>
              </a:buClr>
              <a:buSzPts val="2800"/>
            </a:pPr>
            <a:r>
              <a:rPr lang="es-CO" dirty="0"/>
              <a:t>Las propiedades de todos los elementos HTML</a:t>
            </a:r>
            <a:endParaRPr dirty="0"/>
          </a:p>
          <a:p>
            <a:pPr lvl="1">
              <a:lnSpc>
                <a:spcPct val="90000"/>
              </a:lnSpc>
              <a:buClr>
                <a:schemeClr val="dk1"/>
              </a:buClr>
              <a:buSzPts val="2800"/>
            </a:pPr>
            <a:r>
              <a:rPr lang="es-CO" dirty="0"/>
              <a:t>Los métodos para acceder a todos los elementos HTML</a:t>
            </a:r>
            <a:endParaRPr dirty="0"/>
          </a:p>
          <a:p>
            <a:pPr lvl="1">
              <a:lnSpc>
                <a:spcPct val="90000"/>
              </a:lnSpc>
              <a:buClr>
                <a:schemeClr val="dk1"/>
              </a:buClr>
              <a:buSzPts val="2800"/>
            </a:pPr>
            <a:r>
              <a:rPr lang="es-CO" dirty="0"/>
              <a:t>Los eventos para todos los elementos HTML</a:t>
            </a:r>
            <a:endParaRPr dirty="0"/>
          </a:p>
          <a:p>
            <a:pPr lvl="1">
              <a:lnSpc>
                <a:spcPct val="90000"/>
              </a:lnSpc>
              <a:buClr>
                <a:schemeClr val="dk1"/>
              </a:buClr>
              <a:buSzPts val="2800"/>
            </a:pPr>
            <a:r>
              <a:rPr lang="es-CO" dirty="0"/>
              <a:t>En otras palabras: el HTML DOM es un estándar para obtener, cambiar, agregar o eliminar elementos HTML.</a:t>
            </a:r>
            <a:endParaRPr dirty="0"/>
          </a:p>
        </p:txBody>
      </p:sp>
    </p:spTree>
    <p:extLst>
      <p:ext uri="{BB962C8B-B14F-4D97-AF65-F5344CB8AC3E}">
        <p14:creationId xmlns:p14="http://schemas.microsoft.com/office/powerpoint/2010/main" val="29846631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467544"/>
            <a:ext cx="10515600" cy="56390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dirty="0">
                <a:solidFill>
                  <a:schemeClr val="tx1"/>
                </a:solidFill>
              </a:rPr>
              <a:t>Con el modelo de objetos, JavaScript obtiene toda la potencia que necesita para crear HTML dinámico y con esto:</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s-CO" dirty="0">
                <a:solidFill>
                  <a:schemeClr val="tx1"/>
                </a:solidFill>
              </a:rPr>
              <a:t>JavaScript puede cambiar contenido de los elementos HTML en la página</a:t>
            </a:r>
            <a:endParaRPr dirty="0">
              <a:solidFill>
                <a:schemeClr val="tx1"/>
              </a:solidFill>
            </a:endParaRPr>
          </a:p>
          <a:p>
            <a:pPr marL="0" lvl="0" indent="0">
              <a:lnSpc>
                <a:spcPct val="90000"/>
              </a:lnSpc>
              <a:buClr>
                <a:schemeClr val="dk1"/>
              </a:buClr>
              <a:buSzPts val="2800"/>
              <a:buNone/>
            </a:pPr>
            <a:r>
              <a:rPr lang="es-CO" dirty="0"/>
              <a:t>&lt;h2&gt;</a:t>
            </a:r>
            <a:r>
              <a:rPr lang="es-CO" dirty="0" err="1"/>
              <a:t>Hello</a:t>
            </a:r>
            <a:r>
              <a:rPr lang="es-CO" dirty="0"/>
              <a:t> </a:t>
            </a:r>
            <a:r>
              <a:rPr lang="es-CO" dirty="0" err="1"/>
              <a:t>world</a:t>
            </a:r>
            <a:r>
              <a:rPr lang="es-CO" dirty="0"/>
              <a:t>&lt;/h2&gt;</a:t>
            </a:r>
          </a:p>
          <a:p>
            <a:pPr marL="0" lvl="0" indent="0">
              <a:lnSpc>
                <a:spcPct val="90000"/>
              </a:lnSpc>
              <a:buClr>
                <a:schemeClr val="dk1"/>
              </a:buClr>
              <a:buSzPts val="2800"/>
              <a:buNone/>
            </a:pPr>
            <a:endParaRPr lang="es-CO" dirty="0"/>
          </a:p>
          <a:p>
            <a:pPr marL="0" lvl="0" indent="0">
              <a:lnSpc>
                <a:spcPct val="90000"/>
              </a:lnSpc>
              <a:buClr>
                <a:schemeClr val="dk1"/>
              </a:buClr>
              <a:buSzPts val="2800"/>
              <a:buNone/>
            </a:pPr>
            <a:r>
              <a:rPr lang="es-CO" dirty="0"/>
              <a:t>&lt;p id="demo"&gt;JavaScript </a:t>
            </a:r>
            <a:r>
              <a:rPr lang="es-CO" dirty="0" err="1"/>
              <a:t>Intro</a:t>
            </a:r>
            <a:r>
              <a:rPr lang="es-CO" dirty="0"/>
              <a:t>.&lt;/p&gt;</a:t>
            </a:r>
          </a:p>
          <a:p>
            <a:pPr marL="0" lvl="0" indent="0">
              <a:lnSpc>
                <a:spcPct val="90000"/>
              </a:lnSpc>
              <a:buClr>
                <a:schemeClr val="dk1"/>
              </a:buClr>
              <a:buSzPts val="2800"/>
              <a:buNone/>
            </a:pPr>
            <a:endParaRPr lang="es-CO" dirty="0"/>
          </a:p>
          <a:p>
            <a:pPr marL="0" lvl="0" indent="0">
              <a:lnSpc>
                <a:spcPct val="90000"/>
              </a:lnSpc>
              <a:buClr>
                <a:schemeClr val="dk1"/>
              </a:buClr>
              <a:buSzPts val="2800"/>
              <a:buNone/>
            </a:pPr>
            <a:r>
              <a:rPr lang="es-CO" dirty="0"/>
              <a:t>&lt;</a:t>
            </a:r>
            <a:r>
              <a:rPr lang="es-CO" dirty="0" err="1"/>
              <a:t>button</a:t>
            </a:r>
            <a:r>
              <a:rPr lang="es-CO" dirty="0"/>
              <a:t> </a:t>
            </a:r>
            <a:r>
              <a:rPr lang="es-CO" dirty="0" err="1"/>
              <a:t>type</a:t>
            </a:r>
            <a:r>
              <a:rPr lang="es-CO" dirty="0"/>
              <a:t>="</a:t>
            </a:r>
            <a:r>
              <a:rPr lang="es-CO" dirty="0" err="1"/>
              <a:t>button</a:t>
            </a:r>
            <a:r>
              <a:rPr lang="es-CO" dirty="0"/>
              <a:t>" </a:t>
            </a:r>
            <a:r>
              <a:rPr lang="es-CO" dirty="0" err="1"/>
              <a:t>onclick</a:t>
            </a:r>
            <a:r>
              <a:rPr lang="es-CO" dirty="0"/>
              <a:t>='</a:t>
            </a:r>
            <a:r>
              <a:rPr lang="es-CO" dirty="0" err="1"/>
              <a:t>document.getElementById</a:t>
            </a:r>
            <a:r>
              <a:rPr lang="es-CO" dirty="0"/>
              <a:t>("demo").</a:t>
            </a:r>
            <a:r>
              <a:rPr lang="es-CO" dirty="0" err="1"/>
              <a:t>innerHTML</a:t>
            </a:r>
            <a:r>
              <a:rPr lang="es-CO" dirty="0"/>
              <a:t> = "</a:t>
            </a:r>
            <a:r>
              <a:rPr lang="es-CO" dirty="0" err="1"/>
              <a:t>Hello</a:t>
            </a:r>
            <a:r>
              <a:rPr lang="es-CO" dirty="0"/>
              <a:t> JavaScript!!!!“’&gt;</a:t>
            </a:r>
            <a:r>
              <a:rPr lang="es-CO" dirty="0" err="1"/>
              <a:t>Submit</a:t>
            </a:r>
            <a:r>
              <a:rPr lang="es-CO" dirty="0"/>
              <a:t>&lt;/</a:t>
            </a:r>
            <a:r>
              <a:rPr lang="es-CO" dirty="0" err="1"/>
              <a:t>button</a:t>
            </a:r>
            <a:r>
              <a:rPr lang="es-CO" dirty="0"/>
              <a:t>&gt;</a:t>
            </a:r>
          </a:p>
          <a:p>
            <a:pPr marL="0" lvl="0" indent="0">
              <a:lnSpc>
                <a:spcPct val="90000"/>
              </a:lnSpc>
              <a:buClr>
                <a:schemeClr val="dk1"/>
              </a:buClr>
              <a:buSzPts val="2800"/>
              <a:buNone/>
            </a:pPr>
            <a:endParaRPr lang="es-CO" dirty="0"/>
          </a:p>
          <a:p>
            <a:pPr marL="0" lvl="0" indent="0">
              <a:lnSpc>
                <a:spcPct val="90000"/>
              </a:lnSpc>
              <a:buClr>
                <a:schemeClr val="dk1"/>
              </a:buClr>
              <a:buSzPts val="2800"/>
              <a:buNone/>
            </a:pPr>
            <a:r>
              <a:rPr lang="es-CO" dirty="0"/>
              <a:t>&lt;/</a:t>
            </a:r>
            <a:r>
              <a:rPr lang="es-CO" dirty="0" err="1"/>
              <a:t>body</a:t>
            </a:r>
            <a:r>
              <a:rPr lang="es-CO" dirty="0"/>
              <a:t>&gt;</a:t>
            </a:r>
            <a:endParaRPr dirty="0">
              <a:solidFill>
                <a:schemeClr val="tx1"/>
              </a:solidFill>
            </a:endParaRPr>
          </a:p>
        </p:txBody>
      </p:sp>
    </p:spTree>
    <p:extLst>
      <p:ext uri="{BB962C8B-B14F-4D97-AF65-F5344CB8AC3E}">
        <p14:creationId xmlns:p14="http://schemas.microsoft.com/office/powerpoint/2010/main" val="23390291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04579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1000"/>
              </a:spcBef>
              <a:spcAft>
                <a:spcPts val="0"/>
              </a:spcAft>
              <a:buClr>
                <a:schemeClr val="dk1"/>
              </a:buClr>
              <a:buSzPts val="2800"/>
              <a:buChar char="•"/>
            </a:pPr>
            <a:r>
              <a:rPr lang="es-CO" dirty="0">
                <a:solidFill>
                  <a:schemeClr val="tx1"/>
                </a:solidFill>
              </a:rPr>
              <a:t>JavaScript puede cambiar los atributos HTML</a:t>
            </a:r>
          </a:p>
          <a:p>
            <a:pPr marL="228600" lvl="0" indent="-228600" algn="l" rtl="0">
              <a:lnSpc>
                <a:spcPct val="90000"/>
              </a:lnSpc>
              <a:spcBef>
                <a:spcPts val="1000"/>
              </a:spcBef>
              <a:spcAft>
                <a:spcPts val="0"/>
              </a:spcAft>
              <a:buClr>
                <a:schemeClr val="dk1"/>
              </a:buClr>
              <a:buSzPts val="2800"/>
              <a:buChar char="•"/>
            </a:pPr>
            <a:endParaRPr lang="es-CO" dirty="0"/>
          </a:p>
          <a:p>
            <a:pPr marL="0" lvl="0" indent="0">
              <a:lnSpc>
                <a:spcPct val="90000"/>
              </a:lnSpc>
              <a:buClr>
                <a:schemeClr val="dk1"/>
              </a:buClr>
              <a:buSzPts val="2800"/>
              <a:buNone/>
            </a:pPr>
            <a:r>
              <a:rPr lang="es-ES" dirty="0"/>
              <a:t>&lt;input </a:t>
            </a:r>
            <a:r>
              <a:rPr lang="es-ES" dirty="0" err="1"/>
              <a:t>value</a:t>
            </a:r>
            <a:r>
              <a:rPr lang="es-ES" dirty="0"/>
              <a:t>="OK"&gt;</a:t>
            </a:r>
          </a:p>
          <a:p>
            <a:pPr marL="0" lvl="0" indent="0">
              <a:lnSpc>
                <a:spcPct val="90000"/>
              </a:lnSpc>
              <a:buClr>
                <a:schemeClr val="dk1"/>
              </a:buClr>
              <a:buSzPts val="2800"/>
              <a:buNone/>
            </a:pPr>
            <a:r>
              <a:rPr lang="es-ES" dirty="0"/>
              <a:t>&lt;input </a:t>
            </a:r>
            <a:r>
              <a:rPr lang="es-ES" dirty="0" err="1"/>
              <a:t>value</a:t>
            </a:r>
            <a:r>
              <a:rPr lang="es-ES" dirty="0"/>
              <a:t>="NOT"&gt;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&lt;p&gt;Cambio de tipo de un elemento en un formulario por medio de atributos.&lt;/p&gt;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myFunction</a:t>
            </a:r>
            <a:r>
              <a:rPr lang="es-ES" dirty="0"/>
              <a:t>()"&gt;</a:t>
            </a:r>
            <a:r>
              <a:rPr lang="es-ES" dirty="0" err="1"/>
              <a:t>Submit</a:t>
            </a:r>
            <a:r>
              <a:rPr lang="es-ES" dirty="0"/>
              <a:t>&lt;/</a:t>
            </a:r>
            <a:r>
              <a:rPr lang="es-ES" dirty="0" err="1"/>
              <a:t>button</a:t>
            </a:r>
            <a:r>
              <a:rPr lang="es-ES" dirty="0"/>
              <a: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function</a:t>
            </a:r>
            <a:r>
              <a:rPr lang="es-ES" dirty="0"/>
              <a:t> </a:t>
            </a:r>
            <a:r>
              <a:rPr lang="es-ES" dirty="0" err="1"/>
              <a:t>myFunction</a:t>
            </a:r>
            <a:r>
              <a:rPr lang="es-ES" dirty="0"/>
              <a:t>() {</a:t>
            </a:r>
          </a:p>
          <a:p>
            <a:pPr marL="0" lvl="0" indent="0">
              <a:lnSpc>
                <a:spcPct val="90000"/>
              </a:lnSpc>
              <a:buClr>
                <a:schemeClr val="dk1"/>
              </a:buClr>
              <a:buSzPts val="2800"/>
              <a:buNone/>
            </a:pPr>
            <a:r>
              <a:rPr lang="es-ES" dirty="0"/>
              <a:t>	</a:t>
            </a:r>
            <a:r>
              <a:rPr lang="es-ES" dirty="0" err="1"/>
              <a:t>for</a:t>
            </a:r>
            <a:r>
              <a:rPr lang="es-ES" dirty="0"/>
              <a:t> (i in </a:t>
            </a:r>
            <a:r>
              <a:rPr lang="es-ES" dirty="0" err="1"/>
              <a:t>document.getElementsByTagName</a:t>
            </a:r>
            <a:r>
              <a:rPr lang="es-ES" dirty="0"/>
              <a:t>("INPUT")){</a:t>
            </a:r>
          </a:p>
          <a:p>
            <a:pPr marL="0" lvl="0" indent="0">
              <a:lnSpc>
                <a:spcPct val="90000"/>
              </a:lnSpc>
              <a:buClr>
                <a:schemeClr val="dk1"/>
              </a:buClr>
              <a:buSzPts val="2800"/>
              <a:buNone/>
            </a:pPr>
            <a:r>
              <a:rPr lang="es-ES" dirty="0"/>
              <a:t>	  </a:t>
            </a:r>
            <a:r>
              <a:rPr lang="es-ES" dirty="0" err="1"/>
              <a:t>document.getElementsByTagName</a:t>
            </a:r>
            <a:r>
              <a:rPr lang="es-ES" dirty="0"/>
              <a:t>("input")[i].</a:t>
            </a:r>
            <a:r>
              <a:rPr lang="es-ES" dirty="0" err="1"/>
              <a:t>setAttribute</a:t>
            </a:r>
            <a:r>
              <a:rPr lang="es-ES" dirty="0"/>
              <a:t>("</a:t>
            </a:r>
            <a:r>
              <a:rPr lang="es-ES" dirty="0" err="1"/>
              <a:t>type</a:t>
            </a:r>
            <a:r>
              <a:rPr lang="es-ES" dirty="0"/>
              <a:t>", "</a:t>
            </a:r>
            <a:r>
              <a:rPr lang="es-ES" dirty="0" err="1"/>
              <a:t>button</a:t>
            </a:r>
            <a:r>
              <a:rPr lang="es-ES" dirty="0"/>
              <a:t>"); </a:t>
            </a:r>
          </a:p>
          <a:p>
            <a:pPr marL="0" lvl="0" indent="0">
              <a:lnSpc>
                <a:spcPct val="90000"/>
              </a:lnSpc>
              <a:buClr>
                <a:schemeClr val="dk1"/>
              </a:buClr>
              <a:buSzPts val="2800"/>
              <a:buNone/>
            </a:pPr>
            <a:r>
              <a:rPr lang="es-ES" dirty="0"/>
              <a:t>	}</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a:t>&lt;/script&gt;</a:t>
            </a:r>
            <a:endParaRPr dirty="0">
              <a:solidFill>
                <a:schemeClr val="tx1"/>
              </a:solidFill>
            </a:endParaRPr>
          </a:p>
        </p:txBody>
      </p:sp>
    </p:spTree>
    <p:extLst>
      <p:ext uri="{BB962C8B-B14F-4D97-AF65-F5344CB8AC3E}">
        <p14:creationId xmlns:p14="http://schemas.microsoft.com/office/powerpoint/2010/main" val="11724286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045798"/>
          </a:xfrm>
          <a:prstGeom prst="rect">
            <a:avLst/>
          </a:prstGeom>
          <a:noFill/>
          <a:ln>
            <a:noFill/>
          </a:ln>
        </p:spPr>
        <p:txBody>
          <a:bodyPr spcFirstLastPara="1" wrap="square" lIns="91425" tIns="45700" rIns="91425" bIns="45700" anchor="t" anchorCtr="0">
            <a:normAutofit/>
          </a:bodyPr>
          <a:lstStyle/>
          <a:p>
            <a:pPr lvl="0">
              <a:lnSpc>
                <a:spcPct val="90000"/>
              </a:lnSpc>
              <a:buClr>
                <a:schemeClr val="dk1"/>
              </a:buClr>
              <a:buSzPts val="2800"/>
            </a:pPr>
            <a:r>
              <a:rPr lang="es-ES" dirty="0"/>
              <a:t>JavaScript puede cambiar los estilos CSS en la página</a:t>
            </a:r>
            <a:endParaRPr lang="es-CO"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&lt;p id="p1"&gt;</a:t>
            </a:r>
            <a:r>
              <a:rPr lang="es-ES" dirty="0" err="1"/>
              <a:t>Hello</a:t>
            </a:r>
            <a:r>
              <a:rPr lang="es-ES" dirty="0"/>
              <a:t> </a:t>
            </a:r>
            <a:r>
              <a:rPr lang="es-ES" dirty="0" err="1"/>
              <a:t>World</a:t>
            </a:r>
            <a:r>
              <a:rPr lang="es-ES" dirty="0"/>
              <a:t>!&lt;/p&gt;</a:t>
            </a:r>
          </a:p>
          <a:p>
            <a:pPr marL="0" lvl="0" indent="0">
              <a:lnSpc>
                <a:spcPct val="90000"/>
              </a:lnSpc>
              <a:buClr>
                <a:schemeClr val="dk1"/>
              </a:buClr>
              <a:buSzPts val="2800"/>
              <a:buNone/>
            </a:pPr>
            <a:r>
              <a:rPr lang="es-ES" dirty="0"/>
              <a:t>&lt;p id="p2"&gt;</a:t>
            </a:r>
            <a:r>
              <a:rPr lang="es-ES" dirty="0" err="1"/>
              <a:t>Hello</a:t>
            </a:r>
            <a:r>
              <a:rPr lang="es-ES" dirty="0"/>
              <a:t> </a:t>
            </a:r>
            <a:r>
              <a:rPr lang="es-ES" dirty="0" err="1"/>
              <a:t>World</a:t>
            </a:r>
            <a:r>
              <a:rPr lang="es-ES" dirty="0"/>
              <a:t>!&lt;/p&gt;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document.getElementById</a:t>
            </a:r>
            <a:r>
              <a:rPr lang="es-ES" dirty="0"/>
              <a:t>("p2").</a:t>
            </a:r>
            <a:r>
              <a:rPr lang="es-ES" dirty="0" err="1"/>
              <a:t>style.color</a:t>
            </a:r>
            <a:r>
              <a:rPr lang="es-ES" dirty="0"/>
              <a:t> = "blue";</a:t>
            </a:r>
          </a:p>
          <a:p>
            <a:pPr marL="0" lvl="0" indent="0">
              <a:lnSpc>
                <a:spcPct val="90000"/>
              </a:lnSpc>
              <a:buClr>
                <a:schemeClr val="dk1"/>
              </a:buClr>
              <a:buSzPts val="2800"/>
              <a:buNone/>
            </a:pPr>
            <a:r>
              <a:rPr lang="es-ES" dirty="0" err="1"/>
              <a:t>document.getElementById</a:t>
            </a:r>
            <a:r>
              <a:rPr lang="es-ES" dirty="0"/>
              <a:t>("p2").</a:t>
            </a:r>
            <a:r>
              <a:rPr lang="es-ES" dirty="0" err="1"/>
              <a:t>style.fontFamily</a:t>
            </a:r>
            <a:r>
              <a:rPr lang="es-ES" dirty="0"/>
              <a:t> = "Arial";</a:t>
            </a:r>
          </a:p>
          <a:p>
            <a:pPr marL="0" lvl="0" indent="0">
              <a:lnSpc>
                <a:spcPct val="90000"/>
              </a:lnSpc>
              <a:buClr>
                <a:schemeClr val="dk1"/>
              </a:buClr>
              <a:buSzPts val="2800"/>
              <a:buNone/>
            </a:pPr>
            <a:r>
              <a:rPr lang="es-ES" dirty="0" err="1"/>
              <a:t>document.getElementById</a:t>
            </a:r>
            <a:r>
              <a:rPr lang="es-ES" dirty="0"/>
              <a:t>("p2").</a:t>
            </a:r>
            <a:r>
              <a:rPr lang="es-ES" dirty="0" err="1"/>
              <a:t>style.fontSize</a:t>
            </a:r>
            <a:r>
              <a:rPr lang="es-ES" dirty="0"/>
              <a:t> = "</a:t>
            </a:r>
            <a:r>
              <a:rPr lang="es-ES" dirty="0" err="1"/>
              <a:t>larger</a:t>
            </a:r>
            <a:r>
              <a:rPr lang="es-ES" dirty="0"/>
              <a:t>";</a:t>
            </a:r>
          </a:p>
          <a:p>
            <a:pPr marL="0" lvl="0" indent="0">
              <a:lnSpc>
                <a:spcPct val="90000"/>
              </a:lnSpc>
              <a:buClr>
                <a:schemeClr val="dk1"/>
              </a:buClr>
              <a:buSzPts val="2800"/>
              <a:buNone/>
            </a:pPr>
            <a:r>
              <a:rPr lang="es-ES" dirty="0"/>
              <a:t>&lt;/script&gt;</a:t>
            </a:r>
          </a:p>
        </p:txBody>
      </p:sp>
    </p:spTree>
    <p:extLst>
      <p:ext uri="{BB962C8B-B14F-4D97-AF65-F5344CB8AC3E}">
        <p14:creationId xmlns:p14="http://schemas.microsoft.com/office/powerpoint/2010/main" val="3017974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320118"/>
          </a:xfrm>
          <a:prstGeom prst="rect">
            <a:avLst/>
          </a:prstGeom>
          <a:noFill/>
          <a:ln>
            <a:noFill/>
          </a:ln>
        </p:spPr>
        <p:txBody>
          <a:bodyPr spcFirstLastPara="1" wrap="square" lIns="91425" tIns="45700" rIns="91425" bIns="45700" anchor="t" anchorCtr="0">
            <a:normAutofit fontScale="85000" lnSpcReduction="20000"/>
          </a:bodyPr>
          <a:lstStyle/>
          <a:p>
            <a:pPr lvl="0">
              <a:lnSpc>
                <a:spcPct val="90000"/>
              </a:lnSpc>
              <a:buClr>
                <a:schemeClr val="dk1"/>
              </a:buClr>
              <a:buSzPts val="2800"/>
            </a:pPr>
            <a:r>
              <a:rPr lang="es-ES" dirty="0"/>
              <a:t>JavaScript puede eliminar elementos y atributos HTML existentes</a:t>
            </a:r>
          </a:p>
          <a:p>
            <a:pPr lvl="0">
              <a:lnSpc>
                <a:spcPct val="90000"/>
              </a:lnSpc>
              <a:buClr>
                <a:schemeClr val="dk1"/>
              </a:buClr>
              <a:buSzPts val="2800"/>
            </a:pPr>
            <a:endParaRPr lang="es-ES" dirty="0"/>
          </a:p>
          <a:p>
            <a:pPr marL="0" lvl="0" indent="0">
              <a:lnSpc>
                <a:spcPct val="90000"/>
              </a:lnSpc>
              <a:buClr>
                <a:schemeClr val="dk1"/>
              </a:buClr>
              <a:buSzPts val="2800"/>
              <a:buNone/>
            </a:pPr>
            <a:r>
              <a:rPr lang="es-ES" dirty="0"/>
              <a:t>&lt;p id="p1"&gt;</a:t>
            </a:r>
            <a:r>
              <a:rPr lang="es-ES" dirty="0" err="1"/>
              <a:t>Hello</a:t>
            </a:r>
            <a:r>
              <a:rPr lang="es-ES" dirty="0"/>
              <a:t> </a:t>
            </a:r>
            <a:r>
              <a:rPr lang="es-ES" dirty="0" err="1"/>
              <a:t>World</a:t>
            </a:r>
            <a:r>
              <a:rPr lang="es-ES" dirty="0"/>
              <a:t>!&lt;/p&gt;</a:t>
            </a:r>
          </a:p>
          <a:p>
            <a:pPr marL="0" lvl="0" indent="0">
              <a:lnSpc>
                <a:spcPct val="90000"/>
              </a:lnSpc>
              <a:buClr>
                <a:schemeClr val="dk1"/>
              </a:buClr>
              <a:buSzPts val="2800"/>
              <a:buNone/>
            </a:pPr>
            <a:r>
              <a:rPr lang="es-ES" dirty="0"/>
              <a:t>&lt;p&gt;&lt;a id="p2" </a:t>
            </a:r>
            <a:r>
              <a:rPr lang="es-ES" dirty="0" err="1"/>
              <a:t>href</a:t>
            </a:r>
            <a:r>
              <a:rPr lang="es-ES" dirty="0"/>
              <a:t>="https://www.w3schools.com"&gt;Welcome </a:t>
            </a:r>
            <a:r>
              <a:rPr lang="es-ES" dirty="0" err="1"/>
              <a:t>to</a:t>
            </a:r>
            <a:r>
              <a:rPr lang="es-ES" dirty="0"/>
              <a:t> w3schools.com&lt;/a&gt;&lt;/p&gt;</a:t>
            </a:r>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functionDelete</a:t>
            </a:r>
            <a:r>
              <a:rPr lang="es-ES" dirty="0"/>
              <a:t>()"&gt;</a:t>
            </a:r>
            <a:r>
              <a:rPr lang="es-ES" dirty="0" err="1"/>
              <a:t>Delete</a:t>
            </a:r>
            <a:r>
              <a:rPr lang="es-ES" dirty="0"/>
              <a:t> </a:t>
            </a:r>
            <a:r>
              <a:rPr lang="es-ES" dirty="0" err="1"/>
              <a:t>Element</a:t>
            </a:r>
            <a:r>
              <a:rPr lang="es-ES" dirty="0"/>
              <a:t>&lt;/</a:t>
            </a:r>
            <a:r>
              <a:rPr lang="es-ES" dirty="0" err="1"/>
              <a:t>button</a:t>
            </a:r>
            <a:r>
              <a:rPr lang="es-ES" dirty="0"/>
              <a:t>&gt;</a:t>
            </a:r>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functionDeleteAttr</a:t>
            </a:r>
            <a:r>
              <a:rPr lang="es-ES" dirty="0"/>
              <a:t>()"&gt;</a:t>
            </a:r>
            <a:r>
              <a:rPr lang="es-ES" dirty="0" err="1"/>
              <a:t>Delete</a:t>
            </a:r>
            <a:r>
              <a:rPr lang="es-ES" dirty="0"/>
              <a:t> color&lt;/</a:t>
            </a:r>
            <a:r>
              <a:rPr lang="es-ES" dirty="0" err="1"/>
              <a:t>button</a:t>
            </a:r>
            <a:r>
              <a:rPr lang="es-ES" dirty="0"/>
              <a:t>&gt;</a:t>
            </a:r>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function</a:t>
            </a:r>
            <a:r>
              <a:rPr lang="es-ES" dirty="0"/>
              <a:t> </a:t>
            </a:r>
            <a:r>
              <a:rPr lang="es-ES" dirty="0" err="1"/>
              <a:t>functionDelete</a:t>
            </a:r>
            <a:r>
              <a:rPr lang="es-ES" dirty="0"/>
              <a:t>() {</a:t>
            </a:r>
          </a:p>
          <a:p>
            <a:pPr marL="0" lvl="0" indent="0">
              <a:lnSpc>
                <a:spcPct val="90000"/>
              </a:lnSpc>
              <a:buClr>
                <a:schemeClr val="dk1"/>
              </a:buClr>
              <a:buSzPts val="2800"/>
              <a:buNone/>
            </a:pPr>
            <a:r>
              <a:rPr lang="es-ES" dirty="0"/>
              <a:t>	</a:t>
            </a:r>
            <a:r>
              <a:rPr lang="es-ES" dirty="0" err="1"/>
              <a:t>if</a:t>
            </a:r>
            <a:r>
              <a:rPr lang="es-ES" dirty="0"/>
              <a:t>(</a:t>
            </a:r>
            <a:r>
              <a:rPr lang="es-ES" dirty="0" err="1"/>
              <a:t>document.getElementById</a:t>
            </a:r>
            <a:r>
              <a:rPr lang="es-ES" dirty="0"/>
              <a:t>("p1")){</a:t>
            </a:r>
          </a:p>
          <a:p>
            <a:pPr marL="0" lvl="0" indent="0">
              <a:lnSpc>
                <a:spcPct val="90000"/>
              </a:lnSpc>
              <a:buClr>
                <a:schemeClr val="dk1"/>
              </a:buClr>
              <a:buSzPts val="2800"/>
              <a:buNone/>
            </a:pPr>
            <a:r>
              <a:rPr lang="es-ES" dirty="0"/>
              <a:t>    	</a:t>
            </a:r>
            <a:r>
              <a:rPr lang="es-ES" dirty="0" err="1"/>
              <a:t>document.getElementById</a:t>
            </a:r>
            <a:r>
              <a:rPr lang="es-ES" dirty="0"/>
              <a:t>("p1").</a:t>
            </a:r>
            <a:r>
              <a:rPr lang="es-ES" dirty="0" err="1"/>
              <a:t>remove</a:t>
            </a:r>
            <a:r>
              <a:rPr lang="es-ES" dirty="0"/>
              <a:t>();</a:t>
            </a:r>
          </a:p>
          <a:p>
            <a:pPr marL="0" lvl="0" indent="0">
              <a:lnSpc>
                <a:spcPct val="90000"/>
              </a:lnSpc>
              <a:buClr>
                <a:schemeClr val="dk1"/>
              </a:buClr>
              <a:buSzPts val="2800"/>
              <a:buNone/>
            </a:pPr>
            <a:r>
              <a:rPr lang="es-ES" dirty="0"/>
              <a:t>    }</a:t>
            </a:r>
          </a:p>
          <a:p>
            <a:pPr marL="0" lvl="0" indent="0">
              <a:lnSpc>
                <a:spcPct val="90000"/>
              </a:lnSpc>
              <a:buClr>
                <a:schemeClr val="dk1"/>
              </a:buClr>
              <a:buSzPts val="2800"/>
              <a:buNone/>
            </a:pPr>
            <a:r>
              <a:rPr lang="es-ES" dirty="0"/>
              <a:t>    </a:t>
            </a:r>
            <a:r>
              <a:rPr lang="es-ES" dirty="0" err="1"/>
              <a:t>else</a:t>
            </a:r>
            <a:r>
              <a:rPr lang="es-ES" dirty="0"/>
              <a:t>{</a:t>
            </a:r>
          </a:p>
          <a:p>
            <a:pPr marL="0" lvl="0" indent="0">
              <a:lnSpc>
                <a:spcPct val="90000"/>
              </a:lnSpc>
              <a:buClr>
                <a:schemeClr val="dk1"/>
              </a:buClr>
              <a:buSzPts val="2800"/>
              <a:buNone/>
            </a:pPr>
            <a:r>
              <a:rPr lang="es-ES" dirty="0"/>
              <a:t>    	console.log("ya no existe");</a:t>
            </a:r>
          </a:p>
          <a:p>
            <a:pPr marL="0" lvl="0" indent="0">
              <a:lnSpc>
                <a:spcPct val="90000"/>
              </a:lnSpc>
              <a:buClr>
                <a:schemeClr val="dk1"/>
              </a:buClr>
              <a:buSzPts val="2800"/>
              <a:buNone/>
            </a:pPr>
            <a:r>
              <a:rPr lang="es-ES" dirty="0"/>
              <a:t>    }</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err="1"/>
              <a:t>function</a:t>
            </a:r>
            <a:r>
              <a:rPr lang="es-ES" dirty="0"/>
              <a:t> </a:t>
            </a:r>
            <a:r>
              <a:rPr lang="es-ES" dirty="0" err="1"/>
              <a:t>functionDeleteAttr</a:t>
            </a:r>
            <a:r>
              <a:rPr lang="es-ES" dirty="0"/>
              <a:t>() {</a:t>
            </a:r>
          </a:p>
          <a:p>
            <a:pPr marL="0" lvl="0" indent="0">
              <a:lnSpc>
                <a:spcPct val="90000"/>
              </a:lnSpc>
              <a:buClr>
                <a:schemeClr val="dk1"/>
              </a:buClr>
              <a:buSzPts val="2800"/>
              <a:buNone/>
            </a:pPr>
            <a:r>
              <a:rPr lang="es-ES" dirty="0"/>
              <a:t>  </a:t>
            </a:r>
            <a:r>
              <a:rPr lang="es-ES" dirty="0" err="1"/>
              <a:t>document.getElementById</a:t>
            </a:r>
            <a:r>
              <a:rPr lang="es-ES" dirty="0"/>
              <a:t>("p2").</a:t>
            </a:r>
            <a:r>
              <a:rPr lang="es-ES" dirty="0" err="1"/>
              <a:t>removeAttribute</a:t>
            </a:r>
            <a:r>
              <a:rPr lang="es-ES" dirty="0"/>
              <a:t>("</a:t>
            </a:r>
            <a:r>
              <a:rPr lang="es-ES" dirty="0" err="1"/>
              <a:t>href</a:t>
            </a:r>
            <a:r>
              <a:rPr lang="es-ES" dirty="0"/>
              <a:t>"); </a:t>
            </a:r>
          </a:p>
          <a:p>
            <a:pPr marL="0" lvl="0" indent="0">
              <a:lnSpc>
                <a:spcPct val="90000"/>
              </a:lnSpc>
              <a:buClr>
                <a:schemeClr val="dk1"/>
              </a:buClr>
              <a:buSzPts val="2800"/>
              <a:buNone/>
            </a:pPr>
            <a:r>
              <a:rPr lang="es-ES" dirty="0"/>
              <a:t>}</a:t>
            </a:r>
          </a:p>
        </p:txBody>
      </p:sp>
    </p:spTree>
    <p:extLst>
      <p:ext uri="{BB962C8B-B14F-4D97-AF65-F5344CB8AC3E}">
        <p14:creationId xmlns:p14="http://schemas.microsoft.com/office/powerpoint/2010/main" val="37834824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7"/>
          <p:cNvSpPr txBox="1">
            <a:spLocks noGrp="1"/>
          </p:cNvSpPr>
          <p:nvPr>
            <p:ph type="body" idx="1"/>
          </p:nvPr>
        </p:nvSpPr>
        <p:spPr>
          <a:xfrm>
            <a:off x="838200" y="537882"/>
            <a:ext cx="10515600" cy="6320118"/>
          </a:xfrm>
          <a:prstGeom prst="rect">
            <a:avLst/>
          </a:prstGeom>
          <a:noFill/>
          <a:ln>
            <a:noFill/>
          </a:ln>
        </p:spPr>
        <p:txBody>
          <a:bodyPr spcFirstLastPara="1" wrap="square" lIns="91425" tIns="45700" rIns="91425" bIns="45700" numCol="2" anchor="t" anchorCtr="0">
            <a:normAutofit fontScale="85000" lnSpcReduction="10000"/>
          </a:bodyPr>
          <a:lstStyle/>
          <a:p>
            <a:pPr lvl="0">
              <a:lnSpc>
                <a:spcPct val="90000"/>
              </a:lnSpc>
              <a:buClr>
                <a:schemeClr val="dk1"/>
              </a:buClr>
              <a:buSzPts val="2800"/>
            </a:pPr>
            <a:r>
              <a:rPr lang="es-ES" dirty="0"/>
              <a:t>JavaScript puede agregar nuevos elementos HTML</a:t>
            </a:r>
          </a:p>
          <a:p>
            <a:pPr lvl="0">
              <a:lnSpc>
                <a:spcPct val="90000"/>
              </a:lnSpc>
              <a:buClr>
                <a:schemeClr val="dk1"/>
              </a:buClr>
              <a:buSzPts val="2800"/>
            </a:pPr>
            <a:endParaRPr lang="es-ES" dirty="0"/>
          </a:p>
          <a:p>
            <a:pPr marL="0" lvl="0" indent="0">
              <a:lnSpc>
                <a:spcPct val="90000"/>
              </a:lnSpc>
              <a:buClr>
                <a:schemeClr val="dk1"/>
              </a:buClr>
              <a:buSzPts val="2800"/>
              <a:buNone/>
            </a:pPr>
            <a:r>
              <a:rPr lang="es-ES" dirty="0"/>
              <a:t>&lt;</a:t>
            </a:r>
            <a:r>
              <a:rPr lang="es-ES" dirty="0" err="1"/>
              <a:t>div</a:t>
            </a:r>
            <a:r>
              <a:rPr lang="es-ES" dirty="0"/>
              <a:t> id="div1"&gt;</a:t>
            </a:r>
          </a:p>
          <a:p>
            <a:pPr marL="0" lvl="0" indent="0">
              <a:lnSpc>
                <a:spcPct val="90000"/>
              </a:lnSpc>
              <a:buClr>
                <a:schemeClr val="dk1"/>
              </a:buClr>
              <a:buSzPts val="2800"/>
              <a:buNone/>
            </a:pPr>
            <a:r>
              <a:rPr lang="es-ES" dirty="0"/>
              <a:t>  &lt;p id="p1"&gt;</a:t>
            </a:r>
            <a:r>
              <a:rPr lang="es-ES" dirty="0" err="1"/>
              <a:t>Lorem</a:t>
            </a:r>
            <a:r>
              <a:rPr lang="es-ES" dirty="0"/>
              <a:t> 1&lt;/p&gt;</a:t>
            </a:r>
          </a:p>
          <a:p>
            <a:pPr marL="0" lvl="0" indent="0">
              <a:lnSpc>
                <a:spcPct val="90000"/>
              </a:lnSpc>
              <a:buClr>
                <a:schemeClr val="dk1"/>
              </a:buClr>
              <a:buSzPts val="2800"/>
              <a:buNone/>
            </a:pPr>
            <a:r>
              <a:rPr lang="es-ES" dirty="0"/>
              <a:t>  &lt;p id="p2"&gt;</a:t>
            </a:r>
            <a:r>
              <a:rPr lang="es-ES" dirty="0" err="1"/>
              <a:t>Lorem</a:t>
            </a:r>
            <a:r>
              <a:rPr lang="es-ES" dirty="0"/>
              <a:t> 2&lt;/p&gt;</a:t>
            </a:r>
          </a:p>
          <a:p>
            <a:pPr marL="0" lvl="0" indent="0">
              <a:lnSpc>
                <a:spcPct val="90000"/>
              </a:lnSpc>
              <a:buClr>
                <a:schemeClr val="dk1"/>
              </a:buClr>
              <a:buSzPts val="2800"/>
              <a:buNone/>
            </a:pPr>
            <a:r>
              <a:rPr lang="es-ES" dirty="0"/>
              <a:t>&lt;/</a:t>
            </a:r>
            <a:r>
              <a:rPr lang="es-ES" dirty="0" err="1"/>
              <a:t>div</a:t>
            </a:r>
            <a:r>
              <a:rPr lang="es-ES" dirty="0"/>
              <a: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addButton</a:t>
            </a:r>
            <a:r>
              <a:rPr lang="es-ES" dirty="0"/>
              <a:t>()"&gt;</a:t>
            </a:r>
            <a:r>
              <a:rPr lang="es-ES" dirty="0" err="1"/>
              <a:t>Add</a:t>
            </a:r>
            <a:r>
              <a:rPr lang="es-ES" dirty="0"/>
              <a:t> </a:t>
            </a:r>
            <a:r>
              <a:rPr lang="es-ES" dirty="0" err="1"/>
              <a:t>Button</a:t>
            </a:r>
            <a:r>
              <a:rPr lang="es-ES" dirty="0"/>
              <a:t>&lt;/</a:t>
            </a:r>
            <a:r>
              <a:rPr lang="es-ES" dirty="0" err="1"/>
              <a:t>button</a:t>
            </a:r>
            <a:r>
              <a:rPr lang="es-ES" dirty="0"/>
              <a:t>&gt;</a:t>
            </a:r>
          </a:p>
          <a:p>
            <a:pPr marL="0" lvl="0" indent="0">
              <a:lnSpc>
                <a:spcPct val="90000"/>
              </a:lnSpc>
              <a:buClr>
                <a:schemeClr val="dk1"/>
              </a:buClr>
              <a:buSzPts val="2800"/>
              <a:buNone/>
            </a:pPr>
            <a:r>
              <a:rPr lang="es-ES" dirty="0"/>
              <a:t>&lt;</a:t>
            </a:r>
            <a:r>
              <a:rPr lang="es-ES" dirty="0" err="1"/>
              <a:t>button</a:t>
            </a:r>
            <a:r>
              <a:rPr lang="es-ES" dirty="0"/>
              <a:t> </a:t>
            </a:r>
            <a:r>
              <a:rPr lang="es-ES" dirty="0" err="1"/>
              <a:t>onclick</a:t>
            </a:r>
            <a:r>
              <a:rPr lang="es-ES" dirty="0"/>
              <a:t>="</a:t>
            </a:r>
            <a:r>
              <a:rPr lang="es-ES" dirty="0" err="1"/>
              <a:t>addLorem</a:t>
            </a:r>
            <a:r>
              <a:rPr lang="es-ES" dirty="0"/>
              <a:t>()"&gt;Try </a:t>
            </a:r>
            <a:r>
              <a:rPr lang="es-ES" dirty="0" err="1"/>
              <a:t>it</a:t>
            </a:r>
            <a:r>
              <a:rPr lang="es-ES" dirty="0"/>
              <a:t>&lt;/</a:t>
            </a:r>
            <a:r>
              <a:rPr lang="es-ES" dirty="0" err="1"/>
              <a:t>button</a:t>
            </a:r>
            <a:r>
              <a:rPr lang="es-ES" dirty="0"/>
              <a:t>&gt;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&lt;script&gt;</a:t>
            </a:r>
          </a:p>
          <a:p>
            <a:pPr marL="0" lvl="0" indent="0">
              <a:lnSpc>
                <a:spcPct val="90000"/>
              </a:lnSpc>
              <a:buClr>
                <a:schemeClr val="dk1"/>
              </a:buClr>
              <a:buSzPts val="2800"/>
              <a:buNone/>
            </a:pPr>
            <a:r>
              <a:rPr lang="es-ES" dirty="0" err="1"/>
              <a:t>function</a:t>
            </a:r>
            <a:r>
              <a:rPr lang="es-ES" dirty="0"/>
              <a:t> </a:t>
            </a:r>
            <a:r>
              <a:rPr lang="es-ES" dirty="0" err="1"/>
              <a:t>addButton</a:t>
            </a:r>
            <a:r>
              <a:rPr lang="es-ES" dirty="0"/>
              <a:t>() {</a:t>
            </a:r>
          </a:p>
          <a:p>
            <a:pPr marL="0" lvl="0" indent="0">
              <a:lnSpc>
                <a:spcPct val="90000"/>
              </a:lnSpc>
              <a:buClr>
                <a:schemeClr val="dk1"/>
              </a:buClr>
              <a:buSzPts val="2800"/>
              <a:buNone/>
            </a:pPr>
            <a:r>
              <a:rPr lang="es-ES" dirty="0"/>
              <a:t>  </a:t>
            </a:r>
            <a:r>
              <a:rPr lang="es-ES" dirty="0" err="1"/>
              <a:t>var</a:t>
            </a:r>
            <a:r>
              <a:rPr lang="es-ES" dirty="0"/>
              <a:t> </a:t>
            </a:r>
            <a:r>
              <a:rPr lang="es-ES" dirty="0" err="1"/>
              <a:t>btn</a:t>
            </a:r>
            <a:r>
              <a:rPr lang="es-ES" dirty="0"/>
              <a:t> = </a:t>
            </a:r>
            <a:r>
              <a:rPr lang="es-ES" dirty="0" err="1"/>
              <a:t>document.createElement</a:t>
            </a:r>
            <a:r>
              <a:rPr lang="es-ES" dirty="0"/>
              <a:t>("</a:t>
            </a:r>
            <a:r>
              <a:rPr lang="es-ES" dirty="0" err="1"/>
              <a:t>button</a:t>
            </a:r>
            <a:r>
              <a:rPr lang="es-ES" dirty="0"/>
              <a:t>");</a:t>
            </a:r>
          </a:p>
          <a:p>
            <a:pPr marL="0" lvl="0" indent="0">
              <a:lnSpc>
                <a:spcPct val="90000"/>
              </a:lnSpc>
              <a:buClr>
                <a:schemeClr val="dk1"/>
              </a:buClr>
              <a:buSzPts val="2800"/>
              <a:buNone/>
            </a:pPr>
            <a:r>
              <a:rPr lang="es-ES" dirty="0"/>
              <a:t>  </a:t>
            </a:r>
            <a:r>
              <a:rPr lang="es-ES" dirty="0" err="1"/>
              <a:t>btn.innerHTML</a:t>
            </a:r>
            <a:r>
              <a:rPr lang="es-ES" dirty="0"/>
              <a:t> = "</a:t>
            </a:r>
            <a:r>
              <a:rPr lang="es-ES" dirty="0" err="1"/>
              <a:t>submit</a:t>
            </a:r>
            <a:r>
              <a:rPr lang="es-ES" dirty="0"/>
              <a:t>";</a:t>
            </a:r>
          </a:p>
          <a:p>
            <a:pPr marL="0" lvl="0" indent="0">
              <a:lnSpc>
                <a:spcPct val="90000"/>
              </a:lnSpc>
              <a:buClr>
                <a:schemeClr val="dk1"/>
              </a:buClr>
              <a:buSzPts val="2800"/>
              <a:buNone/>
            </a:pPr>
            <a:r>
              <a:rPr lang="es-ES" dirty="0"/>
              <a:t>  </a:t>
            </a:r>
            <a:r>
              <a:rPr lang="es-ES" dirty="0" err="1"/>
              <a:t>document.body.appendChild</a:t>
            </a:r>
            <a:r>
              <a:rPr lang="es-ES" dirty="0"/>
              <a:t>(</a:t>
            </a:r>
            <a:r>
              <a:rPr lang="es-ES" dirty="0" err="1"/>
              <a:t>btn</a:t>
            </a:r>
            <a:r>
              <a:rPr lang="es-ES" dirty="0"/>
              <a:t>);</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err="1"/>
              <a:t>function</a:t>
            </a:r>
            <a:r>
              <a:rPr lang="es-ES" dirty="0"/>
              <a:t> </a:t>
            </a:r>
            <a:r>
              <a:rPr lang="es-ES" dirty="0" err="1"/>
              <a:t>addLorem</a:t>
            </a:r>
            <a:r>
              <a:rPr lang="es-ES" dirty="0"/>
              <a:t>(){</a:t>
            </a:r>
          </a:p>
          <a:p>
            <a:pPr marL="0" lvl="0" indent="0">
              <a:lnSpc>
                <a:spcPct val="90000"/>
              </a:lnSpc>
              <a:buClr>
                <a:schemeClr val="dk1"/>
              </a:buClr>
              <a:buSzPts val="2800"/>
              <a:buNone/>
            </a:pPr>
            <a:r>
              <a:rPr lang="es-ES" dirty="0"/>
              <a:t>  </a:t>
            </a:r>
            <a:r>
              <a:rPr lang="es-ES" dirty="0" err="1"/>
              <a:t>var</a:t>
            </a:r>
            <a:r>
              <a:rPr lang="es-ES" dirty="0"/>
              <a:t> para = </a:t>
            </a:r>
            <a:r>
              <a:rPr lang="es-ES" dirty="0" err="1"/>
              <a:t>document.createElement</a:t>
            </a:r>
            <a:r>
              <a:rPr lang="es-ES" dirty="0"/>
              <a:t>("p");</a:t>
            </a:r>
          </a:p>
          <a:p>
            <a:pPr marL="0" lvl="0" indent="0">
              <a:lnSpc>
                <a:spcPct val="90000"/>
              </a:lnSpc>
              <a:buClr>
                <a:schemeClr val="dk1"/>
              </a:buClr>
              <a:buSzPts val="2800"/>
              <a:buNone/>
            </a:pPr>
            <a:r>
              <a:rPr lang="es-ES" dirty="0"/>
              <a:t>  </a:t>
            </a:r>
            <a:r>
              <a:rPr lang="es-ES" dirty="0" err="1"/>
              <a:t>var</a:t>
            </a:r>
            <a:r>
              <a:rPr lang="es-ES" dirty="0"/>
              <a:t> </a:t>
            </a:r>
            <a:r>
              <a:rPr lang="es-ES" dirty="0" err="1"/>
              <a:t>node</a:t>
            </a:r>
            <a:r>
              <a:rPr lang="es-ES" dirty="0"/>
              <a:t> = </a:t>
            </a:r>
            <a:r>
              <a:rPr lang="es-ES" dirty="0" err="1"/>
              <a:t>document.createTextNode</a:t>
            </a:r>
            <a:r>
              <a:rPr lang="es-ES" dirty="0"/>
              <a:t>("</a:t>
            </a:r>
            <a:r>
              <a:rPr lang="es-ES" dirty="0" err="1"/>
              <a:t>Lorem</a:t>
            </a:r>
            <a:r>
              <a:rPr lang="es-ES" dirty="0"/>
              <a:t> X");</a:t>
            </a:r>
          </a:p>
          <a:p>
            <a:pPr marL="0" lvl="0" indent="0">
              <a:lnSpc>
                <a:spcPct val="90000"/>
              </a:lnSpc>
              <a:buClr>
                <a:schemeClr val="dk1"/>
              </a:buClr>
              <a:buSzPts val="2800"/>
              <a:buNone/>
            </a:pPr>
            <a:r>
              <a:rPr lang="es-ES" dirty="0"/>
              <a:t>  </a:t>
            </a:r>
            <a:r>
              <a:rPr lang="es-ES" dirty="0" err="1"/>
              <a:t>para.appendChild</a:t>
            </a:r>
            <a:r>
              <a:rPr lang="es-ES" dirty="0"/>
              <a:t>(</a:t>
            </a:r>
            <a:r>
              <a:rPr lang="es-ES" dirty="0" err="1"/>
              <a:t>node</a:t>
            </a:r>
            <a:r>
              <a:rPr lang="es-ES" dirty="0"/>
              <a:t>);</a:t>
            </a:r>
          </a:p>
          <a:p>
            <a:pPr marL="0" lvl="0" indent="0">
              <a:lnSpc>
                <a:spcPct val="90000"/>
              </a:lnSpc>
              <a:buClr>
                <a:schemeClr val="dk1"/>
              </a:buClr>
              <a:buSzPts val="2800"/>
              <a:buNone/>
            </a:pPr>
            <a:endParaRPr lang="es-ES" dirty="0"/>
          </a:p>
          <a:p>
            <a:pPr marL="0" lvl="0" indent="0">
              <a:lnSpc>
                <a:spcPct val="90000"/>
              </a:lnSpc>
              <a:buClr>
                <a:schemeClr val="dk1"/>
              </a:buClr>
              <a:buSzPts val="2800"/>
              <a:buNone/>
            </a:pPr>
            <a:r>
              <a:rPr lang="es-ES" dirty="0"/>
              <a:t>  </a:t>
            </a:r>
            <a:r>
              <a:rPr lang="es-ES" dirty="0" err="1"/>
              <a:t>var</a:t>
            </a:r>
            <a:r>
              <a:rPr lang="es-ES" dirty="0"/>
              <a:t> </a:t>
            </a:r>
            <a:r>
              <a:rPr lang="es-ES" dirty="0" err="1"/>
              <a:t>element</a:t>
            </a:r>
            <a:r>
              <a:rPr lang="es-ES" dirty="0"/>
              <a:t> = </a:t>
            </a:r>
            <a:r>
              <a:rPr lang="es-ES" dirty="0" err="1"/>
              <a:t>document.getElementById</a:t>
            </a:r>
            <a:r>
              <a:rPr lang="es-ES" dirty="0"/>
              <a:t>("div1");</a:t>
            </a:r>
          </a:p>
          <a:p>
            <a:pPr marL="0" lvl="0" indent="0">
              <a:lnSpc>
                <a:spcPct val="90000"/>
              </a:lnSpc>
              <a:buClr>
                <a:schemeClr val="dk1"/>
              </a:buClr>
              <a:buSzPts val="2800"/>
              <a:buNone/>
            </a:pPr>
            <a:r>
              <a:rPr lang="es-ES" dirty="0"/>
              <a:t>  </a:t>
            </a:r>
            <a:r>
              <a:rPr lang="es-ES" dirty="0" err="1"/>
              <a:t>var</a:t>
            </a:r>
            <a:r>
              <a:rPr lang="es-ES" dirty="0"/>
              <a:t> </a:t>
            </a:r>
            <a:r>
              <a:rPr lang="es-ES" dirty="0" err="1"/>
              <a:t>child</a:t>
            </a:r>
            <a:r>
              <a:rPr lang="es-ES" dirty="0"/>
              <a:t> = </a:t>
            </a:r>
            <a:r>
              <a:rPr lang="es-ES" dirty="0" err="1"/>
              <a:t>document.getElementById</a:t>
            </a:r>
            <a:r>
              <a:rPr lang="es-ES" dirty="0"/>
              <a:t>("p1");</a:t>
            </a:r>
          </a:p>
          <a:p>
            <a:pPr marL="0" lvl="0" indent="0">
              <a:lnSpc>
                <a:spcPct val="90000"/>
              </a:lnSpc>
              <a:buClr>
                <a:schemeClr val="dk1"/>
              </a:buClr>
              <a:buSzPts val="2800"/>
              <a:buNone/>
            </a:pPr>
            <a:r>
              <a:rPr lang="es-ES" dirty="0"/>
              <a:t>  </a:t>
            </a:r>
            <a:r>
              <a:rPr lang="es-ES" dirty="0" err="1"/>
              <a:t>element.insertBefore</a:t>
            </a:r>
            <a:r>
              <a:rPr lang="es-ES" dirty="0"/>
              <a:t>(para, </a:t>
            </a:r>
            <a:r>
              <a:rPr lang="es-ES" dirty="0" err="1"/>
              <a:t>child</a:t>
            </a:r>
            <a:r>
              <a:rPr lang="es-ES" dirty="0"/>
              <a:t>);</a:t>
            </a:r>
          </a:p>
          <a:p>
            <a:pPr marL="0" lvl="0" indent="0">
              <a:lnSpc>
                <a:spcPct val="90000"/>
              </a:lnSpc>
              <a:buClr>
                <a:schemeClr val="dk1"/>
              </a:buClr>
              <a:buSzPts val="2800"/>
              <a:buNone/>
            </a:pPr>
            <a:r>
              <a:rPr lang="es-ES" dirty="0"/>
              <a:t>}</a:t>
            </a:r>
          </a:p>
          <a:p>
            <a:pPr marL="0" lvl="0" indent="0">
              <a:lnSpc>
                <a:spcPct val="90000"/>
              </a:lnSpc>
              <a:buClr>
                <a:schemeClr val="dk1"/>
              </a:buClr>
              <a:buSzPts val="2800"/>
              <a:buNone/>
            </a:pPr>
            <a:r>
              <a:rPr lang="es-ES" dirty="0"/>
              <a:t>&lt;/script&gt;</a:t>
            </a:r>
          </a:p>
        </p:txBody>
      </p:sp>
    </p:spTree>
    <p:extLst>
      <p:ext uri="{BB962C8B-B14F-4D97-AF65-F5344CB8AC3E}">
        <p14:creationId xmlns:p14="http://schemas.microsoft.com/office/powerpoint/2010/main" val="178131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a:t>
            </a:r>
            <a:r>
              <a:rPr lang="en-US" dirty="0"/>
              <a:t> </a:t>
            </a:r>
            <a:r>
              <a:rPr lang="es-ES" dirty="0"/>
              <a:t>básica</a:t>
            </a:r>
            <a:r>
              <a:rPr lang="en-US" dirty="0"/>
              <a:t> </a:t>
            </a:r>
            <a:endParaRPr lang="es-ES" dirty="0"/>
          </a:p>
        </p:txBody>
      </p:sp>
      <p:pic>
        <p:nvPicPr>
          <p:cNvPr id="4" name="Imagen 3"/>
          <p:cNvPicPr>
            <a:picLocks noChangeAspect="1"/>
          </p:cNvPicPr>
          <p:nvPr/>
        </p:nvPicPr>
        <p:blipFill>
          <a:blip r:embed="rId2"/>
          <a:stretch>
            <a:fillRect/>
          </a:stretch>
        </p:blipFill>
        <p:spPr>
          <a:xfrm>
            <a:off x="2193481" y="2949574"/>
            <a:ext cx="6587539" cy="2727325"/>
          </a:xfrm>
          <a:prstGeom prst="rect">
            <a:avLst/>
          </a:prstGeom>
        </p:spPr>
      </p:pic>
    </p:spTree>
    <p:extLst>
      <p:ext uri="{BB962C8B-B14F-4D97-AF65-F5344CB8AC3E}">
        <p14:creationId xmlns:p14="http://schemas.microsoft.com/office/powerpoint/2010/main" val="131640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812" y="490537"/>
            <a:ext cx="5286375" cy="5876925"/>
          </a:xfrm>
          <a:prstGeom prst="rect">
            <a:avLst/>
          </a:prstGeom>
        </p:spPr>
      </p:pic>
    </p:spTree>
    <p:extLst>
      <p:ext uri="{BB962C8B-B14F-4D97-AF65-F5344CB8AC3E}">
        <p14:creationId xmlns:p14="http://schemas.microsoft.com/office/powerpoint/2010/main" val="369572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¿Y dónde van todas estas etiquetas?</a:t>
            </a:r>
          </a:p>
        </p:txBody>
      </p:sp>
      <p:sp>
        <p:nvSpPr>
          <p:cNvPr id="3" name="Marcador de contenido 2"/>
          <p:cNvSpPr>
            <a:spLocks noGrp="1"/>
          </p:cNvSpPr>
          <p:nvPr>
            <p:ph idx="1"/>
          </p:nvPr>
        </p:nvSpPr>
        <p:spPr>
          <a:xfrm>
            <a:off x="680321" y="2336872"/>
            <a:ext cx="9613861" cy="4394127"/>
          </a:xfrm>
        </p:spPr>
        <p:txBody>
          <a:bodyPr>
            <a:normAutofit lnSpcReduction="10000"/>
          </a:bodyPr>
          <a:lstStyle/>
          <a:p>
            <a:r>
              <a:rPr lang="es-ES" dirty="0"/>
              <a:t>Las etiquetas se escriben dentro de un documento HTML. </a:t>
            </a:r>
          </a:p>
          <a:p>
            <a:r>
              <a:rPr lang="es-ES" dirty="0"/>
              <a:t>Es necesario entonces, crear un nuevo documento y asignarle al guardar la extensión </a:t>
            </a:r>
            <a:r>
              <a:rPr lang="es-ES" sz="2200" b="1" dirty="0">
                <a:solidFill>
                  <a:srgbClr val="C00000"/>
                </a:solidFill>
                <a:effectLst>
                  <a:outerShdw blurRad="38100" dist="38100" dir="2700000" algn="tl">
                    <a:srgbClr val="000000">
                      <a:alpha val="43137"/>
                    </a:srgbClr>
                  </a:outerShdw>
                </a:effectLst>
              </a:rPr>
              <a:t>.html</a:t>
            </a:r>
            <a:r>
              <a:rPr lang="es-ES" dirty="0"/>
              <a:t>.</a:t>
            </a:r>
          </a:p>
          <a:p>
            <a:r>
              <a:rPr lang="es-ES" dirty="0"/>
              <a:t>Se puede utilizar cualquier editor de texto:</a:t>
            </a:r>
          </a:p>
          <a:p>
            <a:pPr lvl="1"/>
            <a:r>
              <a:rPr lang="es-ES" dirty="0" err="1"/>
              <a:t>Notepad</a:t>
            </a:r>
            <a:r>
              <a:rPr lang="es-ES" dirty="0"/>
              <a:t> (Block de notas de MS - Windows)</a:t>
            </a:r>
          </a:p>
          <a:p>
            <a:pPr lvl="1"/>
            <a:r>
              <a:rPr lang="pt-BR" dirty="0"/>
              <a:t>Sublime </a:t>
            </a:r>
            <a:r>
              <a:rPr lang="pt-BR" dirty="0" err="1"/>
              <a:t>Text</a:t>
            </a:r>
            <a:r>
              <a:rPr lang="pt-BR" dirty="0"/>
              <a:t> </a:t>
            </a:r>
          </a:p>
          <a:p>
            <a:pPr lvl="1"/>
            <a:r>
              <a:rPr lang="pt-BR" dirty="0"/>
              <a:t>VIM</a:t>
            </a:r>
          </a:p>
          <a:p>
            <a:pPr lvl="1"/>
            <a:r>
              <a:rPr lang="pt-BR" dirty="0" err="1"/>
              <a:t>Notepad</a:t>
            </a:r>
            <a:r>
              <a:rPr lang="pt-BR" dirty="0"/>
              <a:t>++</a:t>
            </a:r>
          </a:p>
          <a:p>
            <a:pPr lvl="1"/>
            <a:r>
              <a:rPr lang="pt-BR" dirty="0" err="1"/>
              <a:t>Atom</a:t>
            </a:r>
            <a:endParaRPr lang="pt-BR" dirty="0"/>
          </a:p>
          <a:p>
            <a:pPr lvl="1"/>
            <a:r>
              <a:rPr lang="pt-BR" dirty="0"/>
              <a:t>Visual Studio </a:t>
            </a:r>
            <a:r>
              <a:rPr lang="pt-BR" dirty="0" err="1"/>
              <a:t>Code</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704" y="3306120"/>
            <a:ext cx="4457895" cy="236139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601" y="4886463"/>
            <a:ext cx="3838861" cy="168909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8418" y="5299140"/>
            <a:ext cx="3117720" cy="1558860"/>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6528" y="4794170"/>
            <a:ext cx="2527975" cy="1979333"/>
          </a:xfrm>
          <a:prstGeom prst="rect">
            <a:avLst/>
          </a:prstGeom>
        </p:spPr>
      </p:pic>
    </p:spTree>
    <p:extLst>
      <p:ext uri="{BB962C8B-B14F-4D97-AF65-F5344CB8AC3E}">
        <p14:creationId xmlns:p14="http://schemas.microsoft.com/office/powerpoint/2010/main" val="2221730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Pagina inicial</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551" y="2381250"/>
            <a:ext cx="4597400" cy="4006306"/>
          </a:xfrm>
          <a:prstGeom prst="rect">
            <a:avLst/>
          </a:prstGeom>
        </p:spPr>
      </p:pic>
    </p:spTree>
    <p:extLst>
      <p:ext uri="{BB962C8B-B14F-4D97-AF65-F5344CB8AC3E}">
        <p14:creationId xmlns:p14="http://schemas.microsoft.com/office/powerpoint/2010/main" val="185097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Pagina inicial</a:t>
            </a:r>
          </a:p>
        </p:txBody>
      </p:sp>
      <p:pic>
        <p:nvPicPr>
          <p:cNvPr id="3" name="Imagen 2"/>
          <p:cNvPicPr>
            <a:picLocks noChangeAspect="1"/>
          </p:cNvPicPr>
          <p:nvPr/>
        </p:nvPicPr>
        <p:blipFill>
          <a:blip r:embed="rId2"/>
          <a:stretch>
            <a:fillRect/>
          </a:stretch>
        </p:blipFill>
        <p:spPr>
          <a:xfrm>
            <a:off x="2433061" y="2330450"/>
            <a:ext cx="6108380" cy="4006306"/>
          </a:xfrm>
          <a:prstGeom prst="rect">
            <a:avLst/>
          </a:prstGeom>
        </p:spPr>
      </p:pic>
    </p:spTree>
    <p:extLst>
      <p:ext uri="{BB962C8B-B14F-4D97-AF65-F5344CB8AC3E}">
        <p14:creationId xmlns:p14="http://schemas.microsoft.com/office/powerpoint/2010/main" val="294357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 fuente – Inspeccionar elemento</a:t>
            </a:r>
          </a:p>
        </p:txBody>
      </p:sp>
      <p:sp>
        <p:nvSpPr>
          <p:cNvPr id="3" name="Marcador de contenido 2"/>
          <p:cNvSpPr>
            <a:spLocks noGrp="1"/>
          </p:cNvSpPr>
          <p:nvPr>
            <p:ph idx="1"/>
          </p:nvPr>
        </p:nvSpPr>
        <p:spPr/>
        <p:txBody>
          <a:bodyPr/>
          <a:lstStyle/>
          <a:p>
            <a:r>
              <a:rPr lang="es-ES" dirty="0"/>
              <a:t>Ctrl + U</a:t>
            </a:r>
          </a:p>
          <a:p>
            <a:r>
              <a:rPr lang="es-ES" dirty="0"/>
              <a:t>F12</a:t>
            </a:r>
          </a:p>
        </p:txBody>
      </p:sp>
      <p:pic>
        <p:nvPicPr>
          <p:cNvPr id="4" name="Imagen 3"/>
          <p:cNvPicPr>
            <a:picLocks noChangeAspect="1"/>
          </p:cNvPicPr>
          <p:nvPr/>
        </p:nvPicPr>
        <p:blipFill rotWithShape="1">
          <a:blip r:embed="rId3"/>
          <a:srcRect b="54353"/>
          <a:stretch/>
        </p:blipFill>
        <p:spPr>
          <a:xfrm>
            <a:off x="4250569" y="2184473"/>
            <a:ext cx="7829550" cy="1282627"/>
          </a:xfrm>
          <a:prstGeom prst="rect">
            <a:avLst/>
          </a:prstGeom>
        </p:spPr>
      </p:pic>
      <p:pic>
        <p:nvPicPr>
          <p:cNvPr id="5" name="Imagen 4"/>
          <p:cNvPicPr>
            <a:picLocks noChangeAspect="1"/>
          </p:cNvPicPr>
          <p:nvPr/>
        </p:nvPicPr>
        <p:blipFill>
          <a:blip r:embed="rId4"/>
          <a:stretch>
            <a:fillRect/>
          </a:stretch>
        </p:blipFill>
        <p:spPr>
          <a:xfrm>
            <a:off x="678694" y="3690480"/>
            <a:ext cx="11401425" cy="3105150"/>
          </a:xfrm>
          <a:prstGeom prst="rect">
            <a:avLst/>
          </a:prstGeom>
        </p:spPr>
      </p:pic>
    </p:spTree>
    <p:extLst>
      <p:ext uri="{BB962C8B-B14F-4D97-AF65-F5344CB8AC3E}">
        <p14:creationId xmlns:p14="http://schemas.microsoft.com/office/powerpoint/2010/main" val="161475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Meta Charset</a:t>
            </a:r>
            <a:endParaRPr lang="es-ES" dirty="0"/>
          </a:p>
        </p:txBody>
      </p:sp>
      <p:sp>
        <p:nvSpPr>
          <p:cNvPr id="3" name="Marcador de contenido 2"/>
          <p:cNvSpPr>
            <a:spLocks noGrp="1"/>
          </p:cNvSpPr>
          <p:nvPr>
            <p:ph idx="1"/>
          </p:nvPr>
        </p:nvSpPr>
        <p:spPr/>
        <p:txBody>
          <a:bodyPr>
            <a:normAutofit fontScale="62500" lnSpcReduction="20000"/>
          </a:bodyPr>
          <a:lstStyle/>
          <a:p>
            <a:r>
              <a:rPr lang="es-ES" dirty="0"/>
              <a:t>El elemento meta con atributo charset en un documento HTML está el destinado a indicar la codificación de caracteres utilizada (charset). En HTML5 tiene la sintaxis:</a:t>
            </a:r>
          </a:p>
          <a:p>
            <a:endParaRPr lang="es-ES" dirty="0"/>
          </a:p>
          <a:p>
            <a:pPr marL="0" indent="0">
              <a:buNone/>
            </a:pPr>
            <a:r>
              <a:rPr lang="es-ES" b="1" dirty="0">
                <a:solidFill>
                  <a:srgbClr val="C00000"/>
                </a:solidFill>
                <a:effectLst>
                  <a:outerShdw blurRad="38100" dist="38100" dir="2700000" algn="tl">
                    <a:srgbClr val="000000">
                      <a:alpha val="43137"/>
                    </a:srgbClr>
                  </a:outerShdw>
                </a:effectLst>
              </a:rPr>
              <a:t>&lt;meta charset="identificador-juego-de-caracteres"&gt;</a:t>
            </a:r>
          </a:p>
          <a:p>
            <a:endParaRPr lang="es-ES" dirty="0"/>
          </a:p>
          <a:p>
            <a:r>
              <a:rPr lang="es-ES" dirty="0"/>
              <a:t>Por ejemplo, si se utiliza la codificación UTF-8 (estándar Unicode):</a:t>
            </a:r>
          </a:p>
          <a:p>
            <a:endParaRPr lang="es-ES" dirty="0"/>
          </a:p>
          <a:p>
            <a:pPr marL="0" indent="0">
              <a:buNone/>
            </a:pPr>
            <a:r>
              <a:rPr lang="es-ES" b="1" dirty="0">
                <a:solidFill>
                  <a:srgbClr val="C00000"/>
                </a:solidFill>
                <a:effectLst>
                  <a:outerShdw blurRad="38100" dist="38100" dir="2700000" algn="tl">
                    <a:srgbClr val="000000">
                      <a:alpha val="43137"/>
                    </a:srgbClr>
                  </a:outerShdw>
                </a:effectLst>
              </a:rPr>
              <a:t>&lt;meta charset="utf-8"&gt;</a:t>
            </a:r>
          </a:p>
          <a:p>
            <a:pPr marL="0" indent="0">
              <a:buNone/>
            </a:pPr>
            <a:endParaRPr lang="es-ES" b="1" dirty="0">
              <a:solidFill>
                <a:srgbClr val="C00000"/>
              </a:solidFill>
              <a:effectLst>
                <a:outerShdw blurRad="38100" dist="38100" dir="2700000" algn="tl">
                  <a:srgbClr val="000000">
                    <a:alpha val="43137"/>
                  </a:srgbClr>
                </a:outerShdw>
              </a:effectLst>
            </a:endParaRPr>
          </a:p>
          <a:p>
            <a:r>
              <a:rPr lang="es-ES" dirty="0"/>
              <a:t>Se ubica dentro de la etiqueta </a:t>
            </a:r>
            <a:r>
              <a:rPr lang="es-ES" b="1" dirty="0">
                <a:solidFill>
                  <a:srgbClr val="C00000"/>
                </a:solidFill>
                <a:effectLst>
                  <a:outerShdw blurRad="38100" dist="38100" dir="2700000" algn="tl">
                    <a:srgbClr val="000000">
                      <a:alpha val="43137"/>
                    </a:srgbClr>
                  </a:outerShdw>
                </a:effectLst>
              </a:rPr>
              <a:t>&lt;head&gt;</a:t>
            </a:r>
          </a:p>
        </p:txBody>
      </p:sp>
      <p:pic>
        <p:nvPicPr>
          <p:cNvPr id="4" name="Imagen 3"/>
          <p:cNvPicPr>
            <a:picLocks noChangeAspect="1"/>
          </p:cNvPicPr>
          <p:nvPr/>
        </p:nvPicPr>
        <p:blipFill>
          <a:blip r:embed="rId3"/>
          <a:stretch>
            <a:fillRect/>
          </a:stretch>
        </p:blipFill>
        <p:spPr>
          <a:xfrm>
            <a:off x="5886450" y="5237158"/>
            <a:ext cx="4654350" cy="1201738"/>
          </a:xfrm>
          <a:prstGeom prst="rect">
            <a:avLst/>
          </a:prstGeom>
        </p:spPr>
      </p:pic>
    </p:spTree>
    <p:extLst>
      <p:ext uri="{BB962C8B-B14F-4D97-AF65-F5344CB8AC3E}">
        <p14:creationId xmlns:p14="http://schemas.microsoft.com/office/powerpoint/2010/main" val="388396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Cuerpo</a:t>
            </a:r>
          </a:p>
        </p:txBody>
      </p:sp>
      <p:sp>
        <p:nvSpPr>
          <p:cNvPr id="3" name="Marcador de contenido 2"/>
          <p:cNvSpPr>
            <a:spLocks noGrp="1"/>
          </p:cNvSpPr>
          <p:nvPr>
            <p:ph idx="1"/>
          </p:nvPr>
        </p:nvSpPr>
        <p:spPr/>
        <p:txBody>
          <a:bodyPr>
            <a:normAutofit/>
          </a:bodyPr>
          <a:lstStyle/>
          <a:p>
            <a:r>
              <a:rPr lang="es-ES" dirty="0"/>
              <a:t>El Elemento HTML </a:t>
            </a:r>
            <a:r>
              <a:rPr lang="es-ES" sz="2200" b="1" dirty="0">
                <a:solidFill>
                  <a:srgbClr val="C00000"/>
                </a:solidFill>
                <a:effectLst>
                  <a:outerShdw blurRad="38100" dist="38100" dir="2700000" algn="tl">
                    <a:srgbClr val="000000">
                      <a:alpha val="43137"/>
                    </a:srgbClr>
                  </a:outerShdw>
                </a:effectLst>
              </a:rPr>
              <a:t>&lt;body&gt; </a:t>
            </a:r>
            <a:r>
              <a:rPr lang="es-ES" dirty="0"/>
              <a:t>representa el contenido de un documento HTML. Sólo puede haber un elemento </a:t>
            </a:r>
            <a:r>
              <a:rPr lang="es-ES" sz="2200" b="1" dirty="0">
                <a:solidFill>
                  <a:srgbClr val="C00000"/>
                </a:solidFill>
                <a:effectLst>
                  <a:outerShdw blurRad="38100" dist="38100" dir="2700000" algn="tl">
                    <a:srgbClr val="000000">
                      <a:alpha val="43137"/>
                    </a:srgbClr>
                  </a:outerShdw>
                </a:effectLst>
              </a:rPr>
              <a:t>&lt;body&gt; </a:t>
            </a:r>
            <a:r>
              <a:rPr lang="es-ES" dirty="0"/>
              <a:t>en un documento.</a:t>
            </a:r>
          </a:p>
          <a:p>
            <a:r>
              <a:rPr lang="es-ES" dirty="0"/>
              <a:t>Dentro de la etiqueta &lt;body&gt; se pueden agregar diferentes atributos, pero en HTML5 se ha desaprobado el uso de estos atributos y esto se tiene que indicar con </a:t>
            </a:r>
            <a:r>
              <a:rPr lang="es-ES" b="1" dirty="0"/>
              <a:t>CSS</a:t>
            </a:r>
            <a:r>
              <a:rPr lang="es-ES" dirty="0"/>
              <a:t>, este hecho no significa que no funcionen, de hecho se pueden usar y funciona pero siempre es recomendable ajustarse a los estándares, por compatibilidad.</a:t>
            </a:r>
          </a:p>
        </p:txBody>
      </p:sp>
    </p:spTree>
    <p:extLst>
      <p:ext uri="{BB962C8B-B14F-4D97-AF65-F5344CB8AC3E}">
        <p14:creationId xmlns:p14="http://schemas.microsoft.com/office/powerpoint/2010/main" val="405617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Colores</a:t>
            </a:r>
            <a:r>
              <a:rPr lang="en-US" dirty="0"/>
              <a:t> HTML - Hexadecimal</a:t>
            </a:r>
            <a:endParaRPr lang="es-ES" dirty="0"/>
          </a:p>
        </p:txBody>
      </p:sp>
      <p:sp>
        <p:nvSpPr>
          <p:cNvPr id="3" name="Marcador de contenido 2"/>
          <p:cNvSpPr>
            <a:spLocks noGrp="1"/>
          </p:cNvSpPr>
          <p:nvPr>
            <p:ph idx="1"/>
          </p:nvPr>
        </p:nvSpPr>
        <p:spPr/>
        <p:txBody>
          <a:bodyPr>
            <a:normAutofit fontScale="92500" lnSpcReduction="10000"/>
          </a:bodyPr>
          <a:lstStyle/>
          <a:p>
            <a:r>
              <a:rPr lang="es-ES" dirty="0"/>
              <a:t>En HTML se puede agregar color a elementos visibles como textos, enlaces, bordes, formularios, etc.</a:t>
            </a:r>
          </a:p>
          <a:p>
            <a:endParaRPr lang="es-ES" dirty="0"/>
          </a:p>
          <a:p>
            <a:r>
              <a:rPr lang="es-ES" dirty="0"/>
              <a:t>Un color en HTML se puede expresar de dos maneras:</a:t>
            </a:r>
          </a:p>
          <a:p>
            <a:endParaRPr lang="es-ES" dirty="0"/>
          </a:p>
          <a:p>
            <a:pPr lvl="1"/>
            <a:r>
              <a:rPr lang="es-ES" dirty="0"/>
              <a:t>Con el nombre del color en inglés</a:t>
            </a:r>
          </a:p>
          <a:p>
            <a:pPr lvl="1"/>
            <a:endParaRPr lang="es-ES" dirty="0"/>
          </a:p>
          <a:p>
            <a:pPr lvl="1"/>
            <a:r>
              <a:rPr lang="es-ES" dirty="0"/>
              <a:t>Con un numero hexadecimal de seis dígitos</a:t>
            </a:r>
          </a:p>
        </p:txBody>
      </p:sp>
    </p:spTree>
    <p:extLst>
      <p:ext uri="{BB962C8B-B14F-4D97-AF65-F5344CB8AC3E}">
        <p14:creationId xmlns:p14="http://schemas.microsoft.com/office/powerpoint/2010/main" val="406932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Desarrollo web</a:t>
            </a:r>
          </a:p>
        </p:txBody>
      </p:sp>
      <p:sp>
        <p:nvSpPr>
          <p:cNvPr id="5" name="Marcador de texto 4"/>
          <p:cNvSpPr>
            <a:spLocks noGrp="1"/>
          </p:cNvSpPr>
          <p:nvPr>
            <p:ph type="body" sz="half" idx="2"/>
          </p:nvPr>
        </p:nvSpPr>
        <p:spPr/>
        <p:txBody>
          <a:bodyPr/>
          <a:lstStyle/>
          <a:p>
            <a:r>
              <a:rPr lang="es-419" dirty="0"/>
              <a:t>H</a:t>
            </a:r>
            <a:r>
              <a:rPr lang="es-ES" dirty="0"/>
              <a:t>TML – CSS - </a:t>
            </a:r>
            <a:r>
              <a:rPr lang="es-ES" dirty="0" err="1"/>
              <a:t>Javascript</a:t>
            </a:r>
            <a:endParaRPr lang="es-ES" dirty="0"/>
          </a:p>
        </p:txBody>
      </p:sp>
      <p:pic>
        <p:nvPicPr>
          <p:cNvPr id="1026" name="Picture 2">
            <a:extLst>
              <a:ext uri="{FF2B5EF4-FFF2-40B4-BE49-F238E27FC236}">
                <a16:creationId xmlns:a16="http://schemas.microsoft.com/office/drawing/2014/main" xmlns="" id="{B27E09ED-D41F-4097-B2FA-37C8114D7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498" y="1076126"/>
            <a:ext cx="4591050" cy="2657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front end">
            <a:extLst>
              <a:ext uri="{FF2B5EF4-FFF2-40B4-BE49-F238E27FC236}">
                <a16:creationId xmlns:a16="http://schemas.microsoft.com/office/drawing/2014/main" xmlns="" id="{61577E19-D045-40F8-B4E7-9B44774BB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153" y="1051507"/>
            <a:ext cx="5131541" cy="26855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xmlns="" id="{F452FB26-9116-4549-9CE1-0FC4340DCD4E}"/>
              </a:ext>
            </a:extLst>
          </p:cNvPr>
          <p:cNvSpPr/>
          <p:nvPr/>
        </p:nvSpPr>
        <p:spPr>
          <a:xfrm>
            <a:off x="9092489" y="5124019"/>
            <a:ext cx="2648225"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https://www.w3schools.com/html/</a:t>
            </a:r>
          </a:p>
        </p:txBody>
      </p:sp>
      <p:sp>
        <p:nvSpPr>
          <p:cNvPr id="15" name="Rectángulo 14">
            <a:extLst>
              <a:ext uri="{FF2B5EF4-FFF2-40B4-BE49-F238E27FC236}">
                <a16:creationId xmlns:a16="http://schemas.microsoft.com/office/drawing/2014/main" xmlns="" id="{B81880E9-8E0E-4296-A1C5-3F886B547197}"/>
              </a:ext>
            </a:extLst>
          </p:cNvPr>
          <p:cNvSpPr/>
          <p:nvPr/>
        </p:nvSpPr>
        <p:spPr>
          <a:xfrm>
            <a:off x="7871000" y="5690013"/>
            <a:ext cx="3869714"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https://www.tutorialesprogramacionya.com/htmlya/</a:t>
            </a:r>
          </a:p>
        </p:txBody>
      </p:sp>
      <p:sp>
        <p:nvSpPr>
          <p:cNvPr id="16" name="Rectángulo 15">
            <a:extLst>
              <a:ext uri="{FF2B5EF4-FFF2-40B4-BE49-F238E27FC236}">
                <a16:creationId xmlns:a16="http://schemas.microsoft.com/office/drawing/2014/main" xmlns="" id="{6A20256F-B08B-4F4E-B3A7-06704F45A12C}"/>
              </a:ext>
            </a:extLst>
          </p:cNvPr>
          <p:cNvSpPr/>
          <p:nvPr/>
        </p:nvSpPr>
        <p:spPr>
          <a:xfrm>
            <a:off x="7986417" y="5992412"/>
            <a:ext cx="3754297"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https://www.tutorialesprogramacionya.com/cssya/</a:t>
            </a:r>
          </a:p>
        </p:txBody>
      </p:sp>
      <p:sp>
        <p:nvSpPr>
          <p:cNvPr id="17" name="Rectángulo 16">
            <a:extLst>
              <a:ext uri="{FF2B5EF4-FFF2-40B4-BE49-F238E27FC236}">
                <a16:creationId xmlns:a16="http://schemas.microsoft.com/office/drawing/2014/main" xmlns="" id="{40A8C9F5-E26D-40D0-872E-96F54E6E32C0}"/>
              </a:ext>
            </a:extLst>
          </p:cNvPr>
          <p:cNvSpPr/>
          <p:nvPr/>
        </p:nvSpPr>
        <p:spPr>
          <a:xfrm>
            <a:off x="7986417" y="6293705"/>
            <a:ext cx="3805594"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https://www.tutorialesprogramacionya.com/phpya/</a:t>
            </a:r>
          </a:p>
        </p:txBody>
      </p:sp>
      <p:sp>
        <p:nvSpPr>
          <p:cNvPr id="18" name="Rectángulo 17">
            <a:extLst>
              <a:ext uri="{FF2B5EF4-FFF2-40B4-BE49-F238E27FC236}">
                <a16:creationId xmlns:a16="http://schemas.microsoft.com/office/drawing/2014/main" xmlns="" id="{7112CCBA-14F2-4327-A6ED-7FE46770155D}"/>
              </a:ext>
            </a:extLst>
          </p:cNvPr>
          <p:cNvSpPr/>
          <p:nvPr/>
        </p:nvSpPr>
        <p:spPr>
          <a:xfrm>
            <a:off x="8379153" y="5413014"/>
            <a:ext cx="3361561" cy="276999"/>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200" dirty="0"/>
              <a:t>https://www.w3schools.com/php/default.asp</a:t>
            </a:r>
          </a:p>
        </p:txBody>
      </p:sp>
    </p:spTree>
    <p:extLst>
      <p:ext uri="{BB962C8B-B14F-4D97-AF65-F5344CB8AC3E}">
        <p14:creationId xmlns:p14="http://schemas.microsoft.com/office/powerpoint/2010/main" val="1055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Colores</a:t>
            </a:r>
            <a:r>
              <a:rPr lang="en-US" dirty="0"/>
              <a:t> HTML - Hexadecimal</a:t>
            </a:r>
            <a:endParaRPr lang="es-ES" dirty="0"/>
          </a:p>
        </p:txBody>
      </p:sp>
      <p:sp>
        <p:nvSpPr>
          <p:cNvPr id="3" name="Marcador de contenido 2"/>
          <p:cNvSpPr>
            <a:spLocks noGrp="1"/>
          </p:cNvSpPr>
          <p:nvPr>
            <p:ph idx="1"/>
          </p:nvPr>
        </p:nvSpPr>
        <p:spPr/>
        <p:txBody>
          <a:bodyPr>
            <a:normAutofit fontScale="77500" lnSpcReduction="20000"/>
          </a:bodyPr>
          <a:lstStyle/>
          <a:p>
            <a:r>
              <a:rPr lang="es-ES" dirty="0"/>
              <a:t>Con el nombre del color en inglés</a:t>
            </a:r>
          </a:p>
          <a:p>
            <a:r>
              <a:rPr lang="es-ES" dirty="0"/>
              <a:t>	</a:t>
            </a:r>
          </a:p>
          <a:p>
            <a:pPr lvl="1"/>
            <a:endParaRPr lang="es-ES" dirty="0"/>
          </a:p>
          <a:p>
            <a:pPr lvl="1"/>
            <a:endParaRPr lang="es-ES" dirty="0"/>
          </a:p>
          <a:p>
            <a:pPr lvl="1"/>
            <a:endParaRPr lang="es-ES" dirty="0"/>
          </a:p>
          <a:p>
            <a:r>
              <a:rPr lang="es-ES" dirty="0"/>
              <a:t>Con un numero hexadecimal de seis dígitos</a:t>
            </a:r>
          </a:p>
          <a:p>
            <a:pPr lvl="2"/>
            <a:r>
              <a:rPr lang="es-ES" dirty="0"/>
              <a:t>Par de dígitos para la paleta de colores RGB (</a:t>
            </a:r>
            <a:r>
              <a:rPr lang="es-ES" dirty="0">
                <a:solidFill>
                  <a:srgbClr val="FF0000"/>
                </a:solidFill>
              </a:rPr>
              <a:t>Red</a:t>
            </a:r>
            <a:r>
              <a:rPr lang="es-ES" dirty="0"/>
              <a:t>, </a:t>
            </a:r>
            <a:r>
              <a:rPr lang="es-ES" dirty="0">
                <a:solidFill>
                  <a:srgbClr val="00B050"/>
                </a:solidFill>
              </a:rPr>
              <a:t>Green</a:t>
            </a:r>
            <a:r>
              <a:rPr lang="es-ES" dirty="0"/>
              <a:t>, </a:t>
            </a:r>
            <a:r>
              <a:rPr lang="es-ES" dirty="0">
                <a:solidFill>
                  <a:srgbClr val="00B0F0"/>
                </a:solidFill>
              </a:rPr>
              <a:t>Blue</a:t>
            </a:r>
            <a:r>
              <a:rPr lang="es-ES" dirty="0"/>
              <a:t>)</a:t>
            </a:r>
          </a:p>
          <a:p>
            <a:pPr lvl="2"/>
            <a:r>
              <a:rPr lang="en-US" b="1" dirty="0">
                <a:solidFill>
                  <a:srgbClr val="FF0000"/>
                </a:solidFill>
              </a:rPr>
              <a:t>#FF0000</a:t>
            </a:r>
            <a:r>
              <a:rPr lang="en-US" dirty="0">
                <a:solidFill>
                  <a:srgbClr val="FF0000"/>
                </a:solidFill>
              </a:rPr>
              <a:t> </a:t>
            </a:r>
          </a:p>
          <a:p>
            <a:pPr lvl="2"/>
            <a:r>
              <a:rPr lang="en-US" b="1" dirty="0">
                <a:solidFill>
                  <a:srgbClr val="00B050"/>
                </a:solidFill>
              </a:rPr>
              <a:t>#00FF00</a:t>
            </a:r>
          </a:p>
          <a:p>
            <a:pPr lvl="2"/>
            <a:r>
              <a:rPr lang="en-US" b="1" dirty="0">
                <a:solidFill>
                  <a:srgbClr val="00B0F0"/>
                </a:solidFill>
              </a:rPr>
              <a:t>#0000FF</a:t>
            </a:r>
          </a:p>
          <a:p>
            <a:pPr lvl="2"/>
            <a:r>
              <a:rPr lang="en-US" b="1" dirty="0">
                <a:solidFill>
                  <a:srgbClr val="C3F1FF"/>
                </a:solidFill>
              </a:rPr>
              <a:t>#CCEEFF</a:t>
            </a:r>
            <a:endParaRPr lang="es-ES" dirty="0">
              <a:solidFill>
                <a:srgbClr val="C3F1FF"/>
              </a:solidFill>
            </a:endParaRPr>
          </a:p>
        </p:txBody>
      </p:sp>
      <p:sp>
        <p:nvSpPr>
          <p:cNvPr id="4" name="Rectángulo 3"/>
          <p:cNvSpPr/>
          <p:nvPr/>
        </p:nvSpPr>
        <p:spPr>
          <a:xfrm>
            <a:off x="6349118" y="6438896"/>
            <a:ext cx="5842882" cy="369332"/>
          </a:xfrm>
          <a:prstGeom prst="rect">
            <a:avLst/>
          </a:prstGeom>
        </p:spPr>
        <p:txBody>
          <a:bodyPr wrap="none">
            <a:spAutoFit/>
          </a:bodyPr>
          <a:lstStyle/>
          <a:p>
            <a:r>
              <a:rPr lang="es-ES" dirty="0"/>
              <a:t>https://www.w3schools.com/colors/colors_names.asp</a:t>
            </a:r>
          </a:p>
        </p:txBody>
      </p:sp>
      <p:sp>
        <p:nvSpPr>
          <p:cNvPr id="5" name="Rectángulo 4"/>
          <p:cNvSpPr/>
          <p:nvPr/>
        </p:nvSpPr>
        <p:spPr>
          <a:xfrm>
            <a:off x="1155700" y="2725057"/>
            <a:ext cx="6096000" cy="2308324"/>
          </a:xfrm>
          <a:prstGeom prst="rect">
            <a:avLst/>
          </a:prstGeom>
        </p:spPr>
        <p:txBody>
          <a:bodyPr numCol="2">
            <a:spAutoFit/>
          </a:bodyPr>
          <a:lstStyle/>
          <a:p>
            <a:pPr marL="742950" lvl="1" indent="-285750">
              <a:buFont typeface="Arial" panose="020B0604020202020204" pitchFamily="34" charset="0"/>
              <a:buChar char="•"/>
            </a:pPr>
            <a:r>
              <a:rPr lang="es-ES" dirty="0"/>
              <a:t>Red</a:t>
            </a:r>
          </a:p>
          <a:p>
            <a:pPr marL="742950" lvl="1" indent="-285750">
              <a:buFont typeface="Arial" panose="020B0604020202020204" pitchFamily="34" charset="0"/>
              <a:buChar char="•"/>
            </a:pPr>
            <a:r>
              <a:rPr lang="es-ES" dirty="0"/>
              <a:t>Blue</a:t>
            </a:r>
          </a:p>
          <a:p>
            <a:pPr marL="742950" lvl="1" indent="-285750">
              <a:buFont typeface="Arial" panose="020B0604020202020204" pitchFamily="34" charset="0"/>
              <a:buChar char="•"/>
            </a:pPr>
            <a:r>
              <a:rPr lang="es-ES" dirty="0"/>
              <a:t>Orange</a:t>
            </a:r>
          </a:p>
          <a:p>
            <a:pPr marL="742950" lvl="1" indent="-285750">
              <a:buFont typeface="Arial" panose="020B0604020202020204" pitchFamily="34" charset="0"/>
              <a:buChar char="•"/>
            </a:pPr>
            <a:r>
              <a:rPr lang="es-ES" dirty="0"/>
              <a:t>Gray</a:t>
            </a:r>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endParaRPr lang="es-ES" dirty="0"/>
          </a:p>
          <a:p>
            <a:pPr marL="742950" lvl="1" indent="-285750">
              <a:buFont typeface="Arial" panose="020B0604020202020204" pitchFamily="34" charset="0"/>
              <a:buChar char="•"/>
            </a:pPr>
            <a:r>
              <a:rPr lang="es-ES" dirty="0"/>
              <a:t>Tomato</a:t>
            </a:r>
          </a:p>
          <a:p>
            <a:pPr marL="742950" lvl="1" indent="-285750">
              <a:buFont typeface="Arial" panose="020B0604020202020204" pitchFamily="34" charset="0"/>
              <a:buChar char="•"/>
            </a:pPr>
            <a:r>
              <a:rPr lang="es-ES" dirty="0"/>
              <a:t>DodgerBlue</a:t>
            </a:r>
          </a:p>
          <a:p>
            <a:pPr marL="742950" lvl="1" indent="-285750">
              <a:buFont typeface="Arial" panose="020B0604020202020204" pitchFamily="34" charset="0"/>
              <a:buChar char="•"/>
            </a:pPr>
            <a:r>
              <a:rPr lang="es-ES" dirty="0"/>
              <a:t>MediumSeaGreen</a:t>
            </a:r>
          </a:p>
          <a:p>
            <a:pPr marL="742950" lvl="1" indent="-285750">
              <a:buFont typeface="Arial" panose="020B0604020202020204" pitchFamily="34" charset="0"/>
              <a:buChar char="•"/>
            </a:pPr>
            <a:r>
              <a:rPr lang="es-ES" dirty="0" err="1"/>
              <a:t>SlateBlue</a:t>
            </a:r>
            <a:endParaRPr lang="es-ES" dirty="0"/>
          </a:p>
        </p:txBody>
      </p:sp>
    </p:spTree>
    <p:extLst>
      <p:ext uri="{BB962C8B-B14F-4D97-AF65-F5344CB8AC3E}">
        <p14:creationId xmlns:p14="http://schemas.microsoft.com/office/powerpoint/2010/main" val="301717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Salto de </a:t>
            </a:r>
            <a:r>
              <a:rPr lang="es-ES" dirty="0"/>
              <a:t>línea</a:t>
            </a:r>
          </a:p>
        </p:txBody>
      </p:sp>
      <p:sp>
        <p:nvSpPr>
          <p:cNvPr id="3" name="Marcador de contenido 2"/>
          <p:cNvSpPr>
            <a:spLocks noGrp="1"/>
          </p:cNvSpPr>
          <p:nvPr>
            <p:ph idx="1"/>
          </p:nvPr>
        </p:nvSpPr>
        <p:spPr/>
        <p:txBody>
          <a:bodyPr>
            <a:normAutofit fontScale="85000" lnSpcReduction="20000"/>
          </a:bodyPr>
          <a:lstStyle/>
          <a:p>
            <a:r>
              <a:rPr lang="es-ES" dirty="0"/>
              <a:t>Todo el texto que disponemos en el cuerpo de la página aparece en la misma línea, no importa si cuando digitamos el contenido de la página disponemos cada palabra en una línea distinta (es decir un navegador no tiene en cuenta la tecla ENTER).</a:t>
            </a:r>
          </a:p>
          <a:p>
            <a:endParaRPr lang="es-ES" dirty="0"/>
          </a:p>
          <a:p>
            <a:r>
              <a:rPr lang="es-ES" dirty="0"/>
              <a:t>Para indicarle al navegador que queremos que continúe en la próxima línea debemos hacerlo con el elemento HTML </a:t>
            </a:r>
            <a:r>
              <a:rPr lang="es-ES" b="1" dirty="0">
                <a:solidFill>
                  <a:srgbClr val="C00000"/>
                </a:solidFill>
                <a:effectLst>
                  <a:outerShdw blurRad="38100" dist="38100" dir="2700000" algn="tl">
                    <a:srgbClr val="000000">
                      <a:alpha val="43137"/>
                    </a:srgbClr>
                  </a:outerShdw>
                </a:effectLst>
              </a:rPr>
              <a:t>&lt;br&gt;</a:t>
            </a:r>
            <a:r>
              <a:rPr lang="es-ES" dirty="0"/>
              <a:t>.</a:t>
            </a:r>
            <a:endParaRPr lang="es-ES" b="1" dirty="0">
              <a:solidFill>
                <a:srgbClr val="C00000"/>
              </a:solidFill>
              <a:effectLst>
                <a:outerShdw blurRad="38100" dist="38100" dir="2700000" algn="tl">
                  <a:srgbClr val="000000">
                    <a:alpha val="43137"/>
                  </a:srgbClr>
                </a:outerShdw>
              </a:effectLst>
            </a:endParaRPr>
          </a:p>
          <a:p>
            <a:endParaRPr lang="es-ES" dirty="0"/>
          </a:p>
          <a:p>
            <a:r>
              <a:rPr lang="es-ES" dirty="0"/>
              <a:t>Cuando aparece la marca </a:t>
            </a:r>
            <a:r>
              <a:rPr lang="es-ES" b="1" dirty="0">
                <a:solidFill>
                  <a:srgbClr val="C00000"/>
                </a:solidFill>
                <a:effectLst>
                  <a:outerShdw blurRad="38100" dist="38100" dir="2700000" algn="tl">
                    <a:srgbClr val="000000">
                      <a:alpha val="43137"/>
                    </a:srgbClr>
                  </a:outerShdw>
                </a:effectLst>
              </a:rPr>
              <a:t>&lt;br&gt; </a:t>
            </a:r>
            <a:r>
              <a:rPr lang="es-ES" dirty="0"/>
              <a:t>el navegador continúa con el texto en la línea siguiente. Es uno de los pocos elementos HTML que no tiene marca de cerrado</a:t>
            </a:r>
          </a:p>
        </p:txBody>
      </p:sp>
    </p:spTree>
    <p:extLst>
      <p:ext uri="{BB962C8B-B14F-4D97-AF65-F5344CB8AC3E}">
        <p14:creationId xmlns:p14="http://schemas.microsoft.com/office/powerpoint/2010/main" val="1394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Salto de </a:t>
            </a:r>
            <a:r>
              <a:rPr lang="es-ES" dirty="0"/>
              <a:t>línea</a:t>
            </a:r>
          </a:p>
        </p:txBody>
      </p:sp>
      <p:pic>
        <p:nvPicPr>
          <p:cNvPr id="5" name="Imagen 4"/>
          <p:cNvPicPr>
            <a:picLocks noChangeAspect="1"/>
          </p:cNvPicPr>
          <p:nvPr/>
        </p:nvPicPr>
        <p:blipFill>
          <a:blip r:embed="rId2"/>
          <a:stretch>
            <a:fillRect/>
          </a:stretch>
        </p:blipFill>
        <p:spPr>
          <a:xfrm>
            <a:off x="2066998" y="2433637"/>
            <a:ext cx="6840506" cy="3636963"/>
          </a:xfrm>
          <a:prstGeom prst="rect">
            <a:avLst/>
          </a:prstGeom>
        </p:spPr>
      </p:pic>
    </p:spTree>
    <p:extLst>
      <p:ext uri="{BB962C8B-B14F-4D97-AF65-F5344CB8AC3E}">
        <p14:creationId xmlns:p14="http://schemas.microsoft.com/office/powerpoint/2010/main" val="164204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Párrafo</a:t>
            </a:r>
          </a:p>
        </p:txBody>
      </p:sp>
      <p:sp>
        <p:nvSpPr>
          <p:cNvPr id="3" name="Marcador de contenido 2"/>
          <p:cNvSpPr>
            <a:spLocks noGrp="1"/>
          </p:cNvSpPr>
          <p:nvPr>
            <p:ph idx="1"/>
          </p:nvPr>
        </p:nvSpPr>
        <p:spPr/>
        <p:txBody>
          <a:bodyPr/>
          <a:lstStyle/>
          <a:p>
            <a:r>
              <a:rPr lang="es-ES" dirty="0"/>
              <a:t>Un párrafo es una oración o conjunto de oraciones referentes a un mismo tema. Todo lo que encerremos entre las marcas </a:t>
            </a:r>
            <a:r>
              <a:rPr lang="es-ES" sz="2200" b="1" dirty="0">
                <a:solidFill>
                  <a:srgbClr val="C00000"/>
                </a:solidFill>
                <a:effectLst>
                  <a:outerShdw blurRad="38100" dist="38100" dir="2700000" algn="tl">
                    <a:srgbClr val="000000">
                      <a:alpha val="43137"/>
                    </a:srgbClr>
                  </a:outerShdw>
                </a:effectLst>
              </a:rPr>
              <a:t>&lt;p&gt;</a:t>
            </a:r>
            <a:r>
              <a:rPr lang="es-ES" dirty="0"/>
              <a:t> y </a:t>
            </a:r>
            <a:r>
              <a:rPr lang="es-ES" sz="2200" b="1" dirty="0">
                <a:solidFill>
                  <a:srgbClr val="C00000"/>
                </a:solidFill>
                <a:effectLst>
                  <a:outerShdw blurRad="38100" dist="38100" dir="2700000" algn="tl">
                    <a:srgbClr val="000000">
                      <a:alpha val="43137"/>
                    </a:srgbClr>
                  </a:outerShdw>
                </a:effectLst>
              </a:rPr>
              <a:t>&lt;/p&gt;</a:t>
            </a:r>
            <a:r>
              <a:rPr lang="es-ES" dirty="0"/>
              <a:t> aparecerá separado por un espacio con respecto al próximo párrafo.</a:t>
            </a:r>
          </a:p>
          <a:p>
            <a:endParaRPr lang="es-ES" dirty="0"/>
          </a:p>
          <a:p>
            <a:r>
              <a:rPr lang="es-ES" dirty="0"/>
              <a:t> Dentro de un párrafo puede haber saltos de línea </a:t>
            </a:r>
            <a:r>
              <a:rPr lang="es-ES" sz="2200" b="1" dirty="0">
                <a:solidFill>
                  <a:srgbClr val="C00000"/>
                </a:solidFill>
                <a:effectLst>
                  <a:outerShdw blurRad="38100" dist="38100" dir="2700000" algn="tl">
                    <a:srgbClr val="000000">
                      <a:alpha val="43137"/>
                    </a:srgbClr>
                  </a:outerShdw>
                </a:effectLst>
              </a:rPr>
              <a:t>&lt;br&gt;</a:t>
            </a:r>
            <a:r>
              <a:rPr lang="es-ES" sz="2000" dirty="0"/>
              <a:t>.</a:t>
            </a:r>
            <a:endParaRPr lang="es-ES" sz="2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54427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Párrafo</a:t>
            </a:r>
          </a:p>
        </p:txBody>
      </p:sp>
      <p:pic>
        <p:nvPicPr>
          <p:cNvPr id="5" name="Imagen 4"/>
          <p:cNvPicPr>
            <a:picLocks noChangeAspect="1"/>
          </p:cNvPicPr>
          <p:nvPr/>
        </p:nvPicPr>
        <p:blipFill>
          <a:blip r:embed="rId2"/>
          <a:stretch>
            <a:fillRect/>
          </a:stretch>
        </p:blipFill>
        <p:spPr>
          <a:xfrm>
            <a:off x="1262687" y="2108200"/>
            <a:ext cx="8449127" cy="4580412"/>
          </a:xfrm>
          <a:prstGeom prst="rect">
            <a:avLst/>
          </a:prstGeom>
        </p:spPr>
      </p:pic>
    </p:spTree>
    <p:extLst>
      <p:ext uri="{BB962C8B-B14F-4D97-AF65-F5344CB8AC3E}">
        <p14:creationId xmlns:p14="http://schemas.microsoft.com/office/powerpoint/2010/main" val="3172415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Títulos</a:t>
            </a:r>
            <a:r>
              <a:rPr lang="en-US" dirty="0"/>
              <a:t> </a:t>
            </a:r>
            <a:endParaRPr lang="es-ES" dirty="0"/>
          </a:p>
        </p:txBody>
      </p:sp>
      <p:sp>
        <p:nvSpPr>
          <p:cNvPr id="3" name="Marcador de contenido 2"/>
          <p:cNvSpPr>
            <a:spLocks noGrp="1"/>
          </p:cNvSpPr>
          <p:nvPr>
            <p:ph idx="1"/>
          </p:nvPr>
        </p:nvSpPr>
        <p:spPr/>
        <p:txBody>
          <a:bodyPr>
            <a:normAutofit/>
          </a:bodyPr>
          <a:lstStyle/>
          <a:p>
            <a:r>
              <a:rPr lang="pt-BR" sz="2200" b="1" dirty="0">
                <a:solidFill>
                  <a:srgbClr val="C00000"/>
                </a:solidFill>
                <a:effectLst>
                  <a:outerShdw blurRad="38100" dist="38100" dir="2700000" algn="tl">
                    <a:srgbClr val="000000">
                      <a:alpha val="43137"/>
                    </a:srgbClr>
                  </a:outerShdw>
                </a:effectLst>
              </a:rPr>
              <a:t>&lt;h1&gt;&lt;h2&gt;&lt;h3&gt;&lt;h4&gt;&lt;h5&gt;&lt;h6&gt;</a:t>
            </a:r>
          </a:p>
          <a:p>
            <a:r>
              <a:rPr lang="es-ES" sz="2000" dirty="0"/>
              <a:t>El título de mayor nivel es </a:t>
            </a:r>
            <a:r>
              <a:rPr lang="es-ES" sz="2200" b="1" dirty="0">
                <a:solidFill>
                  <a:srgbClr val="C00000"/>
                </a:solidFill>
                <a:effectLst>
                  <a:outerShdw blurRad="38100" dist="38100" dir="2700000" algn="tl">
                    <a:srgbClr val="000000">
                      <a:alpha val="43137"/>
                    </a:srgbClr>
                  </a:outerShdw>
                </a:effectLst>
              </a:rPr>
              <a:t>&lt;h1&gt;</a:t>
            </a:r>
            <a:r>
              <a:rPr lang="es-ES" sz="2000" dirty="0"/>
              <a:t>, es decir el que tienen normalmente una fuente de mayor tamaño (veremos que es el navegador el responsable de definir el tamaño de la fuente.)</a:t>
            </a:r>
          </a:p>
          <a:p>
            <a:r>
              <a:rPr lang="es-ES" sz="2000" dirty="0"/>
              <a:t>Según la importancia del título utilizaremos alguno de estos elementos HTML. </a:t>
            </a:r>
          </a:p>
          <a:p>
            <a:r>
              <a:rPr lang="es-ES" sz="2000" dirty="0"/>
              <a:t>Requiere la marca de cerrado</a:t>
            </a:r>
          </a:p>
          <a:p>
            <a:endParaRPr lang="es-ES" sz="2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8211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0" y="1643062"/>
            <a:ext cx="4762500" cy="3571875"/>
          </a:xfrm>
          <a:prstGeom prst="rect">
            <a:avLst/>
          </a:prstGeom>
        </p:spPr>
      </p:pic>
    </p:spTree>
    <p:extLst>
      <p:ext uri="{BB962C8B-B14F-4D97-AF65-F5344CB8AC3E}">
        <p14:creationId xmlns:p14="http://schemas.microsoft.com/office/powerpoint/2010/main" val="12294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Títulos</a:t>
            </a:r>
            <a:r>
              <a:rPr lang="en-US" dirty="0"/>
              <a:t> </a:t>
            </a:r>
            <a:endParaRPr lang="es-ES" dirty="0"/>
          </a:p>
        </p:txBody>
      </p:sp>
      <p:pic>
        <p:nvPicPr>
          <p:cNvPr id="5" name="Imagen 4"/>
          <p:cNvPicPr>
            <a:picLocks noChangeAspect="1"/>
          </p:cNvPicPr>
          <p:nvPr/>
        </p:nvPicPr>
        <p:blipFill>
          <a:blip r:embed="rId3"/>
          <a:stretch>
            <a:fillRect/>
          </a:stretch>
        </p:blipFill>
        <p:spPr>
          <a:xfrm>
            <a:off x="1958238" y="2328862"/>
            <a:ext cx="7058025" cy="4029075"/>
          </a:xfrm>
          <a:prstGeom prst="rect">
            <a:avLst/>
          </a:prstGeom>
        </p:spPr>
      </p:pic>
    </p:spTree>
    <p:extLst>
      <p:ext uri="{BB962C8B-B14F-4D97-AF65-F5344CB8AC3E}">
        <p14:creationId xmlns:p14="http://schemas.microsoft.com/office/powerpoint/2010/main" val="122730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Énfasis</a:t>
            </a:r>
            <a:r>
              <a:rPr lang="en-US" dirty="0"/>
              <a:t> </a:t>
            </a:r>
            <a:endParaRPr lang="es-ES" dirty="0"/>
          </a:p>
        </p:txBody>
      </p:sp>
      <p:sp>
        <p:nvSpPr>
          <p:cNvPr id="3" name="Marcador de contenido 2"/>
          <p:cNvSpPr>
            <a:spLocks noGrp="1"/>
          </p:cNvSpPr>
          <p:nvPr>
            <p:ph idx="1"/>
          </p:nvPr>
        </p:nvSpPr>
        <p:spPr/>
        <p:txBody>
          <a:bodyPr>
            <a:normAutofit lnSpcReduction="10000"/>
          </a:bodyPr>
          <a:lstStyle/>
          <a:p>
            <a:r>
              <a:rPr lang="es-ES" dirty="0"/>
              <a:t>Enfatizar algo significa realzar la importancia de una cosa, por ejemplo una palabra o conjunto de palabras.</a:t>
            </a:r>
          </a:p>
          <a:p>
            <a:endParaRPr lang="es-ES" dirty="0"/>
          </a:p>
          <a:p>
            <a:r>
              <a:rPr lang="es-ES" dirty="0"/>
              <a:t>Así como tenemos seis niveles de títulos para enfatizar un bloque contamos con dos elementos que son ( </a:t>
            </a:r>
            <a:r>
              <a:rPr lang="es-ES" sz="2200" b="1" dirty="0">
                <a:solidFill>
                  <a:srgbClr val="C00000"/>
                </a:solidFill>
                <a:effectLst>
                  <a:outerShdw blurRad="38100" dist="38100" dir="2700000" algn="tl">
                    <a:srgbClr val="000000">
                      <a:alpha val="43137"/>
                    </a:srgbClr>
                  </a:outerShdw>
                </a:effectLst>
              </a:rPr>
              <a:t>&lt;em&gt; &lt;strong&gt;</a:t>
            </a:r>
            <a:r>
              <a:rPr lang="es-ES" sz="2000" dirty="0"/>
              <a:t> )</a:t>
            </a:r>
            <a:endParaRPr lang="es-ES" sz="2200" b="1" dirty="0">
              <a:solidFill>
                <a:srgbClr val="C00000"/>
              </a:solidFill>
              <a:effectLst>
                <a:outerShdw blurRad="38100" dist="38100" dir="2700000" algn="tl">
                  <a:srgbClr val="000000">
                    <a:alpha val="43137"/>
                  </a:srgbClr>
                </a:outerShdw>
              </a:effectLst>
            </a:endParaRPr>
          </a:p>
          <a:p>
            <a:endParaRPr lang="es-ES" dirty="0"/>
          </a:p>
          <a:p>
            <a:r>
              <a:rPr lang="es-ES" dirty="0"/>
              <a:t>El elemento de mayor fuerza de énfasis es </a:t>
            </a:r>
            <a:r>
              <a:rPr lang="es-ES" sz="2200" b="1" dirty="0">
                <a:solidFill>
                  <a:srgbClr val="C00000"/>
                </a:solidFill>
                <a:effectLst>
                  <a:outerShdw blurRad="38100" dist="38100" dir="2700000" algn="tl">
                    <a:srgbClr val="000000">
                      <a:alpha val="43137"/>
                    </a:srgbClr>
                  </a:outerShdw>
                </a:effectLst>
              </a:rPr>
              <a:t>strong</a:t>
            </a:r>
            <a:r>
              <a:rPr lang="es-ES" dirty="0"/>
              <a:t> y le sigue </a:t>
            </a:r>
            <a:r>
              <a:rPr lang="es-ES" sz="2200" b="1" dirty="0">
                <a:solidFill>
                  <a:srgbClr val="C00000"/>
                </a:solidFill>
                <a:effectLst>
                  <a:outerShdw blurRad="38100" dist="38100" dir="2700000" algn="tl">
                    <a:srgbClr val="000000">
                      <a:alpha val="43137"/>
                    </a:srgbClr>
                  </a:outerShdw>
                </a:effectLst>
              </a:rPr>
              <a:t>em</a:t>
            </a:r>
            <a:r>
              <a:rPr lang="es-ES" dirty="0"/>
              <a:t>.</a:t>
            </a:r>
          </a:p>
        </p:txBody>
      </p:sp>
    </p:spTree>
    <p:extLst>
      <p:ext uri="{BB962C8B-B14F-4D97-AF65-F5344CB8AC3E}">
        <p14:creationId xmlns:p14="http://schemas.microsoft.com/office/powerpoint/2010/main" val="645621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Énfasis</a:t>
            </a:r>
            <a:r>
              <a:rPr lang="en-US" dirty="0"/>
              <a:t> </a:t>
            </a:r>
            <a:endParaRPr lang="es-ES" dirty="0"/>
          </a:p>
        </p:txBody>
      </p:sp>
      <p:pic>
        <p:nvPicPr>
          <p:cNvPr id="5" name="Imagen 4"/>
          <p:cNvPicPr>
            <a:picLocks noChangeAspect="1"/>
          </p:cNvPicPr>
          <p:nvPr/>
        </p:nvPicPr>
        <p:blipFill>
          <a:blip r:embed="rId2"/>
          <a:stretch>
            <a:fillRect/>
          </a:stretch>
        </p:blipFill>
        <p:spPr>
          <a:xfrm>
            <a:off x="968226" y="2381250"/>
            <a:ext cx="9038050" cy="3829050"/>
          </a:xfrm>
          <a:prstGeom prst="rect">
            <a:avLst/>
          </a:prstGeom>
        </p:spPr>
      </p:pic>
    </p:spTree>
    <p:extLst>
      <p:ext uri="{BB962C8B-B14F-4D97-AF65-F5344CB8AC3E}">
        <p14:creationId xmlns:p14="http://schemas.microsoft.com/office/powerpoint/2010/main" val="57970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front end">
            <a:extLst>
              <a:ext uri="{FF2B5EF4-FFF2-40B4-BE49-F238E27FC236}">
                <a16:creationId xmlns:a16="http://schemas.microsoft.com/office/drawing/2014/main" xmlns="" id="{F5219C0D-BD6D-4523-A19C-CA13077C6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071" y="703384"/>
            <a:ext cx="10181492" cy="509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0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a otra página del mismo sitio</a:t>
            </a:r>
          </a:p>
        </p:txBody>
      </p:sp>
      <p:sp>
        <p:nvSpPr>
          <p:cNvPr id="3" name="Marcador de contenido 2"/>
          <p:cNvSpPr>
            <a:spLocks noGrp="1"/>
          </p:cNvSpPr>
          <p:nvPr>
            <p:ph idx="1"/>
          </p:nvPr>
        </p:nvSpPr>
        <p:spPr/>
        <p:txBody>
          <a:bodyPr>
            <a:normAutofit fontScale="77500" lnSpcReduction="20000"/>
          </a:bodyPr>
          <a:lstStyle/>
          <a:p>
            <a:endParaRPr lang="es-ES" dirty="0"/>
          </a:p>
          <a:p>
            <a:r>
              <a:rPr lang="es-ES" dirty="0"/>
              <a:t>Un elemento importante que tiene una página web es el hipervínculo, el cual permite cargar otra página en el navegador, permitiendo disponer de </a:t>
            </a:r>
            <a:r>
              <a:rPr lang="es-ES" dirty="0" err="1"/>
              <a:t>multiples</a:t>
            </a:r>
            <a:r>
              <a:rPr lang="es-ES" dirty="0"/>
              <a:t> enlaces entre un conjunto de páginas y luego tener distintas alternativas de recorrido.</a:t>
            </a:r>
          </a:p>
          <a:p>
            <a:endParaRPr lang="es-ES" sz="2200" b="1" dirty="0">
              <a:solidFill>
                <a:srgbClr val="C00000"/>
              </a:solidFill>
              <a:effectLst>
                <a:outerShdw blurRad="38100" dist="38100" dir="2700000" algn="tl">
                  <a:srgbClr val="000000">
                    <a:alpha val="43137"/>
                  </a:srgbClr>
                </a:outerShdw>
              </a:effectLst>
            </a:endParaRPr>
          </a:p>
          <a:p>
            <a:r>
              <a:rPr lang="es-ES" b="1" dirty="0">
                <a:solidFill>
                  <a:srgbClr val="C00000"/>
                </a:solidFill>
                <a:effectLst>
                  <a:outerShdw blurRad="38100" dist="38100" dir="2700000" algn="tl">
                    <a:srgbClr val="000000">
                      <a:alpha val="43137"/>
                    </a:srgbClr>
                  </a:outerShdw>
                </a:effectLst>
              </a:rPr>
              <a:t>&lt;a href=“</a:t>
            </a:r>
            <a:r>
              <a:rPr lang="es-ES" dirty="0"/>
              <a:t>URL</a:t>
            </a:r>
            <a:r>
              <a:rPr lang="es-ES" b="1" dirty="0">
                <a:solidFill>
                  <a:srgbClr val="C00000"/>
                </a:solidFill>
                <a:effectLst>
                  <a:outerShdw blurRad="38100" dist="38100" dir="2700000" algn="tl">
                    <a:srgbClr val="000000">
                      <a:alpha val="43137"/>
                    </a:srgbClr>
                  </a:outerShdw>
                </a:effectLst>
              </a:rPr>
              <a:t>"&gt;</a:t>
            </a:r>
            <a:r>
              <a:rPr lang="es-ES" dirty="0"/>
              <a:t>Texto con </a:t>
            </a:r>
            <a:r>
              <a:rPr lang="es-ES" dirty="0" err="1"/>
              <a:t>hipervinculo</a:t>
            </a:r>
            <a:r>
              <a:rPr lang="es-ES" b="1" dirty="0">
                <a:solidFill>
                  <a:srgbClr val="C00000"/>
                </a:solidFill>
                <a:effectLst>
                  <a:outerShdw blurRad="38100" dist="38100" dir="2700000" algn="tl">
                    <a:srgbClr val="000000">
                      <a:alpha val="43137"/>
                    </a:srgbClr>
                  </a:outerShdw>
                </a:effectLst>
              </a:rPr>
              <a:t>&lt;/a&gt;</a:t>
            </a:r>
          </a:p>
          <a:p>
            <a:endParaRPr lang="es-ES" dirty="0"/>
          </a:p>
          <a:p>
            <a:r>
              <a:rPr lang="es-ES" dirty="0"/>
              <a:t>Ejemplo</a:t>
            </a:r>
          </a:p>
          <a:p>
            <a:r>
              <a:rPr lang="es-ES" b="1" dirty="0">
                <a:solidFill>
                  <a:srgbClr val="C00000"/>
                </a:solidFill>
                <a:effectLst>
                  <a:outerShdw blurRad="38100" dist="38100" dir="2700000" algn="tl">
                    <a:srgbClr val="000000">
                      <a:alpha val="43137"/>
                    </a:srgbClr>
                  </a:outerShdw>
                </a:effectLst>
              </a:rPr>
              <a:t>&lt;a href="</a:t>
            </a:r>
            <a:r>
              <a:rPr lang="es-ES" dirty="0"/>
              <a:t>pagina2.html</a:t>
            </a:r>
            <a:r>
              <a:rPr lang="es-ES" b="1" dirty="0">
                <a:solidFill>
                  <a:srgbClr val="C00000"/>
                </a:solidFill>
                <a:effectLst>
                  <a:outerShdw blurRad="38100" dist="38100" dir="2700000" algn="tl">
                    <a:srgbClr val="000000">
                      <a:alpha val="43137"/>
                    </a:srgbClr>
                  </a:outerShdw>
                </a:effectLst>
              </a:rPr>
              <a:t>"&gt;</a:t>
            </a:r>
            <a:r>
              <a:rPr lang="es-ES" dirty="0"/>
              <a:t>Noticias</a:t>
            </a:r>
            <a:r>
              <a:rPr lang="es-ES" b="1" dirty="0">
                <a:solidFill>
                  <a:srgbClr val="C00000"/>
                </a:solidFill>
                <a:effectLst>
                  <a:outerShdw blurRad="38100" dist="38100" dir="2700000" algn="tl">
                    <a:srgbClr val="000000">
                      <a:alpha val="43137"/>
                    </a:srgbClr>
                  </a:outerShdw>
                </a:effectLst>
              </a:rPr>
              <a:t>&lt;/a&gt;</a:t>
            </a:r>
          </a:p>
        </p:txBody>
      </p:sp>
      <p:pic>
        <p:nvPicPr>
          <p:cNvPr id="4" name="Imagen 3"/>
          <p:cNvPicPr>
            <a:picLocks noChangeAspect="1"/>
          </p:cNvPicPr>
          <p:nvPr/>
        </p:nvPicPr>
        <p:blipFill>
          <a:blip r:embed="rId3"/>
          <a:stretch>
            <a:fillRect/>
          </a:stretch>
        </p:blipFill>
        <p:spPr>
          <a:xfrm>
            <a:off x="6207125" y="5312301"/>
            <a:ext cx="2495550" cy="1247775"/>
          </a:xfrm>
          <a:prstGeom prst="rect">
            <a:avLst/>
          </a:prstGeom>
        </p:spPr>
      </p:pic>
      <p:sp>
        <p:nvSpPr>
          <p:cNvPr id="5" name="Rectángulo 4"/>
          <p:cNvSpPr/>
          <p:nvPr/>
        </p:nvSpPr>
        <p:spPr>
          <a:xfrm>
            <a:off x="10294182" y="6375410"/>
            <a:ext cx="1776448" cy="369332"/>
          </a:xfrm>
          <a:prstGeom prst="rect">
            <a:avLst/>
          </a:prstGeom>
        </p:spPr>
        <p:txBody>
          <a:bodyPr wrap="none">
            <a:spAutoFit/>
          </a:bodyPr>
          <a:lstStyle/>
          <a:p>
            <a:r>
              <a:rPr lang="en-US" dirty="0"/>
              <a:t>target="_blank"</a:t>
            </a:r>
            <a:endParaRPr lang="es-ES" dirty="0"/>
          </a:p>
        </p:txBody>
      </p:sp>
    </p:spTree>
    <p:extLst>
      <p:ext uri="{BB962C8B-B14F-4D97-AF65-F5344CB8AC3E}">
        <p14:creationId xmlns:p14="http://schemas.microsoft.com/office/powerpoint/2010/main" val="1047640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Hipervínculo a otro sitio de internet</a:t>
            </a:r>
          </a:p>
        </p:txBody>
      </p:sp>
      <p:sp>
        <p:nvSpPr>
          <p:cNvPr id="3" name="Marcador de contenido 2"/>
          <p:cNvSpPr>
            <a:spLocks noGrp="1"/>
          </p:cNvSpPr>
          <p:nvPr>
            <p:ph idx="1"/>
          </p:nvPr>
        </p:nvSpPr>
        <p:spPr/>
        <p:txBody>
          <a:bodyPr>
            <a:normAutofit/>
          </a:bodyPr>
          <a:lstStyle/>
          <a:p>
            <a:r>
              <a:rPr lang="es-ES" sz="2200" b="1" dirty="0">
                <a:solidFill>
                  <a:srgbClr val="C00000"/>
                </a:solidFill>
                <a:effectLst>
                  <a:outerShdw blurRad="38100" dist="38100" dir="2700000" algn="tl">
                    <a:srgbClr val="000000">
                      <a:alpha val="43137"/>
                    </a:srgbClr>
                  </a:outerShdw>
                </a:effectLst>
              </a:rPr>
              <a:t>&lt;a href="</a:t>
            </a:r>
            <a:r>
              <a:rPr lang="es-ES" sz="2200" dirty="0"/>
              <a:t>http://www.google.com</a:t>
            </a:r>
            <a:r>
              <a:rPr lang="es-ES" sz="2200" b="1" dirty="0">
                <a:solidFill>
                  <a:srgbClr val="C00000"/>
                </a:solidFill>
                <a:effectLst>
                  <a:outerShdw blurRad="38100" dist="38100" dir="2700000" algn="tl">
                    <a:srgbClr val="000000">
                      <a:alpha val="43137"/>
                    </a:srgbClr>
                  </a:outerShdw>
                </a:effectLst>
              </a:rPr>
              <a:t>"&gt;</a:t>
            </a:r>
            <a:r>
              <a:rPr lang="es-ES" sz="2200" dirty="0"/>
              <a:t>Buscador Google</a:t>
            </a:r>
            <a:r>
              <a:rPr lang="es-ES" sz="2200" b="1" dirty="0">
                <a:solidFill>
                  <a:srgbClr val="C00000"/>
                </a:solidFill>
                <a:effectLst>
                  <a:outerShdw blurRad="38100" dist="38100" dir="2700000" algn="tl">
                    <a:srgbClr val="000000">
                      <a:alpha val="43137"/>
                    </a:srgbClr>
                  </a:outerShdw>
                </a:effectLst>
              </a:rPr>
              <a:t>&lt;/a&gt;</a:t>
            </a:r>
          </a:p>
        </p:txBody>
      </p:sp>
      <p:pic>
        <p:nvPicPr>
          <p:cNvPr id="5" name="Imagen 4"/>
          <p:cNvPicPr>
            <a:picLocks noChangeAspect="1"/>
          </p:cNvPicPr>
          <p:nvPr/>
        </p:nvPicPr>
        <p:blipFill>
          <a:blip r:embed="rId2"/>
          <a:stretch>
            <a:fillRect/>
          </a:stretch>
        </p:blipFill>
        <p:spPr>
          <a:xfrm>
            <a:off x="6218237" y="3043237"/>
            <a:ext cx="2600325" cy="1304925"/>
          </a:xfrm>
          <a:prstGeom prst="rect">
            <a:avLst/>
          </a:prstGeom>
        </p:spPr>
      </p:pic>
    </p:spTree>
    <p:extLst>
      <p:ext uri="{BB962C8B-B14F-4D97-AF65-F5344CB8AC3E}">
        <p14:creationId xmlns:p14="http://schemas.microsoft.com/office/powerpoint/2010/main" val="3599103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Imágenes</a:t>
            </a:r>
            <a:r>
              <a:rPr lang="en-US" dirty="0"/>
              <a:t> </a:t>
            </a:r>
            <a:endParaRPr lang="es-ES" dirty="0"/>
          </a:p>
        </p:txBody>
      </p:sp>
      <p:sp>
        <p:nvSpPr>
          <p:cNvPr id="3" name="Marcador de contenido 2"/>
          <p:cNvSpPr>
            <a:spLocks noGrp="1"/>
          </p:cNvSpPr>
          <p:nvPr>
            <p:ph idx="1"/>
          </p:nvPr>
        </p:nvSpPr>
        <p:spPr/>
        <p:txBody>
          <a:bodyPr>
            <a:normAutofit/>
          </a:bodyPr>
          <a:lstStyle/>
          <a:p>
            <a:r>
              <a:rPr lang="es-ES" dirty="0"/>
              <a:t>Para insertar una imagen dentro de una página debemos utilizar el elemento HTML </a:t>
            </a:r>
            <a:r>
              <a:rPr lang="es-ES" b="1" dirty="0">
                <a:solidFill>
                  <a:srgbClr val="C00000"/>
                </a:solidFill>
                <a:effectLst>
                  <a:outerShdw blurRad="38100" dist="38100" dir="2700000" algn="tl">
                    <a:srgbClr val="000000">
                      <a:alpha val="43137"/>
                    </a:srgbClr>
                  </a:outerShdw>
                </a:effectLst>
              </a:rPr>
              <a:t>&lt;img&gt;</a:t>
            </a:r>
            <a:r>
              <a:rPr lang="es-ES" dirty="0"/>
              <a:t>, la misma no tiene una marca de finalización.</a:t>
            </a:r>
          </a:p>
        </p:txBody>
      </p:sp>
      <p:pic>
        <p:nvPicPr>
          <p:cNvPr id="5" name="Imagen 4"/>
          <p:cNvPicPr>
            <a:picLocks noChangeAspect="1"/>
          </p:cNvPicPr>
          <p:nvPr/>
        </p:nvPicPr>
        <p:blipFill>
          <a:blip r:embed="rId2"/>
          <a:stretch>
            <a:fillRect/>
          </a:stretch>
        </p:blipFill>
        <p:spPr>
          <a:xfrm>
            <a:off x="3719512" y="3759200"/>
            <a:ext cx="3113088" cy="1499280"/>
          </a:xfrm>
          <a:prstGeom prst="rect">
            <a:avLst/>
          </a:prstGeom>
        </p:spPr>
      </p:pic>
      <p:sp>
        <p:nvSpPr>
          <p:cNvPr id="6" name="Rectángulo 5"/>
          <p:cNvSpPr/>
          <p:nvPr/>
        </p:nvSpPr>
        <p:spPr>
          <a:xfrm>
            <a:off x="6832600" y="6254230"/>
            <a:ext cx="5116850" cy="369332"/>
          </a:xfrm>
          <a:prstGeom prst="rect">
            <a:avLst/>
          </a:prstGeom>
        </p:spPr>
        <p:txBody>
          <a:bodyPr wrap="none">
            <a:spAutoFit/>
          </a:bodyPr>
          <a:lstStyle/>
          <a:p>
            <a:r>
              <a:rPr lang="es-ES" dirty="0"/>
              <a:t>https://www.w3schools.com/TagS/tag_img.asp</a:t>
            </a:r>
          </a:p>
        </p:txBody>
      </p:sp>
    </p:spTree>
    <p:extLst>
      <p:ext uri="{BB962C8B-B14F-4D97-AF65-F5344CB8AC3E}">
        <p14:creationId xmlns:p14="http://schemas.microsoft.com/office/powerpoint/2010/main" val="1958242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Anclas</a:t>
            </a:r>
            <a:r>
              <a:rPr lang="en-US" dirty="0"/>
              <a:t> </a:t>
            </a:r>
            <a:endParaRPr lang="es-ES" dirty="0"/>
          </a:p>
        </p:txBody>
      </p:sp>
      <p:sp>
        <p:nvSpPr>
          <p:cNvPr id="3" name="Marcador de contenido 2"/>
          <p:cNvSpPr>
            <a:spLocks noGrp="1"/>
          </p:cNvSpPr>
          <p:nvPr>
            <p:ph idx="1"/>
          </p:nvPr>
        </p:nvSpPr>
        <p:spPr/>
        <p:txBody>
          <a:bodyPr>
            <a:normAutofit fontScale="62500" lnSpcReduction="20000"/>
          </a:bodyPr>
          <a:lstStyle/>
          <a:p>
            <a:r>
              <a:rPr lang="es-ES" dirty="0"/>
              <a:t>Otra posibilidad que nos brinda el HTML es disponer una referencia dentro de la página para poder posteriormente disponer un hipervínculo a dicha marca o </a:t>
            </a:r>
            <a:r>
              <a:rPr lang="es-ES" b="1" dirty="0"/>
              <a:t>ancla.</a:t>
            </a:r>
          </a:p>
          <a:p>
            <a:endParaRPr lang="es-ES" b="1" dirty="0"/>
          </a:p>
          <a:p>
            <a:r>
              <a:rPr lang="es-ES" b="1" dirty="0">
                <a:solidFill>
                  <a:srgbClr val="C00000"/>
                </a:solidFill>
                <a:effectLst>
                  <a:outerShdw blurRad="38100" dist="38100" dir="2700000" algn="tl">
                    <a:srgbClr val="000000">
                      <a:alpha val="43137"/>
                    </a:srgbClr>
                  </a:outerShdw>
                </a:effectLst>
              </a:rPr>
              <a:t>&lt;a name=</a:t>
            </a:r>
            <a:r>
              <a:rPr lang="es-ES" b="1" dirty="0"/>
              <a:t> “</a:t>
            </a:r>
            <a:r>
              <a:rPr lang="es-ES" dirty="0"/>
              <a:t>nombreancla</a:t>
            </a:r>
            <a:r>
              <a:rPr lang="es-ES" b="1" dirty="0"/>
              <a:t>”</a:t>
            </a:r>
            <a:r>
              <a:rPr lang="es-ES" b="1" dirty="0">
                <a:solidFill>
                  <a:srgbClr val="C00000"/>
                </a:solidFill>
                <a:effectLst>
                  <a:outerShdw blurRad="38100" dist="38100" dir="2700000" algn="tl">
                    <a:srgbClr val="000000">
                      <a:alpha val="43137"/>
                    </a:srgbClr>
                  </a:outerShdw>
                </a:effectLst>
              </a:rPr>
              <a:t>&gt;&lt;/a&gt;</a:t>
            </a:r>
          </a:p>
          <a:p>
            <a:endParaRPr lang="es-ES" b="1" dirty="0">
              <a:solidFill>
                <a:srgbClr val="C00000"/>
              </a:solidFill>
              <a:effectLst>
                <a:outerShdw blurRad="38100" dist="38100" dir="2700000" algn="tl">
                  <a:srgbClr val="000000">
                    <a:alpha val="43137"/>
                  </a:srgbClr>
                </a:outerShdw>
              </a:effectLst>
            </a:endParaRPr>
          </a:p>
          <a:p>
            <a:r>
              <a:rPr lang="es-ES" sz="2500" dirty="0"/>
              <a:t>Un ancla se la define en una parte de la página que queremos que el operador llegue a partir de un hipervínculo.</a:t>
            </a:r>
          </a:p>
          <a:p>
            <a:endParaRPr lang="es-ES" sz="2500" dirty="0"/>
          </a:p>
          <a:p>
            <a:r>
              <a:rPr lang="es-ES" sz="2500" dirty="0"/>
              <a:t>Ahora la sintaxis para ir a un ancla desde un hipervínculo es la siguiente:</a:t>
            </a:r>
          </a:p>
          <a:p>
            <a:endParaRPr lang="es-ES" sz="2500" dirty="0"/>
          </a:p>
          <a:p>
            <a:r>
              <a:rPr lang="es-ES" sz="2500" b="1" dirty="0">
                <a:solidFill>
                  <a:srgbClr val="C00000"/>
                </a:solidFill>
                <a:effectLst>
                  <a:outerShdw blurRad="38100" dist="38100" dir="2700000" algn="tl">
                    <a:srgbClr val="000000">
                      <a:alpha val="43137"/>
                    </a:srgbClr>
                  </a:outerShdw>
                </a:effectLst>
              </a:rPr>
              <a:t>&lt;a href=</a:t>
            </a:r>
            <a:r>
              <a:rPr lang="es-ES" sz="2500" dirty="0"/>
              <a:t>"#nombreancla"</a:t>
            </a:r>
            <a:r>
              <a:rPr lang="es-ES" sz="2500" b="1" dirty="0">
                <a:solidFill>
                  <a:srgbClr val="C00000"/>
                </a:solidFill>
                <a:effectLst>
                  <a:outerShdw blurRad="38100" dist="38100" dir="2700000" algn="tl">
                    <a:srgbClr val="000000">
                      <a:alpha val="43137"/>
                    </a:srgbClr>
                  </a:outerShdw>
                </a:effectLst>
              </a:rPr>
              <a:t>&gt;</a:t>
            </a:r>
            <a:r>
              <a:rPr lang="es-ES" sz="2500" dirty="0"/>
              <a:t>Introducción</a:t>
            </a:r>
            <a:r>
              <a:rPr lang="es-ES" sz="2500" b="1" dirty="0">
                <a:solidFill>
                  <a:srgbClr val="C00000"/>
                </a:solidFill>
                <a:effectLst>
                  <a:outerShdw blurRad="38100" dist="38100" dir="2700000" algn="tl">
                    <a:srgbClr val="000000">
                      <a:alpha val="43137"/>
                    </a:srgbClr>
                  </a:outerShdw>
                </a:effectLst>
              </a:rPr>
              <a:t>&lt;/a&gt;&lt;br&gt;</a:t>
            </a:r>
          </a:p>
          <a:p>
            <a:endParaRPr lang="es-E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4374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Anclas</a:t>
            </a:r>
            <a:r>
              <a:rPr lang="en-US" dirty="0"/>
              <a:t> </a:t>
            </a:r>
            <a:endParaRPr lang="es-ES" dirty="0"/>
          </a:p>
        </p:txBody>
      </p:sp>
      <p:pic>
        <p:nvPicPr>
          <p:cNvPr id="5" name="Imagen 4"/>
          <p:cNvPicPr>
            <a:picLocks noChangeAspect="1"/>
          </p:cNvPicPr>
          <p:nvPr/>
        </p:nvPicPr>
        <p:blipFill>
          <a:blip r:embed="rId2"/>
          <a:stretch>
            <a:fillRect/>
          </a:stretch>
        </p:blipFill>
        <p:spPr>
          <a:xfrm>
            <a:off x="2426551" y="2282824"/>
            <a:ext cx="6121400" cy="4208463"/>
          </a:xfrm>
          <a:prstGeom prst="rect">
            <a:avLst/>
          </a:prstGeom>
        </p:spPr>
      </p:pic>
    </p:spTree>
    <p:extLst>
      <p:ext uri="{BB962C8B-B14F-4D97-AF65-F5344CB8AC3E}">
        <p14:creationId xmlns:p14="http://schemas.microsoft.com/office/powerpoint/2010/main" val="1523926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Listas</a:t>
            </a:r>
          </a:p>
        </p:txBody>
      </p:sp>
      <p:sp>
        <p:nvSpPr>
          <p:cNvPr id="3" name="Marcador de contenido 2"/>
          <p:cNvSpPr>
            <a:spLocks noGrp="1"/>
          </p:cNvSpPr>
          <p:nvPr>
            <p:ph idx="1"/>
          </p:nvPr>
        </p:nvSpPr>
        <p:spPr>
          <a:xfrm>
            <a:off x="680321" y="2336872"/>
            <a:ext cx="9613861" cy="4089327"/>
          </a:xfrm>
        </p:spPr>
        <p:txBody>
          <a:bodyPr>
            <a:normAutofit fontScale="92500"/>
          </a:bodyPr>
          <a:lstStyle/>
          <a:p>
            <a:r>
              <a:rPr lang="es-ES" dirty="0"/>
              <a:t>Este elemento HTML es útil cuando debemos numerar o listar una serie de objetos.</a:t>
            </a:r>
          </a:p>
          <a:p>
            <a:endParaRPr lang="es-ES" dirty="0"/>
          </a:p>
          <a:p>
            <a:r>
              <a:rPr lang="es-ES" b="1" dirty="0">
                <a:solidFill>
                  <a:srgbClr val="C00000"/>
                </a:solidFill>
                <a:effectLst>
                  <a:outerShdw blurRad="38100" dist="38100" dir="2700000" algn="tl">
                    <a:srgbClr val="000000">
                      <a:alpha val="43137"/>
                    </a:srgbClr>
                  </a:outerShdw>
                </a:effectLst>
              </a:rPr>
              <a:t>&lt;ol&gt;</a:t>
            </a:r>
          </a:p>
          <a:p>
            <a:pPr lvl="1"/>
            <a:r>
              <a:rPr lang="es-ES" sz="2400" dirty="0"/>
              <a:t>Indica el inicio de la lista ordenada</a:t>
            </a:r>
          </a:p>
          <a:p>
            <a:r>
              <a:rPr lang="es-ES" b="1" dirty="0">
                <a:solidFill>
                  <a:srgbClr val="C00000"/>
                </a:solidFill>
                <a:effectLst>
                  <a:outerShdw blurRad="38100" dist="38100" dir="2700000" algn="tl">
                    <a:srgbClr val="000000">
                      <a:alpha val="43137"/>
                    </a:srgbClr>
                  </a:outerShdw>
                </a:effectLst>
              </a:rPr>
              <a:t>&lt;ul&gt;</a:t>
            </a:r>
          </a:p>
          <a:p>
            <a:pPr lvl="1"/>
            <a:r>
              <a:rPr lang="es-ES" sz="2400" dirty="0"/>
              <a:t>Indica el inicio de la lista no ordenada</a:t>
            </a:r>
          </a:p>
          <a:p>
            <a:r>
              <a:rPr lang="es-ES" b="1" dirty="0">
                <a:solidFill>
                  <a:srgbClr val="C00000"/>
                </a:solidFill>
                <a:effectLst>
                  <a:outerShdw blurRad="38100" dist="38100" dir="2700000" algn="tl">
                    <a:srgbClr val="000000">
                      <a:alpha val="43137"/>
                    </a:srgbClr>
                  </a:outerShdw>
                </a:effectLst>
              </a:rPr>
              <a:t>&lt;li&gt;</a:t>
            </a:r>
          </a:p>
          <a:p>
            <a:pPr lvl="1"/>
            <a:r>
              <a:rPr lang="es-ES" sz="2400" dirty="0"/>
              <a:t>Indica un elemento de la lista</a:t>
            </a:r>
          </a:p>
        </p:txBody>
      </p:sp>
    </p:spTree>
    <p:extLst>
      <p:ext uri="{BB962C8B-B14F-4D97-AF65-F5344CB8AC3E}">
        <p14:creationId xmlns:p14="http://schemas.microsoft.com/office/powerpoint/2010/main" val="3501560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Listas</a:t>
            </a:r>
          </a:p>
        </p:txBody>
      </p:sp>
      <p:pic>
        <p:nvPicPr>
          <p:cNvPr id="5" name="Imagen 4"/>
          <p:cNvPicPr>
            <a:picLocks noChangeAspect="1"/>
          </p:cNvPicPr>
          <p:nvPr/>
        </p:nvPicPr>
        <p:blipFill>
          <a:blip r:embed="rId2"/>
          <a:stretch>
            <a:fillRect/>
          </a:stretch>
        </p:blipFill>
        <p:spPr>
          <a:xfrm>
            <a:off x="3380053" y="2320924"/>
            <a:ext cx="4214395" cy="4003675"/>
          </a:xfrm>
          <a:prstGeom prst="rect">
            <a:avLst/>
          </a:prstGeom>
        </p:spPr>
      </p:pic>
    </p:spTree>
    <p:extLst>
      <p:ext uri="{BB962C8B-B14F-4D97-AF65-F5344CB8AC3E}">
        <p14:creationId xmlns:p14="http://schemas.microsoft.com/office/powerpoint/2010/main" val="4003738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Listas</a:t>
            </a:r>
          </a:p>
        </p:txBody>
      </p:sp>
      <p:pic>
        <p:nvPicPr>
          <p:cNvPr id="3" name="Imagen 2"/>
          <p:cNvPicPr>
            <a:picLocks noChangeAspect="1"/>
          </p:cNvPicPr>
          <p:nvPr/>
        </p:nvPicPr>
        <p:blipFill>
          <a:blip r:embed="rId2"/>
          <a:stretch>
            <a:fillRect/>
          </a:stretch>
        </p:blipFill>
        <p:spPr>
          <a:xfrm>
            <a:off x="2418450" y="2184399"/>
            <a:ext cx="6137602" cy="4267202"/>
          </a:xfrm>
          <a:prstGeom prst="rect">
            <a:avLst/>
          </a:prstGeom>
        </p:spPr>
      </p:pic>
    </p:spTree>
    <p:extLst>
      <p:ext uri="{BB962C8B-B14F-4D97-AF65-F5344CB8AC3E}">
        <p14:creationId xmlns:p14="http://schemas.microsoft.com/office/powerpoint/2010/main" val="133640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700" y="649884"/>
            <a:ext cx="9321800" cy="5241788"/>
          </a:xfrm>
          <a:prstGeom prst="rect">
            <a:avLst/>
          </a:prstGeom>
        </p:spPr>
      </p:pic>
    </p:spTree>
    <p:extLst>
      <p:ext uri="{BB962C8B-B14F-4D97-AF65-F5344CB8AC3E}">
        <p14:creationId xmlns:p14="http://schemas.microsoft.com/office/powerpoint/2010/main" val="663342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3" name="Marcador de contenido 2"/>
          <p:cNvSpPr>
            <a:spLocks noGrp="1"/>
          </p:cNvSpPr>
          <p:nvPr>
            <p:ph idx="1"/>
          </p:nvPr>
        </p:nvSpPr>
        <p:spPr/>
        <p:txBody>
          <a:bodyPr/>
          <a:lstStyle/>
          <a:p>
            <a:r>
              <a:rPr lang="es-ES" dirty="0"/>
              <a:t>El objetivo fundamental de las tablas es mostrar una serie de datos en forma ordenada, organizado en filas y columnas.</a:t>
            </a:r>
          </a:p>
          <a:p>
            <a:pPr lvl="1"/>
            <a:r>
              <a:rPr lang="en-US" b="1" dirty="0">
                <a:solidFill>
                  <a:srgbClr val="FF0000"/>
                </a:solidFill>
              </a:rPr>
              <a:t>&lt;table&gt;</a:t>
            </a:r>
          </a:p>
          <a:p>
            <a:pPr lvl="2"/>
            <a:r>
              <a:rPr lang="en-US" b="1" dirty="0">
                <a:solidFill>
                  <a:srgbClr val="FF0000"/>
                </a:solidFill>
              </a:rPr>
              <a:t>&lt;caption&gt;</a:t>
            </a:r>
          </a:p>
          <a:p>
            <a:pPr lvl="2"/>
            <a:r>
              <a:rPr lang="en-US" b="1" dirty="0">
                <a:solidFill>
                  <a:srgbClr val="FF0000"/>
                </a:solidFill>
              </a:rPr>
              <a:t> &lt;tr&gt;</a:t>
            </a:r>
          </a:p>
          <a:p>
            <a:pPr lvl="3"/>
            <a:r>
              <a:rPr lang="en-US" b="1" dirty="0">
                <a:solidFill>
                  <a:srgbClr val="FF0000"/>
                </a:solidFill>
              </a:rPr>
              <a:t>&lt;th&gt;</a:t>
            </a:r>
          </a:p>
          <a:p>
            <a:pPr lvl="3"/>
            <a:r>
              <a:rPr lang="en-US" b="1" dirty="0">
                <a:solidFill>
                  <a:srgbClr val="FF0000"/>
                </a:solidFill>
              </a:rPr>
              <a:t>&lt;td&gt;</a:t>
            </a:r>
            <a:endParaRPr lang="es-ES" b="1" dirty="0">
              <a:solidFill>
                <a:srgbClr val="FF0000"/>
              </a:solidFill>
            </a:endParaRPr>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782" y="3603625"/>
            <a:ext cx="2552700" cy="158115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182" y="5051425"/>
            <a:ext cx="2552700" cy="1581150"/>
          </a:xfrm>
          <a:prstGeom prst="rect">
            <a:avLst/>
          </a:prstGeom>
        </p:spPr>
      </p:pic>
    </p:spTree>
    <p:extLst>
      <p:ext uri="{BB962C8B-B14F-4D97-AF65-F5344CB8AC3E}">
        <p14:creationId xmlns:p14="http://schemas.microsoft.com/office/powerpoint/2010/main" val="291054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Modelo cliente - servidor</a:t>
            </a:r>
          </a:p>
        </p:txBody>
      </p:sp>
      <p:sp>
        <p:nvSpPr>
          <p:cNvPr id="3" name="Marcador de contenido 2"/>
          <p:cNvSpPr>
            <a:spLocks noGrp="1"/>
          </p:cNvSpPr>
          <p:nvPr>
            <p:ph idx="1"/>
          </p:nvPr>
        </p:nvSpPr>
        <p:spPr/>
        <p:txBody>
          <a:bodyPr/>
          <a:lstStyle/>
          <a:p>
            <a:r>
              <a:rPr lang="es-ES" dirty="0"/>
              <a:t>La arquitectura cliente-servidor es un modelo de diseño de software en el que tareas se reparten entre los proveedores de recursos o servicios, llamados servidores, y los demandantes, llamados clientes. Un cliente realiza peticiones a otro programa, el servidor, quien le da respuesta.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803650"/>
            <a:ext cx="4762500" cy="2857500"/>
          </a:xfrm>
          <a:prstGeom prst="rect">
            <a:avLst/>
          </a:prstGeom>
        </p:spPr>
      </p:pic>
    </p:spTree>
    <p:extLst>
      <p:ext uri="{BB962C8B-B14F-4D97-AF65-F5344CB8AC3E}">
        <p14:creationId xmlns:p14="http://schemas.microsoft.com/office/powerpoint/2010/main" val="3121951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398837" y="1431925"/>
            <a:ext cx="4581525" cy="4400550"/>
          </a:xfrm>
          <a:prstGeom prst="rect">
            <a:avLst/>
          </a:prstGeom>
        </p:spPr>
      </p:pic>
    </p:spTree>
    <p:extLst>
      <p:ext uri="{BB962C8B-B14F-4D97-AF65-F5344CB8AC3E}">
        <p14:creationId xmlns:p14="http://schemas.microsoft.com/office/powerpoint/2010/main" val="3720402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Tablas</a:t>
            </a:r>
          </a:p>
        </p:txBody>
      </p:sp>
      <p:sp>
        <p:nvSpPr>
          <p:cNvPr id="3" name="Marcador de contenido 2"/>
          <p:cNvSpPr>
            <a:spLocks noGrp="1"/>
          </p:cNvSpPr>
          <p:nvPr>
            <p:ph idx="1"/>
          </p:nvPr>
        </p:nvSpPr>
        <p:spPr/>
        <p:txBody>
          <a:bodyPr>
            <a:normAutofit fontScale="92500" lnSpcReduction="10000"/>
          </a:bodyPr>
          <a:lstStyle/>
          <a:p>
            <a:r>
              <a:rPr lang="es-ES" dirty="0"/>
              <a:t>Si es necesario combinar celdas, se pueden utilizar los siguientes atributos para </a:t>
            </a:r>
            <a:r>
              <a:rPr lang="es-ES" i="1" dirty="0"/>
              <a:t>&lt;td&gt;</a:t>
            </a:r>
            <a:r>
              <a:rPr lang="es-ES" dirty="0"/>
              <a:t> o </a:t>
            </a:r>
            <a:r>
              <a:rPr lang="es-ES" i="1" dirty="0"/>
              <a:t>&lt;th&gt;:</a:t>
            </a:r>
          </a:p>
          <a:p>
            <a:pPr lvl="1"/>
            <a:r>
              <a:rPr lang="es-ES" b="1" i="1" dirty="0">
                <a:solidFill>
                  <a:srgbClr val="FF0000"/>
                </a:solidFill>
              </a:rPr>
              <a:t>Rowspan</a:t>
            </a:r>
          </a:p>
          <a:p>
            <a:pPr lvl="1"/>
            <a:endParaRPr lang="es-ES" b="1" i="1" dirty="0">
              <a:solidFill>
                <a:srgbClr val="FF0000"/>
              </a:solidFill>
            </a:endParaRPr>
          </a:p>
          <a:p>
            <a:pPr lvl="1"/>
            <a:endParaRPr lang="es-ES" b="1" i="1" dirty="0">
              <a:solidFill>
                <a:srgbClr val="FF0000"/>
              </a:solidFill>
            </a:endParaRPr>
          </a:p>
          <a:p>
            <a:pPr lvl="1"/>
            <a:endParaRPr lang="es-ES" b="1" i="1" dirty="0">
              <a:solidFill>
                <a:srgbClr val="FF0000"/>
              </a:solidFill>
            </a:endParaRPr>
          </a:p>
          <a:p>
            <a:pPr lvl="1"/>
            <a:endParaRPr lang="es-ES" b="1" i="1" dirty="0">
              <a:solidFill>
                <a:srgbClr val="FF0000"/>
              </a:solidFill>
            </a:endParaRPr>
          </a:p>
          <a:p>
            <a:pPr lvl="1"/>
            <a:endParaRPr lang="es-ES" b="1" i="1" dirty="0">
              <a:solidFill>
                <a:srgbClr val="FF0000"/>
              </a:solidFill>
            </a:endParaRPr>
          </a:p>
          <a:p>
            <a:pPr lvl="1"/>
            <a:r>
              <a:rPr lang="es-ES" b="1" i="1" dirty="0">
                <a:solidFill>
                  <a:srgbClr val="FF0000"/>
                </a:solidFill>
              </a:rPr>
              <a:t>Colspan</a:t>
            </a:r>
          </a:p>
          <a:p>
            <a:endParaRPr lang="es-ES" dirty="0"/>
          </a:p>
        </p:txBody>
      </p:sp>
      <p:pic>
        <p:nvPicPr>
          <p:cNvPr id="5" name="Imagen 4"/>
          <p:cNvPicPr>
            <a:picLocks noChangeAspect="1"/>
          </p:cNvPicPr>
          <p:nvPr/>
        </p:nvPicPr>
        <p:blipFill>
          <a:blip r:embed="rId3"/>
          <a:stretch>
            <a:fillRect/>
          </a:stretch>
        </p:blipFill>
        <p:spPr>
          <a:xfrm>
            <a:off x="2381250" y="5772757"/>
            <a:ext cx="3924300" cy="933450"/>
          </a:xfrm>
          <a:prstGeom prst="rect">
            <a:avLst/>
          </a:prstGeom>
        </p:spPr>
      </p:pic>
      <p:pic>
        <p:nvPicPr>
          <p:cNvPr id="7" name="Imagen 6"/>
          <p:cNvPicPr>
            <a:picLocks noChangeAspect="1"/>
          </p:cNvPicPr>
          <p:nvPr/>
        </p:nvPicPr>
        <p:blipFill>
          <a:blip r:embed="rId4"/>
          <a:stretch>
            <a:fillRect/>
          </a:stretch>
        </p:blipFill>
        <p:spPr>
          <a:xfrm>
            <a:off x="2381250" y="3693618"/>
            <a:ext cx="3905250" cy="885825"/>
          </a:xfrm>
          <a:prstGeom prst="rect">
            <a:avLst/>
          </a:prstGeom>
        </p:spPr>
      </p:pic>
    </p:spTree>
    <p:extLst>
      <p:ext uri="{BB962C8B-B14F-4D97-AF65-F5344CB8AC3E}">
        <p14:creationId xmlns:p14="http://schemas.microsoft.com/office/powerpoint/2010/main" val="1953430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205162" y="1212850"/>
            <a:ext cx="5019675" cy="4991100"/>
          </a:xfrm>
          <a:prstGeom prst="rect">
            <a:avLst/>
          </a:prstGeom>
        </p:spPr>
      </p:pic>
    </p:spTree>
    <p:extLst>
      <p:ext uri="{BB962C8B-B14F-4D97-AF65-F5344CB8AC3E}">
        <p14:creationId xmlns:p14="http://schemas.microsoft.com/office/powerpoint/2010/main" val="1134851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Actividad de 5 minutos</a:t>
            </a:r>
          </a:p>
        </p:txBody>
      </p:sp>
      <p:sp>
        <p:nvSpPr>
          <p:cNvPr id="3" name="Marcador de contenido 2"/>
          <p:cNvSpPr>
            <a:spLocks noGrp="1"/>
          </p:cNvSpPr>
          <p:nvPr>
            <p:ph idx="1"/>
          </p:nvPr>
        </p:nvSpPr>
        <p:spPr/>
        <p:txBody>
          <a:bodyPr/>
          <a:lstStyle/>
          <a:p>
            <a:r>
              <a:rPr lang="es-ES" dirty="0"/>
              <a:t>Elaborar la siguiente tabla en HTML</a:t>
            </a:r>
          </a:p>
        </p:txBody>
      </p:sp>
      <p:pic>
        <p:nvPicPr>
          <p:cNvPr id="6" name="Imagen 5"/>
          <p:cNvPicPr>
            <a:picLocks noChangeAspect="1"/>
          </p:cNvPicPr>
          <p:nvPr/>
        </p:nvPicPr>
        <p:blipFill>
          <a:blip r:embed="rId2"/>
          <a:stretch>
            <a:fillRect/>
          </a:stretch>
        </p:blipFill>
        <p:spPr>
          <a:xfrm>
            <a:off x="1812925" y="3089274"/>
            <a:ext cx="8276648" cy="2460625"/>
          </a:xfrm>
          <a:prstGeom prst="rect">
            <a:avLst/>
          </a:prstGeom>
        </p:spPr>
      </p:pic>
    </p:spTree>
    <p:extLst>
      <p:ext uri="{BB962C8B-B14F-4D97-AF65-F5344CB8AC3E}">
        <p14:creationId xmlns:p14="http://schemas.microsoft.com/office/powerpoint/2010/main" val="212481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Formularios</a:t>
            </a:r>
          </a:p>
        </p:txBody>
      </p:sp>
      <p:sp>
        <p:nvSpPr>
          <p:cNvPr id="3" name="Marcador de contenido 2"/>
          <p:cNvSpPr>
            <a:spLocks noGrp="1"/>
          </p:cNvSpPr>
          <p:nvPr>
            <p:ph idx="1"/>
          </p:nvPr>
        </p:nvSpPr>
        <p:spPr/>
        <p:txBody>
          <a:bodyPr/>
          <a:lstStyle/>
          <a:p>
            <a:r>
              <a:rPr lang="es-ES" dirty="0"/>
              <a:t>Los formularios permiten a los desarrolladores de páginas web poner elementos interactivos en sus páginas. </a:t>
            </a:r>
          </a:p>
          <a:p>
            <a:r>
              <a:rPr lang="es-ES" dirty="0"/>
              <a:t>Un formulario permite que el visitante al sitio cargue datos y sean enviados al servidor.</a:t>
            </a:r>
          </a:p>
          <a:p>
            <a:endParaRPr lang="es-ES" dirty="0"/>
          </a:p>
        </p:txBody>
      </p:sp>
      <p:pic>
        <p:nvPicPr>
          <p:cNvPr id="5" name="Imagen 4"/>
          <p:cNvPicPr>
            <a:picLocks noChangeAspect="1"/>
          </p:cNvPicPr>
          <p:nvPr/>
        </p:nvPicPr>
        <p:blipFill>
          <a:blip r:embed="rId3"/>
          <a:stretch>
            <a:fillRect/>
          </a:stretch>
        </p:blipFill>
        <p:spPr>
          <a:xfrm>
            <a:off x="6502975" y="4136531"/>
            <a:ext cx="3321307" cy="2141538"/>
          </a:xfrm>
          <a:prstGeom prst="rect">
            <a:avLst/>
          </a:prstGeom>
        </p:spPr>
      </p:pic>
    </p:spTree>
    <p:extLst>
      <p:ext uri="{BB962C8B-B14F-4D97-AF65-F5344CB8AC3E}">
        <p14:creationId xmlns:p14="http://schemas.microsoft.com/office/powerpoint/2010/main" val="788431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Formularios</a:t>
            </a:r>
          </a:p>
        </p:txBody>
      </p:sp>
      <p:sp>
        <p:nvSpPr>
          <p:cNvPr id="3" name="Marcador de contenido 2"/>
          <p:cNvSpPr>
            <a:spLocks noGrp="1"/>
          </p:cNvSpPr>
          <p:nvPr>
            <p:ph idx="1"/>
          </p:nvPr>
        </p:nvSpPr>
        <p:spPr/>
        <p:txBody>
          <a:bodyPr/>
          <a:lstStyle/>
          <a:p>
            <a:r>
              <a:rPr lang="es-ES" dirty="0"/>
              <a:t>El HTML no tiene la responsabilidad de registrar los datos en el servidor, esta actividad está delegada a un lenguaje o </a:t>
            </a:r>
            <a:r>
              <a:rPr lang="en-US" i="1" dirty="0"/>
              <a:t>script</a:t>
            </a:r>
            <a:r>
              <a:rPr lang="en-US" dirty="0"/>
              <a:t> </a:t>
            </a:r>
            <a:r>
              <a:rPr lang="es-ES" dirty="0"/>
              <a:t>dinámico</a:t>
            </a:r>
            <a:r>
              <a:rPr lang="en-US" dirty="0"/>
              <a:t> Web</a:t>
            </a:r>
            <a:r>
              <a:rPr lang="es-ES" dirty="0"/>
              <a:t> que se ejecute en el servidor (PHP, ASP, </a:t>
            </a:r>
            <a:r>
              <a:rPr lang="es-ES" dirty="0" err="1"/>
              <a:t>ASP.Net</a:t>
            </a:r>
            <a:r>
              <a:rPr lang="es-ES" dirty="0"/>
              <a:t>, JSP, </a:t>
            </a:r>
            <a:r>
              <a:rPr lang="es-ES" dirty="0" err="1"/>
              <a:t>NodeJS</a:t>
            </a:r>
            <a:r>
              <a:rPr lang="es-ES" dirty="0"/>
              <a:t> etc.)</a:t>
            </a:r>
          </a:p>
          <a:p>
            <a:r>
              <a:rPr lang="es-ES" dirty="0"/>
              <a:t>están delimitados con la etiqueta </a:t>
            </a:r>
            <a:r>
              <a:rPr lang="es-ES" b="1" dirty="0">
                <a:solidFill>
                  <a:srgbClr val="FF0000"/>
                </a:solidFill>
              </a:rPr>
              <a:t>&lt;FORM&gt;</a:t>
            </a:r>
            <a:r>
              <a:rPr lang="es-ES" b="1" dirty="0"/>
              <a:t> ... </a:t>
            </a:r>
            <a:r>
              <a:rPr lang="es-ES" b="1" dirty="0">
                <a:solidFill>
                  <a:srgbClr val="FF0000"/>
                </a:solidFill>
              </a:rPr>
              <a:t>&lt;/FORM&gt;</a:t>
            </a:r>
            <a:r>
              <a:rPr lang="es-ES" dirty="0"/>
              <a:t>.</a:t>
            </a:r>
          </a:p>
          <a:p>
            <a:endParaRPr lang="es-ES" dirty="0"/>
          </a:p>
        </p:txBody>
      </p:sp>
    </p:spTree>
    <p:extLst>
      <p:ext uri="{BB962C8B-B14F-4D97-AF65-F5344CB8AC3E}">
        <p14:creationId xmlns:p14="http://schemas.microsoft.com/office/powerpoint/2010/main" val="4248870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 &lt;input&gt;</a:t>
            </a:r>
          </a:p>
        </p:txBody>
      </p:sp>
      <p:sp>
        <p:nvSpPr>
          <p:cNvPr id="3" name="Marcador de contenido 2"/>
          <p:cNvSpPr>
            <a:spLocks noGrp="1"/>
          </p:cNvSpPr>
          <p:nvPr>
            <p:ph idx="1"/>
          </p:nvPr>
        </p:nvSpPr>
        <p:spPr/>
        <p:txBody>
          <a:bodyPr/>
          <a:lstStyle/>
          <a:p>
            <a:r>
              <a:rPr lang="es-ES" dirty="0"/>
              <a:t>Se usa para crear controles interactivos para formularios basados en la web, que </a:t>
            </a:r>
            <a:r>
              <a:rPr lang="es-ES" b="1" dirty="0"/>
              <a:t>reciban</a:t>
            </a:r>
            <a:r>
              <a:rPr lang="es-ES" dirty="0"/>
              <a:t> datos del usuario. La forma en que </a:t>
            </a:r>
            <a:r>
              <a:rPr lang="es-ES" b="1" dirty="0">
                <a:solidFill>
                  <a:srgbClr val="FF0000"/>
                </a:solidFill>
              </a:rPr>
              <a:t>&lt;input&gt; </a:t>
            </a:r>
            <a:r>
              <a:rPr lang="es-ES" dirty="0"/>
              <a:t>funciona varía considerablemente dependiendo del valor de su atributo </a:t>
            </a:r>
            <a:r>
              <a:rPr lang="es-ES" b="1" dirty="0">
                <a:solidFill>
                  <a:srgbClr val="FF0000"/>
                </a:solidFill>
              </a:rPr>
              <a:t>type</a:t>
            </a:r>
            <a:r>
              <a:rPr lang="es-ES" dirty="0"/>
              <a:t>.</a:t>
            </a:r>
          </a:p>
          <a:p>
            <a:pPr lvl="1"/>
            <a:endParaRPr lang="es-ES" dirty="0"/>
          </a:p>
        </p:txBody>
      </p:sp>
      <p:sp>
        <p:nvSpPr>
          <p:cNvPr id="5" name="CuadroTexto 4"/>
          <p:cNvSpPr txBox="1"/>
          <p:nvPr/>
        </p:nvSpPr>
        <p:spPr>
          <a:xfrm>
            <a:off x="1016000" y="4051300"/>
            <a:ext cx="10045700" cy="3046988"/>
          </a:xfrm>
          <a:prstGeom prst="rect">
            <a:avLst/>
          </a:prstGeom>
          <a:noFill/>
        </p:spPr>
        <p:txBody>
          <a:bodyPr wrap="square" numCol="2" rtlCol="0">
            <a:spAutoFit/>
          </a:bodyPr>
          <a:lstStyle/>
          <a:p>
            <a:r>
              <a:rPr lang="es-ES" sz="1600" b="1" dirty="0">
                <a:solidFill>
                  <a:srgbClr val="FF0000"/>
                </a:solidFill>
              </a:rPr>
              <a:t>Text</a:t>
            </a:r>
            <a:r>
              <a:rPr lang="es-ES" sz="1600" dirty="0"/>
              <a:t>: un control usado para la entrada de una sola línea de texto.</a:t>
            </a:r>
          </a:p>
          <a:p>
            <a:r>
              <a:rPr lang="es-ES" sz="1600" b="1" dirty="0">
                <a:solidFill>
                  <a:srgbClr val="FF0000"/>
                </a:solidFill>
              </a:rPr>
              <a:t>Checkbox</a:t>
            </a:r>
            <a:r>
              <a:rPr lang="es-ES" sz="1600" dirty="0"/>
              <a:t>: un control para ingresar un valor booleano (verdadero/falso).</a:t>
            </a:r>
          </a:p>
          <a:p>
            <a:r>
              <a:rPr lang="es-ES" sz="1600" b="1" dirty="0">
                <a:solidFill>
                  <a:srgbClr val="FF0000"/>
                </a:solidFill>
              </a:rPr>
              <a:t>Radio</a:t>
            </a:r>
            <a:r>
              <a:rPr lang="es-ES" sz="1600" dirty="0"/>
              <a:t>: un control para elegir una única opción entre varias.</a:t>
            </a:r>
          </a:p>
          <a:p>
            <a:r>
              <a:rPr lang="es-ES" sz="1600" b="1" dirty="0">
                <a:solidFill>
                  <a:srgbClr val="FF0000"/>
                </a:solidFill>
              </a:rPr>
              <a:t>Button</a:t>
            </a:r>
            <a:r>
              <a:rPr lang="es-ES" sz="1600" dirty="0"/>
              <a:t>: un botón sin una acción predeterminada asociada.</a:t>
            </a:r>
          </a:p>
          <a:p>
            <a:r>
              <a:rPr lang="es-ES" sz="1600" b="1" dirty="0">
                <a:solidFill>
                  <a:srgbClr val="FF0000"/>
                </a:solidFill>
              </a:rPr>
              <a:t>Email</a:t>
            </a:r>
            <a:r>
              <a:rPr lang="es-ES" sz="1600" dirty="0"/>
              <a:t>: un control diseñado para editar una o más direcciones de e-mail.</a:t>
            </a:r>
          </a:p>
          <a:p>
            <a:endParaRPr lang="es-ES" sz="1600" b="1" dirty="0">
              <a:solidFill>
                <a:srgbClr val="FF0000"/>
              </a:solidFill>
            </a:endParaRPr>
          </a:p>
          <a:p>
            <a:endParaRPr lang="es-ES" sz="1600" b="1" dirty="0">
              <a:solidFill>
                <a:srgbClr val="FF0000"/>
              </a:solidFill>
            </a:endParaRPr>
          </a:p>
          <a:p>
            <a:r>
              <a:rPr lang="es-ES" sz="1600" b="1" dirty="0">
                <a:solidFill>
                  <a:srgbClr val="FF0000"/>
                </a:solidFill>
              </a:rPr>
              <a:t>Password</a:t>
            </a:r>
            <a:r>
              <a:rPr lang="es-ES" sz="1600" dirty="0"/>
              <a:t>: una caja de texto para la edición de contraseñas, donde los caracteres son representados por puntos.</a:t>
            </a:r>
          </a:p>
          <a:p>
            <a:r>
              <a:rPr lang="es-ES" sz="1600" b="1" dirty="0">
                <a:solidFill>
                  <a:srgbClr val="FF0000"/>
                </a:solidFill>
              </a:rPr>
              <a:t>Reset</a:t>
            </a:r>
            <a:r>
              <a:rPr lang="es-ES" sz="1600" dirty="0"/>
              <a:t>: un botón usado para reiniciar los controles del formulario a sus valores iniciales.</a:t>
            </a:r>
          </a:p>
          <a:p>
            <a:r>
              <a:rPr lang="es-ES" sz="1600" b="1" dirty="0">
                <a:solidFill>
                  <a:srgbClr val="FF0000"/>
                </a:solidFill>
              </a:rPr>
              <a:t>Submit</a:t>
            </a:r>
            <a:r>
              <a:rPr lang="es-ES" sz="1600" dirty="0"/>
              <a:t>: un botón usado para enviar el formulario.</a:t>
            </a:r>
          </a:p>
          <a:p>
            <a:r>
              <a:rPr lang="es-ES" sz="1600" b="1" dirty="0">
                <a:solidFill>
                  <a:srgbClr val="FF0000"/>
                </a:solidFill>
              </a:rPr>
              <a:t>Hidden</a:t>
            </a:r>
            <a:r>
              <a:rPr lang="es-ES" sz="1600" dirty="0"/>
              <a:t>: un control oculto utilizado para enviar información al servidor, típicamente manejado por programas.</a:t>
            </a:r>
          </a:p>
        </p:txBody>
      </p:sp>
    </p:spTree>
    <p:extLst>
      <p:ext uri="{BB962C8B-B14F-4D97-AF65-F5344CB8AC3E}">
        <p14:creationId xmlns:p14="http://schemas.microsoft.com/office/powerpoint/2010/main" val="5260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 &lt;input&gt;</a:t>
            </a:r>
          </a:p>
        </p:txBody>
      </p:sp>
      <p:sp>
        <p:nvSpPr>
          <p:cNvPr id="6" name="Marcador de contenido 5"/>
          <p:cNvSpPr>
            <a:spLocks noGrp="1"/>
          </p:cNvSpPr>
          <p:nvPr>
            <p:ph idx="1"/>
          </p:nvPr>
        </p:nvSpPr>
        <p:spPr/>
        <p:txBody>
          <a:bodyPr numCol="2">
            <a:normAutofit fontScale="62500" lnSpcReduction="20000"/>
          </a:bodyPr>
          <a:lstStyle/>
          <a:p>
            <a:pPr marL="0" indent="0">
              <a:buNone/>
            </a:pPr>
            <a:r>
              <a:rPr lang="es-ES" sz="2300" b="1" dirty="0">
                <a:solidFill>
                  <a:srgbClr val="FF0000"/>
                </a:solidFill>
              </a:rPr>
              <a:t>Search</a:t>
            </a:r>
            <a:r>
              <a:rPr lang="es-ES" dirty="0"/>
              <a:t>: igual a </a:t>
            </a:r>
            <a:r>
              <a:rPr lang="es-ES" i="1" dirty="0" err="1"/>
              <a:t>text</a:t>
            </a:r>
            <a:r>
              <a:rPr lang="es-ES" dirty="0"/>
              <a:t> pero con fines de búsqueda.</a:t>
            </a:r>
          </a:p>
          <a:p>
            <a:pPr marL="0" indent="0">
              <a:buNone/>
            </a:pPr>
            <a:r>
              <a:rPr lang="es-ES" sz="2300" b="1" dirty="0">
                <a:solidFill>
                  <a:srgbClr val="FF0000"/>
                </a:solidFill>
              </a:rPr>
              <a:t>Tel</a:t>
            </a:r>
            <a:r>
              <a:rPr lang="es-ES" dirty="0"/>
              <a:t>: un control usado para proveer un número de teléfono.</a:t>
            </a:r>
          </a:p>
          <a:p>
            <a:pPr marL="0" indent="0">
              <a:buNone/>
            </a:pPr>
            <a:r>
              <a:rPr lang="es-ES" sz="2300" b="1" dirty="0">
                <a:solidFill>
                  <a:srgbClr val="FF0000"/>
                </a:solidFill>
              </a:rPr>
              <a:t>Url</a:t>
            </a:r>
            <a:r>
              <a:rPr lang="es-ES" dirty="0"/>
              <a:t>: una caja de texto usada para el ingreso de un único URL absoluto.</a:t>
            </a:r>
          </a:p>
          <a:p>
            <a:pPr marL="0" indent="0">
              <a:buNone/>
            </a:pPr>
            <a:r>
              <a:rPr lang="es-ES" sz="2300" b="1" dirty="0">
                <a:solidFill>
                  <a:srgbClr val="FF0000"/>
                </a:solidFill>
              </a:rPr>
              <a:t>Date</a:t>
            </a:r>
            <a:r>
              <a:rPr lang="es-ES" dirty="0"/>
              <a:t>: un control para ingresar una fecha específica.</a:t>
            </a:r>
          </a:p>
          <a:p>
            <a:pPr marL="0" indent="0">
              <a:buNone/>
            </a:pPr>
            <a:r>
              <a:rPr lang="es-ES" sz="2300" b="1" dirty="0">
                <a:solidFill>
                  <a:srgbClr val="FF0000"/>
                </a:solidFill>
              </a:rPr>
              <a:t>Month</a:t>
            </a:r>
            <a:r>
              <a:rPr lang="es-ES" dirty="0"/>
              <a:t>: un control para ingresar un mes específico.</a:t>
            </a:r>
          </a:p>
          <a:p>
            <a:pPr marL="0" indent="0">
              <a:buNone/>
            </a:pPr>
            <a:r>
              <a:rPr lang="es-ES" sz="2300" b="1" dirty="0">
                <a:solidFill>
                  <a:srgbClr val="FF0000"/>
                </a:solidFill>
              </a:rPr>
              <a:t>Week</a:t>
            </a:r>
            <a:r>
              <a:rPr lang="es-ES" dirty="0"/>
              <a:t>: un control para ingresar una semana específica.</a:t>
            </a:r>
          </a:p>
          <a:p>
            <a:pPr marL="0" indent="0">
              <a:buNone/>
            </a:pPr>
            <a:endParaRPr lang="es-ES" dirty="0"/>
          </a:p>
          <a:p>
            <a:pPr marL="0" indent="0">
              <a:buNone/>
            </a:pPr>
            <a:endParaRPr lang="es-ES" dirty="0"/>
          </a:p>
          <a:p>
            <a:pPr marL="0" indent="0">
              <a:buNone/>
            </a:pPr>
            <a:r>
              <a:rPr lang="es-ES" sz="2300" b="1" dirty="0">
                <a:solidFill>
                  <a:srgbClr val="FF0000"/>
                </a:solidFill>
              </a:rPr>
              <a:t>Time</a:t>
            </a:r>
            <a:r>
              <a:rPr lang="es-ES" dirty="0"/>
              <a:t>: un control para ingresar una hora específica.</a:t>
            </a:r>
          </a:p>
          <a:p>
            <a:pPr marL="0" indent="0">
              <a:buNone/>
            </a:pPr>
            <a:r>
              <a:rPr lang="es-ES" sz="2300" b="1" dirty="0">
                <a:solidFill>
                  <a:srgbClr val="FF0000"/>
                </a:solidFill>
              </a:rPr>
              <a:t>Number</a:t>
            </a:r>
            <a:r>
              <a:rPr lang="es-ES" dirty="0"/>
              <a:t>: un control para ingresar un número.</a:t>
            </a:r>
          </a:p>
          <a:p>
            <a:pPr marL="0" indent="0">
              <a:buNone/>
            </a:pPr>
            <a:r>
              <a:rPr lang="es-ES" sz="2300" b="1" dirty="0">
                <a:solidFill>
                  <a:srgbClr val="FF0000"/>
                </a:solidFill>
              </a:rPr>
              <a:t>Range</a:t>
            </a:r>
            <a:r>
              <a:rPr lang="es-ES" dirty="0"/>
              <a:t>: un control para ingresar uno o dos números dentro de un rango.</a:t>
            </a:r>
          </a:p>
          <a:p>
            <a:pPr marL="0" indent="0">
              <a:buNone/>
            </a:pPr>
            <a:r>
              <a:rPr lang="es-ES" sz="2300" b="1" dirty="0">
                <a:solidFill>
                  <a:srgbClr val="FF0000"/>
                </a:solidFill>
              </a:rPr>
              <a:t>Color</a:t>
            </a:r>
            <a:r>
              <a:rPr lang="es-ES" dirty="0"/>
              <a:t>: un control para ingresar un color.</a:t>
            </a:r>
          </a:p>
          <a:p>
            <a:pPr marL="0" indent="0">
              <a:buNone/>
            </a:pPr>
            <a:r>
              <a:rPr lang="es-ES" sz="2300" b="1" dirty="0">
                <a:solidFill>
                  <a:srgbClr val="FF0000"/>
                </a:solidFill>
              </a:rPr>
              <a:t>File</a:t>
            </a:r>
            <a:r>
              <a:rPr lang="es-ES" dirty="0"/>
              <a:t>: un control usado para subir archivos al servidor.</a:t>
            </a:r>
          </a:p>
          <a:p>
            <a:pPr marL="0" indent="0">
              <a:buNone/>
            </a:pPr>
            <a:r>
              <a:rPr lang="es-ES" sz="2300" b="1" dirty="0">
                <a:solidFill>
                  <a:srgbClr val="FF0000"/>
                </a:solidFill>
              </a:rPr>
              <a:t>Image</a:t>
            </a:r>
            <a:r>
              <a:rPr lang="es-ES" dirty="0"/>
              <a:t>: igual a </a:t>
            </a:r>
            <a:r>
              <a:rPr lang="es-ES" i="1" dirty="0" err="1"/>
              <a:t>submit</a:t>
            </a:r>
            <a:r>
              <a:rPr lang="es-ES" dirty="0"/>
              <a:t> pero con la habilidad de verse como una imagen en lugar de usar la apariencia predeterminada de los botones.</a:t>
            </a:r>
          </a:p>
          <a:p>
            <a:endParaRPr lang="es-ES" dirty="0"/>
          </a:p>
          <a:p>
            <a:endParaRPr lang="es-ES" dirty="0"/>
          </a:p>
        </p:txBody>
      </p:sp>
      <p:sp>
        <p:nvSpPr>
          <p:cNvPr id="7" name="Rectángulo 6"/>
          <p:cNvSpPr/>
          <p:nvPr/>
        </p:nvSpPr>
        <p:spPr>
          <a:xfrm>
            <a:off x="6058751" y="5713389"/>
            <a:ext cx="6096000" cy="954107"/>
          </a:xfrm>
          <a:prstGeom prst="rect">
            <a:avLst/>
          </a:prstGeom>
        </p:spPr>
        <p:txBody>
          <a:bodyPr>
            <a:spAutoFit/>
          </a:bodyPr>
          <a:lstStyle/>
          <a:p>
            <a:pPr algn="just"/>
            <a:r>
              <a:rPr lang="es-ES" sz="1400" dirty="0"/>
              <a:t>El soporte provisto por los navegadores para algunos campos como el mes es muy bajo. Para mejorar la compatibilidad, los autores pueden tener que recurrir a otros lenguajes de programación con el fin de proveer controles avanzados y validar los datos antes del envío.</a:t>
            </a: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751" y="5688539"/>
            <a:ext cx="1143000" cy="952500"/>
          </a:xfrm>
          <a:prstGeom prst="rect">
            <a:avLst/>
          </a:prstGeom>
        </p:spPr>
      </p:pic>
      <p:sp>
        <p:nvSpPr>
          <p:cNvPr id="3" name="Rectángulo 2"/>
          <p:cNvSpPr/>
          <p:nvPr/>
        </p:nvSpPr>
        <p:spPr>
          <a:xfrm>
            <a:off x="0" y="6438896"/>
            <a:ext cx="3606693" cy="369332"/>
          </a:xfrm>
          <a:prstGeom prst="rect">
            <a:avLst/>
          </a:prstGeom>
        </p:spPr>
        <p:txBody>
          <a:bodyPr wrap="none">
            <a:spAutoFit/>
          </a:bodyPr>
          <a:lstStyle/>
          <a:p>
            <a:r>
              <a:rPr lang="es-ES" dirty="0"/>
              <a:t>https://www.wufoo.com/html5/</a:t>
            </a:r>
          </a:p>
        </p:txBody>
      </p:sp>
    </p:spTree>
    <p:extLst>
      <p:ext uri="{BB962C8B-B14F-4D97-AF65-F5344CB8AC3E}">
        <p14:creationId xmlns:p14="http://schemas.microsoft.com/office/powerpoint/2010/main" val="3717382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&lt;form&gt; &lt;input&gt;</a:t>
            </a:r>
          </a:p>
        </p:txBody>
      </p:sp>
      <p:pic>
        <p:nvPicPr>
          <p:cNvPr id="5" name="Imagen 4"/>
          <p:cNvPicPr>
            <a:picLocks noChangeAspect="1"/>
          </p:cNvPicPr>
          <p:nvPr/>
        </p:nvPicPr>
        <p:blipFill>
          <a:blip r:embed="rId2"/>
          <a:stretch>
            <a:fillRect/>
          </a:stretch>
        </p:blipFill>
        <p:spPr>
          <a:xfrm>
            <a:off x="7253363" y="2108199"/>
            <a:ext cx="2778132" cy="4568825"/>
          </a:xfrm>
          <a:prstGeom prst="rect">
            <a:avLst/>
          </a:prstGeom>
        </p:spPr>
      </p:pic>
      <p:pic>
        <p:nvPicPr>
          <p:cNvPr id="6" name="Imagen 5"/>
          <p:cNvPicPr>
            <a:picLocks noChangeAspect="1"/>
          </p:cNvPicPr>
          <p:nvPr/>
        </p:nvPicPr>
        <p:blipFill>
          <a:blip r:embed="rId3"/>
          <a:stretch>
            <a:fillRect/>
          </a:stretch>
        </p:blipFill>
        <p:spPr>
          <a:xfrm>
            <a:off x="876299" y="2108199"/>
            <a:ext cx="5562601" cy="4583270"/>
          </a:xfrm>
          <a:prstGeom prst="rect">
            <a:avLst/>
          </a:prstGeom>
        </p:spPr>
      </p:pic>
    </p:spTree>
    <p:extLst>
      <p:ext uri="{BB962C8B-B14F-4D97-AF65-F5344CB8AC3E}">
        <p14:creationId xmlns:p14="http://schemas.microsoft.com/office/powerpoint/2010/main" val="1209801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Hojas de estilo en cascada</a:t>
            </a:r>
          </a:p>
        </p:txBody>
      </p:sp>
      <p:sp>
        <p:nvSpPr>
          <p:cNvPr id="5" name="Marcador de texto 4"/>
          <p:cNvSpPr>
            <a:spLocks noGrp="1"/>
          </p:cNvSpPr>
          <p:nvPr>
            <p:ph type="body" sz="half" idx="2"/>
          </p:nvPr>
        </p:nvSpPr>
        <p:spPr/>
        <p:txBody>
          <a:bodyPr/>
          <a:lstStyle/>
          <a:p>
            <a:r>
              <a:rPr lang="es-ES" dirty="0" smtClean="0"/>
              <a:t>CSS</a:t>
            </a:r>
            <a:endParaRPr lang="es-ES" dirty="0"/>
          </a:p>
        </p:txBody>
      </p:sp>
    </p:spTree>
    <p:extLst>
      <p:ext uri="{BB962C8B-B14F-4D97-AF65-F5344CB8AC3E}">
        <p14:creationId xmlns:p14="http://schemas.microsoft.com/office/powerpoint/2010/main" val="376409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Navegador web</a:t>
            </a:r>
          </a:p>
        </p:txBody>
      </p:sp>
      <p:sp>
        <p:nvSpPr>
          <p:cNvPr id="3" name="Marcador de contenido 2"/>
          <p:cNvSpPr>
            <a:spLocks noGrp="1"/>
          </p:cNvSpPr>
          <p:nvPr>
            <p:ph idx="1"/>
          </p:nvPr>
        </p:nvSpPr>
        <p:spPr/>
        <p:txBody>
          <a:bodyPr/>
          <a:lstStyle/>
          <a:p>
            <a:r>
              <a:rPr lang="es-ES" dirty="0"/>
              <a:t>Un navegador web (en inglés, web browser) es un software, aplicación o programa que permite el acceso a la Web, </a:t>
            </a:r>
            <a:r>
              <a:rPr lang="es-ES" b="1" dirty="0">
                <a:solidFill>
                  <a:srgbClr val="C00000"/>
                </a:solidFill>
                <a:effectLst>
                  <a:outerShdw blurRad="38100" dist="38100" dir="2700000" algn="tl">
                    <a:srgbClr val="000000">
                      <a:alpha val="43137"/>
                    </a:srgbClr>
                  </a:outerShdw>
                </a:effectLst>
              </a:rPr>
              <a:t>interpretando la información de distintos tipos de archivos </a:t>
            </a:r>
            <a:r>
              <a:rPr lang="es-ES" dirty="0"/>
              <a:t>y sitios web para que estos puedan ser visualizados.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190" y="4076700"/>
            <a:ext cx="3335392" cy="2235200"/>
          </a:xfrm>
          <a:prstGeom prst="rect">
            <a:avLst/>
          </a:prstGeom>
        </p:spPr>
      </p:pic>
    </p:spTree>
    <p:extLst>
      <p:ext uri="{BB962C8B-B14F-4D97-AF65-F5344CB8AC3E}">
        <p14:creationId xmlns:p14="http://schemas.microsoft.com/office/powerpoint/2010/main" val="28172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a CSS</a:t>
            </a:r>
            <a:endParaRPr lang="es-ES" dirty="0"/>
          </a:p>
        </p:txBody>
      </p:sp>
      <p:sp>
        <p:nvSpPr>
          <p:cNvPr id="3" name="Marcador de contenido 2"/>
          <p:cNvSpPr>
            <a:spLocks noGrp="1"/>
          </p:cNvSpPr>
          <p:nvPr>
            <p:ph idx="1"/>
          </p:nvPr>
        </p:nvSpPr>
        <p:spPr/>
        <p:txBody>
          <a:bodyPr/>
          <a:lstStyle/>
          <a:p>
            <a:r>
              <a:rPr lang="es-ES" dirty="0"/>
              <a:t>CSS son las siglas de </a:t>
            </a:r>
            <a:r>
              <a:rPr lang="es-ES" b="1" dirty="0">
                <a:solidFill>
                  <a:srgbClr val="FF0000"/>
                </a:solidFill>
              </a:rPr>
              <a:t>C</a:t>
            </a:r>
            <a:r>
              <a:rPr lang="es-ES" dirty="0"/>
              <a:t>ascade </a:t>
            </a:r>
            <a:r>
              <a:rPr lang="es-ES" b="1" dirty="0">
                <a:solidFill>
                  <a:srgbClr val="FF0000"/>
                </a:solidFill>
              </a:rPr>
              <a:t>S</a:t>
            </a:r>
            <a:r>
              <a:rPr lang="es-ES" dirty="0"/>
              <a:t>tyle </a:t>
            </a:r>
            <a:r>
              <a:rPr lang="es-ES" b="1" dirty="0">
                <a:solidFill>
                  <a:srgbClr val="FF0000"/>
                </a:solidFill>
              </a:rPr>
              <a:t>S</a:t>
            </a:r>
            <a:r>
              <a:rPr lang="es-ES" dirty="0"/>
              <a:t>heet que traducido significa hojas de estilo en cascada</a:t>
            </a:r>
            <a:r>
              <a:rPr lang="es-ES" dirty="0" smtClean="0"/>
              <a:t>.</a:t>
            </a:r>
          </a:p>
          <a:p>
            <a:r>
              <a:rPr lang="es-ES" dirty="0"/>
              <a:t>Las hojas de estilo es una tecnología que </a:t>
            </a:r>
            <a:r>
              <a:rPr lang="es-ES" dirty="0" smtClean="0"/>
              <a:t>permite </a:t>
            </a:r>
            <a:r>
              <a:rPr lang="es-ES" dirty="0"/>
              <a:t>controlar la apariencia de una página web. CSS describe como los elementos dispuestos en la página son presentados al usuario.</a:t>
            </a:r>
          </a:p>
        </p:txBody>
      </p:sp>
      <p:sp>
        <p:nvSpPr>
          <p:cNvPr id="4" name="Rectángulo 3"/>
          <p:cNvSpPr/>
          <p:nvPr/>
        </p:nvSpPr>
        <p:spPr>
          <a:xfrm>
            <a:off x="6878846" y="6438896"/>
            <a:ext cx="5216108" cy="369332"/>
          </a:xfrm>
          <a:prstGeom prst="rect">
            <a:avLst/>
          </a:prstGeom>
        </p:spPr>
        <p:txBody>
          <a:bodyPr wrap="none">
            <a:spAutoFit/>
          </a:bodyPr>
          <a:lstStyle/>
          <a:p>
            <a:r>
              <a:rPr lang="es-ES" dirty="0"/>
              <a:t>https://www.w3schools.com/html/html_css.asp</a:t>
            </a:r>
          </a:p>
        </p:txBody>
      </p:sp>
    </p:spTree>
    <p:extLst>
      <p:ext uri="{BB962C8B-B14F-4D97-AF65-F5344CB8AC3E}">
        <p14:creationId xmlns:p14="http://schemas.microsoft.com/office/powerpoint/2010/main" val="2377478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a:solidFill>
                  <a:srgbClr val="FF0000"/>
                </a:solidFill>
              </a:rPr>
              <a:t>Inline </a:t>
            </a:r>
          </a:p>
        </p:txBody>
      </p:sp>
      <p:sp>
        <p:nvSpPr>
          <p:cNvPr id="3" name="Marcador de contenido 2"/>
          <p:cNvSpPr>
            <a:spLocks noGrp="1"/>
          </p:cNvSpPr>
          <p:nvPr>
            <p:ph idx="1"/>
          </p:nvPr>
        </p:nvSpPr>
        <p:spPr/>
        <p:txBody>
          <a:bodyPr/>
          <a:lstStyle/>
          <a:p>
            <a:r>
              <a:rPr lang="es-ES" dirty="0"/>
              <a:t>Atributo </a:t>
            </a:r>
            <a:r>
              <a:rPr lang="es-ES" b="1" dirty="0" smtClean="0">
                <a:solidFill>
                  <a:srgbClr val="FF0000"/>
                </a:solidFill>
              </a:rPr>
              <a:t>style</a:t>
            </a:r>
            <a:endParaRPr lang="es-ES" b="1" dirty="0">
              <a:solidFill>
                <a:srgbClr val="FF0000"/>
              </a:solidFill>
            </a:endParaRPr>
          </a:p>
        </p:txBody>
      </p:sp>
      <p:sp>
        <p:nvSpPr>
          <p:cNvPr id="6" name="Rectángulo 5"/>
          <p:cNvSpPr/>
          <p:nvPr/>
        </p:nvSpPr>
        <p:spPr>
          <a:xfrm>
            <a:off x="8179748" y="6254230"/>
            <a:ext cx="3459152" cy="646331"/>
          </a:xfrm>
          <a:prstGeom prst="rect">
            <a:avLst/>
          </a:prstGeom>
        </p:spPr>
        <p:txBody>
          <a:bodyPr wrap="none">
            <a:spAutoFit/>
          </a:bodyPr>
          <a:lstStyle/>
          <a:p>
            <a:r>
              <a:rPr lang="es-ES" dirty="0"/>
              <a:t>https://www.w3schools.com/cssref</a:t>
            </a:r>
            <a:r>
              <a:rPr lang="es-ES" dirty="0" smtClean="0"/>
              <a:t>/</a:t>
            </a:r>
          </a:p>
          <a:p>
            <a:r>
              <a:rPr lang="es-ES" dirty="0" smtClean="0"/>
              <a:t>css1.html</a:t>
            </a:r>
            <a:endParaRPr lang="es-ES" dirty="0"/>
          </a:p>
        </p:txBody>
      </p:sp>
      <p:pic>
        <p:nvPicPr>
          <p:cNvPr id="7" name="Imagen 6"/>
          <p:cNvPicPr>
            <a:picLocks noChangeAspect="1"/>
          </p:cNvPicPr>
          <p:nvPr/>
        </p:nvPicPr>
        <p:blipFill>
          <a:blip r:embed="rId2"/>
          <a:stretch>
            <a:fillRect/>
          </a:stretch>
        </p:blipFill>
        <p:spPr>
          <a:xfrm>
            <a:off x="680321" y="3426660"/>
            <a:ext cx="5905446" cy="1843840"/>
          </a:xfrm>
          <a:prstGeom prst="rect">
            <a:avLst/>
          </a:prstGeom>
        </p:spPr>
      </p:pic>
    </p:spTree>
    <p:extLst>
      <p:ext uri="{BB962C8B-B14F-4D97-AF65-F5344CB8AC3E}">
        <p14:creationId xmlns:p14="http://schemas.microsoft.com/office/powerpoint/2010/main" val="2284653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a:solidFill>
                  <a:srgbClr val="FF0000"/>
                </a:solidFill>
              </a:rPr>
              <a:t>Internal </a:t>
            </a:r>
          </a:p>
        </p:txBody>
      </p:sp>
      <p:sp>
        <p:nvSpPr>
          <p:cNvPr id="3" name="Marcador de contenido 2"/>
          <p:cNvSpPr>
            <a:spLocks noGrp="1"/>
          </p:cNvSpPr>
          <p:nvPr>
            <p:ph idx="1"/>
          </p:nvPr>
        </p:nvSpPr>
        <p:spPr/>
        <p:txBody>
          <a:bodyPr/>
          <a:lstStyle/>
          <a:p>
            <a:r>
              <a:rPr lang="es-ES" dirty="0" smtClean="0"/>
              <a:t>Etiqueta </a:t>
            </a:r>
            <a:r>
              <a:rPr lang="es-ES" b="1" dirty="0" smtClean="0">
                <a:solidFill>
                  <a:srgbClr val="FF0000"/>
                </a:solidFill>
              </a:rPr>
              <a:t>&lt;style&gt;			</a:t>
            </a:r>
          </a:p>
          <a:p>
            <a:pPr marL="0" indent="0">
              <a:buNone/>
            </a:pPr>
            <a:endParaRPr lang="es-ES" b="1" dirty="0">
              <a:solidFill>
                <a:srgbClr val="FF0000"/>
              </a:solidFill>
            </a:endParaRPr>
          </a:p>
          <a:p>
            <a:endParaRPr lang="es-ES" b="1" dirty="0" smtClean="0">
              <a:solidFill>
                <a:srgbClr val="FF0000"/>
              </a:solidFill>
            </a:endParaRPr>
          </a:p>
        </p:txBody>
      </p:sp>
      <p:pic>
        <p:nvPicPr>
          <p:cNvPr id="5" name="Imagen 4"/>
          <p:cNvPicPr>
            <a:picLocks noChangeAspect="1"/>
          </p:cNvPicPr>
          <p:nvPr/>
        </p:nvPicPr>
        <p:blipFill>
          <a:blip r:embed="rId2"/>
          <a:stretch>
            <a:fillRect/>
          </a:stretch>
        </p:blipFill>
        <p:spPr>
          <a:xfrm>
            <a:off x="680321" y="3122118"/>
            <a:ext cx="5063338" cy="2656382"/>
          </a:xfrm>
          <a:prstGeom prst="rect">
            <a:avLst/>
          </a:prstGeom>
        </p:spPr>
      </p:pic>
      <p:sp>
        <p:nvSpPr>
          <p:cNvPr id="8" name="Rectángulo 7"/>
          <p:cNvSpPr/>
          <p:nvPr/>
        </p:nvSpPr>
        <p:spPr>
          <a:xfrm>
            <a:off x="6828427" y="3122118"/>
            <a:ext cx="3028393" cy="1754326"/>
          </a:xfrm>
          <a:prstGeom prst="rect">
            <a:avLst/>
          </a:prstGeom>
        </p:spPr>
        <p:txBody>
          <a:bodyPr wrap="none">
            <a:spAutoFit/>
          </a:bodyPr>
          <a:lstStyle/>
          <a:p>
            <a:r>
              <a:rPr lang="es-ES" dirty="0" smtClean="0"/>
              <a:t>inicializar</a:t>
            </a:r>
            <a:r>
              <a:rPr lang="en-US" dirty="0" smtClean="0"/>
              <a:t>  </a:t>
            </a:r>
            <a:r>
              <a:rPr lang="es-ES" dirty="0" smtClean="0"/>
              <a:t>propiedades</a:t>
            </a:r>
          </a:p>
          <a:p>
            <a:r>
              <a:rPr lang="en-US" b="1" dirty="0" smtClean="0"/>
              <a:t>…</a:t>
            </a:r>
            <a:r>
              <a:rPr lang="es-ES" b="1" dirty="0" smtClean="0"/>
              <a:t>Agrupación</a:t>
            </a:r>
            <a:r>
              <a:rPr lang="en-US" b="1" dirty="0" smtClean="0"/>
              <a:t> </a:t>
            </a:r>
          </a:p>
          <a:p>
            <a:r>
              <a:rPr lang="es-ES" b="1" dirty="0" smtClean="0"/>
              <a:t>Definición</a:t>
            </a:r>
            <a:r>
              <a:rPr lang="en-US" b="1" dirty="0" smtClean="0"/>
              <a:t> </a:t>
            </a:r>
            <a:r>
              <a:rPr lang="en-US" b="1" dirty="0"/>
              <a:t>de </a:t>
            </a:r>
            <a:r>
              <a:rPr lang="es-ES" b="1" dirty="0" smtClean="0"/>
              <a:t>varias</a:t>
            </a:r>
            <a:r>
              <a:rPr lang="en-US" b="1" dirty="0" smtClean="0"/>
              <a:t> </a:t>
            </a:r>
            <a:r>
              <a:rPr lang="es-ES" b="1" dirty="0" smtClean="0"/>
              <a:t>reglas</a:t>
            </a:r>
          </a:p>
          <a:p>
            <a:r>
              <a:rPr lang="es-ES" b="1" dirty="0" smtClean="0"/>
              <a:t>Herencia</a:t>
            </a:r>
          </a:p>
          <a:p>
            <a:endParaRPr lang="en-US" b="1" dirty="0"/>
          </a:p>
          <a:p>
            <a:endParaRPr lang="es-ES" dirty="0"/>
          </a:p>
        </p:txBody>
      </p:sp>
      <p:sp>
        <p:nvSpPr>
          <p:cNvPr id="4" name="Rectángulo 3"/>
          <p:cNvSpPr/>
          <p:nvPr/>
        </p:nvSpPr>
        <p:spPr>
          <a:xfrm>
            <a:off x="10321037" y="6094968"/>
            <a:ext cx="1632178" cy="646331"/>
          </a:xfrm>
          <a:prstGeom prst="rect">
            <a:avLst/>
          </a:prstGeom>
        </p:spPr>
        <p:txBody>
          <a:bodyPr wrap="none">
            <a:spAutoFit/>
          </a:bodyPr>
          <a:lstStyle/>
          <a:p>
            <a:r>
              <a:rPr lang="es-ES" dirty="0" smtClean="0"/>
              <a:t>css2.html</a:t>
            </a:r>
          </a:p>
          <a:p>
            <a:r>
              <a:rPr lang="es-ES" dirty="0" smtClean="0"/>
              <a:t>agrupando.html</a:t>
            </a:r>
            <a:endParaRPr lang="es-ES" dirty="0"/>
          </a:p>
        </p:txBody>
      </p:sp>
    </p:spTree>
    <p:extLst>
      <p:ext uri="{BB962C8B-B14F-4D97-AF65-F5344CB8AC3E}">
        <p14:creationId xmlns:p14="http://schemas.microsoft.com/office/powerpoint/2010/main" val="2622477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53228"/>
            <a:ext cx="10025779" cy="1080938"/>
          </a:xfrm>
        </p:spPr>
        <p:txBody>
          <a:bodyPr/>
          <a:lstStyle/>
          <a:p>
            <a:r>
              <a:rPr lang="es-ES" dirty="0" smtClean="0"/>
              <a:t>Definición </a:t>
            </a:r>
            <a:r>
              <a:rPr lang="es-ES" dirty="0"/>
              <a:t>de estilos </a:t>
            </a:r>
            <a:r>
              <a:rPr lang="es-ES" b="1" dirty="0" smtClean="0">
                <a:solidFill>
                  <a:srgbClr val="FF0000"/>
                </a:solidFill>
              </a:rPr>
              <a:t>External</a:t>
            </a:r>
            <a:endParaRPr lang="es-ES" b="1" dirty="0">
              <a:solidFill>
                <a:srgbClr val="FF0000"/>
              </a:solidFill>
            </a:endParaRPr>
          </a:p>
        </p:txBody>
      </p:sp>
      <p:sp>
        <p:nvSpPr>
          <p:cNvPr id="3" name="Marcador de contenido 2"/>
          <p:cNvSpPr>
            <a:spLocks noGrp="1"/>
          </p:cNvSpPr>
          <p:nvPr>
            <p:ph idx="1"/>
          </p:nvPr>
        </p:nvSpPr>
        <p:spPr/>
        <p:txBody>
          <a:bodyPr/>
          <a:lstStyle/>
          <a:p>
            <a:r>
              <a:rPr lang="es-ES" dirty="0" smtClean="0"/>
              <a:t>Etiqueta </a:t>
            </a:r>
            <a:r>
              <a:rPr lang="es-ES" b="1" dirty="0" smtClean="0">
                <a:solidFill>
                  <a:srgbClr val="FF0000"/>
                </a:solidFill>
              </a:rPr>
              <a:t>&lt;link&gt;			</a:t>
            </a:r>
          </a:p>
          <a:p>
            <a:pPr marL="0" indent="0">
              <a:buNone/>
            </a:pPr>
            <a:endParaRPr lang="es-ES" b="1" dirty="0">
              <a:solidFill>
                <a:srgbClr val="FF0000"/>
              </a:solidFill>
            </a:endParaRPr>
          </a:p>
          <a:p>
            <a:endParaRPr lang="es-ES" b="1" dirty="0" smtClean="0">
              <a:solidFill>
                <a:srgbClr val="FF0000"/>
              </a:solidFill>
            </a:endParaRPr>
          </a:p>
        </p:txBody>
      </p:sp>
      <p:pic>
        <p:nvPicPr>
          <p:cNvPr id="4" name="Imagen 3"/>
          <p:cNvPicPr>
            <a:picLocks noChangeAspect="1"/>
          </p:cNvPicPr>
          <p:nvPr/>
        </p:nvPicPr>
        <p:blipFill>
          <a:blip r:embed="rId3"/>
          <a:stretch>
            <a:fillRect/>
          </a:stretch>
        </p:blipFill>
        <p:spPr>
          <a:xfrm>
            <a:off x="680321" y="3182937"/>
            <a:ext cx="6305550" cy="2981325"/>
          </a:xfrm>
          <a:prstGeom prst="rect">
            <a:avLst/>
          </a:prstGeom>
        </p:spPr>
      </p:pic>
      <p:sp>
        <p:nvSpPr>
          <p:cNvPr id="6" name="Rectángulo 5"/>
          <p:cNvSpPr/>
          <p:nvPr/>
        </p:nvSpPr>
        <p:spPr>
          <a:xfrm>
            <a:off x="10892537" y="6488668"/>
            <a:ext cx="1011174" cy="369332"/>
          </a:xfrm>
          <a:prstGeom prst="rect">
            <a:avLst/>
          </a:prstGeom>
        </p:spPr>
        <p:txBody>
          <a:bodyPr wrap="none">
            <a:spAutoFit/>
          </a:bodyPr>
          <a:lstStyle/>
          <a:p>
            <a:r>
              <a:rPr lang="es-ES" dirty="0" smtClean="0"/>
              <a:t>Estilos.css</a:t>
            </a:r>
            <a:endParaRPr lang="es-ES" dirty="0"/>
          </a:p>
        </p:txBody>
      </p:sp>
    </p:spTree>
    <p:extLst>
      <p:ext uri="{BB962C8B-B14F-4D97-AF65-F5344CB8AC3E}">
        <p14:creationId xmlns:p14="http://schemas.microsoft.com/office/powerpoint/2010/main" val="1839309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Definición de estilos por medio de </a:t>
            </a:r>
            <a:r>
              <a:rPr lang="es-ES" dirty="0" smtClean="0"/>
              <a:t>clases</a:t>
            </a:r>
            <a:endParaRPr lang="es-ES" dirty="0"/>
          </a:p>
        </p:txBody>
      </p:sp>
      <p:sp>
        <p:nvSpPr>
          <p:cNvPr id="5" name="Marcador de contenido 4"/>
          <p:cNvSpPr>
            <a:spLocks noGrp="1"/>
          </p:cNvSpPr>
          <p:nvPr>
            <p:ph idx="1"/>
          </p:nvPr>
        </p:nvSpPr>
        <p:spPr/>
        <p:txBody>
          <a:bodyPr/>
          <a:lstStyle/>
          <a:p>
            <a:r>
              <a:rPr lang="es-ES" dirty="0"/>
              <a:t>En muchas situaciones una regla de estilo puede ser igual para un conjunto de elementos HTML, en esos casos conviene plantear una regla de estilo con un nombre genérico que posteriormente se puede aplicar a varios elementos de HTML.</a:t>
            </a:r>
          </a:p>
          <a:p>
            <a:r>
              <a:rPr lang="es-ES" dirty="0"/>
              <a:t>Para </a:t>
            </a:r>
            <a:r>
              <a:rPr lang="es-ES" dirty="0" smtClean="0"/>
              <a:t>especificar de </a:t>
            </a:r>
            <a:r>
              <a:rPr lang="es-ES" dirty="0"/>
              <a:t>una regla de estilo por medio de una clase creamos un nombre de clase y le antecedemos el </a:t>
            </a:r>
            <a:r>
              <a:rPr lang="es-ES" dirty="0" smtClean="0"/>
              <a:t>carácter </a:t>
            </a:r>
            <a:r>
              <a:rPr lang="es-ES" b="1" dirty="0">
                <a:solidFill>
                  <a:srgbClr val="FF0000"/>
                </a:solidFill>
              </a:rPr>
              <a:t>punto</a:t>
            </a:r>
            <a:r>
              <a:rPr lang="es-ES" dirty="0"/>
              <a:t>:</a:t>
            </a:r>
          </a:p>
          <a:p>
            <a:endParaRPr lang="es-ES" dirty="0"/>
          </a:p>
        </p:txBody>
      </p:sp>
      <p:pic>
        <p:nvPicPr>
          <p:cNvPr id="6" name="Imagen 5"/>
          <p:cNvPicPr>
            <a:picLocks noChangeAspect="1"/>
          </p:cNvPicPr>
          <p:nvPr/>
        </p:nvPicPr>
        <p:blipFill>
          <a:blip r:embed="rId2"/>
          <a:stretch>
            <a:fillRect/>
          </a:stretch>
        </p:blipFill>
        <p:spPr>
          <a:xfrm>
            <a:off x="1141412" y="5318918"/>
            <a:ext cx="2992302" cy="1249363"/>
          </a:xfrm>
          <a:prstGeom prst="rect">
            <a:avLst/>
          </a:prstGeom>
        </p:spPr>
      </p:pic>
      <p:pic>
        <p:nvPicPr>
          <p:cNvPr id="7" name="Imagen 6"/>
          <p:cNvPicPr>
            <a:picLocks noChangeAspect="1"/>
          </p:cNvPicPr>
          <p:nvPr/>
        </p:nvPicPr>
        <p:blipFill>
          <a:blip r:embed="rId3"/>
          <a:stretch>
            <a:fillRect/>
          </a:stretch>
        </p:blipFill>
        <p:spPr>
          <a:xfrm>
            <a:off x="4518747" y="5329236"/>
            <a:ext cx="6143630" cy="614363"/>
          </a:xfrm>
          <a:prstGeom prst="rect">
            <a:avLst/>
          </a:prstGeom>
        </p:spPr>
      </p:pic>
    </p:spTree>
    <p:extLst>
      <p:ext uri="{BB962C8B-B14F-4D97-AF65-F5344CB8AC3E}">
        <p14:creationId xmlns:p14="http://schemas.microsoft.com/office/powerpoint/2010/main" val="3859789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Definición de estilos por medio de </a:t>
            </a:r>
            <a:r>
              <a:rPr lang="es-ES" dirty="0" smtClean="0"/>
              <a:t>id</a:t>
            </a:r>
            <a:endParaRPr lang="es-ES" dirty="0"/>
          </a:p>
        </p:txBody>
      </p:sp>
      <p:sp>
        <p:nvSpPr>
          <p:cNvPr id="5" name="Marcador de contenido 4"/>
          <p:cNvSpPr>
            <a:spLocks noGrp="1"/>
          </p:cNvSpPr>
          <p:nvPr>
            <p:ph idx="1"/>
          </p:nvPr>
        </p:nvSpPr>
        <p:spPr/>
        <p:txBody>
          <a:bodyPr/>
          <a:lstStyle/>
          <a:p>
            <a:r>
              <a:rPr lang="es-ES" dirty="0"/>
              <a:t>La diferencia fundamental en la definición de un estilo por medio de id con respecto a las clases, es que sólo podremos aplicar dicho estilo a una solo elemento HTML dentro de la página, ya que todos los id que se definen en una página HTML deben tener nombres distintos</a:t>
            </a:r>
            <a:r>
              <a:rPr lang="es-ES" dirty="0" smtClean="0"/>
              <a:t>.</a:t>
            </a:r>
          </a:p>
          <a:p>
            <a:r>
              <a:rPr lang="es-ES" dirty="0" smtClean="0"/>
              <a:t>Para </a:t>
            </a:r>
            <a:r>
              <a:rPr lang="es-ES" dirty="0"/>
              <a:t>definir un estilo por medio de id </a:t>
            </a:r>
            <a:r>
              <a:rPr lang="es-ES" dirty="0" smtClean="0"/>
              <a:t>creamos </a:t>
            </a:r>
            <a:r>
              <a:rPr lang="es-ES" dirty="0"/>
              <a:t>un nombre de clase y le antecedemos el carácter </a:t>
            </a:r>
            <a:r>
              <a:rPr lang="es-ES" b="1" dirty="0" smtClean="0">
                <a:solidFill>
                  <a:srgbClr val="FF0000"/>
                </a:solidFill>
              </a:rPr>
              <a:t>numeral.</a:t>
            </a:r>
            <a:endParaRPr lang="es-ES" b="1" dirty="0">
              <a:solidFill>
                <a:srgbClr val="FF0000"/>
              </a:solidFill>
            </a:endParaRPr>
          </a:p>
          <a:p>
            <a:endParaRPr lang="es-ES" dirty="0"/>
          </a:p>
          <a:p>
            <a:endParaRPr lang="es-ES" dirty="0"/>
          </a:p>
        </p:txBody>
      </p:sp>
      <p:sp>
        <p:nvSpPr>
          <p:cNvPr id="4" name="Rectángulo 3"/>
          <p:cNvSpPr/>
          <p:nvPr/>
        </p:nvSpPr>
        <p:spPr>
          <a:xfrm>
            <a:off x="10892537" y="6488668"/>
            <a:ext cx="973343" cy="369332"/>
          </a:xfrm>
          <a:prstGeom prst="rect">
            <a:avLst/>
          </a:prstGeom>
        </p:spPr>
        <p:txBody>
          <a:bodyPr wrap="none">
            <a:spAutoFit/>
          </a:bodyPr>
          <a:lstStyle/>
          <a:p>
            <a:r>
              <a:rPr lang="es-ES" dirty="0" smtClean="0"/>
              <a:t>css3.html</a:t>
            </a:r>
            <a:endParaRPr lang="es-ES" dirty="0"/>
          </a:p>
        </p:txBody>
      </p:sp>
    </p:spTree>
    <p:extLst>
      <p:ext uri="{BB962C8B-B14F-4D97-AF65-F5344CB8AC3E}">
        <p14:creationId xmlns:p14="http://schemas.microsoft.com/office/powerpoint/2010/main" val="1442304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p:txBody>
          <a:bodyPr>
            <a:normAutofit fontScale="92500" lnSpcReduction="20000"/>
          </a:bodyPr>
          <a:lstStyle/>
          <a:p>
            <a:r>
              <a:rPr lang="en-US" dirty="0" smtClean="0"/>
              <a:t>color</a:t>
            </a:r>
            <a:endParaRPr lang="en-US" dirty="0"/>
          </a:p>
          <a:p>
            <a:r>
              <a:rPr lang="en-US" dirty="0" smtClean="0"/>
              <a:t>background-color</a:t>
            </a:r>
            <a:endParaRPr lang="en-US" dirty="0"/>
          </a:p>
          <a:p>
            <a:r>
              <a:rPr lang="en-US" dirty="0" smtClean="0"/>
              <a:t>background-image</a:t>
            </a:r>
            <a:endParaRPr lang="en-US" dirty="0"/>
          </a:p>
          <a:p>
            <a:r>
              <a:rPr lang="en-US" dirty="0" smtClean="0"/>
              <a:t>background-repeat</a:t>
            </a:r>
            <a:endParaRPr lang="en-US" dirty="0"/>
          </a:p>
          <a:p>
            <a:r>
              <a:rPr lang="en-US" dirty="0" smtClean="0"/>
              <a:t>background-attachment</a:t>
            </a:r>
            <a:endParaRPr lang="en-US" dirty="0"/>
          </a:p>
          <a:p>
            <a:r>
              <a:rPr lang="en-US" dirty="0" smtClean="0"/>
              <a:t>background-position</a:t>
            </a:r>
            <a:endParaRPr lang="en-US" dirty="0"/>
          </a:p>
          <a:p>
            <a:r>
              <a:rPr lang="en-US" sz="3200" b="1" spc="300" dirty="0" smtClean="0">
                <a:effectLst>
                  <a:glow rad="228600">
                    <a:schemeClr val="accent3">
                      <a:satMod val="175000"/>
                      <a:alpha val="40000"/>
                    </a:schemeClr>
                  </a:glow>
                  <a:outerShdw blurRad="38100" dist="38100" dir="2700000" algn="tl">
                    <a:srgbClr val="000000">
                      <a:alpha val="43137"/>
                    </a:srgbClr>
                  </a:outerShdw>
                </a:effectLst>
              </a:rPr>
              <a:t>background</a:t>
            </a:r>
            <a:endParaRPr lang="en-US" sz="3200" b="1" spc="300" dirty="0">
              <a:effectLst>
                <a:glow rad="228600">
                  <a:schemeClr val="accent3">
                    <a:satMod val="175000"/>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3401133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a:xfrm>
            <a:off x="680321" y="2336872"/>
            <a:ext cx="9613861" cy="4178227"/>
          </a:xfrm>
        </p:spPr>
        <p:txBody>
          <a:bodyPr>
            <a:normAutofit fontScale="85000" lnSpcReduction="20000"/>
          </a:bodyPr>
          <a:lstStyle/>
          <a:p>
            <a:r>
              <a:rPr lang="es-ES" dirty="0" smtClean="0"/>
              <a:t>Color </a:t>
            </a:r>
            <a:r>
              <a:rPr lang="es-ES" dirty="0"/>
              <a:t>de primer plano: la propiedad </a:t>
            </a:r>
            <a:r>
              <a:rPr lang="es-ES" b="1" dirty="0" smtClean="0">
                <a:solidFill>
                  <a:srgbClr val="FF0000"/>
                </a:solidFill>
              </a:rPr>
              <a:t>'color</a:t>
            </a:r>
            <a:r>
              <a:rPr lang="es-ES" b="1" dirty="0" smtClean="0"/>
              <a:t>‘</a:t>
            </a:r>
          </a:p>
          <a:p>
            <a:r>
              <a:rPr lang="es-ES" dirty="0"/>
              <a:t>La propiedad </a:t>
            </a:r>
            <a:r>
              <a:rPr lang="es-ES" b="1" dirty="0" err="1">
                <a:solidFill>
                  <a:srgbClr val="FF0000"/>
                </a:solidFill>
              </a:rPr>
              <a:t>background</a:t>
            </a:r>
            <a:r>
              <a:rPr lang="es-ES" b="1" dirty="0">
                <a:solidFill>
                  <a:srgbClr val="FF0000"/>
                </a:solidFill>
              </a:rPr>
              <a:t>-color</a:t>
            </a:r>
            <a:r>
              <a:rPr lang="es-ES" dirty="0"/>
              <a:t> describe el color de fondo de los elementos</a:t>
            </a:r>
            <a:r>
              <a:rPr lang="es-ES" dirty="0" smtClean="0"/>
              <a:t>.</a:t>
            </a:r>
          </a:p>
          <a:p>
            <a:r>
              <a:rPr lang="es-ES" b="1" dirty="0">
                <a:solidFill>
                  <a:srgbClr val="FF0000"/>
                </a:solidFill>
              </a:rPr>
              <a:t>background-</a:t>
            </a:r>
            <a:r>
              <a:rPr lang="es-ES" b="1" dirty="0" err="1">
                <a:solidFill>
                  <a:srgbClr val="FF0000"/>
                </a:solidFill>
              </a:rPr>
              <a:t>image</a:t>
            </a:r>
            <a:r>
              <a:rPr lang="es-ES" dirty="0"/>
              <a:t> se usa para insertar una imagen de fondo</a:t>
            </a:r>
            <a:r>
              <a:rPr lang="es-ES" dirty="0" smtClean="0"/>
              <a:t>.</a:t>
            </a:r>
          </a:p>
          <a:p>
            <a:r>
              <a:rPr lang="es-ES" dirty="0" smtClean="0"/>
              <a:t>Por </a:t>
            </a:r>
            <a:r>
              <a:rPr lang="es-ES" dirty="0"/>
              <a:t>defecto, </a:t>
            </a:r>
            <a:r>
              <a:rPr lang="es-ES" dirty="0" smtClean="0"/>
              <a:t>una imagen de fondo se repite </a:t>
            </a:r>
            <a:r>
              <a:rPr lang="es-ES" dirty="0"/>
              <a:t>tanto en el eje horizontal como en el vertical para ocupar toda la </a:t>
            </a:r>
            <a:r>
              <a:rPr lang="es-ES" dirty="0" smtClean="0"/>
              <a:t>pantalla, la </a:t>
            </a:r>
            <a:r>
              <a:rPr lang="es-ES" dirty="0"/>
              <a:t>propiedad </a:t>
            </a:r>
            <a:r>
              <a:rPr lang="es-ES" b="1" dirty="0">
                <a:solidFill>
                  <a:srgbClr val="FF0000"/>
                </a:solidFill>
              </a:rPr>
              <a:t>background-</a:t>
            </a:r>
            <a:r>
              <a:rPr lang="es-ES" b="1" dirty="0" err="1">
                <a:solidFill>
                  <a:srgbClr val="FF0000"/>
                </a:solidFill>
              </a:rPr>
              <a:t>repeat</a:t>
            </a:r>
            <a:r>
              <a:rPr lang="es-ES" dirty="0"/>
              <a:t> controla este comportamiento</a:t>
            </a:r>
            <a:r>
              <a:rPr lang="es-ES" dirty="0" smtClean="0"/>
              <a:t>.</a:t>
            </a:r>
          </a:p>
          <a:p>
            <a:pPr lvl="1"/>
            <a:r>
              <a:rPr lang="es-ES" dirty="0" err="1"/>
              <a:t>repeat</a:t>
            </a:r>
            <a:r>
              <a:rPr lang="es-ES" dirty="0"/>
              <a:t>-x</a:t>
            </a:r>
          </a:p>
          <a:p>
            <a:pPr lvl="1"/>
            <a:r>
              <a:rPr lang="es-ES" dirty="0" err="1"/>
              <a:t>repeat</a:t>
            </a:r>
            <a:r>
              <a:rPr lang="es-ES" dirty="0"/>
              <a:t>-y</a:t>
            </a:r>
          </a:p>
          <a:p>
            <a:pPr lvl="1"/>
            <a:r>
              <a:rPr lang="es-ES" dirty="0"/>
              <a:t>repeat</a:t>
            </a:r>
          </a:p>
          <a:p>
            <a:pPr lvl="1"/>
            <a:r>
              <a:rPr lang="es-ES" dirty="0" smtClean="0"/>
              <a:t>no-repeat</a:t>
            </a:r>
          </a:p>
          <a:p>
            <a:r>
              <a:rPr lang="es-ES" dirty="0" smtClean="0"/>
              <a:t>Fijar </a:t>
            </a:r>
            <a:r>
              <a:rPr lang="es-ES" dirty="0"/>
              <a:t>la imagen de </a:t>
            </a:r>
            <a:r>
              <a:rPr lang="es-ES" dirty="0" smtClean="0"/>
              <a:t>fondo:</a:t>
            </a:r>
            <a:r>
              <a:rPr lang="es-ES" b="1" dirty="0" smtClean="0"/>
              <a:t> </a:t>
            </a:r>
            <a:r>
              <a:rPr lang="es-ES" b="1" dirty="0" smtClean="0">
                <a:solidFill>
                  <a:srgbClr val="FF0000"/>
                </a:solidFill>
              </a:rPr>
              <a:t>background-</a:t>
            </a:r>
            <a:r>
              <a:rPr lang="es-ES" b="1" dirty="0" err="1" smtClean="0">
                <a:solidFill>
                  <a:srgbClr val="FF0000"/>
                </a:solidFill>
              </a:rPr>
              <a:t>attachment</a:t>
            </a:r>
            <a:endParaRPr lang="es-ES" b="1" dirty="0">
              <a:solidFill>
                <a:srgbClr val="FF0000"/>
              </a:solidFill>
            </a:endParaRPr>
          </a:p>
          <a:p>
            <a:pPr lvl="1"/>
            <a:endParaRPr lang="es-ES" dirty="0"/>
          </a:p>
        </p:txBody>
      </p:sp>
      <p:sp>
        <p:nvSpPr>
          <p:cNvPr id="4" name="Rectángulo 3"/>
          <p:cNvSpPr/>
          <p:nvPr/>
        </p:nvSpPr>
        <p:spPr>
          <a:xfrm>
            <a:off x="10892537" y="6488668"/>
            <a:ext cx="1236557" cy="369332"/>
          </a:xfrm>
          <a:prstGeom prst="rect">
            <a:avLst/>
          </a:prstGeom>
        </p:spPr>
        <p:txBody>
          <a:bodyPr wrap="none">
            <a:spAutoFit/>
          </a:bodyPr>
          <a:lstStyle/>
          <a:p>
            <a:r>
              <a:rPr lang="es-ES" dirty="0"/>
              <a:t>F</a:t>
            </a:r>
            <a:r>
              <a:rPr lang="es-ES" dirty="0" smtClean="0"/>
              <a:t>ondos.html</a:t>
            </a:r>
            <a:endParaRPr lang="es-ES" dirty="0"/>
          </a:p>
        </p:txBody>
      </p:sp>
    </p:spTree>
    <p:extLst>
      <p:ext uri="{BB962C8B-B14F-4D97-AF65-F5344CB8AC3E}">
        <p14:creationId xmlns:p14="http://schemas.microsoft.com/office/powerpoint/2010/main" val="3805118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Colores</a:t>
            </a:r>
            <a:r>
              <a:rPr lang="en-US" b="1" dirty="0" smtClean="0"/>
              <a:t> </a:t>
            </a:r>
            <a:r>
              <a:rPr lang="en-US" b="1" dirty="0"/>
              <a:t>y </a:t>
            </a:r>
            <a:r>
              <a:rPr lang="es-ES" b="1" dirty="0" smtClean="0"/>
              <a:t>fondos</a:t>
            </a:r>
            <a:endParaRPr lang="es-ES" b="1" dirty="0"/>
          </a:p>
        </p:txBody>
      </p:sp>
      <p:sp>
        <p:nvSpPr>
          <p:cNvPr id="3" name="Marcador de contenido 2"/>
          <p:cNvSpPr>
            <a:spLocks noGrp="1"/>
          </p:cNvSpPr>
          <p:nvPr>
            <p:ph idx="1"/>
          </p:nvPr>
        </p:nvSpPr>
        <p:spPr>
          <a:xfrm>
            <a:off x="680321" y="2336872"/>
            <a:ext cx="9613861" cy="4178227"/>
          </a:xfrm>
        </p:spPr>
        <p:txBody>
          <a:bodyPr>
            <a:normAutofit/>
          </a:bodyPr>
          <a:lstStyle/>
          <a:p>
            <a:r>
              <a:rPr lang="es-ES" dirty="0"/>
              <a:t>Ubicación de la imagen de </a:t>
            </a:r>
            <a:r>
              <a:rPr lang="es-ES" dirty="0" smtClean="0"/>
              <a:t>fondo: </a:t>
            </a:r>
            <a:r>
              <a:rPr lang="es-ES" b="1" dirty="0" smtClean="0">
                <a:solidFill>
                  <a:srgbClr val="FF0000"/>
                </a:solidFill>
              </a:rPr>
              <a:t>background-position</a:t>
            </a:r>
            <a:endParaRPr lang="es-ES" b="1" dirty="0">
              <a:solidFill>
                <a:srgbClr val="FF0000"/>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150" y="2853808"/>
            <a:ext cx="4152900" cy="3476625"/>
          </a:xfrm>
          <a:prstGeom prst="rect">
            <a:avLst/>
          </a:prstGeom>
        </p:spPr>
      </p:pic>
    </p:spTree>
    <p:extLst>
      <p:ext uri="{BB962C8B-B14F-4D97-AF65-F5344CB8AC3E}">
        <p14:creationId xmlns:p14="http://schemas.microsoft.com/office/powerpoint/2010/main" val="3220888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 - Texto</a:t>
            </a:r>
            <a:endParaRPr lang="es-ES" dirty="0"/>
          </a:p>
        </p:txBody>
      </p:sp>
      <p:sp>
        <p:nvSpPr>
          <p:cNvPr id="3" name="Marcador de contenido 2"/>
          <p:cNvSpPr>
            <a:spLocks noGrp="1"/>
          </p:cNvSpPr>
          <p:nvPr>
            <p:ph sz="half" idx="1"/>
          </p:nvPr>
        </p:nvSpPr>
        <p:spPr/>
        <p:txBody>
          <a:bodyPr/>
          <a:lstStyle/>
          <a:p>
            <a:r>
              <a:rPr lang="fr-FR" dirty="0" smtClean="0"/>
              <a:t>font-</a:t>
            </a:r>
            <a:r>
              <a:rPr lang="fr-FR" dirty="0" err="1" smtClean="0"/>
              <a:t>family</a:t>
            </a:r>
            <a:endParaRPr lang="fr-FR" dirty="0"/>
          </a:p>
          <a:p>
            <a:r>
              <a:rPr lang="fr-FR" dirty="0" smtClean="0"/>
              <a:t>font-style</a:t>
            </a:r>
            <a:endParaRPr lang="fr-FR" dirty="0"/>
          </a:p>
          <a:p>
            <a:r>
              <a:rPr lang="fr-FR" dirty="0" smtClean="0"/>
              <a:t>font-variant</a:t>
            </a:r>
            <a:endParaRPr lang="fr-FR" dirty="0"/>
          </a:p>
          <a:p>
            <a:r>
              <a:rPr lang="fr-FR" dirty="0" smtClean="0"/>
              <a:t>font-</a:t>
            </a:r>
            <a:r>
              <a:rPr lang="fr-FR" dirty="0" err="1" smtClean="0"/>
              <a:t>weight</a:t>
            </a:r>
            <a:endParaRPr lang="fr-FR" dirty="0"/>
          </a:p>
          <a:p>
            <a:r>
              <a:rPr lang="fr-FR" dirty="0" smtClean="0"/>
              <a:t>font-size</a:t>
            </a:r>
            <a:endParaRPr lang="fr-FR" dirty="0"/>
          </a:p>
          <a:p>
            <a:r>
              <a:rPr lang="fr-FR" dirty="0" smtClean="0"/>
              <a:t>font</a:t>
            </a:r>
            <a:endParaRPr lang="fr-FR" dirty="0"/>
          </a:p>
          <a:p>
            <a:endParaRPr lang="es-ES" dirty="0"/>
          </a:p>
        </p:txBody>
      </p:sp>
      <p:sp>
        <p:nvSpPr>
          <p:cNvPr id="5" name="Marcador de contenido 4"/>
          <p:cNvSpPr>
            <a:spLocks noGrp="1"/>
          </p:cNvSpPr>
          <p:nvPr>
            <p:ph sz="half" idx="2"/>
          </p:nvPr>
        </p:nvSpPr>
        <p:spPr/>
        <p:txBody>
          <a:bodyPr/>
          <a:lstStyle/>
          <a:p>
            <a:r>
              <a:rPr lang="en-US" dirty="0" smtClean="0"/>
              <a:t>text-indent</a:t>
            </a:r>
            <a:endParaRPr lang="en-US" dirty="0"/>
          </a:p>
          <a:p>
            <a:r>
              <a:rPr lang="en-US" dirty="0" smtClean="0"/>
              <a:t>text-align</a:t>
            </a:r>
            <a:endParaRPr lang="en-US" dirty="0"/>
          </a:p>
          <a:p>
            <a:r>
              <a:rPr lang="en-US" dirty="0" smtClean="0"/>
              <a:t>text-decoration</a:t>
            </a:r>
            <a:endParaRPr lang="en-US" dirty="0"/>
          </a:p>
          <a:p>
            <a:r>
              <a:rPr lang="en-US" dirty="0" smtClean="0"/>
              <a:t>letter-spacing</a:t>
            </a:r>
            <a:endParaRPr lang="en-US" dirty="0"/>
          </a:p>
          <a:p>
            <a:r>
              <a:rPr lang="en-US" dirty="0" smtClean="0"/>
              <a:t>text-transform</a:t>
            </a:r>
            <a:endParaRPr lang="en-US" dirty="0"/>
          </a:p>
          <a:p>
            <a:endParaRPr lang="es-ES" dirty="0"/>
          </a:p>
        </p:txBody>
      </p:sp>
      <p:sp>
        <p:nvSpPr>
          <p:cNvPr id="4" name="Rectángulo 3"/>
          <p:cNvSpPr/>
          <p:nvPr/>
        </p:nvSpPr>
        <p:spPr>
          <a:xfrm>
            <a:off x="11023090" y="6330433"/>
            <a:ext cx="1168910" cy="369332"/>
          </a:xfrm>
          <a:prstGeom prst="rect">
            <a:avLst/>
          </a:prstGeom>
        </p:spPr>
        <p:txBody>
          <a:bodyPr wrap="none">
            <a:spAutoFit/>
          </a:bodyPr>
          <a:lstStyle/>
          <a:p>
            <a:r>
              <a:rPr lang="es-ES" dirty="0" smtClean="0"/>
              <a:t>css4.html</a:t>
            </a:r>
            <a:endParaRPr lang="es-ES" dirty="0"/>
          </a:p>
        </p:txBody>
      </p:sp>
    </p:spTree>
    <p:extLst>
      <p:ext uri="{BB962C8B-B14F-4D97-AF65-F5344CB8AC3E}">
        <p14:creationId xmlns:p14="http://schemas.microsoft.com/office/powerpoint/2010/main" val="33030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642937"/>
            <a:ext cx="7429500" cy="5572125"/>
          </a:xfrm>
          <a:prstGeom prst="rect">
            <a:avLst/>
          </a:prstGeom>
        </p:spPr>
      </p:pic>
    </p:spTree>
    <p:extLst>
      <p:ext uri="{BB962C8B-B14F-4D97-AF65-F5344CB8AC3E}">
        <p14:creationId xmlns:p14="http://schemas.microsoft.com/office/powerpoint/2010/main" val="4148777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 nuevas</a:t>
            </a:r>
            <a:endParaRPr lang="es-ES" dirty="0"/>
          </a:p>
        </p:txBody>
      </p:sp>
      <p:pic>
        <p:nvPicPr>
          <p:cNvPr id="5" name="Imagen 4"/>
          <p:cNvPicPr>
            <a:picLocks noChangeAspect="1"/>
          </p:cNvPicPr>
          <p:nvPr/>
        </p:nvPicPr>
        <p:blipFill>
          <a:blip r:embed="rId2"/>
          <a:stretch>
            <a:fillRect/>
          </a:stretch>
        </p:blipFill>
        <p:spPr>
          <a:xfrm>
            <a:off x="1994750" y="2053753"/>
            <a:ext cx="6985001" cy="4682997"/>
          </a:xfrm>
          <a:prstGeom prst="rect">
            <a:avLst/>
          </a:prstGeom>
        </p:spPr>
      </p:pic>
    </p:spTree>
    <p:extLst>
      <p:ext uri="{BB962C8B-B14F-4D97-AF65-F5344CB8AC3E}">
        <p14:creationId xmlns:p14="http://schemas.microsoft.com/office/powerpoint/2010/main" val="11475605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Agrupación de elementos (span y div</a:t>
            </a:r>
            <a:r>
              <a:rPr lang="es-ES" dirty="0" smtClean="0"/>
              <a:t>)</a:t>
            </a:r>
            <a:endParaRPr lang="es-ES" dirty="0"/>
          </a:p>
        </p:txBody>
      </p:sp>
      <p:sp>
        <p:nvSpPr>
          <p:cNvPr id="3" name="Marcador de contenido 2"/>
          <p:cNvSpPr>
            <a:spLocks noGrp="1"/>
          </p:cNvSpPr>
          <p:nvPr>
            <p:ph idx="1"/>
          </p:nvPr>
        </p:nvSpPr>
        <p:spPr/>
        <p:txBody>
          <a:bodyPr/>
          <a:lstStyle/>
          <a:p>
            <a:r>
              <a:rPr lang="en-US" altLang="en-US" b="1" dirty="0">
                <a:solidFill>
                  <a:srgbClr val="FF0000"/>
                </a:solidFill>
                <a:latin typeface="Arial" panose="020B0604020202020204" pitchFamily="34" charset="0"/>
              </a:rPr>
              <a:t>&lt;span&gt; </a:t>
            </a:r>
            <a:r>
              <a:rPr lang="en-US" altLang="en-US" dirty="0">
                <a:latin typeface="Arial" panose="020B0604020202020204" pitchFamily="34" charset="0"/>
              </a:rPr>
              <a:t>y </a:t>
            </a:r>
            <a:r>
              <a:rPr lang="en-US" altLang="en-US" b="1" dirty="0">
                <a:solidFill>
                  <a:srgbClr val="FF0000"/>
                </a:solidFill>
                <a:latin typeface="Arial" panose="020B0604020202020204" pitchFamily="34" charset="0"/>
              </a:rPr>
              <a:t>&lt;div&gt; </a:t>
            </a:r>
            <a:r>
              <a:rPr lang="en-US" altLang="en-US" dirty="0">
                <a:latin typeface="Arial" panose="020B0604020202020204" pitchFamily="34" charset="0"/>
              </a:rPr>
              <a:t>se </a:t>
            </a:r>
            <a:r>
              <a:rPr lang="en-US" altLang="en-US" dirty="0" err="1">
                <a:latin typeface="Arial" panose="020B0604020202020204" pitchFamily="34" charset="0"/>
              </a:rPr>
              <a:t>usan</a:t>
            </a:r>
            <a:r>
              <a:rPr lang="en-US" altLang="en-US" dirty="0">
                <a:latin typeface="Arial" panose="020B0604020202020204" pitchFamily="34" charset="0"/>
              </a:rPr>
              <a:t> para </a:t>
            </a:r>
            <a:r>
              <a:rPr lang="en-US" altLang="en-US" dirty="0" err="1">
                <a:latin typeface="Arial" panose="020B0604020202020204" pitchFamily="34" charset="0"/>
              </a:rPr>
              <a:t>agrupar</a:t>
            </a:r>
            <a:r>
              <a:rPr lang="en-US" altLang="en-US" dirty="0">
                <a:latin typeface="Arial" panose="020B0604020202020204" pitchFamily="34" charset="0"/>
              </a:rPr>
              <a:t> y </a:t>
            </a:r>
            <a:r>
              <a:rPr lang="en-US" altLang="en-US" dirty="0" err="1">
                <a:latin typeface="Arial" panose="020B0604020202020204" pitchFamily="34" charset="0"/>
              </a:rPr>
              <a:t>estructurar</a:t>
            </a:r>
            <a:r>
              <a:rPr lang="en-US" altLang="en-US" dirty="0">
                <a:latin typeface="Arial" panose="020B0604020202020204" pitchFamily="34" charset="0"/>
              </a:rPr>
              <a:t> un </a:t>
            </a:r>
            <a:r>
              <a:rPr lang="en-US" altLang="en-US" dirty="0" err="1">
                <a:latin typeface="Arial" panose="020B0604020202020204" pitchFamily="34" charset="0"/>
              </a:rPr>
              <a:t>documento</a:t>
            </a:r>
            <a:r>
              <a:rPr lang="en-US" altLang="en-US" dirty="0">
                <a:latin typeface="Arial" panose="020B0604020202020204" pitchFamily="34" charset="0"/>
              </a:rPr>
              <a:t>, y se </a:t>
            </a:r>
            <a:r>
              <a:rPr lang="en-US" altLang="en-US" dirty="0" err="1">
                <a:latin typeface="Arial" panose="020B0604020202020204" pitchFamily="34" charset="0"/>
              </a:rPr>
              <a:t>usarán</a:t>
            </a:r>
            <a:r>
              <a:rPr lang="en-US" altLang="en-US" dirty="0">
                <a:latin typeface="Arial" panose="020B0604020202020204" pitchFamily="34" charset="0"/>
              </a:rPr>
              <a:t>, a menudo, junto con </a:t>
            </a:r>
            <a:r>
              <a:rPr lang="en-US" altLang="en-US" dirty="0" err="1">
                <a:latin typeface="Arial" panose="020B0604020202020204" pitchFamily="34" charset="0"/>
              </a:rPr>
              <a:t>los</a:t>
            </a:r>
            <a:r>
              <a:rPr lang="en-US" altLang="en-US" dirty="0">
                <a:latin typeface="Arial" panose="020B0604020202020204" pitchFamily="34" charset="0"/>
              </a:rPr>
              <a:t> </a:t>
            </a:r>
            <a:r>
              <a:rPr lang="en-US" altLang="en-US" dirty="0" err="1">
                <a:latin typeface="Arial" panose="020B0604020202020204" pitchFamily="34" charset="0"/>
              </a:rPr>
              <a:t>atributos</a:t>
            </a:r>
            <a:r>
              <a:rPr lang="en-US" altLang="en-US" dirty="0">
                <a:latin typeface="Arial" panose="020B0604020202020204" pitchFamily="34" charset="0"/>
              </a:rPr>
              <a:t> </a:t>
            </a:r>
            <a:r>
              <a:rPr lang="en-US" altLang="en-US" dirty="0" smtClean="0">
                <a:latin typeface="Arial" panose="020B0604020202020204" pitchFamily="34" charset="0"/>
              </a:rPr>
              <a:t>id y class.</a:t>
            </a:r>
            <a:endParaRPr lang="en-US" altLang="en-US" dirty="0">
              <a:latin typeface="Arial" panose="020B0604020202020204" pitchFamily="34" charset="0"/>
            </a:endParaRPr>
          </a:p>
          <a:p>
            <a:r>
              <a:rPr lang="es-ES" dirty="0"/>
              <a:t>El elemento </a:t>
            </a:r>
            <a:r>
              <a:rPr lang="es-ES" b="1" dirty="0">
                <a:solidFill>
                  <a:srgbClr val="FF0000"/>
                </a:solidFill>
              </a:rPr>
              <a:t>&lt;span&gt;</a:t>
            </a:r>
            <a:r>
              <a:rPr lang="es-ES" dirty="0"/>
              <a:t> </a:t>
            </a:r>
            <a:r>
              <a:rPr lang="es-ES" dirty="0" smtClean="0"/>
              <a:t>se </a:t>
            </a:r>
            <a:r>
              <a:rPr lang="es-ES" dirty="0"/>
              <a:t>podría denominar un elemento neutro que no añade nada al documento en sí. Pero con CSS </a:t>
            </a:r>
            <a:r>
              <a:rPr lang="es-ES" b="1" dirty="0">
                <a:solidFill>
                  <a:srgbClr val="FF0000"/>
                </a:solidFill>
              </a:rPr>
              <a:t>&lt;span&gt; </a:t>
            </a:r>
            <a:r>
              <a:rPr lang="es-ES" dirty="0"/>
              <a:t>se puede usar para añadir características visuales distintivas a partes específicas de texto en los documentos.</a:t>
            </a:r>
          </a:p>
        </p:txBody>
      </p:sp>
      <p:sp>
        <p:nvSpPr>
          <p:cNvPr id="5" name="Rectángulo 4"/>
          <p:cNvSpPr/>
          <p:nvPr/>
        </p:nvSpPr>
        <p:spPr>
          <a:xfrm>
            <a:off x="4280279" y="6012392"/>
            <a:ext cx="5180842" cy="369332"/>
          </a:xfrm>
          <a:prstGeom prst="rect">
            <a:avLst/>
          </a:prstGeom>
        </p:spPr>
        <p:txBody>
          <a:bodyPr wrap="none">
            <a:spAutoFit/>
          </a:bodyPr>
          <a:lstStyle/>
          <a:p>
            <a:r>
              <a:rPr lang="es-ES" dirty="0"/>
              <a:t>https://www.w3schools.com/tags/tag_span.asp</a:t>
            </a:r>
          </a:p>
        </p:txBody>
      </p:sp>
      <p:sp>
        <p:nvSpPr>
          <p:cNvPr id="6" name="Rectángulo 5"/>
          <p:cNvSpPr/>
          <p:nvPr/>
        </p:nvSpPr>
        <p:spPr>
          <a:xfrm>
            <a:off x="1511300" y="6330433"/>
            <a:ext cx="8788400" cy="369332"/>
          </a:xfrm>
          <a:prstGeom prst="rect">
            <a:avLst/>
          </a:prstGeom>
        </p:spPr>
        <p:txBody>
          <a:bodyPr wrap="square">
            <a:spAutoFit/>
          </a:bodyPr>
          <a:lstStyle/>
          <a:p>
            <a:r>
              <a:rPr lang="es-ES" dirty="0"/>
              <a:t>https://www.w3schools.com/html/tryit.asp?filename=tryhtml_inline_span</a:t>
            </a:r>
          </a:p>
        </p:txBody>
      </p:sp>
      <p:sp>
        <p:nvSpPr>
          <p:cNvPr id="7" name="Rectángulo 6"/>
          <p:cNvSpPr/>
          <p:nvPr/>
        </p:nvSpPr>
        <p:spPr>
          <a:xfrm>
            <a:off x="11023090" y="6330433"/>
            <a:ext cx="973343" cy="369332"/>
          </a:xfrm>
          <a:prstGeom prst="rect">
            <a:avLst/>
          </a:prstGeom>
        </p:spPr>
        <p:txBody>
          <a:bodyPr wrap="none">
            <a:spAutoFit/>
          </a:bodyPr>
          <a:lstStyle/>
          <a:p>
            <a:r>
              <a:rPr lang="es-ES" dirty="0" smtClean="0"/>
              <a:t>css5.html</a:t>
            </a:r>
            <a:endParaRPr lang="es-ES" dirty="0"/>
          </a:p>
        </p:txBody>
      </p:sp>
    </p:spTree>
    <p:extLst>
      <p:ext uri="{BB962C8B-B14F-4D97-AF65-F5344CB8AC3E}">
        <p14:creationId xmlns:p14="http://schemas.microsoft.com/office/powerpoint/2010/main" val="1835058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b="1" dirty="0">
                <a:solidFill>
                  <a:srgbClr val="FF0000"/>
                </a:solidFill>
                <a:latin typeface="Arial" panose="020B0604020202020204" pitchFamily="34" charset="0"/>
              </a:rPr>
              <a:t>&lt;div&gt;</a:t>
            </a:r>
            <a:endParaRPr lang="es-ES" dirty="0"/>
          </a:p>
        </p:txBody>
      </p:sp>
      <p:sp>
        <p:nvSpPr>
          <p:cNvPr id="3" name="Marcador de contenido 2"/>
          <p:cNvSpPr>
            <a:spLocks noGrp="1"/>
          </p:cNvSpPr>
          <p:nvPr>
            <p:ph idx="1"/>
          </p:nvPr>
        </p:nvSpPr>
        <p:spPr/>
        <p:txBody>
          <a:bodyPr>
            <a:normAutofit/>
          </a:bodyPr>
          <a:lstStyle/>
          <a:p>
            <a:r>
              <a:rPr lang="es-ES" dirty="0"/>
              <a:t>Sirve para crear secciones o agrupar contenidos</a:t>
            </a:r>
            <a:r>
              <a:rPr lang="es-ES" dirty="0" smtClean="0"/>
              <a:t>.</a:t>
            </a:r>
          </a:p>
          <a:p>
            <a:r>
              <a:rPr lang="es-ES" dirty="0"/>
              <a:t>La etiqueta </a:t>
            </a:r>
            <a:r>
              <a:rPr lang="es-ES" b="1" dirty="0">
                <a:solidFill>
                  <a:srgbClr val="FF0000"/>
                </a:solidFill>
              </a:rPr>
              <a:t>&lt;div&gt; </a:t>
            </a:r>
            <a:r>
              <a:rPr lang="es-ES" dirty="0"/>
              <a:t>se emplea para definir un bloque de contenido o sección de la página, para poder aplicarle diferentes estilos e incluso para realizar </a:t>
            </a:r>
            <a:r>
              <a:rPr lang="es-ES" dirty="0" err="1" smtClean="0"/>
              <a:t>operaci</a:t>
            </a:r>
            <a:endParaRPr lang="es-ES" dirty="0" smtClean="0"/>
          </a:p>
          <a:p>
            <a:r>
              <a:rPr lang="es-ES" dirty="0"/>
              <a:t> Después de un </a:t>
            </a:r>
            <a:r>
              <a:rPr lang="es-ES" b="1" dirty="0">
                <a:solidFill>
                  <a:srgbClr val="FF0000"/>
                </a:solidFill>
              </a:rPr>
              <a:t>&lt;/div&gt; </a:t>
            </a:r>
            <a:r>
              <a:rPr lang="es-ES" dirty="0"/>
              <a:t>se comienza con una nueva línea. Esa es una de las diferencias principales con </a:t>
            </a:r>
            <a:r>
              <a:rPr lang="es-ES" dirty="0" smtClean="0"/>
              <a:t>la </a:t>
            </a:r>
            <a:r>
              <a:rPr lang="es-ES" dirty="0"/>
              <a:t>etiqueta </a:t>
            </a:r>
            <a:r>
              <a:rPr lang="es-ES" b="1" dirty="0">
                <a:solidFill>
                  <a:srgbClr val="FF0000"/>
                </a:solidFill>
              </a:rPr>
              <a:t>&lt;span&gt;</a:t>
            </a:r>
            <a:r>
              <a:rPr lang="es-ES" dirty="0"/>
              <a:t>. </a:t>
            </a:r>
          </a:p>
        </p:txBody>
      </p:sp>
      <p:sp>
        <p:nvSpPr>
          <p:cNvPr id="4" name="Rectángulo 3"/>
          <p:cNvSpPr/>
          <p:nvPr/>
        </p:nvSpPr>
        <p:spPr>
          <a:xfrm>
            <a:off x="11023090" y="6329889"/>
            <a:ext cx="1168910" cy="369332"/>
          </a:xfrm>
          <a:prstGeom prst="rect">
            <a:avLst/>
          </a:prstGeom>
        </p:spPr>
        <p:txBody>
          <a:bodyPr wrap="none">
            <a:spAutoFit/>
          </a:bodyPr>
          <a:lstStyle/>
          <a:p>
            <a:r>
              <a:rPr lang="es-ES" dirty="0" smtClean="0"/>
              <a:t>css5.html</a:t>
            </a:r>
            <a:endParaRPr lang="es-ES" dirty="0"/>
          </a:p>
        </p:txBody>
      </p:sp>
    </p:spTree>
    <p:extLst>
      <p:ext uri="{BB962C8B-B14F-4D97-AF65-F5344CB8AC3E}">
        <p14:creationId xmlns:p14="http://schemas.microsoft.com/office/powerpoint/2010/main" val="850444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El </a:t>
            </a:r>
            <a:r>
              <a:rPr lang="en-US" dirty="0" err="1"/>
              <a:t>modelo</a:t>
            </a:r>
            <a:r>
              <a:rPr lang="en-US" dirty="0"/>
              <a:t> de </a:t>
            </a:r>
            <a:r>
              <a:rPr lang="en-US" dirty="0" err="1" smtClean="0"/>
              <a:t>caja</a:t>
            </a:r>
            <a:endParaRPr lang="es-ES" dirty="0"/>
          </a:p>
        </p:txBody>
      </p:sp>
      <p:sp>
        <p:nvSpPr>
          <p:cNvPr id="3" name="Marcador de contenido 2"/>
          <p:cNvSpPr>
            <a:spLocks noGrp="1"/>
          </p:cNvSpPr>
          <p:nvPr>
            <p:ph idx="1"/>
          </p:nvPr>
        </p:nvSpPr>
        <p:spPr/>
        <p:txBody>
          <a:bodyPr/>
          <a:lstStyle/>
          <a:p>
            <a:r>
              <a:rPr lang="es-ES" dirty="0"/>
              <a:t>El modelo de caja en CSS describe las cajas que se generan a partir de los elementos HTML. El modelo de caja también contiene opciones detalladas en lo referente al ajuste de márgenes, bordes, relleno (</a:t>
            </a:r>
            <a:r>
              <a:rPr lang="es-ES" dirty="0" err="1"/>
              <a:t>padding</a:t>
            </a:r>
            <a:r>
              <a:rPr lang="es-ES" dirty="0"/>
              <a:t>) y contenido de cada elemento. La siguiente imagen muestra cómo se construye el modelo de caja: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627" y="4140200"/>
            <a:ext cx="3273136" cy="2489200"/>
          </a:xfrm>
          <a:prstGeom prst="rect">
            <a:avLst/>
          </a:prstGeom>
        </p:spPr>
      </p:pic>
      <p:sp>
        <p:nvSpPr>
          <p:cNvPr id="5" name="Rectángulo 4"/>
          <p:cNvSpPr/>
          <p:nvPr/>
        </p:nvSpPr>
        <p:spPr>
          <a:xfrm>
            <a:off x="11023090" y="6329889"/>
            <a:ext cx="1168910" cy="369332"/>
          </a:xfrm>
          <a:prstGeom prst="rect">
            <a:avLst/>
          </a:prstGeom>
        </p:spPr>
        <p:txBody>
          <a:bodyPr wrap="none">
            <a:spAutoFit/>
          </a:bodyPr>
          <a:lstStyle/>
          <a:p>
            <a:r>
              <a:rPr lang="es-ES" dirty="0" smtClean="0"/>
              <a:t>css6.html</a:t>
            </a:r>
            <a:endParaRPr lang="es-ES" dirty="0"/>
          </a:p>
        </p:txBody>
      </p:sp>
    </p:spTree>
    <p:extLst>
      <p:ext uri="{BB962C8B-B14F-4D97-AF65-F5344CB8AC3E}">
        <p14:creationId xmlns:p14="http://schemas.microsoft.com/office/powerpoint/2010/main" val="20223120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E05230-B2CB-49C5-ABE9-66D0DC9250BA}"/>
              </a:ext>
            </a:extLst>
          </p:cNvPr>
          <p:cNvSpPr>
            <a:spLocks noGrp="1"/>
          </p:cNvSpPr>
          <p:nvPr>
            <p:ph type="title"/>
          </p:nvPr>
        </p:nvSpPr>
        <p:spPr/>
        <p:txBody>
          <a:bodyPr/>
          <a:lstStyle/>
          <a:p>
            <a:r>
              <a:rPr lang="es-419" dirty="0" err="1"/>
              <a:t>Boostrap</a:t>
            </a:r>
            <a:endParaRPr lang="es-ES" dirty="0"/>
          </a:p>
        </p:txBody>
      </p:sp>
      <p:sp>
        <p:nvSpPr>
          <p:cNvPr id="3" name="Marcador de contenido 2">
            <a:extLst>
              <a:ext uri="{FF2B5EF4-FFF2-40B4-BE49-F238E27FC236}">
                <a16:creationId xmlns:a16="http://schemas.microsoft.com/office/drawing/2014/main" xmlns="" id="{51DC7BA9-BDDA-4C7D-AA05-D5A070B32232}"/>
              </a:ext>
            </a:extLst>
          </p:cNvPr>
          <p:cNvSpPr>
            <a:spLocks noGrp="1"/>
          </p:cNvSpPr>
          <p:nvPr>
            <p:ph idx="1"/>
          </p:nvPr>
        </p:nvSpPr>
        <p:spPr/>
        <p:txBody>
          <a:bodyPr/>
          <a:lstStyle/>
          <a:p>
            <a:r>
              <a:rPr lang="es-ES" dirty="0"/>
              <a:t>Bootstrap es un </a:t>
            </a:r>
            <a:r>
              <a:rPr lang="es-ES" dirty="0" err="1"/>
              <a:t>framework</a:t>
            </a:r>
            <a:r>
              <a:rPr lang="es-ES" dirty="0"/>
              <a:t> CSS y </a:t>
            </a:r>
            <a:r>
              <a:rPr lang="es-ES" dirty="0" err="1"/>
              <a:t>Javascript</a:t>
            </a:r>
            <a:r>
              <a:rPr lang="es-ES" dirty="0"/>
              <a:t> diseñado para la creación de interfaces limpias y con un diseño </a:t>
            </a:r>
            <a:r>
              <a:rPr lang="es-ES" dirty="0" err="1"/>
              <a:t>responsive</a:t>
            </a:r>
            <a:r>
              <a:rPr lang="es-ES" dirty="0"/>
              <a:t>. Además, ofrece un amplio abanico de herramientas y funciones, de manera que los usuarios pueden crear prácticamente cualquier tipo de sitio web haciendo uso </a:t>
            </a:r>
            <a:r>
              <a:rPr lang="es-ES"/>
              <a:t>de las mismas</a:t>
            </a:r>
            <a:r>
              <a:rPr lang="es-ES" dirty="0"/>
              <a:t>.</a:t>
            </a:r>
          </a:p>
          <a:p>
            <a:endParaRPr lang="es-ES" dirty="0"/>
          </a:p>
          <a:p>
            <a:endParaRPr lang="es-ES" dirty="0"/>
          </a:p>
        </p:txBody>
      </p:sp>
      <p:sp>
        <p:nvSpPr>
          <p:cNvPr id="4" name="Rectángulo 3">
            <a:extLst>
              <a:ext uri="{FF2B5EF4-FFF2-40B4-BE49-F238E27FC236}">
                <a16:creationId xmlns:a16="http://schemas.microsoft.com/office/drawing/2014/main" xmlns="" id="{065289C7-0044-4856-9891-71EDFCFDC860}"/>
              </a:ext>
            </a:extLst>
          </p:cNvPr>
          <p:cNvSpPr/>
          <p:nvPr/>
        </p:nvSpPr>
        <p:spPr>
          <a:xfrm>
            <a:off x="9186447" y="6239482"/>
            <a:ext cx="2603341" cy="369332"/>
          </a:xfrm>
          <a:prstGeom prst="rect">
            <a:avLst/>
          </a:prstGeom>
        </p:spPr>
        <p:txBody>
          <a:bodyPr wrap="none">
            <a:spAutoFit/>
          </a:bodyPr>
          <a:lstStyle/>
          <a:p>
            <a:r>
              <a:rPr lang="es-ES" dirty="0">
                <a:hlinkClick r:id="rId2"/>
              </a:rPr>
              <a:t>https://getbootstrap.com/</a:t>
            </a:r>
            <a:endParaRPr lang="es-ES" dirty="0"/>
          </a:p>
        </p:txBody>
      </p:sp>
    </p:spTree>
    <p:extLst>
      <p:ext uri="{BB962C8B-B14F-4D97-AF65-F5344CB8AC3E}">
        <p14:creationId xmlns:p14="http://schemas.microsoft.com/office/powerpoint/2010/main" val="2670365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419" b="1" dirty="0" err="1"/>
              <a:t>Javascript</a:t>
            </a:r>
            <a:endParaRPr lang="es-ES" b="1" dirty="0"/>
          </a:p>
        </p:txBody>
      </p:sp>
    </p:spTree>
    <p:extLst>
      <p:ext uri="{BB962C8B-B14F-4D97-AF65-F5344CB8AC3E}">
        <p14:creationId xmlns:p14="http://schemas.microsoft.com/office/powerpoint/2010/main" val="37491154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Quattrocento Sans"/>
              <a:buNone/>
            </a:pPr>
            <a:r>
              <a:rPr lang="es-CO" b="1" dirty="0">
                <a:latin typeface="Quattrocento Sans"/>
                <a:ea typeface="Quattrocento Sans"/>
                <a:cs typeface="Quattrocento Sans"/>
                <a:sym typeface="Quattrocento Sans"/>
              </a:rPr>
              <a:t>JAVA SCRIPT</a:t>
            </a:r>
            <a:endParaRPr b="1" dirty="0">
              <a:latin typeface="Quattrocento Sans"/>
              <a:ea typeface="Quattrocento Sans"/>
              <a:cs typeface="Quattrocento Sans"/>
              <a:sym typeface="Quattrocento Sans"/>
            </a:endParaRPr>
          </a:p>
        </p:txBody>
      </p:sp>
      <p:sp>
        <p:nvSpPr>
          <p:cNvPr id="96" name="Google Shape;96;p2"/>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80000"/>
              </a:lnSpc>
              <a:spcBef>
                <a:spcPts val="0"/>
              </a:spcBef>
              <a:spcAft>
                <a:spcPts val="0"/>
              </a:spcAft>
              <a:buClr>
                <a:srgbClr val="2E75B5"/>
              </a:buClr>
              <a:buSzPts val="2590"/>
              <a:buNone/>
            </a:pPr>
            <a:r>
              <a:rPr lang="es-CO" sz="2590" b="1" dirty="0">
                <a:solidFill>
                  <a:schemeClr val="bg1"/>
                </a:solidFill>
                <a:latin typeface="Quattrocento Sans"/>
                <a:ea typeface="Quattrocento Sans"/>
                <a:cs typeface="Quattrocento Sans"/>
                <a:sym typeface="Quattrocento Sans"/>
              </a:rPr>
              <a:t>JavaScript</a:t>
            </a:r>
            <a:r>
              <a:rPr lang="es-CO" sz="2590" dirty="0">
                <a:latin typeface="Quattrocento Sans"/>
                <a:ea typeface="Quattrocento Sans"/>
                <a:cs typeface="Quattrocento Sans"/>
                <a:sym typeface="Quattrocento Sans"/>
              </a:rPr>
              <a:t> (abreviado comúnmente JS) es un lenguaje de programación interpretado, dialecto del estándar </a:t>
            </a:r>
            <a:r>
              <a:rPr lang="es-CO" sz="2590" dirty="0">
                <a:solidFill>
                  <a:srgbClr val="C00000"/>
                </a:solidFill>
                <a:latin typeface="Quattrocento Sans"/>
                <a:ea typeface="Quattrocento Sans"/>
                <a:cs typeface="Quattrocento Sans"/>
                <a:sym typeface="Quattrocento Sans"/>
              </a:rPr>
              <a:t>ECMAScript</a:t>
            </a:r>
            <a:r>
              <a:rPr lang="es-CO" sz="2590" dirty="0">
                <a:latin typeface="Quattrocento Sans"/>
                <a:ea typeface="Quattrocento Sans"/>
                <a:cs typeface="Quattrocento Sans"/>
                <a:sym typeface="Quattrocento Sans"/>
              </a:rPr>
              <a:t>. Se define como orientado a objetos, imperativo, débilmente tipado y dinámico.</a:t>
            </a:r>
            <a:endParaRPr dirty="0"/>
          </a:p>
          <a:p>
            <a:pPr marL="0" lvl="0" indent="0" algn="just" rtl="0">
              <a:lnSpc>
                <a:spcPct val="8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JavaScript es un lenguaje de programación que se utiliza principalmente para crear páginas web dinámicas.</a:t>
            </a:r>
            <a:endParaRPr dirty="0"/>
          </a:p>
          <a:p>
            <a:pPr marL="0" lvl="0" indent="0" algn="just"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Una página web dinámica es aquella que incorpora efectos como texto que aparece y desaparece, animaciones, acciones que se activan al pulsar botones y ventanas con mensajes de aviso al usuario.</a:t>
            </a:r>
            <a:endParaRPr dirty="0"/>
          </a:p>
          <a:p>
            <a:pPr marL="0" lvl="0" indent="0" algn="just"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p:txBody>
      </p:sp>
      <p:pic>
        <p:nvPicPr>
          <p:cNvPr id="97" name="Google Shape;97;p2"/>
          <p:cNvPicPr preferRelativeResize="0"/>
          <p:nvPr/>
        </p:nvPicPr>
        <p:blipFill rotWithShape="1">
          <a:blip r:embed="rId3">
            <a:alphaModFix/>
          </a:blip>
          <a:srcRect/>
          <a:stretch/>
        </p:blipFill>
        <p:spPr>
          <a:xfrm>
            <a:off x="10149818" y="5634364"/>
            <a:ext cx="1036965" cy="1210235"/>
          </a:xfrm>
          <a:prstGeom prst="rect">
            <a:avLst/>
          </a:prstGeom>
          <a:noFill/>
          <a:ln>
            <a:noFill/>
          </a:ln>
        </p:spPr>
      </p:pic>
    </p:spTree>
    <p:extLst>
      <p:ext uri="{BB962C8B-B14F-4D97-AF65-F5344CB8AC3E}">
        <p14:creationId xmlns:p14="http://schemas.microsoft.com/office/powerpoint/2010/main" val="3869037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ítulo 1">
            <a:extLst>
              <a:ext uri="{FF2B5EF4-FFF2-40B4-BE49-F238E27FC236}">
                <a16:creationId xmlns:a16="http://schemas.microsoft.com/office/drawing/2014/main" xmlns="" id="{5BCE16DC-9126-4210-9A74-6BA2C00BE882}"/>
              </a:ext>
            </a:extLst>
          </p:cNvPr>
          <p:cNvSpPr>
            <a:spLocks noGrp="1"/>
          </p:cNvSpPr>
          <p:nvPr>
            <p:ph type="title"/>
          </p:nvPr>
        </p:nvSpPr>
        <p:spPr/>
        <p:txBody>
          <a:bodyPr/>
          <a:lstStyle/>
          <a:p>
            <a:r>
              <a:rPr lang="es-CO" b="1" dirty="0">
                <a:latin typeface="Quattrocento Sans"/>
                <a:ea typeface="Quattrocento Sans"/>
                <a:cs typeface="Quattrocento Sans"/>
                <a:sym typeface="Quattrocento Sans"/>
              </a:rPr>
              <a:t>JAVA SCRIPT</a:t>
            </a:r>
            <a:endParaRPr lang="es-ES" dirty="0"/>
          </a:p>
        </p:txBody>
      </p:sp>
      <p:sp>
        <p:nvSpPr>
          <p:cNvPr id="102" name="Google Shape;102;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latin typeface="Quattrocento Sans"/>
                <a:ea typeface="Quattrocento Sans"/>
                <a:cs typeface="Quattrocento Sans"/>
                <a:sym typeface="Quattrocento Sans"/>
              </a:rPr>
              <a:t>Técnicamente, JavaScript es un lenguaje de programación interpretado, por lo que no es necesario compilar los programas para ejecutarlos. En otras palabras, los programas escritos con JavaScript se pueden probar directamente en cualquier navegador sin necesidad de procesos intermedios.</a:t>
            </a:r>
            <a:endParaRPr dirty="0"/>
          </a:p>
          <a:p>
            <a:pPr marL="0" lvl="0" indent="0" algn="just"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A pesar de su nombre, JavaScript no guarda ninguna relación directa con el lenguaje de programación Java. Legalmente, JavaScript es una marca registrada de la empresa </a:t>
            </a:r>
            <a:r>
              <a:rPr lang="es-CO" dirty="0" err="1">
                <a:latin typeface="Quattrocento Sans"/>
                <a:ea typeface="Quattrocento Sans"/>
                <a:cs typeface="Quattrocento Sans"/>
                <a:sym typeface="Quattrocento Sans"/>
              </a:rPr>
              <a:t>Sun</a:t>
            </a:r>
            <a:r>
              <a:rPr lang="es-CO" dirty="0">
                <a:latin typeface="Quattrocento Sans"/>
                <a:ea typeface="Quattrocento Sans"/>
                <a:cs typeface="Quattrocento Sans"/>
                <a:sym typeface="Quattrocento Sans"/>
              </a:rPr>
              <a:t> Microsystems</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520890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851647" y="20376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a:latin typeface="Quattrocento Sans"/>
                <a:ea typeface="Quattrocento Sans"/>
                <a:cs typeface="Quattrocento Sans"/>
                <a:sym typeface="Quattrocento Sans"/>
              </a:rPr>
              <a:t>ACLARACIONES</a:t>
            </a:r>
            <a:endParaRPr b="1">
              <a:latin typeface="Quattrocento Sans"/>
              <a:ea typeface="Quattrocento Sans"/>
              <a:cs typeface="Quattrocento Sans"/>
              <a:sym typeface="Quattrocento Sans"/>
            </a:endParaRPr>
          </a:p>
        </p:txBody>
      </p:sp>
      <p:sp>
        <p:nvSpPr>
          <p:cNvPr id="120" name="Google Shape;120;p6"/>
          <p:cNvSpPr txBox="1">
            <a:spLocks noGrp="1"/>
          </p:cNvSpPr>
          <p:nvPr>
            <p:ph type="body" idx="1"/>
          </p:nvPr>
        </p:nvSpPr>
        <p:spPr>
          <a:xfrm>
            <a:off x="878542" y="1449107"/>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a:latin typeface="Quattrocento Sans"/>
                <a:ea typeface="Quattrocento Sans"/>
                <a:cs typeface="Quattrocento Sans"/>
                <a:sym typeface="Quattrocento Sans"/>
              </a:rPr>
              <a:t>En primer lugar, JavaScript no tiene nada que ver con el lenguaje de programación Java.  JavaScript es un lenguaje de scripting basado en el navegador que ejecuta el código del lado del cliente. Esto significa que cualquier código que se escribe en JavaScript se entrega desde el servidor junto a las páginas web, y todo el código se ejecuta desde el navegador del usuario (en el dispositivo del usuario) en lugar de hacerlo directamente en el servidor donde se encuentra la página web.</a:t>
            </a:r>
            <a:endParaRPr/>
          </a:p>
        </p:txBody>
      </p:sp>
      <p:pic>
        <p:nvPicPr>
          <p:cNvPr id="121" name="Google Shape;121;p6"/>
          <p:cNvPicPr preferRelativeResize="0"/>
          <p:nvPr/>
        </p:nvPicPr>
        <p:blipFill rotWithShape="1">
          <a:blip r:embed="rId3">
            <a:alphaModFix/>
          </a:blip>
          <a:srcRect/>
          <a:stretch/>
        </p:blipFill>
        <p:spPr>
          <a:xfrm>
            <a:off x="3803975" y="4810486"/>
            <a:ext cx="1265566" cy="1782488"/>
          </a:xfrm>
          <a:prstGeom prst="rect">
            <a:avLst/>
          </a:prstGeom>
          <a:noFill/>
          <a:ln>
            <a:noFill/>
          </a:ln>
        </p:spPr>
      </p:pic>
      <p:pic>
        <p:nvPicPr>
          <p:cNvPr id="122" name="Google Shape;122;p6"/>
          <p:cNvPicPr preferRelativeResize="0"/>
          <p:nvPr/>
        </p:nvPicPr>
        <p:blipFill rotWithShape="1">
          <a:blip r:embed="rId4">
            <a:alphaModFix/>
          </a:blip>
          <a:srcRect/>
          <a:stretch/>
        </p:blipFill>
        <p:spPr>
          <a:xfrm>
            <a:off x="6479801" y="4598893"/>
            <a:ext cx="2529728" cy="2070847"/>
          </a:xfrm>
          <a:prstGeom prst="rect">
            <a:avLst/>
          </a:prstGeom>
          <a:noFill/>
          <a:ln>
            <a:noFill/>
          </a:ln>
        </p:spPr>
      </p:pic>
      <p:pic>
        <p:nvPicPr>
          <p:cNvPr id="123" name="Google Shape;123;p6"/>
          <p:cNvPicPr preferRelativeResize="0"/>
          <p:nvPr/>
        </p:nvPicPr>
        <p:blipFill rotWithShape="1">
          <a:blip r:embed="rId5">
            <a:alphaModFix/>
          </a:blip>
          <a:srcRect/>
          <a:stretch/>
        </p:blipFill>
        <p:spPr>
          <a:xfrm>
            <a:off x="5468470" y="5060576"/>
            <a:ext cx="1241612" cy="1241612"/>
          </a:xfrm>
          <a:prstGeom prst="rect">
            <a:avLst/>
          </a:prstGeom>
          <a:noFill/>
          <a:ln>
            <a:noFill/>
          </a:ln>
        </p:spPr>
      </p:pic>
    </p:spTree>
    <p:extLst>
      <p:ext uri="{BB962C8B-B14F-4D97-AF65-F5344CB8AC3E}">
        <p14:creationId xmlns:p14="http://schemas.microsoft.com/office/powerpoint/2010/main" val="35539514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97859" y="27099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latin typeface="Quattrocento Sans"/>
                <a:ea typeface="Quattrocento Sans"/>
                <a:cs typeface="Quattrocento Sans"/>
                <a:sym typeface="Quattrocento Sans"/>
              </a:rPr>
              <a:t>INCLUIR JAVASCRIPT EN EL MISMO DOCUMENTO HTML</a:t>
            </a:r>
            <a:endParaRPr dirty="0"/>
          </a:p>
        </p:txBody>
      </p:sp>
      <p:sp>
        <p:nvSpPr>
          <p:cNvPr id="129" name="Google Shape;129;p7"/>
          <p:cNvSpPr txBox="1">
            <a:spLocks noGrp="1"/>
          </p:cNvSpPr>
          <p:nvPr>
            <p:ph type="body" idx="1"/>
          </p:nvPr>
        </p:nvSpPr>
        <p:spPr>
          <a:xfrm>
            <a:off x="905436" y="2121460"/>
            <a:ext cx="10515600" cy="2625352"/>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chemeClr val="dk1"/>
              </a:buClr>
              <a:buSzPts val="2590"/>
              <a:buNone/>
            </a:pPr>
            <a:r>
              <a:rPr lang="es-CO" sz="2590" dirty="0">
                <a:latin typeface="Quattrocento Sans"/>
                <a:ea typeface="Quattrocento Sans"/>
                <a:cs typeface="Quattrocento Sans"/>
                <a:sym typeface="Quattrocento Sans"/>
              </a:rPr>
              <a:t>El código JavaScript se encierra entre etiquetas &lt;script&gt; y se incluye en cualquier parte del documento. Aunque es correcto incluir cualquier bloque de código en cualquier zona de la página, se recomienda definir el código JavaScript antes de finalizar el cuerpo del documento (&lt;/</a:t>
            </a:r>
            <a:r>
              <a:rPr lang="es-CO" sz="2590" dirty="0" err="1">
                <a:latin typeface="Quattrocento Sans"/>
                <a:ea typeface="Quattrocento Sans"/>
                <a:cs typeface="Quattrocento Sans"/>
                <a:sym typeface="Quattrocento Sans"/>
              </a:rPr>
              <a:t>body</a:t>
            </a:r>
            <a:r>
              <a:rPr lang="es-CO" sz="2590" dirty="0">
                <a:latin typeface="Quattrocento Sans"/>
                <a:ea typeface="Quattrocento Sans"/>
                <a:cs typeface="Quattrocento Sans"/>
                <a:sym typeface="Quattrocento Sans"/>
              </a:rPr>
              <a:t>&gt;).</a:t>
            </a:r>
            <a:endParaRPr dirty="0"/>
          </a:p>
          <a:p>
            <a:pPr marL="0" lvl="0" indent="0" algn="l"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0988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HTML</a:t>
            </a:r>
          </a:p>
        </p:txBody>
      </p:sp>
      <p:sp>
        <p:nvSpPr>
          <p:cNvPr id="3" name="Marcador de contenido 2"/>
          <p:cNvSpPr>
            <a:spLocks noGrp="1"/>
          </p:cNvSpPr>
          <p:nvPr>
            <p:ph idx="1"/>
          </p:nvPr>
        </p:nvSpPr>
        <p:spPr>
          <a:xfrm>
            <a:off x="680321" y="2336872"/>
            <a:ext cx="9613861" cy="4419528"/>
          </a:xfrm>
        </p:spPr>
        <p:txBody>
          <a:bodyPr>
            <a:normAutofit lnSpcReduction="10000"/>
          </a:bodyPr>
          <a:lstStyle/>
          <a:p>
            <a:pPr>
              <a:spcBef>
                <a:spcPts val="2400"/>
              </a:spcBef>
            </a:pPr>
            <a:r>
              <a:rPr lang="es-ES" dirty="0"/>
              <a:t>HTML (</a:t>
            </a:r>
            <a:r>
              <a:rPr lang="en-US" b="1" dirty="0">
                <a:solidFill>
                  <a:srgbClr val="C00000"/>
                </a:solidFill>
                <a:effectLst>
                  <a:outerShdw blurRad="38100" dist="38100" dir="2700000" algn="tl">
                    <a:srgbClr val="000000">
                      <a:alpha val="43137"/>
                    </a:srgbClr>
                  </a:outerShdw>
                </a:effectLst>
              </a:rPr>
              <a:t>H</a:t>
            </a:r>
            <a:r>
              <a:rPr lang="en-US" dirty="0"/>
              <a:t>yper</a:t>
            </a:r>
            <a:r>
              <a:rPr lang="en-US" b="1" dirty="0">
                <a:solidFill>
                  <a:srgbClr val="C00000"/>
                </a:solidFill>
                <a:effectLst>
                  <a:outerShdw blurRad="38100" dist="38100" dir="2700000" algn="tl">
                    <a:srgbClr val="000000">
                      <a:alpha val="43137"/>
                    </a:srgbClr>
                  </a:outerShdw>
                </a:effectLst>
              </a:rPr>
              <a:t>T</a:t>
            </a:r>
            <a:r>
              <a:rPr lang="en-US" dirty="0"/>
              <a:t>ext </a:t>
            </a:r>
            <a:r>
              <a:rPr lang="en-US" b="1" dirty="0">
                <a:solidFill>
                  <a:srgbClr val="C00000"/>
                </a:solidFill>
                <a:effectLst>
                  <a:outerShdw blurRad="38100" dist="38100" dir="2700000" algn="tl">
                    <a:srgbClr val="000000">
                      <a:alpha val="43137"/>
                    </a:srgbClr>
                  </a:outerShdw>
                </a:effectLst>
              </a:rPr>
              <a:t>M</a:t>
            </a:r>
            <a:r>
              <a:rPr lang="en-US" dirty="0"/>
              <a:t>ark-up </a:t>
            </a:r>
            <a:r>
              <a:rPr lang="en-US" b="1" dirty="0">
                <a:solidFill>
                  <a:srgbClr val="C00000"/>
                </a:solidFill>
                <a:effectLst>
                  <a:outerShdw blurRad="38100" dist="38100" dir="2700000" algn="tl">
                    <a:srgbClr val="000000">
                      <a:alpha val="43137"/>
                    </a:srgbClr>
                  </a:outerShdw>
                </a:effectLst>
              </a:rPr>
              <a:t>L</a:t>
            </a:r>
            <a:r>
              <a:rPr lang="en-US" dirty="0"/>
              <a:t>anguage</a:t>
            </a:r>
            <a:r>
              <a:rPr lang="es-ES" dirty="0"/>
              <a:t>) es el lenguaje que se emplea para el desarrollo de páginas de internet.</a:t>
            </a:r>
          </a:p>
          <a:p>
            <a:pPr>
              <a:spcBef>
                <a:spcPts val="2400"/>
              </a:spcBef>
            </a:pPr>
            <a:r>
              <a:rPr lang="es-ES" dirty="0"/>
              <a:t>Este lenguaje está constituido de </a:t>
            </a:r>
            <a:r>
              <a:rPr lang="es-ES" b="1" i="1" dirty="0"/>
              <a:t>elementos</a:t>
            </a:r>
            <a:r>
              <a:rPr lang="es-ES" dirty="0"/>
              <a:t> que el navegador interpreta y las despliega en la pantalla de acuerdo a su objetivo. </a:t>
            </a:r>
          </a:p>
          <a:p>
            <a:pPr>
              <a:spcBef>
                <a:spcPts val="2400"/>
              </a:spcBef>
            </a:pPr>
            <a:r>
              <a:rPr lang="es-ES" dirty="0"/>
              <a:t>Los estándares oficiales HTML son el HTML 2.0, el HTML 3.2, el HTML 4.0, el HTML 4.01 y el HTML 5. </a:t>
            </a:r>
          </a:p>
          <a:p>
            <a:pPr>
              <a:spcBef>
                <a:spcPts val="2400"/>
              </a:spcBef>
            </a:pPr>
            <a:r>
              <a:rPr lang="es-ES" dirty="0"/>
              <a:t>Cada versión de HTML establece unas normas respecto a cuáles son las etiquetas válidas y cómo se deben escribir.</a:t>
            </a:r>
          </a:p>
        </p:txBody>
      </p:sp>
    </p:spTree>
    <p:extLst>
      <p:ext uri="{BB962C8B-B14F-4D97-AF65-F5344CB8AC3E}">
        <p14:creationId xmlns:p14="http://schemas.microsoft.com/office/powerpoint/2010/main" val="1888974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24753" y="25754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Quattrocento Sans"/>
              <a:buNone/>
            </a:pPr>
            <a:r>
              <a:rPr lang="es-CO" sz="3600" b="1">
                <a:latin typeface="Quattrocento Sans"/>
                <a:ea typeface="Quattrocento Sans"/>
                <a:cs typeface="Quattrocento Sans"/>
                <a:sym typeface="Quattrocento Sans"/>
              </a:rPr>
              <a:t>DEFINIR JAVASCRIPT EN UN ARCHIVO EXTERNO</a:t>
            </a:r>
            <a:endParaRPr sz="3600">
              <a:latin typeface="Quattrocento Sans"/>
              <a:ea typeface="Quattrocento Sans"/>
              <a:cs typeface="Quattrocento Sans"/>
              <a:sym typeface="Quattrocento Sans"/>
            </a:endParaRPr>
          </a:p>
        </p:txBody>
      </p:sp>
      <p:sp>
        <p:nvSpPr>
          <p:cNvPr id="135" name="Google Shape;135;p8"/>
          <p:cNvSpPr txBox="1">
            <a:spLocks noGrp="1"/>
          </p:cNvSpPr>
          <p:nvPr>
            <p:ph type="body" idx="1"/>
          </p:nvPr>
        </p:nvSpPr>
        <p:spPr>
          <a:xfrm>
            <a:off x="838200" y="1452282"/>
            <a:ext cx="10515600" cy="5096436"/>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590"/>
              <a:buNone/>
            </a:pPr>
            <a:r>
              <a:rPr lang="es-CO" sz="2590" dirty="0">
                <a:latin typeface="Quattrocento Sans"/>
                <a:ea typeface="Quattrocento Sans"/>
                <a:cs typeface="Quattrocento Sans"/>
                <a:sym typeface="Quattrocento Sans"/>
              </a:rPr>
              <a:t>Las instrucciones JavaScript se pueden incluir en un archivo externo de tipo JavaScript que los documentos HTML enlazan mediante la etiqueta &lt;script&gt;. Se pueden crear todos los archivos JavaScript que sean necesarios y cada documento HTML puede enlazar tantos archivos JavaScript como necesite.</a:t>
            </a:r>
            <a:endParaRPr dirty="0"/>
          </a:p>
          <a:p>
            <a:pPr marL="0" lvl="0" indent="0" algn="l" rtl="0">
              <a:lnSpc>
                <a:spcPct val="7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Ejemplo:</a:t>
            </a:r>
            <a:endParaRPr dirty="0"/>
          </a:p>
          <a:p>
            <a:pPr marL="0" lvl="0" indent="0" algn="l" rtl="0">
              <a:lnSpc>
                <a:spcPct val="7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590"/>
              <a:buNone/>
            </a:pPr>
            <a:r>
              <a:rPr lang="es-CO" sz="2590" dirty="0">
                <a:latin typeface="Quattrocento Sans"/>
                <a:ea typeface="Quattrocento Sans"/>
                <a:cs typeface="Quattrocento Sans"/>
                <a:sym typeface="Quattrocento Sans"/>
              </a:rPr>
              <a:t>Archivo codigo.js</a:t>
            </a:r>
            <a:endParaRPr dirty="0"/>
          </a:p>
          <a:p>
            <a:pPr marL="0" lvl="0" indent="0" algn="l" rtl="0">
              <a:lnSpc>
                <a:spcPct val="70000"/>
              </a:lnSpc>
              <a:spcBef>
                <a:spcPts val="1000"/>
              </a:spcBef>
              <a:spcAft>
                <a:spcPts val="0"/>
              </a:spcAft>
              <a:buClr>
                <a:schemeClr val="dk1"/>
              </a:buClr>
              <a:buSzPts val="2590"/>
              <a:buNone/>
            </a:pPr>
            <a:r>
              <a:rPr lang="es-CO" sz="2590" dirty="0" err="1">
                <a:latin typeface="Quattrocento Sans"/>
                <a:ea typeface="Quattrocento Sans"/>
                <a:cs typeface="Quattrocento Sans"/>
                <a:sym typeface="Quattrocento Sans"/>
              </a:rPr>
              <a:t>alert</a:t>
            </a:r>
            <a:r>
              <a:rPr lang="es-CO" sz="2590" dirty="0">
                <a:latin typeface="Quattrocento Sans"/>
                <a:ea typeface="Quattrocento Sans"/>
                <a:cs typeface="Quattrocento Sans"/>
                <a:sym typeface="Quattrocento Sans"/>
              </a:rPr>
              <a:t>("Un mensaje de prueba");</a:t>
            </a:r>
            <a:endParaRPr dirty="0"/>
          </a:p>
          <a:p>
            <a:pPr marL="0" lvl="0" indent="0" algn="l" rtl="0">
              <a:lnSpc>
                <a:spcPct val="70000"/>
              </a:lnSpc>
              <a:spcBef>
                <a:spcPts val="1000"/>
              </a:spcBef>
              <a:spcAft>
                <a:spcPts val="0"/>
              </a:spcAft>
              <a:buClr>
                <a:schemeClr val="dk1"/>
              </a:buClr>
              <a:buSzPts val="2590"/>
              <a:buNone/>
            </a:pPr>
            <a:endParaRPr sz="259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64270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Quattrocento Sans"/>
              <a:buNone/>
            </a:pPr>
            <a:r>
              <a:rPr lang="es-CO" sz="3600" b="1" dirty="0">
                <a:latin typeface="Quattrocento Sans"/>
                <a:ea typeface="Quattrocento Sans"/>
                <a:cs typeface="Quattrocento Sans"/>
                <a:sym typeface="Quattrocento Sans"/>
              </a:rPr>
              <a:t>INCLUIR JAVASCRIPT EN LOS ELEMENTOS HTML</a:t>
            </a:r>
            <a:endParaRPr sz="3600" b="1" dirty="0">
              <a:latin typeface="Quattrocento Sans"/>
              <a:ea typeface="Quattrocento Sans"/>
              <a:cs typeface="Quattrocento Sans"/>
              <a:sym typeface="Quattrocento Sans"/>
            </a:endParaRPr>
          </a:p>
        </p:txBody>
      </p:sp>
      <p:sp>
        <p:nvSpPr>
          <p:cNvPr id="141" name="Google Shape;141;p9"/>
          <p:cNvSpPr txBox="1">
            <a:spLocks noGrp="1"/>
          </p:cNvSpPr>
          <p:nvPr>
            <p:ph type="body" idx="1"/>
          </p:nvPr>
        </p:nvSpPr>
        <p:spPr>
          <a:xfrm>
            <a:off x="838200" y="2272553"/>
            <a:ext cx="10515600" cy="361725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latin typeface="Quattrocento Sans"/>
                <a:ea typeface="Quattrocento Sans"/>
                <a:cs typeface="Quattrocento Sans"/>
                <a:sym typeface="Quattrocento Sans"/>
              </a:rPr>
              <a:t>Este último método es el menos utilizado, ya que consiste en incluir trozos de JavaScript dentro del código XHTML de la página.</a:t>
            </a: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&lt;p </a:t>
            </a:r>
            <a:r>
              <a:rPr lang="es-CO" dirty="0" err="1">
                <a:latin typeface="Quattrocento Sans"/>
                <a:ea typeface="Quattrocento Sans"/>
                <a:cs typeface="Quattrocento Sans"/>
                <a:sym typeface="Quattrocento Sans"/>
              </a:rPr>
              <a:t>onclick</a:t>
            </a:r>
            <a:r>
              <a:rPr lang="es-CO" dirty="0">
                <a:latin typeface="Quattrocento Sans"/>
                <a:ea typeface="Quattrocento Sans"/>
                <a:cs typeface="Quattrocento Sans"/>
                <a:sym typeface="Quattrocento Sans"/>
              </a:rPr>
              <a:t>="</a:t>
            </a:r>
            <a:r>
              <a:rPr lang="es-CO" dirty="0" err="1">
                <a:latin typeface="Quattrocento Sans"/>
                <a:ea typeface="Quattrocento Sans"/>
                <a:cs typeface="Quattrocento Sans"/>
                <a:sym typeface="Quattrocento Sans"/>
              </a:rPr>
              <a:t>alert</a:t>
            </a:r>
            <a:r>
              <a:rPr lang="es-CO" dirty="0">
                <a:latin typeface="Quattrocento Sans"/>
                <a:ea typeface="Quattrocento Sans"/>
                <a:cs typeface="Quattrocento Sans"/>
                <a:sym typeface="Quattrocento Sans"/>
              </a:rPr>
              <a:t>('Un mensaje de prueba')"&gt;Un párrafo de texto.&lt;/p&gt;</a:t>
            </a:r>
            <a:endParaRPr dirty="0"/>
          </a:p>
        </p:txBody>
      </p:sp>
    </p:spTree>
    <p:extLst>
      <p:ext uri="{BB962C8B-B14F-4D97-AF65-F5344CB8AC3E}">
        <p14:creationId xmlns:p14="http://schemas.microsoft.com/office/powerpoint/2010/main" val="1353679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744070" y="37857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a:latin typeface="Quattrocento Sans"/>
                <a:ea typeface="Quattrocento Sans"/>
                <a:cs typeface="Quattrocento Sans"/>
                <a:sym typeface="Quattrocento Sans"/>
              </a:rPr>
              <a:t>COMENTARIOS</a:t>
            </a:r>
            <a:endParaRPr sz="4000" b="1">
              <a:latin typeface="Quattrocento Sans"/>
              <a:ea typeface="Quattrocento Sans"/>
              <a:cs typeface="Quattrocento Sans"/>
              <a:sym typeface="Quattrocento Sans"/>
            </a:endParaRPr>
          </a:p>
        </p:txBody>
      </p:sp>
      <p:sp>
        <p:nvSpPr>
          <p:cNvPr id="153" name="Google Shape;153;p11"/>
          <p:cNvSpPr txBox="1">
            <a:spLocks noGrp="1"/>
          </p:cNvSpPr>
          <p:nvPr>
            <p:ph type="body" idx="1"/>
          </p:nvPr>
        </p:nvSpPr>
        <p:spPr>
          <a:xfrm>
            <a:off x="811306" y="2161801"/>
            <a:ext cx="10515600" cy="37683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a:latin typeface="Quattrocento Sans"/>
                <a:ea typeface="Quattrocento Sans"/>
                <a:cs typeface="Quattrocento Sans"/>
                <a:sym typeface="Quattrocento Sans"/>
              </a:rPr>
              <a:t>Ejemplo de comentario de una sola línea:</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 a continuación se muestra un mensaje</a:t>
            </a:r>
            <a:endParaRPr/>
          </a:p>
          <a:p>
            <a:pPr marL="0" lvl="0" indent="0" algn="l" rtl="0">
              <a:lnSpc>
                <a:spcPct val="90000"/>
              </a:lnSpc>
              <a:spcBef>
                <a:spcPts val="1000"/>
              </a:spcBef>
              <a:spcAft>
                <a:spcPts val="0"/>
              </a:spcAft>
              <a:buClr>
                <a:schemeClr val="dk1"/>
              </a:buClr>
              <a:buSzPts val="2800"/>
              <a:buNone/>
            </a:pPr>
            <a:endParaRPr>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Ejemplo de comentario de varias líneas:</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 Los comentarios de varias líneas son muy útiles</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cuando se necesita incluir bastante información</a:t>
            </a:r>
            <a:endParaRPr/>
          </a:p>
          <a:p>
            <a:pPr marL="0" lvl="0" indent="0" algn="l" rtl="0">
              <a:lnSpc>
                <a:spcPct val="90000"/>
              </a:lnSpc>
              <a:spcBef>
                <a:spcPts val="1000"/>
              </a:spcBef>
              <a:spcAft>
                <a:spcPts val="0"/>
              </a:spcAft>
              <a:buClr>
                <a:schemeClr val="dk1"/>
              </a:buClr>
              <a:buSzPts val="2800"/>
              <a:buNone/>
            </a:pPr>
            <a:r>
              <a:rPr lang="es-CO">
                <a:latin typeface="Quattrocento Sans"/>
                <a:ea typeface="Quattrocento Sans"/>
                <a:cs typeface="Quattrocento Sans"/>
                <a:sym typeface="Quattrocento Sans"/>
              </a:rPr>
              <a:t>en los comentarios */</a:t>
            </a:r>
            <a:endParaRPr/>
          </a:p>
        </p:txBody>
      </p:sp>
    </p:spTree>
    <p:extLst>
      <p:ext uri="{BB962C8B-B14F-4D97-AF65-F5344CB8AC3E}">
        <p14:creationId xmlns:p14="http://schemas.microsoft.com/office/powerpoint/2010/main" val="1863411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title"/>
          </p:nvPr>
        </p:nvSpPr>
        <p:spPr>
          <a:xfrm>
            <a:off x="811306" y="17686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a:latin typeface="Quattrocento Sans"/>
                <a:ea typeface="Quattrocento Sans"/>
                <a:cs typeface="Quattrocento Sans"/>
                <a:sym typeface="Quattrocento Sans"/>
              </a:rPr>
              <a:t>VARIBLES</a:t>
            </a:r>
            <a:endParaRPr sz="4000" b="1">
              <a:latin typeface="Quattrocento Sans"/>
              <a:ea typeface="Quattrocento Sans"/>
              <a:cs typeface="Quattrocento Sans"/>
              <a:sym typeface="Quattrocento Sans"/>
            </a:endParaRPr>
          </a:p>
        </p:txBody>
      </p:sp>
      <p:sp>
        <p:nvSpPr>
          <p:cNvPr id="159" name="Google Shape;159;p12"/>
          <p:cNvSpPr txBox="1">
            <a:spLocks noGrp="1"/>
          </p:cNvSpPr>
          <p:nvPr>
            <p:ph type="body" idx="1"/>
          </p:nvPr>
        </p:nvSpPr>
        <p:spPr>
          <a:xfrm>
            <a:off x="770965" y="1583578"/>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latin typeface="Quattrocento Sans"/>
                <a:ea typeface="Quattrocento Sans"/>
                <a:cs typeface="Quattrocento Sans"/>
                <a:sym typeface="Quattrocento Sans"/>
              </a:rPr>
              <a:t>Las </a:t>
            </a:r>
            <a:r>
              <a:rPr lang="es-CO" b="1" dirty="0">
                <a:latin typeface="Quattrocento Sans"/>
                <a:ea typeface="Quattrocento Sans"/>
                <a:cs typeface="Quattrocento Sans"/>
                <a:sym typeface="Quattrocento Sans"/>
              </a:rPr>
              <a:t>variables</a:t>
            </a:r>
            <a:r>
              <a:rPr lang="es-CO" dirty="0">
                <a:latin typeface="Quattrocento Sans"/>
                <a:ea typeface="Quattrocento Sans"/>
                <a:cs typeface="Quattrocento Sans"/>
                <a:sym typeface="Quattrocento Sans"/>
              </a:rPr>
              <a:t> se declaran por medio de la palabra clave</a:t>
            </a:r>
            <a:r>
              <a:rPr lang="es-CO" b="1" dirty="0">
                <a:latin typeface="Quattrocento Sans"/>
                <a:ea typeface="Quattrocento Sans"/>
                <a:cs typeface="Quattrocento Sans"/>
                <a:sym typeface="Quattrocento Sans"/>
              </a:rPr>
              <a:t> </a:t>
            </a:r>
            <a:r>
              <a:rPr lang="es-CO" b="1"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pero a diferencia de otros lenguajes de programación en </a:t>
            </a:r>
            <a:r>
              <a:rPr lang="es-CO" b="1" dirty="0">
                <a:latin typeface="Quattrocento Sans"/>
                <a:ea typeface="Quattrocento Sans"/>
                <a:cs typeface="Quattrocento Sans"/>
                <a:sym typeface="Quattrocento Sans"/>
              </a:rPr>
              <a:t>JavaScript</a:t>
            </a:r>
            <a:r>
              <a:rPr lang="es-CO" dirty="0">
                <a:latin typeface="Quattrocento Sans"/>
                <a:ea typeface="Quattrocento Sans"/>
                <a:cs typeface="Quattrocento Sans"/>
                <a:sym typeface="Quattrocento Sans"/>
              </a:rPr>
              <a:t> no es necesario declarar su tipo. </a:t>
            </a: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rgbClr val="2E75B5"/>
              </a:buClr>
              <a:buSzPts val="2400"/>
              <a:buNone/>
            </a:pPr>
            <a:r>
              <a:rPr lang="es-CO" sz="2400" b="1" dirty="0">
                <a:latin typeface="Quattrocento Sans"/>
                <a:ea typeface="Quattrocento Sans"/>
                <a:cs typeface="Quattrocento Sans"/>
                <a:sym typeface="Quattrocento Sans"/>
              </a:rPr>
              <a:t>TIPOS DE VARIABLES</a:t>
            </a:r>
            <a:endParaRPr dirty="0"/>
          </a:p>
          <a:p>
            <a:pPr marL="0" lvl="0" indent="0" algn="just"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Aunque todas las variables de JavaScript se crean de la misma forma (mediante la palabra reservada </a:t>
            </a:r>
            <a:r>
              <a:rPr lang="es-CO" b="1"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la forma en la que se les asigna un valor depende del tipo de valor que se quiere almacenar (números, textos, etc.)</a:t>
            </a:r>
            <a:endParaRPr dirty="0">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endParaRPr u="sng"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7949640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body" idx="1"/>
          </p:nvPr>
        </p:nvSpPr>
        <p:spPr>
          <a:xfrm>
            <a:off x="838200" y="685800"/>
            <a:ext cx="10774446" cy="54911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1000"/>
              </a:spcBef>
              <a:spcAft>
                <a:spcPts val="0"/>
              </a:spcAft>
              <a:buClr>
                <a:schemeClr val="dk1"/>
              </a:buClr>
              <a:buSzPts val="2800"/>
              <a:buNone/>
            </a:pPr>
            <a:r>
              <a:rPr lang="es-CO" b="1" dirty="0">
                <a:latin typeface="Quattrocento Sans"/>
                <a:ea typeface="Quattrocento Sans"/>
                <a:cs typeface="Quattrocento Sans"/>
                <a:sym typeface="Quattrocento Sans"/>
              </a:rPr>
              <a:t>NUMÉRICAS</a:t>
            </a:r>
            <a:endParaRPr dirty="0"/>
          </a:p>
          <a:p>
            <a:pPr marL="0" lvl="0" indent="0" algn="just" rtl="0">
              <a:lnSpc>
                <a:spcPct val="80000"/>
              </a:lnSpc>
              <a:spcBef>
                <a:spcPts val="1000"/>
              </a:spcBef>
              <a:spcAft>
                <a:spcPts val="0"/>
              </a:spcAft>
              <a:buClr>
                <a:schemeClr val="dk1"/>
              </a:buClr>
              <a:buSzPts val="2800"/>
              <a:buNone/>
            </a:pPr>
            <a:endParaRPr b="1"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Se utilizan para almacenar valores numéricos enteros (llamados </a:t>
            </a:r>
            <a:r>
              <a:rPr lang="es-CO" b="1" dirty="0" err="1">
                <a:latin typeface="Quattrocento Sans"/>
                <a:ea typeface="Quattrocento Sans"/>
                <a:cs typeface="Quattrocento Sans"/>
                <a:sym typeface="Quattrocento Sans"/>
              </a:rPr>
              <a:t>int</a:t>
            </a:r>
            <a:r>
              <a:rPr lang="es-CO" dirty="0">
                <a:latin typeface="Quattrocento Sans"/>
                <a:ea typeface="Quattrocento Sans"/>
                <a:cs typeface="Quattrocento Sans"/>
                <a:sym typeface="Quattrocento Sans"/>
              </a:rPr>
              <a:t> en inglés) o decimales (llamados </a:t>
            </a:r>
            <a:r>
              <a:rPr lang="es-CO" b="1" dirty="0" err="1">
                <a:latin typeface="Quattrocento Sans"/>
                <a:ea typeface="Quattrocento Sans"/>
                <a:cs typeface="Quattrocento Sans"/>
                <a:sym typeface="Quattrocento Sans"/>
              </a:rPr>
              <a:t>float</a:t>
            </a:r>
            <a:r>
              <a:rPr lang="es-CO" dirty="0">
                <a:latin typeface="Quattrocento Sans"/>
                <a:ea typeface="Quattrocento Sans"/>
                <a:cs typeface="Quattrocento Sans"/>
                <a:sym typeface="Quattrocento Sans"/>
              </a:rPr>
              <a:t> en inglés). En este caso, el valor se asigna indicando directamente el número entero o decimal. Los números decimales utilizan el carácter . (punto) en vez de , (coma) para separar la parte entera y la parte decimal:</a:t>
            </a:r>
            <a:endParaRPr dirty="0"/>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a:t>
            </a:r>
            <a:r>
              <a:rPr lang="es-CO" dirty="0" err="1">
                <a:latin typeface="Quattrocento Sans"/>
                <a:ea typeface="Quattrocento Sans"/>
                <a:cs typeface="Quattrocento Sans"/>
                <a:sym typeface="Quattrocento Sans"/>
              </a:rPr>
              <a:t>iva</a:t>
            </a:r>
            <a:r>
              <a:rPr lang="es-CO" dirty="0">
                <a:latin typeface="Quattrocento Sans"/>
                <a:ea typeface="Quattrocento Sans"/>
                <a:cs typeface="Quattrocento Sans"/>
                <a:sym typeface="Quattrocento Sans"/>
              </a:rPr>
              <a:t> = 16;        // variable tipo entero</a:t>
            </a:r>
            <a:endParaRPr dirty="0"/>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total = 234.65;  // variable tipo decimal</a:t>
            </a: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7506560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body" idx="1"/>
          </p:nvPr>
        </p:nvSpPr>
        <p:spPr>
          <a:xfrm>
            <a:off x="838200" y="658906"/>
            <a:ext cx="10515600" cy="56343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b="1" dirty="0">
                <a:latin typeface="Quattrocento Sans"/>
                <a:ea typeface="Quattrocento Sans"/>
                <a:cs typeface="Quattrocento Sans"/>
                <a:sym typeface="Quattrocento Sans"/>
              </a:rPr>
              <a:t>CADENAS DE TEXTO</a:t>
            </a:r>
            <a:endParaRPr dirty="0"/>
          </a:p>
          <a:p>
            <a:pPr marL="0" lvl="0" indent="0" algn="l"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Se utilizan para almacenar caracteres, palabras y/o frases de texto. Para asignar el valor a la variable, se encierra el valor entre comillas dobles o simples, para delimitar su comienzo y su final:</a:t>
            </a:r>
            <a:endParaRPr dirty="0"/>
          </a:p>
          <a:p>
            <a:pPr marL="0" lvl="0" indent="0" algn="l" rtl="0">
              <a:lnSpc>
                <a:spcPct val="90000"/>
              </a:lnSpc>
              <a:spcBef>
                <a:spcPts val="1000"/>
              </a:spcBef>
              <a:spcAft>
                <a:spcPts val="0"/>
              </a:spcAft>
              <a:buClr>
                <a:schemeClr val="dk1"/>
              </a:buClr>
              <a:buSzPts val="2800"/>
              <a:buNone/>
            </a:pPr>
            <a:endParaRPr dirty="0">
              <a:latin typeface="Quattrocento Sans"/>
              <a:ea typeface="Quattrocento Sans"/>
              <a:cs typeface="Quattrocento Sans"/>
              <a:sym typeface="Quattrocento Sans"/>
            </a:endParaRPr>
          </a:p>
          <a:p>
            <a:pPr marL="0" lvl="0" indent="0" algn="l" rtl="0">
              <a:lnSpc>
                <a:spcPct val="9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mensaje = "Bienvenido a nuestro sitio web";</a:t>
            </a:r>
            <a:endParaRPr dirty="0"/>
          </a:p>
          <a:p>
            <a:pPr marL="0" lvl="0" indent="0" algn="l" rtl="0">
              <a:lnSpc>
                <a:spcPct val="9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a:t>
            </a:r>
            <a:r>
              <a:rPr lang="es-CO" dirty="0" err="1">
                <a:latin typeface="Quattrocento Sans"/>
                <a:ea typeface="Quattrocento Sans"/>
                <a:cs typeface="Quattrocento Sans"/>
                <a:sym typeface="Quattrocento Sans"/>
              </a:rPr>
              <a:t>nombreProducto</a:t>
            </a:r>
            <a:r>
              <a:rPr lang="es-CO" dirty="0">
                <a:latin typeface="Quattrocento Sans"/>
                <a:ea typeface="Quattrocento Sans"/>
                <a:cs typeface="Quattrocento Sans"/>
                <a:sym typeface="Quattrocento Sans"/>
              </a:rPr>
              <a:t> = 'Producto ABC';</a:t>
            </a:r>
            <a:endParaRPr dirty="0">
              <a:latin typeface="Quattrocento Sans"/>
              <a:ea typeface="Quattrocento Sans"/>
              <a:cs typeface="Quattrocento Sans"/>
              <a:sym typeface="Quattrocento Sans"/>
            </a:endParaRPr>
          </a:p>
          <a:p>
            <a:pPr marL="0" lvl="0" indent="0" algn="l" rtl="0">
              <a:lnSpc>
                <a:spcPct val="90000"/>
              </a:lnSpc>
              <a:spcBef>
                <a:spcPts val="1000"/>
              </a:spcBef>
              <a:spcAft>
                <a:spcPts val="0"/>
              </a:spcAft>
              <a:buClr>
                <a:srgbClr val="7030A0"/>
              </a:buClr>
              <a:buSzPts val="2800"/>
              <a:buNone/>
            </a:pPr>
            <a:r>
              <a:rPr lang="es-CO" dirty="0" err="1">
                <a:latin typeface="Quattrocento Sans"/>
                <a:ea typeface="Quattrocento Sans"/>
                <a:cs typeface="Quattrocento Sans"/>
                <a:sym typeface="Quattrocento Sans"/>
              </a:rPr>
              <a:t>var</a:t>
            </a:r>
            <a:r>
              <a:rPr lang="es-CO" dirty="0">
                <a:latin typeface="Quattrocento Sans"/>
                <a:ea typeface="Quattrocento Sans"/>
                <a:cs typeface="Quattrocento Sans"/>
                <a:sym typeface="Quattrocento Sans"/>
              </a:rPr>
              <a:t> </a:t>
            </a:r>
            <a:r>
              <a:rPr lang="es-CO" dirty="0" err="1">
                <a:latin typeface="Quattrocento Sans"/>
                <a:ea typeface="Quattrocento Sans"/>
                <a:cs typeface="Quattrocento Sans"/>
                <a:sym typeface="Quattrocento Sans"/>
              </a:rPr>
              <a:t>letraSeleccionada</a:t>
            </a:r>
            <a:r>
              <a:rPr lang="es-CO" dirty="0">
                <a:latin typeface="Quattrocento Sans"/>
                <a:ea typeface="Quattrocento Sans"/>
                <a:cs typeface="Quattrocento Sans"/>
                <a:sym typeface="Quattrocento Sans"/>
              </a:rPr>
              <a:t> = 'c';</a:t>
            </a:r>
            <a:endParaRPr dirty="0"/>
          </a:p>
        </p:txBody>
      </p:sp>
    </p:spTree>
    <p:extLst>
      <p:ext uri="{BB962C8B-B14F-4D97-AF65-F5344CB8AC3E}">
        <p14:creationId xmlns:p14="http://schemas.microsoft.com/office/powerpoint/2010/main" val="5881637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body" idx="1"/>
          </p:nvPr>
        </p:nvSpPr>
        <p:spPr>
          <a:xfrm>
            <a:off x="838200" y="470647"/>
            <a:ext cx="10515600" cy="57063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b="1" dirty="0">
                <a:latin typeface="Quattrocento Sans"/>
                <a:ea typeface="Quattrocento Sans"/>
                <a:cs typeface="Quattrocento Sans"/>
                <a:sym typeface="Quattrocento Sans"/>
              </a:rPr>
              <a:t>ARRAYS</a:t>
            </a:r>
            <a:endParaRPr dirty="0"/>
          </a:p>
          <a:p>
            <a:pPr marL="0" lvl="0" indent="0" algn="l" rtl="0">
              <a:lnSpc>
                <a:spcPct val="90000"/>
              </a:lnSpc>
              <a:spcBef>
                <a:spcPts val="1000"/>
              </a:spcBef>
              <a:spcAft>
                <a:spcPts val="0"/>
              </a:spcAft>
              <a:buClr>
                <a:schemeClr val="dk1"/>
              </a:buClr>
              <a:buSzPts val="2800"/>
              <a:buNone/>
            </a:pPr>
            <a:r>
              <a:rPr lang="es-CO" dirty="0">
                <a:latin typeface="Quattrocento Sans"/>
                <a:ea typeface="Quattrocento Sans"/>
                <a:cs typeface="Quattrocento Sans"/>
                <a:sym typeface="Quattrocento Sans"/>
              </a:rPr>
              <a:t>Un </a:t>
            </a:r>
            <a:r>
              <a:rPr lang="es-CO" b="1" dirty="0">
                <a:latin typeface="Quattrocento Sans"/>
                <a:ea typeface="Quattrocento Sans"/>
                <a:cs typeface="Quattrocento Sans"/>
                <a:sym typeface="Quattrocento Sans"/>
              </a:rPr>
              <a:t>array</a:t>
            </a:r>
            <a:r>
              <a:rPr lang="es-CO" dirty="0">
                <a:latin typeface="Quattrocento Sans"/>
                <a:ea typeface="Quattrocento Sans"/>
                <a:cs typeface="Quattrocento Sans"/>
                <a:sym typeface="Quattrocento Sans"/>
              </a:rPr>
              <a:t> es una colección de variables, que pueden ser todas del mismo tipo o cada una de un tipo diferente.</a:t>
            </a:r>
          </a:p>
          <a:p>
            <a:pPr marL="0" lvl="0" indent="0" algn="l" rtl="0">
              <a:lnSpc>
                <a:spcPct val="90000"/>
              </a:lnSpc>
              <a:spcBef>
                <a:spcPts val="1000"/>
              </a:spcBef>
              <a:spcAft>
                <a:spcPts val="0"/>
              </a:spcAft>
              <a:buClr>
                <a:schemeClr val="dk1"/>
              </a:buClr>
              <a:buSzPts val="2800"/>
              <a:buNone/>
            </a:pPr>
            <a:endParaRPr lang="es-CO" dirty="0">
              <a:latin typeface="Quattrocento Sans"/>
              <a:sym typeface="Quattrocento Sans"/>
            </a:endParaRPr>
          </a:p>
          <a:p>
            <a:pPr marL="0" lvl="0" indent="0" algn="just">
              <a:lnSpc>
                <a:spcPct val="90000"/>
              </a:lnSpc>
              <a:spcBef>
                <a:spcPts val="0"/>
              </a:spcBef>
              <a:buClr>
                <a:schemeClr val="dk1"/>
              </a:buClr>
              <a:buSzPts val="2800"/>
              <a:buNone/>
            </a:pPr>
            <a:r>
              <a:rPr lang="es-ES" dirty="0">
                <a:latin typeface="Quattrocento Sans"/>
                <a:ea typeface="Quattrocento Sans"/>
                <a:cs typeface="Quattrocento Sans"/>
                <a:sym typeface="Quattrocento Sans"/>
              </a:rPr>
              <a:t>En este tipo de casos, se pueden agrupar todas las variables relacionadas en una colección de variables o array. </a:t>
            </a:r>
            <a:endParaRPr lang="es-ES" dirty="0"/>
          </a:p>
          <a:p>
            <a:pPr marL="0" lvl="0" indent="0">
              <a:lnSpc>
                <a:spcPct val="90000"/>
              </a:lnSpc>
              <a:buClr>
                <a:schemeClr val="dk1"/>
              </a:buClr>
              <a:buSzPts val="2800"/>
              <a:buNone/>
            </a:pPr>
            <a:endParaRPr lang="es-ES" dirty="0">
              <a:latin typeface="Quattrocento Sans"/>
              <a:ea typeface="Quattrocento Sans"/>
              <a:cs typeface="Quattrocento Sans"/>
              <a:sym typeface="Quattrocento Sans"/>
            </a:endParaRPr>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dias</a:t>
            </a:r>
            <a:r>
              <a:rPr lang="es-ES" dirty="0">
                <a:latin typeface="Quattrocento Sans"/>
                <a:ea typeface="Quattrocento Sans"/>
                <a:cs typeface="Quattrocento Sans"/>
                <a:sym typeface="Quattrocento Sans"/>
              </a:rPr>
              <a:t> = ["Lunes", "Martes", "Miércoles", "Jueves", "Viernes", "Sábado", "Domingo"];</a:t>
            </a:r>
            <a:endParaRPr lang="es-ES" dirty="0"/>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nombre_array</a:t>
            </a:r>
            <a:r>
              <a:rPr lang="es-ES" dirty="0">
                <a:latin typeface="Quattrocento Sans"/>
                <a:ea typeface="Quattrocento Sans"/>
                <a:cs typeface="Quattrocento Sans"/>
                <a:sym typeface="Quattrocento Sans"/>
              </a:rPr>
              <a:t> = [valor1, valor2, ..., </a:t>
            </a:r>
            <a:r>
              <a:rPr lang="es-ES" dirty="0" err="1">
                <a:latin typeface="Quattrocento Sans"/>
                <a:ea typeface="Quattrocento Sans"/>
                <a:cs typeface="Quattrocento Sans"/>
                <a:sym typeface="Quattrocento Sans"/>
              </a:rPr>
              <a:t>valorN</a:t>
            </a:r>
            <a:r>
              <a:rPr lang="es-ES" dirty="0">
                <a:latin typeface="Quattrocento Sans"/>
                <a:ea typeface="Quattrocento Sans"/>
                <a:cs typeface="Quattrocento Sans"/>
                <a:sym typeface="Quattrocento Sans"/>
              </a:rPr>
              <a:t>];</a:t>
            </a:r>
            <a:endParaRPr lang="es-ES" dirty="0"/>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diaSeleccionado</a:t>
            </a:r>
            <a:r>
              <a:rPr lang="es-ES" dirty="0">
                <a:latin typeface="Quattrocento Sans"/>
                <a:ea typeface="Quattrocento Sans"/>
                <a:cs typeface="Quattrocento Sans"/>
                <a:sym typeface="Quattrocento Sans"/>
              </a:rPr>
              <a:t> = </a:t>
            </a:r>
            <a:r>
              <a:rPr lang="es-ES" dirty="0" err="1">
                <a:latin typeface="Quattrocento Sans"/>
                <a:ea typeface="Quattrocento Sans"/>
                <a:cs typeface="Quattrocento Sans"/>
                <a:sym typeface="Quattrocento Sans"/>
              </a:rPr>
              <a:t>dias</a:t>
            </a:r>
            <a:r>
              <a:rPr lang="es-ES" dirty="0">
                <a:latin typeface="Quattrocento Sans"/>
                <a:ea typeface="Quattrocento Sans"/>
                <a:cs typeface="Quattrocento Sans"/>
                <a:sym typeface="Quattrocento Sans"/>
              </a:rPr>
              <a:t>[0]; </a:t>
            </a:r>
          </a:p>
          <a:p>
            <a:pPr marL="0" lvl="0" indent="0">
              <a:lnSpc>
                <a:spcPct val="90000"/>
              </a:lnSpc>
              <a:buClr>
                <a:srgbClr val="7030A0"/>
              </a:buClr>
              <a:buSzPts val="2800"/>
              <a:buNone/>
            </a:pPr>
            <a:r>
              <a:rPr lang="es-ES" dirty="0" err="1">
                <a:latin typeface="Quattrocento Sans"/>
                <a:ea typeface="Quattrocento Sans"/>
                <a:cs typeface="Quattrocento Sans"/>
                <a:sym typeface="Quattrocento Sans"/>
              </a:rPr>
              <a:t>var</a:t>
            </a:r>
            <a:r>
              <a:rPr lang="es-ES" dirty="0">
                <a:latin typeface="Quattrocento Sans"/>
                <a:ea typeface="Quattrocento Sans"/>
                <a:cs typeface="Quattrocento Sans"/>
                <a:sym typeface="Quattrocento Sans"/>
              </a:rPr>
              <a:t> </a:t>
            </a:r>
            <a:r>
              <a:rPr lang="es-ES" dirty="0" err="1">
                <a:latin typeface="Quattrocento Sans"/>
                <a:ea typeface="Quattrocento Sans"/>
                <a:cs typeface="Quattrocento Sans"/>
                <a:sym typeface="Quattrocento Sans"/>
              </a:rPr>
              <a:t>otroDia</a:t>
            </a:r>
            <a:r>
              <a:rPr lang="es-ES" dirty="0">
                <a:latin typeface="Quattrocento Sans"/>
                <a:ea typeface="Quattrocento Sans"/>
                <a:cs typeface="Quattrocento Sans"/>
                <a:sym typeface="Quattrocento Sans"/>
              </a:rPr>
              <a:t> = </a:t>
            </a:r>
            <a:r>
              <a:rPr lang="es-ES" dirty="0" err="1">
                <a:latin typeface="Quattrocento Sans"/>
                <a:ea typeface="Quattrocento Sans"/>
                <a:cs typeface="Quattrocento Sans"/>
                <a:sym typeface="Quattrocento Sans"/>
              </a:rPr>
              <a:t>dias</a:t>
            </a:r>
            <a:r>
              <a:rPr lang="es-ES" dirty="0">
                <a:latin typeface="Quattrocento Sans"/>
                <a:ea typeface="Quattrocento Sans"/>
                <a:cs typeface="Quattrocento Sans"/>
                <a:sym typeface="Quattrocento Sans"/>
              </a:rPr>
              <a:t>[5];           </a:t>
            </a:r>
            <a:endParaRPr lang="es-ES" dirty="0"/>
          </a:p>
        </p:txBody>
      </p:sp>
    </p:spTree>
    <p:extLst>
      <p:ext uri="{BB962C8B-B14F-4D97-AF65-F5344CB8AC3E}">
        <p14:creationId xmlns:p14="http://schemas.microsoft.com/office/powerpoint/2010/main" val="10270027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body" idx="1"/>
          </p:nvPr>
        </p:nvSpPr>
        <p:spPr>
          <a:xfrm>
            <a:off x="838200" y="806824"/>
            <a:ext cx="10515600" cy="537013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b="1" dirty="0">
                <a:solidFill>
                  <a:schemeClr val="tx1"/>
                </a:solidFill>
                <a:latin typeface="Quattrocento Sans"/>
                <a:ea typeface="Quattrocento Sans"/>
                <a:cs typeface="Quattrocento Sans"/>
                <a:sym typeface="Quattrocento Sans"/>
              </a:rPr>
              <a:t>BOOLEANOS</a:t>
            </a:r>
            <a:endParaRPr dirty="0">
              <a:solidFill>
                <a:schemeClr val="tx1"/>
              </a:solidFill>
            </a:endParaRPr>
          </a:p>
          <a:p>
            <a:pPr marL="0" lvl="0" indent="0" algn="just" rtl="0">
              <a:lnSpc>
                <a:spcPct val="90000"/>
              </a:lnSpc>
              <a:spcBef>
                <a:spcPts val="1000"/>
              </a:spcBef>
              <a:spcAft>
                <a:spcPts val="0"/>
              </a:spcAft>
              <a:buClr>
                <a:schemeClr val="dk1"/>
              </a:buClr>
              <a:buSzPts val="2800"/>
              <a:buNone/>
            </a:pPr>
            <a:endParaRPr b="1"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Las variables de tipo</a:t>
            </a:r>
            <a:r>
              <a:rPr lang="es-CO" b="1" dirty="0">
                <a:solidFill>
                  <a:schemeClr val="tx1"/>
                </a:solidFill>
                <a:latin typeface="Quattrocento Sans"/>
                <a:ea typeface="Quattrocento Sans"/>
                <a:cs typeface="Quattrocento Sans"/>
                <a:sym typeface="Quattrocento Sans"/>
              </a:rPr>
              <a:t> </a:t>
            </a:r>
            <a:r>
              <a:rPr lang="es-CO" b="1" i="1" dirty="0" err="1">
                <a:solidFill>
                  <a:schemeClr val="tx1"/>
                </a:solidFill>
                <a:latin typeface="Quattrocento Sans"/>
                <a:ea typeface="Quattrocento Sans"/>
                <a:cs typeface="Quattrocento Sans"/>
                <a:sym typeface="Quattrocento Sans"/>
              </a:rPr>
              <a:t>boolean</a:t>
            </a:r>
            <a:r>
              <a:rPr lang="es-CO" dirty="0">
                <a:solidFill>
                  <a:schemeClr val="tx1"/>
                </a:solidFill>
                <a:latin typeface="Quattrocento Sans"/>
                <a:ea typeface="Quattrocento Sans"/>
                <a:cs typeface="Quattrocento Sans"/>
                <a:sym typeface="Quattrocento Sans"/>
              </a:rPr>
              <a:t> o </a:t>
            </a:r>
            <a:r>
              <a:rPr lang="es-CO" i="1" dirty="0">
                <a:solidFill>
                  <a:schemeClr val="tx1"/>
                </a:solidFill>
                <a:latin typeface="Quattrocento Sans"/>
                <a:ea typeface="Quattrocento Sans"/>
                <a:cs typeface="Quattrocento Sans"/>
                <a:sym typeface="Quattrocento Sans"/>
              </a:rPr>
              <a:t>booleano</a:t>
            </a:r>
            <a:r>
              <a:rPr lang="es-CO" dirty="0">
                <a:solidFill>
                  <a:schemeClr val="tx1"/>
                </a:solidFill>
                <a:latin typeface="Quattrocento Sans"/>
                <a:ea typeface="Quattrocento Sans"/>
                <a:cs typeface="Quattrocento Sans"/>
                <a:sym typeface="Quattrocento Sans"/>
              </a:rPr>
              <a:t> también se conocen con el nombre de variables de tipo lógico. </a:t>
            </a:r>
            <a:endParaRPr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Una variable de tipo </a:t>
            </a:r>
            <a:r>
              <a:rPr lang="es-CO" dirty="0" err="1">
                <a:solidFill>
                  <a:schemeClr val="tx1"/>
                </a:solidFill>
                <a:latin typeface="Quattrocento Sans"/>
                <a:ea typeface="Quattrocento Sans"/>
                <a:cs typeface="Quattrocento Sans"/>
                <a:sym typeface="Quattrocento Sans"/>
              </a:rPr>
              <a:t>boolean</a:t>
            </a:r>
            <a:r>
              <a:rPr lang="es-CO" dirty="0">
                <a:solidFill>
                  <a:schemeClr val="tx1"/>
                </a:solidFill>
                <a:latin typeface="Quattrocento Sans"/>
                <a:ea typeface="Quattrocento Sans"/>
                <a:cs typeface="Quattrocento Sans"/>
                <a:sym typeface="Quattrocento Sans"/>
              </a:rPr>
              <a:t> almacena un tipo especial de valor que solamente puede tomar dos valores: true (verdadero) o false (falso). No se puede utilizar para almacenar números y tampoco permite guardar cadenas de texto.</a:t>
            </a:r>
            <a:endParaRPr dirty="0">
              <a:solidFill>
                <a:schemeClr val="tx1"/>
              </a:solidFill>
            </a:endParaRPr>
          </a:p>
          <a:p>
            <a:pPr marL="0" lvl="0" indent="0" algn="just" rtl="0">
              <a:lnSpc>
                <a:spcPct val="90000"/>
              </a:lnSpc>
              <a:spcBef>
                <a:spcPts val="1000"/>
              </a:spcBef>
              <a:spcAft>
                <a:spcPts val="0"/>
              </a:spcAft>
              <a:buClr>
                <a:schemeClr val="dk1"/>
              </a:buClr>
              <a:buSzPts val="2800"/>
              <a:buNone/>
            </a:pPr>
            <a:endParaRPr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rgbClr val="7030A0"/>
              </a:buClr>
              <a:buSzPts val="2800"/>
              <a:buNone/>
            </a:pPr>
            <a:r>
              <a:rPr lang="es-CO" dirty="0" err="1">
                <a:solidFill>
                  <a:schemeClr val="tx1"/>
                </a:solidFill>
                <a:latin typeface="Quattrocento Sans"/>
                <a:ea typeface="Quattrocento Sans"/>
                <a:cs typeface="Quattrocento Sans"/>
                <a:sym typeface="Quattrocento Sans"/>
              </a:rPr>
              <a:t>var</a:t>
            </a:r>
            <a:r>
              <a:rPr lang="es-CO" dirty="0">
                <a:solidFill>
                  <a:schemeClr val="tx1"/>
                </a:solidFill>
                <a:latin typeface="Quattrocento Sans"/>
                <a:ea typeface="Quattrocento Sans"/>
                <a:cs typeface="Quattrocento Sans"/>
                <a:sym typeface="Quattrocento Sans"/>
              </a:rPr>
              <a:t> </a:t>
            </a:r>
            <a:r>
              <a:rPr lang="es-CO" dirty="0" err="1">
                <a:solidFill>
                  <a:schemeClr val="tx1"/>
                </a:solidFill>
                <a:latin typeface="Quattrocento Sans"/>
                <a:ea typeface="Quattrocento Sans"/>
                <a:cs typeface="Quattrocento Sans"/>
                <a:sym typeface="Quattrocento Sans"/>
              </a:rPr>
              <a:t>clienteRegistrado</a:t>
            </a:r>
            <a:r>
              <a:rPr lang="es-CO" dirty="0">
                <a:solidFill>
                  <a:schemeClr val="tx1"/>
                </a:solidFill>
                <a:latin typeface="Quattrocento Sans"/>
                <a:ea typeface="Quattrocento Sans"/>
                <a:cs typeface="Quattrocento Sans"/>
                <a:sym typeface="Quattrocento Sans"/>
              </a:rPr>
              <a:t> = false;</a:t>
            </a:r>
            <a:endParaRPr dirty="0">
              <a:solidFill>
                <a:schemeClr val="tx1"/>
              </a:solidFill>
            </a:endParaRPr>
          </a:p>
          <a:p>
            <a:pPr marL="0" lvl="0" indent="0" algn="just" rtl="0">
              <a:lnSpc>
                <a:spcPct val="90000"/>
              </a:lnSpc>
              <a:spcBef>
                <a:spcPts val="1000"/>
              </a:spcBef>
              <a:spcAft>
                <a:spcPts val="0"/>
              </a:spcAft>
              <a:buClr>
                <a:srgbClr val="7030A0"/>
              </a:buClr>
              <a:buSzPts val="2800"/>
              <a:buNone/>
            </a:pPr>
            <a:r>
              <a:rPr lang="es-CO" dirty="0" err="1">
                <a:solidFill>
                  <a:schemeClr val="tx1"/>
                </a:solidFill>
                <a:latin typeface="Quattrocento Sans"/>
                <a:ea typeface="Quattrocento Sans"/>
                <a:cs typeface="Quattrocento Sans"/>
                <a:sym typeface="Quattrocento Sans"/>
              </a:rPr>
              <a:t>var</a:t>
            </a:r>
            <a:r>
              <a:rPr lang="es-CO" dirty="0">
                <a:solidFill>
                  <a:schemeClr val="tx1"/>
                </a:solidFill>
                <a:latin typeface="Quattrocento Sans"/>
                <a:ea typeface="Quattrocento Sans"/>
                <a:cs typeface="Quattrocento Sans"/>
                <a:sym typeface="Quattrocento Sans"/>
              </a:rPr>
              <a:t> </a:t>
            </a:r>
            <a:r>
              <a:rPr lang="es-CO" dirty="0" err="1">
                <a:solidFill>
                  <a:schemeClr val="tx1"/>
                </a:solidFill>
                <a:latin typeface="Quattrocento Sans"/>
                <a:ea typeface="Quattrocento Sans"/>
                <a:cs typeface="Quattrocento Sans"/>
                <a:sym typeface="Quattrocento Sans"/>
              </a:rPr>
              <a:t>ivaIncluido</a:t>
            </a:r>
            <a:r>
              <a:rPr lang="es-CO" dirty="0">
                <a:solidFill>
                  <a:schemeClr val="tx1"/>
                </a:solidFill>
                <a:latin typeface="Quattrocento Sans"/>
                <a:ea typeface="Quattrocento Sans"/>
                <a:cs typeface="Quattrocento Sans"/>
                <a:sym typeface="Quattrocento Sans"/>
              </a:rPr>
              <a:t> = true;</a:t>
            </a:r>
            <a:endParaRPr dirty="0">
              <a:solidFill>
                <a:schemeClr val="tx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23756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811306" y="19031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OPERADORES</a:t>
            </a:r>
            <a:endParaRPr sz="4000" b="1" dirty="0">
              <a:solidFill>
                <a:schemeClr val="tx1"/>
              </a:solidFill>
            </a:endParaRPr>
          </a:p>
        </p:txBody>
      </p:sp>
      <p:sp>
        <p:nvSpPr>
          <p:cNvPr id="190" name="Google Shape;190;p18"/>
          <p:cNvSpPr txBox="1">
            <a:spLocks noGrp="1"/>
          </p:cNvSpPr>
          <p:nvPr>
            <p:ph type="body" idx="1"/>
          </p:nvPr>
        </p:nvSpPr>
        <p:spPr>
          <a:xfrm>
            <a:off x="838200" y="1304365"/>
            <a:ext cx="10515600" cy="5123329"/>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Los operadores permiten manipular el valor de las variables, realizar operaciones matemáticas con sus valores y comparar diferentes variables.</a:t>
            </a:r>
            <a:endParaRPr dirty="0">
              <a:solidFill>
                <a:schemeClr val="tx1"/>
              </a:solidFill>
            </a:endParaRPr>
          </a:p>
          <a:p>
            <a:pPr marL="0" lvl="0" indent="0" algn="l" rtl="0">
              <a:lnSpc>
                <a:spcPct val="7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 </a:t>
            </a:r>
            <a:endParaRPr sz="2405"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405"/>
              <a:buNone/>
            </a:pPr>
            <a:r>
              <a:rPr lang="es-CO" sz="2405" b="1" dirty="0">
                <a:latin typeface="Quattrocento Sans"/>
                <a:ea typeface="Quattrocento Sans"/>
                <a:cs typeface="Quattrocento Sans"/>
                <a:sym typeface="Quattrocento Sans"/>
              </a:rPr>
              <a:t>ASIGNACIÓN: </a:t>
            </a:r>
            <a:endParaRPr sz="2405" b="1" dirty="0">
              <a:latin typeface="Quattrocento Sans"/>
              <a:ea typeface="Quattrocento Sans"/>
              <a:cs typeface="Quattrocento Sans"/>
              <a:sym typeface="Quattrocento Sans"/>
            </a:endParaRPr>
          </a:p>
          <a:p>
            <a:pPr marL="0" lvl="0" indent="0" algn="just" rtl="0">
              <a:lnSpc>
                <a:spcPct val="7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El operador de asignación es el más utilizado y el más sencillo. Este operador se utiliza para guardar un valor específico en una variable. El símbolo utilizado es </a:t>
            </a:r>
            <a:r>
              <a:rPr lang="es-CO" sz="2405" b="1" dirty="0">
                <a:solidFill>
                  <a:schemeClr val="tx1"/>
                </a:solidFill>
                <a:latin typeface="Quattrocento Sans"/>
                <a:ea typeface="Quattrocento Sans"/>
                <a:cs typeface="Quattrocento Sans"/>
                <a:sym typeface="Quattrocento Sans"/>
              </a:rPr>
              <a:t>= </a:t>
            </a:r>
            <a:r>
              <a:rPr lang="es-CO" sz="2405" dirty="0">
                <a:solidFill>
                  <a:schemeClr val="tx1"/>
                </a:solidFill>
                <a:latin typeface="Quattrocento Sans"/>
                <a:ea typeface="Quattrocento Sans"/>
                <a:cs typeface="Quattrocento Sans"/>
                <a:sym typeface="Quattrocento Sans"/>
              </a:rPr>
              <a:t>(no confundir con el operador </a:t>
            </a:r>
            <a:r>
              <a:rPr lang="es-CO" sz="2405" b="1" dirty="0">
                <a:solidFill>
                  <a:schemeClr val="tx1"/>
                </a:solidFill>
                <a:latin typeface="Quattrocento Sans"/>
                <a:ea typeface="Quattrocento Sans"/>
                <a:cs typeface="Quattrocento Sans"/>
                <a:sym typeface="Quattrocento Sans"/>
              </a:rPr>
              <a:t>==</a:t>
            </a:r>
            <a:r>
              <a:rPr lang="es-CO" sz="2405" dirty="0">
                <a:solidFill>
                  <a:schemeClr val="tx1"/>
                </a:solidFill>
                <a:latin typeface="Quattrocento Sans"/>
                <a:ea typeface="Quattrocento Sans"/>
                <a:cs typeface="Quattrocento Sans"/>
                <a:sym typeface="Quattrocento Sans"/>
              </a:rPr>
              <a:t> que se verá más adelante).</a:t>
            </a:r>
            <a:endParaRPr dirty="0">
              <a:solidFill>
                <a:schemeClr val="tx1"/>
              </a:solidFill>
            </a:endParaRPr>
          </a:p>
          <a:p>
            <a:pPr marL="0" lvl="0" indent="0" algn="l" rtl="0">
              <a:lnSpc>
                <a:spcPct val="70000"/>
              </a:lnSpc>
              <a:spcBef>
                <a:spcPts val="1000"/>
              </a:spcBef>
              <a:spcAft>
                <a:spcPts val="0"/>
              </a:spcAft>
              <a:buClr>
                <a:schemeClr val="dk1"/>
              </a:buClr>
              <a:buSzPts val="2405"/>
              <a:buNone/>
            </a:pPr>
            <a:endParaRPr sz="2405" dirty="0">
              <a:solidFill>
                <a:schemeClr val="tx1"/>
              </a:solidFill>
              <a:latin typeface="Quattrocento Sans"/>
              <a:ea typeface="Quattrocento Sans"/>
              <a:cs typeface="Quattrocento Sans"/>
              <a:sym typeface="Quattrocento Sans"/>
            </a:endParaRPr>
          </a:p>
          <a:p>
            <a:pPr marL="0" lvl="0" indent="0" algn="just" rtl="0">
              <a:lnSpc>
                <a:spcPct val="7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A la izquierda del operador, siempre debe indicarse el nombre de una variable. A la derecha del operador, se pueden indicar variables, valores, condiciones lógicas, etc.</a:t>
            </a:r>
            <a:endParaRPr dirty="0">
              <a:solidFill>
                <a:schemeClr val="tx1"/>
              </a:solidFill>
            </a:endParaRPr>
          </a:p>
          <a:p>
            <a:pPr marL="0" lvl="0" indent="0" algn="l" rtl="0">
              <a:lnSpc>
                <a:spcPct val="70000"/>
              </a:lnSpc>
              <a:spcBef>
                <a:spcPts val="1000"/>
              </a:spcBef>
              <a:spcAft>
                <a:spcPts val="0"/>
              </a:spcAft>
              <a:buClr>
                <a:schemeClr val="dk1"/>
              </a:buClr>
              <a:buSzPts val="2405"/>
              <a:buNone/>
            </a:pPr>
            <a:endParaRPr sz="2405"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rgbClr val="7030A0"/>
              </a:buClr>
              <a:buSzPts val="2405"/>
              <a:buNone/>
            </a:pPr>
            <a:r>
              <a:rPr lang="es-CO" sz="2405" dirty="0" err="1">
                <a:solidFill>
                  <a:schemeClr val="tx1"/>
                </a:solidFill>
                <a:latin typeface="Quattrocento Sans"/>
                <a:ea typeface="Quattrocento Sans"/>
                <a:cs typeface="Quattrocento Sans"/>
                <a:sym typeface="Quattrocento Sans"/>
              </a:rPr>
              <a:t>var</a:t>
            </a:r>
            <a:r>
              <a:rPr lang="es-CO" sz="2405" dirty="0">
                <a:solidFill>
                  <a:schemeClr val="tx1"/>
                </a:solidFill>
                <a:latin typeface="Quattrocento Sans"/>
                <a:ea typeface="Quattrocento Sans"/>
                <a:cs typeface="Quattrocento Sans"/>
                <a:sym typeface="Quattrocento Sans"/>
              </a:rPr>
              <a:t> numero1 = 3;</a:t>
            </a:r>
            <a:endParaRPr dirty="0">
              <a:solidFill>
                <a:schemeClr val="tx1"/>
              </a:solidFill>
            </a:endParaRPr>
          </a:p>
          <a:p>
            <a:pPr marL="0" lvl="0" indent="0" algn="l" rtl="0">
              <a:lnSpc>
                <a:spcPct val="70000"/>
              </a:lnSpc>
              <a:spcBef>
                <a:spcPts val="1000"/>
              </a:spcBef>
              <a:spcAft>
                <a:spcPts val="0"/>
              </a:spcAft>
              <a:buClr>
                <a:srgbClr val="7030A0"/>
              </a:buClr>
              <a:buSzPts val="2405"/>
              <a:buNone/>
            </a:pPr>
            <a:r>
              <a:rPr lang="es-CO" sz="2405" dirty="0" err="1">
                <a:solidFill>
                  <a:schemeClr val="tx1"/>
                </a:solidFill>
                <a:latin typeface="Quattrocento Sans"/>
                <a:ea typeface="Quattrocento Sans"/>
                <a:cs typeface="Quattrocento Sans"/>
                <a:sym typeface="Quattrocento Sans"/>
              </a:rPr>
              <a:t>var</a:t>
            </a:r>
            <a:r>
              <a:rPr lang="es-CO" sz="2405" dirty="0">
                <a:solidFill>
                  <a:schemeClr val="tx1"/>
                </a:solidFill>
                <a:latin typeface="Quattrocento Sans"/>
                <a:ea typeface="Quattrocento Sans"/>
                <a:cs typeface="Quattrocento Sans"/>
                <a:sym typeface="Quattrocento Sans"/>
              </a:rPr>
              <a:t> numero2 = 4;</a:t>
            </a:r>
            <a:endParaRPr dirty="0">
              <a:solidFill>
                <a:schemeClr val="tx1"/>
              </a:solidFill>
            </a:endParaRPr>
          </a:p>
          <a:p>
            <a:pPr marL="0" lvl="0" indent="0" algn="l" rtl="0">
              <a:lnSpc>
                <a:spcPct val="70000"/>
              </a:lnSpc>
              <a:spcBef>
                <a:spcPts val="1000"/>
              </a:spcBef>
              <a:spcAft>
                <a:spcPts val="0"/>
              </a:spcAft>
              <a:buClr>
                <a:schemeClr val="dk1"/>
              </a:buClr>
              <a:buSzPts val="2590"/>
              <a:buNone/>
            </a:pPr>
            <a:endParaRPr sz="2590" dirty="0">
              <a:solidFill>
                <a:schemeClr val="tx1"/>
              </a:solidFill>
            </a:endParaRPr>
          </a:p>
        </p:txBody>
      </p:sp>
    </p:spTree>
    <p:extLst>
      <p:ext uri="{BB962C8B-B14F-4D97-AF65-F5344CB8AC3E}">
        <p14:creationId xmlns:p14="http://schemas.microsoft.com/office/powerpoint/2010/main" val="13800812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body" idx="1"/>
          </p:nvPr>
        </p:nvSpPr>
        <p:spPr>
          <a:xfrm>
            <a:off x="838200" y="349624"/>
            <a:ext cx="10515600" cy="6266329"/>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590"/>
              <a:buNone/>
            </a:pPr>
            <a:r>
              <a:rPr lang="es-CO" sz="2590" b="1" dirty="0">
                <a:solidFill>
                  <a:schemeClr val="tx1"/>
                </a:solidFill>
                <a:latin typeface="Quattrocento Sans"/>
                <a:ea typeface="Quattrocento Sans"/>
                <a:cs typeface="Quattrocento Sans"/>
                <a:sym typeface="Quattrocento Sans"/>
              </a:rPr>
              <a:t>INCREMENTO Y DECREMENTO</a:t>
            </a:r>
            <a:endParaRPr dirty="0">
              <a:solidFill>
                <a:schemeClr val="tx1"/>
              </a:solidFill>
            </a:endParaRPr>
          </a:p>
          <a:p>
            <a:pPr marL="0" lvl="0" indent="0" algn="l" rtl="0">
              <a:lnSpc>
                <a:spcPct val="80000"/>
              </a:lnSpc>
              <a:spcBef>
                <a:spcPts val="1000"/>
              </a:spcBef>
              <a:spcAft>
                <a:spcPts val="0"/>
              </a:spcAft>
              <a:buClr>
                <a:schemeClr val="dk1"/>
              </a:buClr>
              <a:buSzPts val="2590"/>
              <a:buNone/>
            </a:pPr>
            <a:endParaRPr sz="2590" b="1"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Estos dos operadores solamente son válidos para las variables numéricas y se utilizan para incrementar o decrementar en una unidad el valor de una variable.(</a:t>
            </a:r>
            <a:r>
              <a:rPr lang="es-CO" sz="3145" dirty="0">
                <a:solidFill>
                  <a:schemeClr val="tx1"/>
                </a:solidFill>
                <a:latin typeface="Quattrocento Sans"/>
                <a:ea typeface="Quattrocento Sans"/>
                <a:cs typeface="Quattrocento Sans"/>
                <a:sym typeface="Quattrocento Sans"/>
              </a:rPr>
              <a:t>++</a:t>
            </a:r>
            <a:r>
              <a:rPr lang="es-CO" sz="2590" dirty="0">
                <a:solidFill>
                  <a:schemeClr val="tx1"/>
                </a:solidFill>
                <a:latin typeface="Quattrocento Sans"/>
                <a:ea typeface="Quattrocento Sans"/>
                <a:cs typeface="Quattrocento Sans"/>
                <a:sym typeface="Quattrocento Sans"/>
              </a:rPr>
              <a:t>, </a:t>
            </a:r>
            <a:r>
              <a:rPr lang="es-CO" sz="3700" dirty="0">
                <a:solidFill>
                  <a:schemeClr val="tx1"/>
                </a:solidFill>
                <a:latin typeface="Quattrocento Sans"/>
                <a:ea typeface="Quattrocento Sans"/>
                <a:cs typeface="Quattrocento Sans"/>
                <a:sym typeface="Quattrocento Sans"/>
              </a:rPr>
              <a:t>--</a:t>
            </a:r>
            <a:r>
              <a:rPr lang="es-CO" sz="2590" dirty="0">
                <a:solidFill>
                  <a:schemeClr val="tx1"/>
                </a:solidFill>
                <a:latin typeface="Quattrocento Sans"/>
                <a:ea typeface="Quattrocento Sans"/>
                <a:cs typeface="Quattrocento Sans"/>
                <a:sym typeface="Quattrocento Sans"/>
              </a:rPr>
              <a:t>)</a:t>
            </a: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rgbClr val="7030A0"/>
              </a:buClr>
              <a:buSzPts val="2590"/>
              <a:buNone/>
            </a:pPr>
            <a:r>
              <a:rPr lang="es-CO" sz="2590" dirty="0" err="1">
                <a:solidFill>
                  <a:schemeClr val="tx1"/>
                </a:solidFill>
                <a:latin typeface="Quattrocento Sans"/>
                <a:ea typeface="Quattrocento Sans"/>
                <a:cs typeface="Quattrocento Sans"/>
                <a:sym typeface="Quattrocento Sans"/>
              </a:rPr>
              <a:t>var</a:t>
            </a:r>
            <a:r>
              <a:rPr lang="es-CO" sz="2590" dirty="0">
                <a:solidFill>
                  <a:schemeClr val="tx1"/>
                </a:solidFill>
                <a:latin typeface="Quattrocento Sans"/>
                <a:ea typeface="Quattrocento Sans"/>
                <a:cs typeface="Quattrocento Sans"/>
                <a:sym typeface="Quattrocento Sans"/>
              </a:rPr>
              <a:t> numero = 5;</a:t>
            </a:r>
            <a:endParaRPr dirty="0">
              <a:solidFill>
                <a:schemeClr val="tx1"/>
              </a:solidFill>
            </a:endParaRPr>
          </a:p>
          <a:p>
            <a:pPr marL="0" lvl="0" indent="0" algn="l" rtl="0">
              <a:lnSpc>
                <a:spcPct val="80000"/>
              </a:lnSpc>
              <a:spcBef>
                <a:spcPts val="1000"/>
              </a:spcBef>
              <a:spcAft>
                <a:spcPts val="0"/>
              </a:spcAft>
              <a:buClr>
                <a:srgbClr val="0070C0"/>
              </a:buClr>
              <a:buSzPts val="2590"/>
              <a:buNone/>
            </a:pPr>
            <a:r>
              <a:rPr lang="es-CO" sz="2590" dirty="0">
                <a:solidFill>
                  <a:schemeClr val="tx1"/>
                </a:solidFill>
                <a:latin typeface="Quattrocento Sans"/>
                <a:ea typeface="Quattrocento Sans"/>
                <a:cs typeface="Quattrocento Sans"/>
                <a:sym typeface="Quattrocento Sans"/>
              </a:rPr>
              <a:t>++numero;</a:t>
            </a:r>
            <a:endParaRPr dirty="0">
              <a:solidFill>
                <a:schemeClr val="tx1"/>
              </a:solidFill>
            </a:endParaRPr>
          </a:p>
          <a:p>
            <a:pPr marL="0" lvl="0" indent="0" algn="l" rtl="0">
              <a:lnSpc>
                <a:spcPct val="80000"/>
              </a:lnSpc>
              <a:spcBef>
                <a:spcPts val="1000"/>
              </a:spcBef>
              <a:spcAft>
                <a:spcPts val="0"/>
              </a:spcAft>
              <a:buClr>
                <a:srgbClr val="0070C0"/>
              </a:buClr>
              <a:buSzPts val="2590"/>
              <a:buNone/>
            </a:pPr>
            <a:r>
              <a:rPr lang="es-CO" sz="2590" dirty="0" err="1">
                <a:solidFill>
                  <a:schemeClr val="tx1"/>
                </a:solidFill>
                <a:latin typeface="Quattrocento Sans"/>
                <a:ea typeface="Quattrocento Sans"/>
                <a:cs typeface="Quattrocento Sans"/>
                <a:sym typeface="Quattrocento Sans"/>
              </a:rPr>
              <a:t>alert</a:t>
            </a:r>
            <a:r>
              <a:rPr lang="es-CO" sz="2590" dirty="0">
                <a:solidFill>
                  <a:schemeClr val="tx1"/>
                </a:solidFill>
                <a:latin typeface="Quattrocento Sans"/>
                <a:ea typeface="Quattrocento Sans"/>
                <a:cs typeface="Quattrocento Sans"/>
                <a:sym typeface="Quattrocento Sans"/>
              </a:rPr>
              <a:t>(numero);  // numero = 6</a:t>
            </a:r>
            <a:endParaRPr dirty="0">
              <a:solidFill>
                <a:schemeClr val="tx1"/>
              </a:solidFill>
            </a:endParaRPr>
          </a:p>
          <a:p>
            <a:pPr marL="0" lvl="0" indent="0" algn="l" rtl="0">
              <a:lnSpc>
                <a:spcPct val="80000"/>
              </a:lnSpc>
              <a:spcBef>
                <a:spcPts val="100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rgbClr val="7030A0"/>
              </a:buClr>
              <a:buSzPts val="2590"/>
              <a:buNone/>
            </a:pPr>
            <a:r>
              <a:rPr lang="es-CO" sz="2590" dirty="0" err="1">
                <a:solidFill>
                  <a:schemeClr val="tx1"/>
                </a:solidFill>
                <a:latin typeface="Quattrocento Sans"/>
                <a:ea typeface="Quattrocento Sans"/>
                <a:cs typeface="Quattrocento Sans"/>
                <a:sym typeface="Quattrocento Sans"/>
              </a:rPr>
              <a:t>var</a:t>
            </a:r>
            <a:r>
              <a:rPr lang="es-CO" sz="2590" dirty="0">
                <a:solidFill>
                  <a:schemeClr val="tx1"/>
                </a:solidFill>
                <a:latin typeface="Quattrocento Sans"/>
                <a:ea typeface="Quattrocento Sans"/>
                <a:cs typeface="Quattrocento Sans"/>
                <a:sym typeface="Quattrocento Sans"/>
              </a:rPr>
              <a:t> numero = 5;</a:t>
            </a:r>
            <a:endParaRPr dirty="0">
              <a:solidFill>
                <a:schemeClr val="tx1"/>
              </a:solidFill>
            </a:endParaRPr>
          </a:p>
          <a:p>
            <a:pPr marL="0" lvl="0" indent="0" algn="l" rtl="0">
              <a:lnSpc>
                <a:spcPct val="80000"/>
              </a:lnSpc>
              <a:spcBef>
                <a:spcPts val="1000"/>
              </a:spcBef>
              <a:spcAft>
                <a:spcPts val="0"/>
              </a:spcAft>
              <a:buClr>
                <a:srgbClr val="0070C0"/>
              </a:buClr>
              <a:buSzPts val="2590"/>
              <a:buNone/>
            </a:pPr>
            <a:r>
              <a:rPr lang="es-CO" sz="2590" dirty="0">
                <a:solidFill>
                  <a:schemeClr val="tx1"/>
                </a:solidFill>
                <a:latin typeface="Quattrocento Sans"/>
                <a:ea typeface="Quattrocento Sans"/>
                <a:cs typeface="Quattrocento Sans"/>
                <a:sym typeface="Quattrocento Sans"/>
              </a:rPr>
              <a:t>--numero;</a:t>
            </a:r>
            <a:endParaRPr dirty="0">
              <a:solidFill>
                <a:schemeClr val="tx1"/>
              </a:solidFill>
            </a:endParaRPr>
          </a:p>
          <a:p>
            <a:pPr marL="0" lvl="0" indent="0" algn="l" rtl="0">
              <a:lnSpc>
                <a:spcPct val="80000"/>
              </a:lnSpc>
              <a:spcBef>
                <a:spcPts val="1000"/>
              </a:spcBef>
              <a:spcAft>
                <a:spcPts val="0"/>
              </a:spcAft>
              <a:buClr>
                <a:schemeClr val="dk1"/>
              </a:buClr>
              <a:buSzPts val="2590"/>
              <a:buNone/>
            </a:pPr>
            <a:r>
              <a:rPr lang="es-CO" sz="2590" dirty="0" err="1">
                <a:solidFill>
                  <a:schemeClr val="tx1"/>
                </a:solidFill>
                <a:latin typeface="Quattrocento Sans"/>
                <a:ea typeface="Quattrocento Sans"/>
                <a:cs typeface="Quattrocento Sans"/>
                <a:sym typeface="Quattrocento Sans"/>
              </a:rPr>
              <a:t>alert</a:t>
            </a:r>
            <a:r>
              <a:rPr lang="es-CO" sz="2590" dirty="0">
                <a:solidFill>
                  <a:schemeClr val="tx1"/>
                </a:solidFill>
                <a:latin typeface="Quattrocento Sans"/>
                <a:ea typeface="Quattrocento Sans"/>
                <a:cs typeface="Quattrocento Sans"/>
                <a:sym typeface="Quattrocento Sans"/>
              </a:rPr>
              <a:t>(numero);  // numero = 4</a:t>
            </a:r>
            <a:endParaRPr dirty="0">
              <a:solidFill>
                <a:schemeClr val="tx1"/>
              </a:solidFill>
            </a:endParaRPr>
          </a:p>
        </p:txBody>
      </p:sp>
    </p:spTree>
    <p:extLst>
      <p:ext uri="{BB962C8B-B14F-4D97-AF65-F5344CB8AC3E}">
        <p14:creationId xmlns:p14="http://schemas.microsoft.com/office/powerpoint/2010/main" val="13203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y etiquetas</a:t>
            </a:r>
          </a:p>
        </p:txBody>
      </p:sp>
      <p:sp>
        <p:nvSpPr>
          <p:cNvPr id="3" name="Marcador de contenido 2"/>
          <p:cNvSpPr>
            <a:spLocks noGrp="1"/>
          </p:cNvSpPr>
          <p:nvPr>
            <p:ph idx="1"/>
          </p:nvPr>
        </p:nvSpPr>
        <p:spPr>
          <a:xfrm>
            <a:off x="680321" y="2336872"/>
            <a:ext cx="9613861" cy="4203627"/>
          </a:xfrm>
        </p:spPr>
        <p:txBody>
          <a:bodyPr>
            <a:normAutofit/>
          </a:bodyPr>
          <a:lstStyle/>
          <a:p>
            <a:pPr>
              <a:lnSpc>
                <a:spcPct val="120000"/>
              </a:lnSpc>
            </a:pPr>
            <a:r>
              <a:rPr lang="es-ES" dirty="0"/>
              <a:t>Los elementos proporcionan la estructura al documento HTML e indican al navegador el orden o estructura, contenido y aspecto del sitio web. Por lo general, los elementos están formados por una etiqueta de inicio, el contenido, y una etiqueta de cierre.</a:t>
            </a:r>
          </a:p>
          <a:p>
            <a:endParaRPr lang="es-ES" dirty="0"/>
          </a:p>
          <a:p>
            <a:r>
              <a:rPr lang="es-ES" dirty="0"/>
              <a:t>Las etiquetas son marcas que se usan para señalar el inicio y el fin de un elemento.</a:t>
            </a:r>
          </a:p>
          <a:p>
            <a:endParaRPr lang="es-ES" dirty="0"/>
          </a:p>
        </p:txBody>
      </p:sp>
    </p:spTree>
    <p:extLst>
      <p:ext uri="{BB962C8B-B14F-4D97-AF65-F5344CB8AC3E}">
        <p14:creationId xmlns:p14="http://schemas.microsoft.com/office/powerpoint/2010/main" val="29397692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body" idx="1"/>
          </p:nvPr>
        </p:nvSpPr>
        <p:spPr>
          <a:xfrm>
            <a:off x="838200" y="645459"/>
            <a:ext cx="10515600" cy="55315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500"/>
              <a:buNone/>
            </a:pPr>
            <a:r>
              <a:rPr lang="es-CO" sz="2500" b="1" dirty="0">
                <a:solidFill>
                  <a:schemeClr val="tx1"/>
                </a:solidFill>
                <a:latin typeface="Quattrocento Sans"/>
                <a:ea typeface="Quattrocento Sans"/>
                <a:cs typeface="Quattrocento Sans"/>
                <a:sym typeface="Quattrocento Sans"/>
              </a:rPr>
              <a:t>LÓGICOS</a:t>
            </a:r>
            <a:endParaRPr dirty="0">
              <a:solidFill>
                <a:schemeClr val="tx1"/>
              </a:solidFill>
            </a:endParaRPr>
          </a:p>
          <a:p>
            <a:pPr marL="0" lvl="0" indent="0" algn="just" rtl="0">
              <a:lnSpc>
                <a:spcPct val="90000"/>
              </a:lnSpc>
              <a:spcBef>
                <a:spcPts val="1000"/>
              </a:spcBef>
              <a:spcAft>
                <a:spcPts val="0"/>
              </a:spcAft>
              <a:buClr>
                <a:schemeClr val="dk1"/>
              </a:buClr>
              <a:buSzPts val="2500"/>
              <a:buNone/>
            </a:pPr>
            <a:r>
              <a:rPr lang="es-CO" sz="2500" dirty="0">
                <a:solidFill>
                  <a:schemeClr val="tx1"/>
                </a:solidFill>
                <a:latin typeface="Quattrocento Sans"/>
                <a:ea typeface="Quattrocento Sans"/>
                <a:cs typeface="Quattrocento Sans"/>
                <a:sym typeface="Quattrocento Sans"/>
              </a:rPr>
              <a:t>Los operadores lógicos son imprescindibles para realizar aplicaciones complejas, ya que se utilizan para tomar decisiones sobre las instrucciones que debería ejecutar el programa en función de ciertas condiciones.</a:t>
            </a:r>
            <a:endParaRPr lang="es-CO" sz="2000" dirty="0">
              <a:sym typeface="Quattrocento Sans"/>
            </a:endParaRPr>
          </a:p>
          <a:p>
            <a:pPr marL="0" lvl="0" indent="0" algn="just" rtl="0">
              <a:lnSpc>
                <a:spcPct val="90000"/>
              </a:lnSpc>
              <a:spcBef>
                <a:spcPts val="1000"/>
              </a:spcBef>
              <a:spcAft>
                <a:spcPts val="0"/>
              </a:spcAft>
              <a:buClr>
                <a:schemeClr val="dk1"/>
              </a:buClr>
              <a:buSzPts val="2500"/>
              <a:buNone/>
            </a:pPr>
            <a:endParaRPr lang="es-CO" sz="2000" b="1"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500"/>
              <a:buNone/>
            </a:pPr>
            <a:r>
              <a:rPr lang="es-CO" b="1" dirty="0">
                <a:solidFill>
                  <a:schemeClr val="tx1"/>
                </a:solidFill>
                <a:latin typeface="Quattrocento Sans"/>
                <a:ea typeface="Quattrocento Sans"/>
                <a:cs typeface="Quattrocento Sans"/>
                <a:sym typeface="Quattrocento Sans"/>
              </a:rPr>
              <a:t>Negación</a:t>
            </a:r>
            <a:endParaRPr dirty="0">
              <a:solidFill>
                <a:schemeClr val="tx1"/>
              </a:solidFill>
            </a:endParaRPr>
          </a:p>
          <a:p>
            <a:pPr marL="0" lvl="0" indent="0" algn="l" rtl="0">
              <a:lnSpc>
                <a:spcPct val="90000"/>
              </a:lnSpc>
              <a:spcBef>
                <a:spcPts val="1000"/>
              </a:spcBef>
              <a:spcAft>
                <a:spcPts val="0"/>
              </a:spcAft>
              <a:buClr>
                <a:schemeClr val="dk1"/>
              </a:buClr>
              <a:buSzPts val="2500"/>
              <a:buNone/>
            </a:pPr>
            <a:endParaRPr sz="2500"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500"/>
              <a:buNone/>
            </a:pPr>
            <a:r>
              <a:rPr lang="es-CO" sz="2500" dirty="0">
                <a:solidFill>
                  <a:schemeClr val="tx1"/>
                </a:solidFill>
                <a:latin typeface="Quattrocento Sans"/>
                <a:ea typeface="Quattrocento Sans"/>
                <a:cs typeface="Quattrocento Sans"/>
                <a:sym typeface="Quattrocento Sans"/>
              </a:rPr>
              <a:t>	</a:t>
            </a:r>
            <a:r>
              <a:rPr lang="es-CO" sz="2500" dirty="0" err="1">
                <a:solidFill>
                  <a:schemeClr val="tx1"/>
                </a:solidFill>
                <a:latin typeface="Quattrocento Sans"/>
                <a:ea typeface="Quattrocento Sans"/>
                <a:cs typeface="Quattrocento Sans"/>
                <a:sym typeface="Quattrocento Sans"/>
              </a:rPr>
              <a:t>var</a:t>
            </a:r>
            <a:r>
              <a:rPr lang="es-CO" sz="2500" dirty="0">
                <a:solidFill>
                  <a:schemeClr val="tx1"/>
                </a:solidFill>
                <a:latin typeface="Quattrocento Sans"/>
                <a:ea typeface="Quattrocento Sans"/>
                <a:cs typeface="Quattrocento Sans"/>
                <a:sym typeface="Quattrocento Sans"/>
              </a:rPr>
              <a:t> visible = true;</a:t>
            </a:r>
            <a:endParaRPr dirty="0">
              <a:solidFill>
                <a:schemeClr val="tx1"/>
              </a:solidFill>
            </a:endParaRPr>
          </a:p>
          <a:p>
            <a:pPr marL="0" lvl="0" indent="0" algn="l" rtl="0">
              <a:lnSpc>
                <a:spcPct val="90000"/>
              </a:lnSpc>
              <a:spcBef>
                <a:spcPts val="1000"/>
              </a:spcBef>
              <a:spcAft>
                <a:spcPts val="0"/>
              </a:spcAft>
              <a:buClr>
                <a:schemeClr val="dk1"/>
              </a:buClr>
              <a:buSzPts val="2500"/>
              <a:buNone/>
            </a:pPr>
            <a:r>
              <a:rPr lang="es-CO" sz="2500" dirty="0">
                <a:solidFill>
                  <a:schemeClr val="tx1"/>
                </a:solidFill>
                <a:latin typeface="Quattrocento Sans"/>
                <a:ea typeface="Quattrocento Sans"/>
                <a:cs typeface="Quattrocento Sans"/>
                <a:sym typeface="Quattrocento Sans"/>
              </a:rPr>
              <a:t>	</a:t>
            </a:r>
            <a:r>
              <a:rPr lang="es-CO" sz="2500" dirty="0" err="1">
                <a:solidFill>
                  <a:schemeClr val="tx1"/>
                </a:solidFill>
                <a:latin typeface="Quattrocento Sans"/>
                <a:ea typeface="Quattrocento Sans"/>
                <a:cs typeface="Quattrocento Sans"/>
                <a:sym typeface="Quattrocento Sans"/>
              </a:rPr>
              <a:t>alert</a:t>
            </a:r>
            <a:r>
              <a:rPr lang="es-CO" sz="2500" dirty="0">
                <a:solidFill>
                  <a:schemeClr val="tx1"/>
                </a:solidFill>
                <a:latin typeface="Quattrocento Sans"/>
                <a:ea typeface="Quattrocento Sans"/>
                <a:cs typeface="Quattrocento Sans"/>
                <a:sym typeface="Quattrocento Sans"/>
              </a:rPr>
              <a:t>(!visible);  </a:t>
            </a:r>
            <a:endParaRPr lang="es-ES" b="1"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spTree>
    <p:extLst>
      <p:ext uri="{BB962C8B-B14F-4D97-AF65-F5344CB8AC3E}">
        <p14:creationId xmlns:p14="http://schemas.microsoft.com/office/powerpoint/2010/main" val="3117321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body" idx="1"/>
          </p:nvPr>
        </p:nvSpPr>
        <p:spPr>
          <a:xfrm>
            <a:off x="838200" y="753035"/>
            <a:ext cx="10515600" cy="54239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a:solidFill>
                  <a:schemeClr val="tx1"/>
                </a:solidFill>
                <a:latin typeface="Quattrocento Sans"/>
                <a:ea typeface="Quattrocento Sans"/>
                <a:cs typeface="Quattrocento Sans"/>
                <a:sym typeface="Quattrocento Sans"/>
              </a:rPr>
              <a:t>And</a:t>
            </a:r>
            <a:endParaRPr dirty="0">
              <a:solidFill>
                <a:schemeClr val="tx1"/>
              </a:solidFill>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La operación lógica</a:t>
            </a:r>
            <a:r>
              <a:rPr lang="es-CO" b="1" dirty="0">
                <a:solidFill>
                  <a:schemeClr val="tx1"/>
                </a:solidFill>
                <a:latin typeface="Quattrocento Sans"/>
                <a:ea typeface="Quattrocento Sans"/>
                <a:cs typeface="Quattrocento Sans"/>
                <a:sym typeface="Quattrocento Sans"/>
              </a:rPr>
              <a:t> AND </a:t>
            </a:r>
            <a:r>
              <a:rPr lang="es-CO" dirty="0">
                <a:solidFill>
                  <a:schemeClr val="tx1"/>
                </a:solidFill>
                <a:latin typeface="Quattrocento Sans"/>
                <a:ea typeface="Quattrocento Sans"/>
                <a:cs typeface="Quattrocento Sans"/>
                <a:sym typeface="Quattrocento Sans"/>
              </a:rPr>
              <a:t>obtiene su resultado combinando  dos valores booleanos. El operador se indica mediante el símbolo &amp;&amp; y su resultado solamente es true si los dos operandos son true:</a:t>
            </a:r>
            <a:endParaRPr dirty="0">
              <a:solidFill>
                <a:schemeClr val="tx1"/>
              </a:solidFill>
            </a:endParaRPr>
          </a:p>
        </p:txBody>
      </p:sp>
      <p:graphicFrame>
        <p:nvGraphicFramePr>
          <p:cNvPr id="206" name="Google Shape;206;p21"/>
          <p:cNvGraphicFramePr/>
          <p:nvPr>
            <p:extLst/>
          </p:nvPr>
        </p:nvGraphicFramePr>
        <p:xfrm>
          <a:off x="1922929" y="3254188"/>
          <a:ext cx="9291900" cy="2535625"/>
        </p:xfrm>
        <a:graphic>
          <a:graphicData uri="http://schemas.openxmlformats.org/drawingml/2006/table">
            <a:tbl>
              <a:tblPr>
                <a:noFill/>
              </a:tblPr>
              <a:tblGrid>
                <a:gridCol w="3097300">
                  <a:extLst>
                    <a:ext uri="{9D8B030D-6E8A-4147-A177-3AD203B41FA5}">
                      <a16:colId xmlns:a16="http://schemas.microsoft.com/office/drawing/2014/main" xmlns="" val="20000"/>
                    </a:ext>
                  </a:extLst>
                </a:gridCol>
                <a:gridCol w="3097300">
                  <a:extLst>
                    <a:ext uri="{9D8B030D-6E8A-4147-A177-3AD203B41FA5}">
                      <a16:colId xmlns:a16="http://schemas.microsoft.com/office/drawing/2014/main" xmlns="" val="20001"/>
                    </a:ext>
                  </a:extLst>
                </a:gridCol>
                <a:gridCol w="3097300">
                  <a:extLst>
                    <a:ext uri="{9D8B030D-6E8A-4147-A177-3AD203B41FA5}">
                      <a16:colId xmlns:a16="http://schemas.microsoft.com/office/drawing/2014/main" xmlns="" val="20002"/>
                    </a:ext>
                  </a:extLst>
                </a:gridCol>
              </a:tblGrid>
              <a:tr h="507125">
                <a:tc>
                  <a:txBody>
                    <a:bodyPr/>
                    <a:lstStyle/>
                    <a:p>
                      <a:pPr marL="0" marR="0" lvl="0" indent="0" algn="l" rtl="0">
                        <a:spcBef>
                          <a:spcPts val="0"/>
                        </a:spcBef>
                        <a:spcAft>
                          <a:spcPts val="0"/>
                        </a:spcAft>
                        <a:buNone/>
                      </a:pPr>
                      <a:r>
                        <a:rPr lang="es-CO" sz="1800" u="none" strike="noStrike" cap="none" dirty="0">
                          <a:solidFill>
                            <a:schemeClr val="bg1"/>
                          </a:solidFill>
                        </a:rPr>
                        <a:t>variable1</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u="none" strike="noStrike" cap="none" dirty="0">
                          <a:solidFill>
                            <a:schemeClr val="bg1"/>
                          </a:solidFill>
                        </a:rPr>
                        <a:t>variable2</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u="none" strike="noStrike" cap="none">
                          <a:solidFill>
                            <a:schemeClr val="bg1"/>
                          </a:solidFill>
                        </a:rPr>
                        <a:t>variable1 &amp;&amp; variable2</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extLst>
                  <a:ext uri="{0D108BD9-81ED-4DB2-BD59-A6C34878D82A}">
                    <a16:rowId xmlns:a16="http://schemas.microsoft.com/office/drawing/2014/main" xmlns="" val="10000"/>
                  </a:ext>
                </a:extLst>
              </a:tr>
              <a:tr h="507125">
                <a:tc>
                  <a:txBody>
                    <a:bodyPr/>
                    <a:lstStyle/>
                    <a:p>
                      <a:pPr marL="0" marR="0" lvl="0" indent="0" algn="l" rtl="0">
                        <a:spcBef>
                          <a:spcPts val="0"/>
                        </a:spcBef>
                        <a:spcAft>
                          <a:spcPts val="0"/>
                        </a:spcAft>
                        <a:buNone/>
                      </a:pPr>
                      <a:r>
                        <a:rPr lang="es-CO" sz="1800" u="none" strike="noStrike" cap="none">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1"/>
                  </a:ext>
                </a:extLst>
              </a:tr>
              <a:tr h="507125">
                <a:tc>
                  <a:txBody>
                    <a:bodyPr/>
                    <a:lstStyle/>
                    <a:p>
                      <a:pPr marL="0" marR="0" lvl="0" indent="0" algn="l" rtl="0">
                        <a:spcBef>
                          <a:spcPts val="0"/>
                        </a:spcBef>
                        <a:spcAft>
                          <a:spcPts val="0"/>
                        </a:spcAft>
                        <a:buNone/>
                      </a:pPr>
                      <a:r>
                        <a:rPr lang="es-CO" sz="1800" dirty="0">
                          <a:solidFill>
                            <a:schemeClr val="bg1"/>
                          </a:solidFill>
                        </a:rPr>
                        <a:t>true</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2"/>
                  </a:ext>
                </a:extLst>
              </a:tr>
              <a:tr h="507125">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r h="507125">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dirty="0">
                          <a:solidFill>
                            <a:schemeClr val="bg1"/>
                          </a:solidFill>
                        </a:rPr>
                        <a:t>false</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32869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body" idx="1"/>
          </p:nvPr>
        </p:nvSpPr>
        <p:spPr>
          <a:xfrm>
            <a:off x="838200" y="766482"/>
            <a:ext cx="10515600" cy="54104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dirty="0">
                <a:solidFill>
                  <a:schemeClr val="tx1"/>
                </a:solidFill>
              </a:rPr>
              <a:t>Ejemplo:</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valor1 = true;</a:t>
            </a: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valor2 = false;</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resultado = valor1 &amp;&amp; valor2;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valor1 = true;</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valor2 = true;</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resultado = valor1 &amp;&amp; valor2; </a:t>
            </a:r>
            <a:endParaRPr dirty="0">
              <a:solidFill>
                <a:schemeClr val="tx1"/>
              </a:solidFill>
            </a:endParaRPr>
          </a:p>
        </p:txBody>
      </p:sp>
    </p:spTree>
    <p:extLst>
      <p:ext uri="{BB962C8B-B14F-4D97-AF65-F5344CB8AC3E}">
        <p14:creationId xmlns:p14="http://schemas.microsoft.com/office/powerpoint/2010/main" val="28280587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body" idx="1"/>
          </p:nvPr>
        </p:nvSpPr>
        <p:spPr>
          <a:xfrm>
            <a:off x="838200" y="389965"/>
            <a:ext cx="10515600" cy="57869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err="1">
                <a:solidFill>
                  <a:schemeClr val="tx1"/>
                </a:solidFill>
                <a:latin typeface="Quattrocento Sans"/>
                <a:ea typeface="Quattrocento Sans"/>
                <a:cs typeface="Quattrocento Sans"/>
                <a:sym typeface="Quattrocento Sans"/>
              </a:rPr>
              <a:t>Or</a:t>
            </a:r>
            <a:endParaRPr sz="2400" b="1"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800"/>
              <a:buNone/>
            </a:pPr>
            <a:r>
              <a:rPr lang="es-CO" dirty="0">
                <a:solidFill>
                  <a:schemeClr val="tx1"/>
                </a:solidFill>
                <a:latin typeface="Quattrocento Sans"/>
                <a:ea typeface="Quattrocento Sans"/>
                <a:cs typeface="Quattrocento Sans"/>
                <a:sym typeface="Quattrocento Sans"/>
              </a:rPr>
              <a:t>La operación lógica OR también combina dos valores  booleanos. 	El operador se indica mediante el símbolo</a:t>
            </a:r>
            <a:r>
              <a:rPr lang="es-CO" dirty="0">
                <a:latin typeface="Quattrocento Sans"/>
                <a:ea typeface="Quattrocento Sans"/>
                <a:cs typeface="Quattrocento Sans"/>
                <a:sym typeface="Quattrocento Sans"/>
              </a:rPr>
              <a:t> </a:t>
            </a:r>
            <a:r>
              <a:rPr lang="es-CO" b="1" dirty="0">
                <a:solidFill>
                  <a:schemeClr val="tx1"/>
                </a:solidFill>
                <a:latin typeface="Quattrocento Sans"/>
                <a:ea typeface="Quattrocento Sans"/>
                <a:cs typeface="Quattrocento Sans"/>
                <a:sym typeface="Quattrocento Sans"/>
              </a:rPr>
              <a:t>||</a:t>
            </a:r>
            <a:r>
              <a:rPr lang="es-CO" dirty="0">
                <a:solidFill>
                  <a:schemeClr val="tx1"/>
                </a:solidFill>
                <a:latin typeface="Quattrocento Sans"/>
                <a:ea typeface="Quattrocento Sans"/>
                <a:cs typeface="Quattrocento Sans"/>
                <a:sym typeface="Quattrocento Sans"/>
              </a:rPr>
              <a:t> y su resultado es true si alguno de los dos operandos es true:</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graphicFrame>
        <p:nvGraphicFramePr>
          <p:cNvPr id="217" name="Google Shape;217;p23"/>
          <p:cNvGraphicFramePr/>
          <p:nvPr>
            <p:extLst/>
          </p:nvPr>
        </p:nvGraphicFramePr>
        <p:xfrm>
          <a:off x="1976718" y="2823881"/>
          <a:ext cx="9350175" cy="3039000"/>
        </p:xfrm>
        <a:graphic>
          <a:graphicData uri="http://schemas.openxmlformats.org/drawingml/2006/table">
            <a:tbl>
              <a:tblPr>
                <a:noFill/>
              </a:tblPr>
              <a:tblGrid>
                <a:gridCol w="3116725">
                  <a:extLst>
                    <a:ext uri="{9D8B030D-6E8A-4147-A177-3AD203B41FA5}">
                      <a16:colId xmlns:a16="http://schemas.microsoft.com/office/drawing/2014/main" xmlns="" val="20000"/>
                    </a:ext>
                  </a:extLst>
                </a:gridCol>
                <a:gridCol w="3116725">
                  <a:extLst>
                    <a:ext uri="{9D8B030D-6E8A-4147-A177-3AD203B41FA5}">
                      <a16:colId xmlns:a16="http://schemas.microsoft.com/office/drawing/2014/main" xmlns="" val="20001"/>
                    </a:ext>
                  </a:extLst>
                </a:gridCol>
                <a:gridCol w="3116725">
                  <a:extLst>
                    <a:ext uri="{9D8B030D-6E8A-4147-A177-3AD203B41FA5}">
                      <a16:colId xmlns:a16="http://schemas.microsoft.com/office/drawing/2014/main" xmlns="" val="20002"/>
                    </a:ext>
                  </a:extLst>
                </a:gridCol>
              </a:tblGrid>
              <a:tr h="607800">
                <a:tc>
                  <a:txBody>
                    <a:bodyPr/>
                    <a:lstStyle/>
                    <a:p>
                      <a:pPr marL="0" marR="0" lvl="0" indent="0" algn="l" rtl="0">
                        <a:spcBef>
                          <a:spcPts val="0"/>
                        </a:spcBef>
                        <a:spcAft>
                          <a:spcPts val="0"/>
                        </a:spcAft>
                        <a:buNone/>
                      </a:pPr>
                      <a:r>
                        <a:rPr lang="es-CO" sz="1800" dirty="0">
                          <a:solidFill>
                            <a:schemeClr val="bg1"/>
                          </a:solidFill>
                        </a:rPr>
                        <a:t>variable1</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a:solidFill>
                            <a:schemeClr val="bg1"/>
                          </a:solidFill>
                        </a:rPr>
                        <a:t>variable2</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s-CO" sz="1800">
                          <a:solidFill>
                            <a:schemeClr val="bg1"/>
                          </a:solidFill>
                        </a:rPr>
                        <a:t>variable1 || variable2</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5F5F5"/>
                    </a:solidFill>
                  </a:tcPr>
                </a:tc>
                <a:extLst>
                  <a:ext uri="{0D108BD9-81ED-4DB2-BD59-A6C34878D82A}">
                    <a16:rowId xmlns:a16="http://schemas.microsoft.com/office/drawing/2014/main" xmlns="" val="10000"/>
                  </a:ext>
                </a:extLst>
              </a:tr>
              <a:tr h="607800">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1"/>
                  </a:ext>
                </a:extLst>
              </a:tr>
              <a:tr h="607800">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2"/>
                  </a:ext>
                </a:extLst>
              </a:tr>
              <a:tr h="607800">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true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3"/>
                  </a:ext>
                </a:extLst>
              </a:tr>
              <a:tr h="607800">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a:solidFill>
                            <a:schemeClr val="bg1"/>
                          </a:solidFill>
                        </a:rPr>
                        <a:t>false</a:t>
                      </a:r>
                      <a:endParaRPr>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s-CO" sz="1800" dirty="0">
                          <a:solidFill>
                            <a:schemeClr val="bg1"/>
                          </a:solidFill>
                        </a:rPr>
                        <a:t>false</a:t>
                      </a:r>
                      <a:endParaRPr dirty="0">
                        <a:solidFill>
                          <a:schemeClr val="bg1"/>
                        </a:solidFill>
                      </a:endParaRPr>
                    </a:p>
                  </a:txBody>
                  <a:tcPr marL="91450" marR="91450" marT="45725" marB="45725" anchor="ctr">
                    <a:lnL w="9525" cap="flat" cmpd="sng">
                      <a:solidFill>
                        <a:srgbClr val="F0F0F0"/>
                      </a:solidFill>
                      <a:prstDash val="solid"/>
                      <a:round/>
                      <a:headEnd type="none" w="sm" len="sm"/>
                      <a:tailEnd type="none" w="sm" len="sm"/>
                    </a:lnL>
                    <a:lnR w="9525" cap="flat" cmpd="sng">
                      <a:solidFill>
                        <a:srgbClr val="F0F0F0"/>
                      </a:solidFill>
                      <a:prstDash val="solid"/>
                      <a:round/>
                      <a:headEnd type="none" w="sm" len="sm"/>
                      <a:tailEnd type="none" w="sm" len="sm"/>
                    </a:lnR>
                    <a:lnT w="9525" cap="flat" cmpd="sng">
                      <a:solidFill>
                        <a:srgbClr val="F0F0F0"/>
                      </a:solidFill>
                      <a:prstDash val="solid"/>
                      <a:round/>
                      <a:headEnd type="none" w="sm" len="sm"/>
                      <a:tailEnd type="none" w="sm" len="sm"/>
                    </a:lnT>
                    <a:lnB w="9525" cap="flat" cmpd="sng">
                      <a:solidFill>
                        <a:srgbClr val="F0F0F0"/>
                      </a:solidFill>
                      <a:prstDash val="solid"/>
                      <a:round/>
                      <a:headEnd type="none" w="sm" len="sm"/>
                      <a:tailEnd type="none" w="sm" len="sm"/>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278403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body" idx="1"/>
          </p:nvPr>
        </p:nvSpPr>
        <p:spPr>
          <a:xfrm>
            <a:off x="838200" y="1062318"/>
            <a:ext cx="10515600" cy="51146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s-CO" dirty="0">
                <a:solidFill>
                  <a:schemeClr val="tx1"/>
                </a:solidFill>
              </a:rPr>
              <a:t>Ejemplo:</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valor1 = true;</a:t>
            </a:r>
            <a:endParaRPr dirty="0">
              <a:solidFill>
                <a:schemeClr val="tx1"/>
              </a:solidFill>
            </a:endParaRPr>
          </a:p>
          <a:p>
            <a:pPr marL="0" lvl="0" indent="0" algn="l" rtl="0">
              <a:lnSpc>
                <a:spcPct val="90000"/>
              </a:lnSpc>
              <a:spcBef>
                <a:spcPts val="1000"/>
              </a:spcBef>
              <a:spcAft>
                <a:spcPts val="0"/>
              </a:spcAft>
              <a:buClr>
                <a:srgbClr val="7030A0"/>
              </a:buClr>
              <a:buSzPts val="2800"/>
              <a:buNone/>
            </a:pPr>
            <a:r>
              <a:rPr lang="es-CO" dirty="0" err="1">
                <a:solidFill>
                  <a:schemeClr val="tx1"/>
                </a:solidFill>
              </a:rPr>
              <a:t>var</a:t>
            </a:r>
            <a:r>
              <a:rPr lang="es-CO" dirty="0">
                <a:solidFill>
                  <a:schemeClr val="tx1"/>
                </a:solidFill>
              </a:rPr>
              <a:t> valor2 = false;</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resultado = valor1 || valor2; </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valor1 = false;</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valor2 = false;</a:t>
            </a:r>
            <a:endParaRPr dirty="0">
              <a:solidFill>
                <a:schemeClr val="tx1"/>
              </a:solidFill>
            </a:endParaRPr>
          </a:p>
          <a:p>
            <a:pPr marL="0" lvl="0" indent="0" algn="l" rtl="0">
              <a:lnSpc>
                <a:spcPct val="90000"/>
              </a:lnSpc>
              <a:spcBef>
                <a:spcPts val="1000"/>
              </a:spcBef>
              <a:spcAft>
                <a:spcPts val="0"/>
              </a:spcAft>
              <a:buClr>
                <a:srgbClr val="000000"/>
              </a:buClr>
              <a:buSzPts val="2800"/>
              <a:buNone/>
            </a:pPr>
            <a:r>
              <a:rPr lang="es-CO" dirty="0">
                <a:solidFill>
                  <a:schemeClr val="tx1"/>
                </a:solidFill>
              </a:rPr>
              <a:t>resultado = valor1 || valor2; </a:t>
            </a:r>
            <a:endParaRPr dirty="0">
              <a:solidFill>
                <a:schemeClr val="tx1"/>
              </a:solidFill>
            </a:endParaRPr>
          </a:p>
        </p:txBody>
      </p:sp>
    </p:spTree>
    <p:extLst>
      <p:ext uri="{BB962C8B-B14F-4D97-AF65-F5344CB8AC3E}">
        <p14:creationId xmlns:p14="http://schemas.microsoft.com/office/powerpoint/2010/main" val="1024549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body" idx="1"/>
          </p:nvPr>
        </p:nvSpPr>
        <p:spPr>
          <a:xfrm>
            <a:off x="838200" y="605118"/>
            <a:ext cx="10515600" cy="593015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800"/>
              <a:buNone/>
            </a:pPr>
            <a:r>
              <a:rPr lang="es-CO" b="1" dirty="0">
                <a:solidFill>
                  <a:schemeClr val="tx1"/>
                </a:solidFill>
                <a:latin typeface="Quattrocento Sans"/>
                <a:ea typeface="Quattrocento Sans"/>
                <a:cs typeface="Quattrocento Sans"/>
                <a:sym typeface="Quattrocento Sans"/>
              </a:rPr>
              <a:t>MATEMÁTICOS</a:t>
            </a:r>
            <a:endParaRPr dirty="0">
              <a:solidFill>
                <a:schemeClr val="tx1"/>
              </a:solidFill>
            </a:endParaRPr>
          </a:p>
          <a:p>
            <a:pPr marL="0" lvl="0" indent="0" algn="l" rtl="0">
              <a:lnSpc>
                <a:spcPct val="80000"/>
              </a:lnSpc>
              <a:spcBef>
                <a:spcPts val="1000"/>
              </a:spcBef>
              <a:spcAft>
                <a:spcPts val="0"/>
              </a:spcAft>
              <a:buClr>
                <a:schemeClr val="dk1"/>
              </a:buClr>
              <a:buSzPts val="2800"/>
              <a:buNone/>
            </a:pPr>
            <a:endParaRPr b="1"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JavaScript permite realizar manipulaciones matemáticas sobre el valor de las variables numéricas. Los operadores definidos son: suma (+), resta (-), multiplicación (*), división (/) y residuo (% - MOD). Ejemplo:</a:t>
            </a:r>
            <a:endParaRPr dirty="0">
              <a:solidFill>
                <a:schemeClr val="tx1"/>
              </a:solidFill>
            </a:endParaRPr>
          </a:p>
          <a:p>
            <a:pPr marL="0" lvl="0" indent="0" algn="l" rtl="0">
              <a:lnSpc>
                <a:spcPct val="80000"/>
              </a:lnSpc>
              <a:spcBef>
                <a:spcPts val="1000"/>
              </a:spcBef>
              <a:spcAft>
                <a:spcPts val="0"/>
              </a:spcAft>
              <a:buClr>
                <a:schemeClr val="dk1"/>
              </a:buClr>
              <a:buSzPts val="2400"/>
              <a:buNone/>
            </a:pPr>
            <a:endParaRPr sz="240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rgbClr val="7030A0"/>
              </a:buClr>
              <a:buSzPts val="2400"/>
              <a:buNone/>
            </a:pPr>
            <a:r>
              <a:rPr lang="es-CO" sz="2400" dirty="0" err="1">
                <a:solidFill>
                  <a:schemeClr val="tx1"/>
                </a:solidFill>
                <a:latin typeface="Quattrocento Sans"/>
                <a:ea typeface="Quattrocento Sans"/>
                <a:cs typeface="Quattrocento Sans"/>
                <a:sym typeface="Quattrocento Sans"/>
              </a:rPr>
              <a:t>var</a:t>
            </a:r>
            <a:r>
              <a:rPr lang="es-CO" sz="2400" dirty="0">
                <a:solidFill>
                  <a:schemeClr val="tx1"/>
                </a:solidFill>
                <a:latin typeface="Quattrocento Sans"/>
                <a:ea typeface="Quattrocento Sans"/>
                <a:cs typeface="Quattrocento Sans"/>
                <a:sym typeface="Quattrocento Sans"/>
              </a:rPr>
              <a:t> numero1 = 10;</a:t>
            </a:r>
            <a:endParaRPr dirty="0">
              <a:solidFill>
                <a:schemeClr val="tx1"/>
              </a:solidFill>
            </a:endParaRPr>
          </a:p>
          <a:p>
            <a:pPr marL="0" lvl="0" indent="0" algn="l" rtl="0">
              <a:lnSpc>
                <a:spcPct val="80000"/>
              </a:lnSpc>
              <a:spcBef>
                <a:spcPts val="1000"/>
              </a:spcBef>
              <a:spcAft>
                <a:spcPts val="0"/>
              </a:spcAft>
              <a:buClr>
                <a:srgbClr val="7030A0"/>
              </a:buClr>
              <a:buSzPts val="2400"/>
              <a:buNone/>
            </a:pPr>
            <a:r>
              <a:rPr lang="es-CO" sz="2400" dirty="0" err="1">
                <a:solidFill>
                  <a:schemeClr val="tx1"/>
                </a:solidFill>
                <a:latin typeface="Quattrocento Sans"/>
                <a:ea typeface="Quattrocento Sans"/>
                <a:cs typeface="Quattrocento Sans"/>
                <a:sym typeface="Quattrocento Sans"/>
              </a:rPr>
              <a:t>var</a:t>
            </a:r>
            <a:r>
              <a:rPr lang="es-CO" sz="2400" dirty="0">
                <a:solidFill>
                  <a:schemeClr val="tx1"/>
                </a:solidFill>
                <a:latin typeface="Quattrocento Sans"/>
                <a:ea typeface="Quattrocento Sans"/>
                <a:cs typeface="Quattrocento Sans"/>
                <a:sym typeface="Quattrocento Sans"/>
              </a:rPr>
              <a:t> numero2 = 5;</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numero1 / numero2;  // resultado = 2</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3 + numero1;        // resultado = 13</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numero2 – 4;        // resultado = 1</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numero1 * numero2; // resultado = 50</a:t>
            </a:r>
            <a:endParaRPr dirty="0">
              <a:solidFill>
                <a:schemeClr val="tx1"/>
              </a:solidFill>
            </a:endParaRPr>
          </a:p>
          <a:p>
            <a:pPr marL="0" lvl="0" indent="0" algn="l" rtl="0">
              <a:lnSpc>
                <a:spcPct val="80000"/>
              </a:lnSpc>
              <a:spcBef>
                <a:spcPts val="1000"/>
              </a:spcBef>
              <a:spcAft>
                <a:spcPts val="0"/>
              </a:spcAft>
              <a:buClr>
                <a:schemeClr val="dk1"/>
              </a:buClr>
              <a:buSzPts val="2400"/>
              <a:buNone/>
            </a:pPr>
            <a:r>
              <a:rPr lang="es-CO" sz="2400" dirty="0">
                <a:solidFill>
                  <a:schemeClr val="tx1"/>
                </a:solidFill>
                <a:latin typeface="Quattrocento Sans"/>
                <a:ea typeface="Quattrocento Sans"/>
                <a:cs typeface="Quattrocento Sans"/>
                <a:sym typeface="Quattrocento Sans"/>
              </a:rPr>
              <a:t>resultado = numero1 % numero2; // resultado = 0</a:t>
            </a:r>
            <a:endParaRPr sz="240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400"/>
              <a:buNone/>
            </a:pPr>
            <a:endParaRPr sz="2400" dirty="0">
              <a:solidFill>
                <a:schemeClr val="tx1"/>
              </a:solidFill>
              <a:latin typeface="Quattrocento Sans"/>
              <a:ea typeface="Quattrocento Sans"/>
              <a:cs typeface="Quattrocento Sans"/>
              <a:sym typeface="Quattrocento Sans"/>
            </a:endParaRPr>
          </a:p>
          <a:p>
            <a:pPr marL="0" lvl="0" indent="0" algn="l" rtl="0">
              <a:lnSpc>
                <a:spcPct val="80000"/>
              </a:lnSpc>
              <a:spcBef>
                <a:spcPts val="1000"/>
              </a:spcBef>
              <a:spcAft>
                <a:spcPts val="0"/>
              </a:spcAft>
              <a:buClr>
                <a:schemeClr val="dk1"/>
              </a:buClr>
              <a:buSzPts val="2400"/>
              <a:buNone/>
            </a:pPr>
            <a:endParaRPr sz="2400" dirty="0">
              <a:solidFill>
                <a:schemeClr val="tx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96190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body" idx="1"/>
          </p:nvPr>
        </p:nvSpPr>
        <p:spPr>
          <a:xfrm>
            <a:off x="838200" y="658906"/>
            <a:ext cx="10515600" cy="5518057"/>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590"/>
              <a:buNone/>
            </a:pPr>
            <a:r>
              <a:rPr lang="es-CO" sz="2590" b="1" dirty="0">
                <a:solidFill>
                  <a:schemeClr val="tx1"/>
                </a:solidFill>
                <a:latin typeface="Quattrocento Sans"/>
                <a:ea typeface="Quattrocento Sans"/>
                <a:cs typeface="Quattrocento Sans"/>
                <a:sym typeface="Quattrocento Sans"/>
              </a:rPr>
              <a:t>RELACIONALES  </a:t>
            </a:r>
            <a:endParaRPr dirty="0">
              <a:solidFill>
                <a:schemeClr val="tx1"/>
              </a:solidFill>
            </a:endParaRPr>
          </a:p>
          <a:p>
            <a:pPr marL="0" lvl="0" indent="0" algn="just" rtl="0">
              <a:lnSpc>
                <a:spcPct val="80000"/>
              </a:lnSpc>
              <a:spcBef>
                <a:spcPts val="1000"/>
              </a:spcBef>
              <a:spcAft>
                <a:spcPts val="0"/>
              </a:spcAft>
              <a:buClr>
                <a:schemeClr val="dk1"/>
              </a:buClr>
              <a:buSzPts val="2405"/>
              <a:buNone/>
            </a:pPr>
            <a:endParaRPr sz="2405" b="1" dirty="0">
              <a:solidFill>
                <a:schemeClr val="tx1"/>
              </a:solidFill>
            </a:endParaRPr>
          </a:p>
          <a:p>
            <a:pPr marL="0" lvl="0" indent="0" algn="just" rtl="0">
              <a:lnSpc>
                <a:spcPct val="80000"/>
              </a:lnSpc>
              <a:spcBef>
                <a:spcPts val="1000"/>
              </a:spcBef>
              <a:spcAft>
                <a:spcPts val="0"/>
              </a:spcAft>
              <a:buClr>
                <a:schemeClr val="dk1"/>
              </a:buClr>
              <a:buSzPts val="2405"/>
              <a:buNone/>
            </a:pPr>
            <a:r>
              <a:rPr lang="es-CO" sz="2405" dirty="0">
                <a:solidFill>
                  <a:schemeClr val="tx1"/>
                </a:solidFill>
                <a:latin typeface="Quattrocento Sans"/>
                <a:ea typeface="Quattrocento Sans"/>
                <a:cs typeface="Quattrocento Sans"/>
                <a:sym typeface="Quattrocento Sans"/>
              </a:rPr>
              <a:t>Los operadores relacionales definidos por JavaScript son idénticos a los que definen las matemáticas: mayor que (&gt;), menor que (&lt;), mayor o igual (&gt;=), menor o igual (&lt;=), igual que (==) y distinto de (!=).</a:t>
            </a:r>
            <a:endParaRPr dirty="0">
              <a:solidFill>
                <a:schemeClr val="tx1"/>
              </a:solidFill>
            </a:endParaRPr>
          </a:p>
          <a:p>
            <a:pPr marL="0" lvl="0" indent="0" algn="just" rtl="0">
              <a:lnSpc>
                <a:spcPct val="80000"/>
              </a:lnSpc>
              <a:spcBef>
                <a:spcPts val="1000"/>
              </a:spcBef>
              <a:spcAft>
                <a:spcPts val="0"/>
              </a:spcAft>
              <a:buClr>
                <a:schemeClr val="dk1"/>
              </a:buClr>
              <a:buSzPts val="2220"/>
              <a:buNone/>
            </a:pP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rgbClr val="7030A0"/>
              </a:buClr>
              <a:buSzPts val="2220"/>
              <a:buNone/>
            </a:pPr>
            <a:r>
              <a:rPr lang="es-CO" sz="2220" dirty="0" err="1">
                <a:solidFill>
                  <a:schemeClr val="tx1"/>
                </a:solidFill>
                <a:latin typeface="Quattrocento Sans"/>
                <a:ea typeface="Quattrocento Sans"/>
                <a:cs typeface="Quattrocento Sans"/>
                <a:sym typeface="Quattrocento Sans"/>
              </a:rPr>
              <a:t>var</a:t>
            </a:r>
            <a:r>
              <a:rPr lang="es-CO" sz="2220" dirty="0">
                <a:solidFill>
                  <a:schemeClr val="tx1"/>
                </a:solidFill>
                <a:latin typeface="Quattrocento Sans"/>
                <a:ea typeface="Quattrocento Sans"/>
                <a:cs typeface="Quattrocento Sans"/>
                <a:sym typeface="Quattrocento Sans"/>
              </a:rPr>
              <a:t> numero1 = 3;</a:t>
            </a:r>
            <a:endParaRPr dirty="0">
              <a:solidFill>
                <a:schemeClr val="tx1"/>
              </a:solidFill>
            </a:endParaRPr>
          </a:p>
          <a:p>
            <a:pPr marL="0" lvl="0" indent="0" algn="just" rtl="0">
              <a:lnSpc>
                <a:spcPct val="80000"/>
              </a:lnSpc>
              <a:spcBef>
                <a:spcPts val="1000"/>
              </a:spcBef>
              <a:spcAft>
                <a:spcPts val="0"/>
              </a:spcAft>
              <a:buClr>
                <a:srgbClr val="7030A0"/>
              </a:buClr>
              <a:buSzPts val="2220"/>
              <a:buNone/>
            </a:pPr>
            <a:r>
              <a:rPr lang="es-CO" sz="2220" dirty="0" err="1">
                <a:solidFill>
                  <a:schemeClr val="tx1"/>
                </a:solidFill>
                <a:latin typeface="Quattrocento Sans"/>
                <a:ea typeface="Quattrocento Sans"/>
                <a:cs typeface="Quattrocento Sans"/>
                <a:sym typeface="Quattrocento Sans"/>
              </a:rPr>
              <a:t>var</a:t>
            </a:r>
            <a:r>
              <a:rPr lang="es-CO" sz="2220" dirty="0">
                <a:solidFill>
                  <a:schemeClr val="tx1"/>
                </a:solidFill>
                <a:latin typeface="Quattrocento Sans"/>
                <a:ea typeface="Quattrocento Sans"/>
                <a:cs typeface="Quattrocento Sans"/>
                <a:sym typeface="Quattrocento Sans"/>
              </a:rPr>
              <a:t> numero2 = 5;</a:t>
            </a:r>
            <a:endParaRPr dirty="0">
              <a:solidFill>
                <a:schemeClr val="tx1"/>
              </a:solidFill>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&gt; numero2; </a:t>
            </a:r>
            <a:endParaRPr dirty="0">
              <a:solidFill>
                <a:schemeClr val="tx1"/>
              </a:solidFill>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&lt; numero2; </a:t>
            </a:r>
            <a:endParaRPr dirty="0">
              <a:solidFill>
                <a:schemeClr val="tx1"/>
              </a:solidFill>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resultado = numero1 &gt;= numero2; </a:t>
            </a: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&lt;= numero2; </a:t>
            </a: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 numero2; </a:t>
            </a:r>
            <a:endParaRPr sz="222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resultado = numero1 != numero2; </a:t>
            </a:r>
            <a:endParaRPr sz="2220" dirty="0">
              <a:solidFill>
                <a:schemeClr val="tx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5369281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811305" y="43236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ESTRUCTURAS DE CONTROL DE FLUJO</a:t>
            </a:r>
            <a:endParaRPr sz="4000" b="1" dirty="0">
              <a:solidFill>
                <a:schemeClr val="tx1"/>
              </a:solidFill>
              <a:latin typeface="Quattrocento Sans"/>
              <a:ea typeface="Quattrocento Sans"/>
              <a:cs typeface="Quattrocento Sans"/>
              <a:sym typeface="Quattrocento Sans"/>
            </a:endParaRPr>
          </a:p>
        </p:txBody>
      </p:sp>
      <p:sp>
        <p:nvSpPr>
          <p:cNvPr id="238" name="Google Shape;238;p27"/>
          <p:cNvSpPr txBox="1">
            <a:spLocks noGrp="1"/>
          </p:cNvSpPr>
          <p:nvPr>
            <p:ph type="body" idx="1"/>
          </p:nvPr>
        </p:nvSpPr>
        <p:spPr>
          <a:xfrm>
            <a:off x="851647" y="2232212"/>
            <a:ext cx="10515600" cy="436161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CO" dirty="0">
                <a:solidFill>
                  <a:schemeClr val="tx1"/>
                </a:solidFill>
              </a:rPr>
              <a:t>Si se utilizan estructuras de control de flujo, los programas dejan de ser una sucesión lineal de instrucciones para convertirse en programas inteligentes que pueden tomar decisiones en función del valor de las variables.</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pic>
        <p:nvPicPr>
          <p:cNvPr id="239" name="Google Shape;239;p27"/>
          <p:cNvPicPr preferRelativeResize="0"/>
          <p:nvPr/>
        </p:nvPicPr>
        <p:blipFill rotWithShape="1">
          <a:blip r:embed="rId3">
            <a:alphaModFix/>
          </a:blip>
          <a:srcRect/>
          <a:stretch/>
        </p:blipFill>
        <p:spPr>
          <a:xfrm>
            <a:off x="2926328" y="3792070"/>
            <a:ext cx="7037942" cy="2662518"/>
          </a:xfrm>
          <a:prstGeom prst="rect">
            <a:avLst/>
          </a:prstGeom>
          <a:noFill/>
          <a:ln>
            <a:noFill/>
          </a:ln>
        </p:spPr>
      </p:pic>
    </p:spTree>
    <p:extLst>
      <p:ext uri="{BB962C8B-B14F-4D97-AF65-F5344CB8AC3E}">
        <p14:creationId xmlns:p14="http://schemas.microsoft.com/office/powerpoint/2010/main" val="30799140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body" idx="1"/>
          </p:nvPr>
        </p:nvSpPr>
        <p:spPr>
          <a:xfrm>
            <a:off x="838200" y="376518"/>
            <a:ext cx="10515600" cy="6212541"/>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380"/>
              <a:buNone/>
            </a:pPr>
            <a:r>
              <a:rPr lang="es-CO" sz="2380" b="1" dirty="0">
                <a:solidFill>
                  <a:schemeClr val="tx1"/>
                </a:solidFill>
                <a:latin typeface="Quattrocento Sans"/>
                <a:ea typeface="Quattrocento Sans"/>
                <a:cs typeface="Quattrocento Sans"/>
                <a:sym typeface="Quattrocento Sans"/>
              </a:rPr>
              <a:t>ESTRUCTURA IF</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b="1"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latin typeface="Quattrocento Sans"/>
                <a:ea typeface="Quattrocento Sans"/>
                <a:cs typeface="Quattrocento Sans"/>
                <a:sym typeface="Quattrocento Sans"/>
              </a:rPr>
              <a:t>La estructura más utilizada en JavaScript y en la mayoría de lenguajes de programación es la estructura </a:t>
            </a:r>
            <a:r>
              <a:rPr lang="es-CO" sz="2380" dirty="0" err="1">
                <a:solidFill>
                  <a:schemeClr val="tx1"/>
                </a:solidFill>
                <a:latin typeface="Quattrocento Sans"/>
                <a:ea typeface="Quattrocento Sans"/>
                <a:cs typeface="Quattrocento Sans"/>
                <a:sym typeface="Quattrocento Sans"/>
              </a:rPr>
              <a:t>if</a:t>
            </a:r>
            <a:r>
              <a:rPr lang="es-CO" sz="2380" dirty="0">
                <a:solidFill>
                  <a:schemeClr val="tx1"/>
                </a:solidFill>
                <a:latin typeface="Quattrocento Sans"/>
                <a:ea typeface="Quattrocento Sans"/>
                <a:cs typeface="Quattrocento Sans"/>
                <a:sym typeface="Quattrocento Sans"/>
              </a:rPr>
              <a:t>. Se emplea para tomar decisiones en función de una condición. Su definición formal es:</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rgbClr val="7030A0"/>
              </a:buClr>
              <a:buSzPts val="2380"/>
              <a:buNone/>
            </a:pPr>
            <a:r>
              <a:rPr lang="es-CO" sz="2380" dirty="0" err="1">
                <a:solidFill>
                  <a:schemeClr val="tx1"/>
                </a:solidFill>
              </a:rPr>
              <a:t>if</a:t>
            </a:r>
            <a:r>
              <a:rPr lang="es-CO" sz="2380" dirty="0">
                <a:solidFill>
                  <a:schemeClr val="tx1"/>
                </a:solidFill>
              </a:rPr>
              <a:t>(</a:t>
            </a:r>
            <a:r>
              <a:rPr lang="es-CO" sz="2380" dirty="0" err="1">
                <a:solidFill>
                  <a:schemeClr val="tx1"/>
                </a:solidFill>
              </a:rPr>
              <a:t>condicion</a:t>
            </a: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Ejemplo:</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endParaRPr>
          </a:p>
          <a:p>
            <a:pPr marL="0" lvl="0" indent="0" algn="l" rtl="0">
              <a:lnSpc>
                <a:spcPct val="70000"/>
              </a:lnSpc>
              <a:spcBef>
                <a:spcPts val="1000"/>
              </a:spcBef>
              <a:spcAft>
                <a:spcPts val="0"/>
              </a:spcAft>
              <a:buClr>
                <a:srgbClr val="7030A0"/>
              </a:buClr>
              <a:buSzPts val="2380"/>
              <a:buNone/>
            </a:pPr>
            <a:r>
              <a:rPr lang="es-CO" sz="2380" dirty="0" err="1">
                <a:solidFill>
                  <a:schemeClr val="tx1"/>
                </a:solidFill>
              </a:rPr>
              <a:t>var</a:t>
            </a:r>
            <a:r>
              <a:rPr lang="es-CO" sz="2380" dirty="0">
                <a:solidFill>
                  <a:schemeClr val="tx1"/>
                </a:solidFill>
              </a:rPr>
              <a:t> </a:t>
            </a:r>
            <a:r>
              <a:rPr lang="es-CO" sz="2380" dirty="0" err="1">
                <a:solidFill>
                  <a:schemeClr val="tx1"/>
                </a:solidFill>
              </a:rPr>
              <a:t>mostrarMensaje</a:t>
            </a:r>
            <a:r>
              <a:rPr lang="es-CO" sz="2380" dirty="0">
                <a:solidFill>
                  <a:schemeClr val="tx1"/>
                </a:solidFill>
              </a:rPr>
              <a:t> = true;</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rgbClr val="7030A0"/>
              </a:buClr>
              <a:buSzPts val="2380"/>
              <a:buNone/>
            </a:pPr>
            <a:r>
              <a:rPr lang="es-CO" sz="2380" dirty="0" err="1">
                <a:solidFill>
                  <a:schemeClr val="tx1"/>
                </a:solidFill>
              </a:rPr>
              <a:t>if</a:t>
            </a:r>
            <a:r>
              <a:rPr lang="es-CO" sz="2380" dirty="0">
                <a:solidFill>
                  <a:schemeClr val="tx1"/>
                </a:solidFill>
              </a:rPr>
              <a:t>(</a:t>
            </a:r>
            <a:r>
              <a:rPr lang="es-CO" sz="2380" dirty="0" err="1">
                <a:solidFill>
                  <a:schemeClr val="tx1"/>
                </a:solidFill>
              </a:rPr>
              <a:t>mostrarMensaje</a:t>
            </a:r>
            <a:r>
              <a:rPr lang="es-CO" sz="2380" dirty="0">
                <a:solidFill>
                  <a:schemeClr val="tx1"/>
                </a:solidFill>
              </a:rPr>
              <a:t> == true)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r>
              <a:rPr lang="es-CO" sz="2380" dirty="0" err="1">
                <a:solidFill>
                  <a:schemeClr val="tx1"/>
                </a:solidFill>
              </a:rPr>
              <a:t>alert</a:t>
            </a:r>
            <a:r>
              <a:rPr lang="es-CO" sz="2380" dirty="0">
                <a:solidFill>
                  <a:schemeClr val="tx1"/>
                </a:solidFill>
              </a:rPr>
              <a:t>("Hola Mundo");</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a:t>
            </a:r>
            <a:endParaRPr dirty="0">
              <a:solidFill>
                <a:schemeClr val="tx1"/>
              </a:solidFill>
            </a:endParaRPr>
          </a:p>
        </p:txBody>
      </p:sp>
    </p:spTree>
    <p:extLst>
      <p:ext uri="{BB962C8B-B14F-4D97-AF65-F5344CB8AC3E}">
        <p14:creationId xmlns:p14="http://schemas.microsoft.com/office/powerpoint/2010/main" val="10745211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body" idx="1"/>
          </p:nvPr>
        </p:nvSpPr>
        <p:spPr>
          <a:xfrm>
            <a:off x="838200" y="376518"/>
            <a:ext cx="10515600" cy="5800445"/>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dk1"/>
              </a:buClr>
              <a:buSzPts val="2590"/>
              <a:buNone/>
            </a:pPr>
            <a:r>
              <a:rPr lang="es-CO" sz="2590" b="1" dirty="0">
                <a:solidFill>
                  <a:schemeClr val="tx1"/>
                </a:solidFill>
              </a:rPr>
              <a:t>ESTRUCTURA IF...ELSE</a:t>
            </a:r>
            <a:endParaRPr dirty="0">
              <a:solidFill>
                <a:schemeClr val="tx1"/>
              </a:solidFill>
            </a:endParaRPr>
          </a:p>
          <a:p>
            <a:pPr marL="0" lvl="0" indent="0" algn="l" rtl="0">
              <a:lnSpc>
                <a:spcPct val="70000"/>
              </a:lnSpc>
              <a:spcBef>
                <a:spcPts val="1000"/>
              </a:spcBef>
              <a:spcAft>
                <a:spcPts val="0"/>
              </a:spcAft>
              <a:buClr>
                <a:schemeClr val="dk1"/>
              </a:buClr>
              <a:buSzPts val="2590"/>
              <a:buNone/>
            </a:pPr>
            <a:endParaRPr sz="2590" b="1" dirty="0">
              <a:solidFill>
                <a:schemeClr val="tx1"/>
              </a:solidFill>
            </a:endParaRPr>
          </a:p>
          <a:p>
            <a:pPr marL="0" lvl="0" indent="0" algn="l" rtl="0">
              <a:lnSpc>
                <a:spcPct val="70000"/>
              </a:lnSpc>
              <a:spcBef>
                <a:spcPts val="100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Si la condición se cumple (es decir, si su valor es true) se ejecutan todas las instrucciones que se encuentran dentro del </a:t>
            </a:r>
            <a:r>
              <a:rPr lang="es-CO" sz="2590" dirty="0" err="1">
                <a:solidFill>
                  <a:schemeClr val="tx1"/>
                </a:solidFill>
                <a:latin typeface="Quattrocento Sans"/>
                <a:ea typeface="Quattrocento Sans"/>
                <a:cs typeface="Quattrocento Sans"/>
                <a:sym typeface="Quattrocento Sans"/>
              </a:rPr>
              <a:t>if</a:t>
            </a:r>
            <a:r>
              <a:rPr lang="es-CO" sz="2590" dirty="0">
                <a:solidFill>
                  <a:schemeClr val="tx1"/>
                </a:solidFill>
                <a:latin typeface="Quattrocento Sans"/>
                <a:ea typeface="Quattrocento Sans"/>
                <a:cs typeface="Quattrocento Sans"/>
                <a:sym typeface="Quattrocento Sans"/>
              </a:rPr>
              <a:t>(). Si la condición no se cumple (es decir, si su valor es false) se ejecutan todas las instrucciones contenidas en </a:t>
            </a:r>
            <a:r>
              <a:rPr lang="es-CO" sz="2590" dirty="0" err="1">
                <a:solidFill>
                  <a:schemeClr val="tx1"/>
                </a:solidFill>
                <a:latin typeface="Quattrocento Sans"/>
                <a:ea typeface="Quattrocento Sans"/>
                <a:cs typeface="Quattrocento Sans"/>
                <a:sym typeface="Quattrocento Sans"/>
              </a:rPr>
              <a:t>else</a:t>
            </a:r>
            <a:r>
              <a:rPr lang="es-CO" sz="2590" dirty="0">
                <a:solidFill>
                  <a:schemeClr val="tx1"/>
                </a:solidFill>
                <a:latin typeface="Quattrocento Sans"/>
                <a:ea typeface="Quattrocento Sans"/>
                <a:cs typeface="Quattrocento Sans"/>
                <a:sym typeface="Quattrocento Sans"/>
              </a:rPr>
              <a:t> { }. Ejemplo:</a:t>
            </a:r>
            <a:endParaRPr dirty="0">
              <a:solidFill>
                <a:schemeClr val="tx1"/>
              </a:solidFill>
            </a:endParaRPr>
          </a:p>
          <a:p>
            <a:pPr marL="0" lvl="0" indent="0" algn="l" rtl="0">
              <a:lnSpc>
                <a:spcPct val="70000"/>
              </a:lnSpc>
              <a:spcBef>
                <a:spcPts val="1000"/>
              </a:spcBef>
              <a:spcAft>
                <a:spcPts val="0"/>
              </a:spcAft>
              <a:buClr>
                <a:schemeClr val="dk1"/>
              </a:buClr>
              <a:buSzPts val="2220"/>
              <a:buNone/>
            </a:pPr>
            <a:endParaRPr sz="2220" dirty="0">
              <a:solidFill>
                <a:schemeClr val="tx1"/>
              </a:solidFill>
              <a:latin typeface="Quattrocento Sans"/>
              <a:ea typeface="Quattrocento Sans"/>
              <a:cs typeface="Quattrocento Sans"/>
              <a:sym typeface="Quattrocento Sans"/>
            </a:endParaRPr>
          </a:p>
          <a:p>
            <a:pPr marL="0" lvl="0" indent="0" algn="l" rtl="0">
              <a:lnSpc>
                <a:spcPct val="70000"/>
              </a:lnSpc>
              <a:spcBef>
                <a:spcPts val="1000"/>
              </a:spcBef>
              <a:spcAft>
                <a:spcPts val="0"/>
              </a:spcAft>
              <a:buClr>
                <a:schemeClr val="dk1"/>
              </a:buClr>
              <a:buSzPts val="2220"/>
              <a:buNone/>
            </a:pPr>
            <a:r>
              <a:rPr lang="es-CO" sz="2220" dirty="0" err="1">
                <a:solidFill>
                  <a:schemeClr val="tx1"/>
                </a:solidFill>
                <a:latin typeface="Quattrocento Sans"/>
                <a:ea typeface="Quattrocento Sans"/>
                <a:cs typeface="Quattrocento Sans"/>
                <a:sym typeface="Quattrocento Sans"/>
              </a:rPr>
              <a:t>var</a:t>
            </a:r>
            <a:r>
              <a:rPr lang="es-CO" sz="2220" dirty="0">
                <a:solidFill>
                  <a:schemeClr val="tx1"/>
                </a:solidFill>
                <a:latin typeface="Quattrocento Sans"/>
                <a:ea typeface="Quattrocento Sans"/>
                <a:cs typeface="Quattrocento Sans"/>
                <a:sym typeface="Quattrocento Sans"/>
              </a:rPr>
              <a:t> edad = 18;</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err="1">
                <a:solidFill>
                  <a:schemeClr val="tx1"/>
                </a:solidFill>
                <a:latin typeface="Quattrocento Sans"/>
                <a:ea typeface="Quattrocento Sans"/>
                <a:cs typeface="Quattrocento Sans"/>
                <a:sym typeface="Quattrocento Sans"/>
              </a:rPr>
              <a:t>if</a:t>
            </a:r>
            <a:r>
              <a:rPr lang="es-CO" sz="2220" dirty="0">
                <a:solidFill>
                  <a:schemeClr val="tx1"/>
                </a:solidFill>
                <a:latin typeface="Quattrocento Sans"/>
                <a:ea typeface="Quattrocento Sans"/>
                <a:cs typeface="Quattrocento Sans"/>
                <a:sym typeface="Quattrocento Sans"/>
              </a:rPr>
              <a:t>(edad &gt;= 18) {</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a:t>
            </a:r>
            <a:r>
              <a:rPr lang="es-CO" sz="2220" dirty="0" err="1">
                <a:solidFill>
                  <a:schemeClr val="tx1"/>
                </a:solidFill>
                <a:latin typeface="Quattrocento Sans"/>
                <a:ea typeface="Quattrocento Sans"/>
                <a:cs typeface="Quattrocento Sans"/>
                <a:sym typeface="Quattrocento Sans"/>
              </a:rPr>
              <a:t>alert</a:t>
            </a:r>
            <a:r>
              <a:rPr lang="es-CO" sz="2220" dirty="0">
                <a:solidFill>
                  <a:schemeClr val="tx1"/>
                </a:solidFill>
                <a:latin typeface="Quattrocento Sans"/>
                <a:ea typeface="Quattrocento Sans"/>
                <a:cs typeface="Quattrocento Sans"/>
                <a:sym typeface="Quattrocento Sans"/>
              </a:rPr>
              <a:t>("Eres mayor de edad");</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err="1">
                <a:solidFill>
                  <a:schemeClr val="tx1"/>
                </a:solidFill>
                <a:latin typeface="Quattrocento Sans"/>
                <a:ea typeface="Quattrocento Sans"/>
                <a:cs typeface="Quattrocento Sans"/>
                <a:sym typeface="Quattrocento Sans"/>
              </a:rPr>
              <a:t>else</a:t>
            </a:r>
            <a:r>
              <a:rPr lang="es-CO" sz="222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  </a:t>
            </a:r>
            <a:r>
              <a:rPr lang="es-CO" sz="2220" dirty="0" err="1">
                <a:solidFill>
                  <a:schemeClr val="tx1"/>
                </a:solidFill>
                <a:latin typeface="Quattrocento Sans"/>
                <a:ea typeface="Quattrocento Sans"/>
                <a:cs typeface="Quattrocento Sans"/>
                <a:sym typeface="Quattrocento Sans"/>
              </a:rPr>
              <a:t>alert</a:t>
            </a:r>
            <a:r>
              <a:rPr lang="es-CO" sz="2220" dirty="0">
                <a:solidFill>
                  <a:schemeClr val="tx1"/>
                </a:solidFill>
                <a:latin typeface="Quattrocento Sans"/>
                <a:ea typeface="Quattrocento Sans"/>
                <a:cs typeface="Quattrocento Sans"/>
                <a:sym typeface="Quattrocento Sans"/>
              </a:rPr>
              <a:t>("Todavía eres menor de edad");</a:t>
            </a:r>
            <a:endParaRPr dirty="0">
              <a:solidFill>
                <a:schemeClr val="tx1"/>
              </a:solidFill>
            </a:endParaRPr>
          </a:p>
          <a:p>
            <a:pPr marL="0" lvl="0" indent="0" algn="l" rtl="0">
              <a:lnSpc>
                <a:spcPct val="70000"/>
              </a:lnSpc>
              <a:spcBef>
                <a:spcPts val="1000"/>
              </a:spcBef>
              <a:spcAft>
                <a:spcPts val="0"/>
              </a:spcAft>
              <a:buClr>
                <a:schemeClr val="dk1"/>
              </a:buClr>
              <a:buSzPts val="2220"/>
              <a:buNone/>
            </a:pPr>
            <a:r>
              <a:rPr lang="es-CO" sz="2220" dirty="0">
                <a:solidFill>
                  <a:schemeClr val="tx1"/>
                </a:solidFill>
                <a:latin typeface="Quattrocento Sans"/>
                <a:ea typeface="Quattrocento Sans"/>
                <a:cs typeface="Quattrocento Sans"/>
                <a:sym typeface="Quattrocento Sans"/>
              </a:rPr>
              <a:t>}</a:t>
            </a:r>
            <a:endParaRPr dirty="0">
              <a:solidFill>
                <a:schemeClr val="tx1"/>
              </a:solidFill>
            </a:endParaRPr>
          </a:p>
        </p:txBody>
      </p:sp>
    </p:spTree>
    <p:extLst>
      <p:ext uri="{BB962C8B-B14F-4D97-AF65-F5344CB8AC3E}">
        <p14:creationId xmlns:p14="http://schemas.microsoft.com/office/powerpoint/2010/main" val="93473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Elementos y etiquetas</a:t>
            </a:r>
          </a:p>
        </p:txBody>
      </p:sp>
      <p:sp>
        <p:nvSpPr>
          <p:cNvPr id="3" name="Marcador de contenido 2"/>
          <p:cNvSpPr>
            <a:spLocks noGrp="1"/>
          </p:cNvSpPr>
          <p:nvPr>
            <p:ph idx="1"/>
          </p:nvPr>
        </p:nvSpPr>
        <p:spPr>
          <a:xfrm>
            <a:off x="680321" y="2336872"/>
            <a:ext cx="9613861" cy="4203627"/>
          </a:xfrm>
        </p:spPr>
        <p:txBody>
          <a:bodyPr>
            <a:normAutofit/>
          </a:bodyPr>
          <a:lstStyle/>
          <a:p>
            <a:r>
              <a:rPr lang="es-ES" dirty="0"/>
              <a:t>Todas las etiquetas comparten el mismo formato: empiezan con el signo menor que “</a:t>
            </a:r>
            <a:r>
              <a:rPr lang="es-ES" sz="3800" b="1" dirty="0">
                <a:solidFill>
                  <a:srgbClr val="C00000"/>
                </a:solidFill>
                <a:effectLst>
                  <a:outerShdw blurRad="38100" dist="38100" dir="2700000" algn="tl">
                    <a:srgbClr val="000000">
                      <a:alpha val="43137"/>
                    </a:srgbClr>
                  </a:outerShdw>
                </a:effectLst>
              </a:rPr>
              <a:t>&lt;</a:t>
            </a:r>
            <a:r>
              <a:rPr lang="es-ES" dirty="0"/>
              <a:t>" y terminan con el signo mayor que "</a:t>
            </a:r>
            <a:r>
              <a:rPr lang="es-ES" sz="3800" b="1" dirty="0">
                <a:solidFill>
                  <a:srgbClr val="C00000"/>
                </a:solidFill>
                <a:effectLst>
                  <a:outerShdw blurRad="38100" dist="38100" dir="2700000" algn="tl">
                    <a:srgbClr val="000000">
                      <a:alpha val="43137"/>
                    </a:srgbClr>
                  </a:outerShdw>
                </a:effectLst>
              </a:rPr>
              <a:t>&gt;</a:t>
            </a:r>
            <a:r>
              <a:rPr lang="es-ES" dirty="0"/>
              <a:t>".</a:t>
            </a:r>
          </a:p>
          <a:p>
            <a:endParaRPr lang="es-ES" dirty="0"/>
          </a:p>
          <a:p>
            <a:r>
              <a:rPr lang="es-ES" b="1" i="1" dirty="0"/>
              <a:t>Por lo general</a:t>
            </a:r>
            <a:r>
              <a:rPr lang="es-ES" dirty="0"/>
              <a:t>, hay dos tipos de etiquetas: la etiquetas de inicio, por ejemplo, </a:t>
            </a:r>
          </a:p>
          <a:p>
            <a:pPr marL="0" indent="0">
              <a:buNone/>
            </a:pPr>
            <a:r>
              <a:rPr lang="es-ES" sz="2800" b="1" dirty="0">
                <a:solidFill>
                  <a:srgbClr val="C00000"/>
                </a:solidFill>
                <a:effectLst>
                  <a:outerShdw blurRad="38100" dist="38100" dir="2700000" algn="tl">
                    <a:srgbClr val="000000">
                      <a:alpha val="43137"/>
                    </a:srgbClr>
                  </a:outerShdw>
                </a:effectLst>
              </a:rPr>
              <a:t>&lt;comando&gt;</a:t>
            </a:r>
            <a:r>
              <a:rPr lang="es-ES" dirty="0"/>
              <a:t>, y las etiquetas de cierre: </a:t>
            </a:r>
            <a:r>
              <a:rPr lang="es-ES" sz="2800" b="1" dirty="0">
                <a:solidFill>
                  <a:srgbClr val="C00000"/>
                </a:solidFill>
                <a:effectLst>
                  <a:outerShdw blurRad="38100" dist="38100" dir="2700000" algn="tl">
                    <a:srgbClr val="000000">
                      <a:alpha val="43137"/>
                    </a:srgbClr>
                  </a:outerShdw>
                </a:effectLst>
              </a:rPr>
              <a:t>&lt;</a:t>
            </a:r>
            <a:r>
              <a:rPr lang="es-ES" sz="3600" b="1" dirty="0">
                <a:solidFill>
                  <a:srgbClr val="C00000"/>
                </a:solidFill>
                <a:effectLst>
                  <a:outerShdw blurRad="38100" dist="38100" dir="2700000" algn="tl">
                    <a:srgbClr val="000000">
                      <a:alpha val="43137"/>
                    </a:srgbClr>
                  </a:outerShdw>
                </a:effectLst>
              </a:rPr>
              <a:t>/</a:t>
            </a:r>
            <a:r>
              <a:rPr lang="es-ES" sz="2800" b="1" dirty="0">
                <a:solidFill>
                  <a:srgbClr val="C00000"/>
                </a:solidFill>
                <a:effectLst>
                  <a:outerShdw blurRad="38100" dist="38100" dir="2700000" algn="tl">
                    <a:srgbClr val="000000">
                      <a:alpha val="43137"/>
                    </a:srgbClr>
                  </a:outerShdw>
                </a:effectLst>
              </a:rPr>
              <a:t>comando&gt;</a:t>
            </a:r>
            <a:r>
              <a:rPr lang="es-ES" dirty="0"/>
              <a:t>.</a:t>
            </a:r>
          </a:p>
        </p:txBody>
      </p:sp>
    </p:spTree>
    <p:extLst>
      <p:ext uri="{BB962C8B-B14F-4D97-AF65-F5344CB8AC3E}">
        <p14:creationId xmlns:p14="http://schemas.microsoft.com/office/powerpoint/2010/main" val="32028789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body" idx="1"/>
          </p:nvPr>
        </p:nvSpPr>
        <p:spPr>
          <a:xfrm>
            <a:off x="838200" y="228600"/>
            <a:ext cx="10515600" cy="6427694"/>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040"/>
              <a:buNone/>
            </a:pPr>
            <a:r>
              <a:rPr lang="es-CO" sz="2040" b="1" dirty="0">
                <a:solidFill>
                  <a:schemeClr val="tx1"/>
                </a:solidFill>
                <a:latin typeface="Quattrocento Sans"/>
                <a:ea typeface="Quattrocento Sans"/>
                <a:cs typeface="Quattrocento Sans"/>
                <a:sym typeface="Quattrocento Sans"/>
              </a:rPr>
              <a:t>ESTRUCTURA FOR</a:t>
            </a:r>
            <a:endParaRPr dirty="0">
              <a:solidFill>
                <a:schemeClr val="tx1"/>
              </a:solidFill>
            </a:endParaRPr>
          </a:p>
          <a:p>
            <a:pPr marL="0" lvl="0" indent="0" algn="l" rtl="0">
              <a:lnSpc>
                <a:spcPct val="80000"/>
              </a:lnSpc>
              <a:spcBef>
                <a:spcPts val="1000"/>
              </a:spcBef>
              <a:spcAft>
                <a:spcPts val="0"/>
              </a:spcAft>
              <a:buClr>
                <a:schemeClr val="dk1"/>
              </a:buClr>
              <a:buSzPts val="2040"/>
              <a:buNone/>
            </a:pPr>
            <a:endParaRPr sz="2040" b="1"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La estructura </a:t>
            </a: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 permite realizar este tipo de repeticiones (también llamadas bucles) de una forma muy sencilla. mientras la condición indicada se siga cumpliendo, repite la ejecución de las instrucciones definidas dentro del </a:t>
            </a: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 Además, después de cada repetición, actualiza el valor de las variables que se utilizan en la condición.</a:t>
            </a:r>
            <a:endParaRPr dirty="0">
              <a:solidFill>
                <a:schemeClr val="tx1"/>
              </a:solidFill>
            </a:endParaRPr>
          </a:p>
          <a:p>
            <a:pPr marL="0" lvl="0" indent="0" algn="just" rtl="0">
              <a:lnSpc>
                <a:spcPct val="80000"/>
              </a:lnSpc>
              <a:spcBef>
                <a:spcPts val="1000"/>
              </a:spcBef>
              <a:spcAft>
                <a:spcPts val="0"/>
              </a:spcAft>
              <a:buClr>
                <a:srgbClr val="0070C0"/>
              </a:buClr>
              <a:buSzPts val="2040"/>
              <a:buNone/>
            </a:pPr>
            <a:r>
              <a:rPr lang="es-CO" sz="2040" dirty="0">
                <a:solidFill>
                  <a:schemeClr val="tx1"/>
                </a:solidFill>
                <a:latin typeface="Quattrocento Sans"/>
                <a:ea typeface="Quattrocento Sans"/>
                <a:cs typeface="Quattrocento Sans"/>
                <a:sym typeface="Quattrocento Sans"/>
              </a:rPr>
              <a:t>Ejemplo 1:</a:t>
            </a:r>
            <a:endParaRPr sz="204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mensaje = "Hola, estoy dentro de un bucle";</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a:t>
            </a: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i = 0; i &lt; 5; i++)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r>
              <a:rPr lang="es-CO" sz="2040" dirty="0" err="1">
                <a:solidFill>
                  <a:schemeClr val="tx1"/>
                </a:solidFill>
                <a:latin typeface="Quattrocento Sans"/>
                <a:ea typeface="Quattrocento Sans"/>
                <a:cs typeface="Quattrocento Sans"/>
                <a:sym typeface="Quattrocento Sans"/>
              </a:rPr>
              <a:t>alert</a:t>
            </a:r>
            <a:r>
              <a:rPr lang="es-CO" sz="2040" dirty="0">
                <a:solidFill>
                  <a:schemeClr val="tx1"/>
                </a:solidFill>
                <a:latin typeface="Quattrocento Sans"/>
                <a:ea typeface="Quattrocento Sans"/>
                <a:cs typeface="Quattrocento Sans"/>
                <a:sym typeface="Quattrocento Sans"/>
              </a:rPr>
              <a:t>(mensaje);</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a:t>
            </a:r>
            <a:endParaRPr dirty="0">
              <a:solidFill>
                <a:schemeClr val="tx1"/>
              </a:solidFill>
            </a:endParaRPr>
          </a:p>
          <a:p>
            <a:pPr marL="0" lvl="0" indent="0" algn="just" rtl="0">
              <a:lnSpc>
                <a:spcPct val="80000"/>
              </a:lnSpc>
              <a:spcBef>
                <a:spcPts val="1000"/>
              </a:spcBef>
              <a:spcAft>
                <a:spcPts val="0"/>
              </a:spcAft>
              <a:buClr>
                <a:srgbClr val="0070C0"/>
              </a:buClr>
              <a:buSzPts val="2040"/>
              <a:buNone/>
            </a:pPr>
            <a:r>
              <a:rPr lang="es-CO" sz="2040" dirty="0">
                <a:solidFill>
                  <a:schemeClr val="tx1"/>
                </a:solidFill>
                <a:latin typeface="Quattrocento Sans"/>
                <a:ea typeface="Quattrocento Sans"/>
                <a:cs typeface="Quattrocento Sans"/>
                <a:sym typeface="Quattrocento Sans"/>
              </a:rPr>
              <a:t>Ejemplo 2</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a:t>
            </a:r>
            <a:r>
              <a:rPr lang="es-CO" sz="2040" dirty="0" err="1">
                <a:solidFill>
                  <a:schemeClr val="tx1"/>
                </a:solidFill>
                <a:latin typeface="Quattrocento Sans"/>
                <a:ea typeface="Quattrocento Sans"/>
                <a:cs typeface="Quattrocento Sans"/>
                <a:sym typeface="Quattrocento Sans"/>
              </a:rPr>
              <a:t>dias</a:t>
            </a:r>
            <a:r>
              <a:rPr lang="es-CO" sz="2040" dirty="0">
                <a:solidFill>
                  <a:schemeClr val="tx1"/>
                </a:solidFill>
                <a:latin typeface="Quattrocento Sans"/>
                <a:ea typeface="Quattrocento Sans"/>
                <a:cs typeface="Quattrocento Sans"/>
                <a:sym typeface="Quattrocento Sans"/>
              </a:rPr>
              <a:t> = ["Lunes", "Martes", "Miércoles", "Jueves", "Viernes", "Sábado", "Domingo"];</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err="1">
                <a:solidFill>
                  <a:schemeClr val="tx1"/>
                </a:solidFill>
                <a:latin typeface="Quattrocento Sans"/>
                <a:ea typeface="Quattrocento Sans"/>
                <a:cs typeface="Quattrocento Sans"/>
                <a:sym typeface="Quattrocento Sans"/>
              </a:rPr>
              <a:t>for</a:t>
            </a:r>
            <a:r>
              <a:rPr lang="es-CO" sz="2040" dirty="0">
                <a:solidFill>
                  <a:schemeClr val="tx1"/>
                </a:solidFill>
                <a:latin typeface="Quattrocento Sans"/>
                <a:ea typeface="Quattrocento Sans"/>
                <a:cs typeface="Quattrocento Sans"/>
                <a:sym typeface="Quattrocento Sans"/>
              </a:rPr>
              <a:t>(</a:t>
            </a:r>
            <a:r>
              <a:rPr lang="es-CO" sz="2040" dirty="0" err="1">
                <a:solidFill>
                  <a:schemeClr val="tx1"/>
                </a:solidFill>
                <a:latin typeface="Quattrocento Sans"/>
                <a:ea typeface="Quattrocento Sans"/>
                <a:cs typeface="Quattrocento Sans"/>
                <a:sym typeface="Quattrocento Sans"/>
              </a:rPr>
              <a:t>var</a:t>
            </a:r>
            <a:r>
              <a:rPr lang="es-CO" sz="2040" dirty="0">
                <a:solidFill>
                  <a:schemeClr val="tx1"/>
                </a:solidFill>
                <a:latin typeface="Quattrocento Sans"/>
                <a:ea typeface="Quattrocento Sans"/>
                <a:cs typeface="Quattrocento Sans"/>
                <a:sym typeface="Quattrocento Sans"/>
              </a:rPr>
              <a:t> i=0; i&lt;7; i++) {</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  </a:t>
            </a:r>
            <a:r>
              <a:rPr lang="es-CO" sz="2040" dirty="0" err="1">
                <a:solidFill>
                  <a:schemeClr val="tx1"/>
                </a:solidFill>
                <a:latin typeface="Quattrocento Sans"/>
                <a:ea typeface="Quattrocento Sans"/>
                <a:cs typeface="Quattrocento Sans"/>
                <a:sym typeface="Quattrocento Sans"/>
              </a:rPr>
              <a:t>alert</a:t>
            </a:r>
            <a:r>
              <a:rPr lang="es-CO" sz="2040" dirty="0">
                <a:solidFill>
                  <a:schemeClr val="tx1"/>
                </a:solidFill>
                <a:latin typeface="Quattrocento Sans"/>
                <a:ea typeface="Quattrocento Sans"/>
                <a:cs typeface="Quattrocento Sans"/>
                <a:sym typeface="Quattrocento Sans"/>
              </a:rPr>
              <a:t>(</a:t>
            </a:r>
            <a:r>
              <a:rPr lang="es-CO" sz="2040" dirty="0" err="1">
                <a:solidFill>
                  <a:schemeClr val="tx1"/>
                </a:solidFill>
                <a:latin typeface="Quattrocento Sans"/>
                <a:ea typeface="Quattrocento Sans"/>
                <a:cs typeface="Quattrocento Sans"/>
                <a:sym typeface="Quattrocento Sans"/>
              </a:rPr>
              <a:t>dias</a:t>
            </a:r>
            <a:r>
              <a:rPr lang="es-CO" sz="2040" dirty="0">
                <a:solidFill>
                  <a:schemeClr val="tx1"/>
                </a:solidFill>
                <a:latin typeface="Quattrocento Sans"/>
                <a:ea typeface="Quattrocento Sans"/>
                <a:cs typeface="Quattrocento Sans"/>
                <a:sym typeface="Quattrocento Sans"/>
              </a:rPr>
              <a:t>[i]);</a:t>
            </a:r>
            <a:endParaRPr dirty="0">
              <a:solidFill>
                <a:schemeClr val="tx1"/>
              </a:solidFill>
            </a:endParaRPr>
          </a:p>
          <a:p>
            <a:pPr marL="0" lvl="0" indent="0" algn="just" rtl="0">
              <a:lnSpc>
                <a:spcPct val="80000"/>
              </a:lnSpc>
              <a:spcBef>
                <a:spcPts val="1000"/>
              </a:spcBef>
              <a:spcAft>
                <a:spcPts val="0"/>
              </a:spcAft>
              <a:buClr>
                <a:schemeClr val="dk1"/>
              </a:buClr>
              <a:buSzPts val="2040"/>
              <a:buNone/>
            </a:pPr>
            <a:r>
              <a:rPr lang="es-CO" sz="2040" dirty="0">
                <a:solidFill>
                  <a:schemeClr val="tx1"/>
                </a:solidFill>
                <a:latin typeface="Quattrocento Sans"/>
                <a:ea typeface="Quattrocento Sans"/>
                <a:cs typeface="Quattrocento Sans"/>
                <a:sym typeface="Quattrocento Sans"/>
              </a:rPr>
              <a:t>}</a:t>
            </a:r>
            <a:endParaRPr sz="2040" dirty="0">
              <a:solidFill>
                <a:schemeClr val="tx1"/>
              </a:solidFill>
              <a:latin typeface="Quattrocento Sans"/>
              <a:ea typeface="Quattrocento Sans"/>
              <a:cs typeface="Quattrocento Sans"/>
              <a:sym typeface="Quattrocento Sans"/>
            </a:endParaRPr>
          </a:p>
          <a:p>
            <a:pPr marL="0" lvl="0" indent="0" algn="just" rtl="0">
              <a:lnSpc>
                <a:spcPct val="80000"/>
              </a:lnSpc>
              <a:spcBef>
                <a:spcPts val="1000"/>
              </a:spcBef>
              <a:spcAft>
                <a:spcPts val="0"/>
              </a:spcAft>
              <a:buClr>
                <a:schemeClr val="dk1"/>
              </a:buClr>
              <a:buSzPts val="2040"/>
              <a:buNone/>
            </a:pPr>
            <a:endParaRPr sz="2040" dirty="0">
              <a:solidFill>
                <a:schemeClr val="tx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227070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body" idx="1"/>
          </p:nvPr>
        </p:nvSpPr>
        <p:spPr>
          <a:xfrm>
            <a:off x="838200" y="591671"/>
            <a:ext cx="10515600" cy="55852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a:solidFill>
                  <a:schemeClr val="tx1"/>
                </a:solidFill>
                <a:latin typeface="Quattrocento Sans"/>
                <a:ea typeface="Quattrocento Sans"/>
                <a:cs typeface="Quattrocento Sans"/>
                <a:sym typeface="Quattrocento Sans"/>
              </a:rPr>
              <a:t>ESTRUCTURA FOR...IN</a:t>
            </a:r>
            <a:endParaRPr dirty="0">
              <a:solidFill>
                <a:schemeClr val="tx1"/>
              </a:solidFill>
            </a:endParaRPr>
          </a:p>
          <a:p>
            <a:pPr marL="0" lvl="0" indent="0" algn="l" rtl="0">
              <a:lnSpc>
                <a:spcPct val="90000"/>
              </a:lnSpc>
              <a:spcBef>
                <a:spcPts val="1000"/>
              </a:spcBef>
              <a:spcAft>
                <a:spcPts val="0"/>
              </a:spcAft>
              <a:buClr>
                <a:schemeClr val="dk1"/>
              </a:buClr>
              <a:buSzPts val="2400"/>
              <a:buNone/>
            </a:pPr>
            <a:endParaRPr sz="2400" b="1"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Si se quieren recorrer todos los elementos que forman un array, la estructura </a:t>
            </a:r>
            <a:r>
              <a:rPr lang="es-CO" sz="2000" dirty="0" err="1">
                <a:solidFill>
                  <a:schemeClr val="tx1"/>
                </a:solidFill>
                <a:latin typeface="Quattrocento Sans"/>
                <a:ea typeface="Quattrocento Sans"/>
                <a:cs typeface="Quattrocento Sans"/>
                <a:sym typeface="Quattrocento Sans"/>
              </a:rPr>
              <a:t>for</a:t>
            </a:r>
            <a:r>
              <a:rPr lang="es-CO" sz="2000" dirty="0">
                <a:solidFill>
                  <a:schemeClr val="tx1"/>
                </a:solidFill>
                <a:latin typeface="Quattrocento Sans"/>
                <a:ea typeface="Quattrocento Sans"/>
                <a:cs typeface="Quattrocento Sans"/>
                <a:sym typeface="Quattrocento Sans"/>
              </a:rPr>
              <a:t>...in es la forma más eficiente de hacerlo, como se muestra en el siguiente ejemplo:</a:t>
            </a:r>
            <a:endParaRPr dirty="0">
              <a:solidFill>
                <a:schemeClr val="tx1"/>
              </a:solidFill>
            </a:endParaRPr>
          </a:p>
          <a:p>
            <a:pPr marL="0" lvl="0" indent="0" algn="l" rtl="0">
              <a:lnSpc>
                <a:spcPct val="90000"/>
              </a:lnSpc>
              <a:spcBef>
                <a:spcPts val="1000"/>
              </a:spcBef>
              <a:spcAft>
                <a:spcPts val="0"/>
              </a:spcAft>
              <a:buClr>
                <a:schemeClr val="dk1"/>
              </a:buClr>
              <a:buSzPts val="2000"/>
              <a:buNone/>
            </a:pPr>
            <a:endParaRPr sz="2000"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000"/>
              <a:buNone/>
            </a:pPr>
            <a:r>
              <a:rPr lang="es-CO" sz="2000" dirty="0" err="1">
                <a:solidFill>
                  <a:schemeClr val="tx1"/>
                </a:solidFill>
                <a:latin typeface="Quattrocento Sans"/>
                <a:ea typeface="Quattrocento Sans"/>
                <a:cs typeface="Quattrocento Sans"/>
                <a:sym typeface="Quattrocento Sans"/>
              </a:rPr>
              <a:t>for</a:t>
            </a:r>
            <a:r>
              <a:rPr lang="es-CO" sz="2000" dirty="0">
                <a:solidFill>
                  <a:schemeClr val="tx1"/>
                </a:solidFill>
                <a:latin typeface="Quattrocento Sans"/>
                <a:ea typeface="Quattrocento Sans"/>
                <a:cs typeface="Quattrocento Sans"/>
                <a:sym typeface="Quattrocento Sans"/>
              </a:rPr>
              <a:t>(</a:t>
            </a:r>
            <a:r>
              <a:rPr lang="es-CO" sz="2000" dirty="0" err="1">
                <a:solidFill>
                  <a:schemeClr val="tx1"/>
                </a:solidFill>
                <a:latin typeface="Quattrocento Sans"/>
                <a:ea typeface="Quattrocento Sans"/>
                <a:cs typeface="Quattrocento Sans"/>
                <a:sym typeface="Quattrocento Sans"/>
              </a:rPr>
              <a:t>indice</a:t>
            </a:r>
            <a:r>
              <a:rPr lang="es-CO" sz="2000" dirty="0">
                <a:solidFill>
                  <a:schemeClr val="tx1"/>
                </a:solidFill>
                <a:latin typeface="Quattrocento Sans"/>
                <a:ea typeface="Quattrocento Sans"/>
                <a:cs typeface="Quattrocento Sans"/>
                <a:sym typeface="Quattrocento Sans"/>
              </a:rPr>
              <a:t> in array) {</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a:t>
            </a:r>
            <a:endParaRPr dirty="0">
              <a:solidFill>
                <a:schemeClr val="tx1"/>
              </a:solidFill>
            </a:endParaRPr>
          </a:p>
          <a:p>
            <a:pPr marL="0" lvl="0" indent="0" algn="l" rtl="0">
              <a:lnSpc>
                <a:spcPct val="90000"/>
              </a:lnSpc>
              <a:spcBef>
                <a:spcPts val="1000"/>
              </a:spcBef>
              <a:spcAft>
                <a:spcPts val="0"/>
              </a:spcAft>
              <a:buClr>
                <a:schemeClr val="dk1"/>
              </a:buClr>
              <a:buSzPts val="2000"/>
              <a:buNone/>
            </a:pPr>
            <a:endParaRPr sz="2000" dirty="0">
              <a:solidFill>
                <a:schemeClr val="tx1"/>
              </a:solidFill>
              <a:latin typeface="Quattrocento Sans"/>
              <a:ea typeface="Quattrocento Sans"/>
              <a:cs typeface="Quattrocento Sans"/>
              <a:sym typeface="Quattrocento Sans"/>
            </a:endParaRPr>
          </a:p>
          <a:p>
            <a:pPr marL="0" lvl="0" indent="0" algn="l" rtl="0">
              <a:lnSpc>
                <a:spcPct val="90000"/>
              </a:lnSpc>
              <a:spcBef>
                <a:spcPts val="1000"/>
              </a:spcBef>
              <a:spcAft>
                <a:spcPts val="0"/>
              </a:spcAft>
              <a:buClr>
                <a:schemeClr val="dk1"/>
              </a:buClr>
              <a:buSzPts val="2000"/>
              <a:buNone/>
            </a:pPr>
            <a:r>
              <a:rPr lang="es-CO" sz="2000" dirty="0" err="1">
                <a:solidFill>
                  <a:schemeClr val="tx1"/>
                </a:solidFill>
                <a:latin typeface="Quattrocento Sans"/>
                <a:ea typeface="Quattrocento Sans"/>
                <a:cs typeface="Quattrocento Sans"/>
                <a:sym typeface="Quattrocento Sans"/>
              </a:rPr>
              <a:t>var</a:t>
            </a:r>
            <a:r>
              <a:rPr lang="es-CO" sz="2000" dirty="0">
                <a:solidFill>
                  <a:schemeClr val="tx1"/>
                </a:solidFill>
                <a:latin typeface="Quattrocento Sans"/>
                <a:ea typeface="Quattrocento Sans"/>
                <a:cs typeface="Quattrocento Sans"/>
                <a:sym typeface="Quattrocento Sans"/>
              </a:rPr>
              <a:t> </a:t>
            </a:r>
            <a:r>
              <a:rPr lang="es-CO" sz="2000" dirty="0" err="1">
                <a:solidFill>
                  <a:schemeClr val="tx1"/>
                </a:solidFill>
                <a:latin typeface="Quattrocento Sans"/>
                <a:ea typeface="Quattrocento Sans"/>
                <a:cs typeface="Quattrocento Sans"/>
                <a:sym typeface="Quattrocento Sans"/>
              </a:rPr>
              <a:t>dias</a:t>
            </a:r>
            <a:r>
              <a:rPr lang="es-CO" sz="2000" dirty="0">
                <a:solidFill>
                  <a:schemeClr val="tx1"/>
                </a:solidFill>
                <a:latin typeface="Quattrocento Sans"/>
                <a:ea typeface="Quattrocento Sans"/>
                <a:cs typeface="Quattrocento Sans"/>
                <a:sym typeface="Quattrocento Sans"/>
              </a:rPr>
              <a:t> = ["Lunes", "Martes", "Miércoles", "Jueves", "Viernes", "Sábado", "Domingo"];</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 </a:t>
            </a:r>
            <a:r>
              <a:rPr lang="es-CO" sz="2000" dirty="0" err="1">
                <a:solidFill>
                  <a:schemeClr val="tx1"/>
                </a:solidFill>
                <a:latin typeface="Quattrocento Sans"/>
                <a:ea typeface="Quattrocento Sans"/>
                <a:cs typeface="Quattrocento Sans"/>
                <a:sym typeface="Quattrocento Sans"/>
              </a:rPr>
              <a:t>for</a:t>
            </a:r>
            <a:r>
              <a:rPr lang="es-CO" sz="2000" dirty="0">
                <a:solidFill>
                  <a:schemeClr val="tx1"/>
                </a:solidFill>
                <a:latin typeface="Quattrocento Sans"/>
                <a:ea typeface="Quattrocento Sans"/>
                <a:cs typeface="Quattrocento Sans"/>
                <a:sym typeface="Quattrocento Sans"/>
              </a:rPr>
              <a:t>(i in </a:t>
            </a:r>
            <a:r>
              <a:rPr lang="es-CO" sz="2000" dirty="0" err="1">
                <a:solidFill>
                  <a:schemeClr val="tx1"/>
                </a:solidFill>
                <a:latin typeface="Quattrocento Sans"/>
                <a:ea typeface="Quattrocento Sans"/>
                <a:cs typeface="Quattrocento Sans"/>
                <a:sym typeface="Quattrocento Sans"/>
              </a:rPr>
              <a:t>dias</a:t>
            </a:r>
            <a:r>
              <a:rPr lang="es-CO" sz="2000" dirty="0">
                <a:solidFill>
                  <a:schemeClr val="tx1"/>
                </a:solidFill>
                <a:latin typeface="Quattrocento Sans"/>
                <a:ea typeface="Quattrocento Sans"/>
                <a:cs typeface="Quattrocento Sans"/>
                <a:sym typeface="Quattrocento Sans"/>
              </a:rPr>
              <a:t>) {</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  </a:t>
            </a:r>
            <a:r>
              <a:rPr lang="es-CO" sz="2000" dirty="0" err="1">
                <a:solidFill>
                  <a:schemeClr val="tx1"/>
                </a:solidFill>
                <a:latin typeface="Quattrocento Sans"/>
                <a:ea typeface="Quattrocento Sans"/>
                <a:cs typeface="Quattrocento Sans"/>
                <a:sym typeface="Quattrocento Sans"/>
              </a:rPr>
              <a:t>alert</a:t>
            </a:r>
            <a:r>
              <a:rPr lang="es-CO" sz="2000" dirty="0">
                <a:solidFill>
                  <a:schemeClr val="tx1"/>
                </a:solidFill>
                <a:latin typeface="Quattrocento Sans"/>
                <a:ea typeface="Quattrocento Sans"/>
                <a:cs typeface="Quattrocento Sans"/>
                <a:sym typeface="Quattrocento Sans"/>
              </a:rPr>
              <a:t>(</a:t>
            </a:r>
            <a:r>
              <a:rPr lang="es-CO" sz="2000" dirty="0" err="1">
                <a:solidFill>
                  <a:schemeClr val="tx1"/>
                </a:solidFill>
                <a:latin typeface="Quattrocento Sans"/>
                <a:ea typeface="Quattrocento Sans"/>
                <a:cs typeface="Quattrocento Sans"/>
                <a:sym typeface="Quattrocento Sans"/>
              </a:rPr>
              <a:t>dias</a:t>
            </a:r>
            <a:r>
              <a:rPr lang="es-CO" sz="2000" dirty="0">
                <a:solidFill>
                  <a:schemeClr val="tx1"/>
                </a:solidFill>
                <a:latin typeface="Quattrocento Sans"/>
                <a:ea typeface="Quattrocento Sans"/>
                <a:cs typeface="Quattrocento Sans"/>
                <a:sym typeface="Quattrocento Sans"/>
              </a:rPr>
              <a:t>[i]);</a:t>
            </a:r>
            <a:endParaRPr dirty="0">
              <a:solidFill>
                <a:schemeClr val="tx1"/>
              </a:solidFill>
            </a:endParaRPr>
          </a:p>
          <a:p>
            <a:pPr marL="0" lvl="0" indent="0" algn="l" rtl="0">
              <a:lnSpc>
                <a:spcPct val="90000"/>
              </a:lnSpc>
              <a:spcBef>
                <a:spcPts val="1000"/>
              </a:spcBef>
              <a:spcAft>
                <a:spcPts val="0"/>
              </a:spcAft>
              <a:buClr>
                <a:schemeClr val="dk1"/>
              </a:buClr>
              <a:buSzPts val="2000"/>
              <a:buNone/>
            </a:pPr>
            <a:r>
              <a:rPr lang="es-CO" sz="2000" dirty="0">
                <a:solidFill>
                  <a:schemeClr val="tx1"/>
                </a:solidFill>
                <a:latin typeface="Quattrocento Sans"/>
                <a:ea typeface="Quattrocento Sans"/>
                <a:cs typeface="Quattrocento Sans"/>
                <a:sym typeface="Quattrocento Sans"/>
              </a:rPr>
              <a:t>}</a:t>
            </a:r>
            <a:endParaRPr dirty="0">
              <a:solidFill>
                <a:schemeClr val="tx1"/>
              </a:solidFill>
            </a:endParaRPr>
          </a:p>
        </p:txBody>
      </p:sp>
    </p:spTree>
    <p:extLst>
      <p:ext uri="{BB962C8B-B14F-4D97-AF65-F5344CB8AC3E}">
        <p14:creationId xmlns:p14="http://schemas.microsoft.com/office/powerpoint/2010/main" val="26864157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body" idx="1"/>
          </p:nvPr>
        </p:nvSpPr>
        <p:spPr>
          <a:xfrm>
            <a:off x="838200" y="510988"/>
            <a:ext cx="10515600" cy="56659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s-CO" sz="2400" b="1" dirty="0">
                <a:solidFill>
                  <a:schemeClr val="tx1"/>
                </a:solidFill>
                <a:latin typeface="Quattrocento Sans"/>
                <a:ea typeface="Quattrocento Sans"/>
                <a:cs typeface="Quattrocento Sans"/>
                <a:sym typeface="Quattrocento Sans"/>
              </a:rPr>
              <a:t>ESTRUCTURA FOREACH</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just" rtl="0">
              <a:lnSpc>
                <a:spcPct val="90000"/>
              </a:lnSpc>
              <a:spcBef>
                <a:spcPts val="1000"/>
              </a:spcBef>
              <a:spcAft>
                <a:spcPts val="0"/>
              </a:spcAft>
              <a:buClr>
                <a:schemeClr val="dk1"/>
              </a:buClr>
              <a:buSzPts val="2800"/>
              <a:buNone/>
            </a:pPr>
            <a:r>
              <a:rPr lang="es-CO" dirty="0">
                <a:solidFill>
                  <a:schemeClr val="tx1"/>
                </a:solidFill>
              </a:rPr>
              <a:t>Realiza la acción especificada para cada elemento de una matriz. Nunca usar un bucle como este en </a:t>
            </a:r>
            <a:r>
              <a:rPr lang="es-CO" dirty="0" err="1">
                <a:solidFill>
                  <a:schemeClr val="tx1"/>
                </a:solidFill>
              </a:rPr>
              <a:t>arrays</a:t>
            </a:r>
            <a:r>
              <a:rPr lang="es-CO" dirty="0">
                <a:solidFill>
                  <a:schemeClr val="tx1"/>
                </a:solidFill>
              </a:rPr>
              <a:t>. </a:t>
            </a:r>
          </a:p>
          <a:p>
            <a:pPr marL="0" lvl="0" indent="0" algn="just"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sum = 0;</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a:t>
            </a:r>
            <a:r>
              <a:rPr lang="es-CO" dirty="0" err="1">
                <a:solidFill>
                  <a:schemeClr val="tx1"/>
                </a:solidFill>
              </a:rPr>
              <a:t>obj</a:t>
            </a:r>
            <a:r>
              <a:rPr lang="es-CO" dirty="0">
                <a:solidFill>
                  <a:schemeClr val="tx1"/>
                </a:solidFill>
              </a:rPr>
              <a:t> = {prop1: 5, prop2: 13, prop3: 8};</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for</a:t>
            </a:r>
            <a:r>
              <a:rPr lang="es-CO" dirty="0">
                <a:solidFill>
                  <a:schemeClr val="tx1"/>
                </a:solidFill>
              </a:rPr>
              <a:t> </a:t>
            </a:r>
            <a:r>
              <a:rPr lang="es-CO" dirty="0" err="1">
                <a:solidFill>
                  <a:schemeClr val="tx1"/>
                </a:solidFill>
              </a:rPr>
              <a:t>each</a:t>
            </a:r>
            <a:r>
              <a:rPr lang="es-CO" dirty="0">
                <a:solidFill>
                  <a:schemeClr val="tx1"/>
                </a:solidFill>
              </a:rPr>
              <a:t> (</a:t>
            </a:r>
            <a:r>
              <a:rPr lang="es-CO" dirty="0" err="1">
                <a:solidFill>
                  <a:schemeClr val="tx1"/>
                </a:solidFill>
              </a:rPr>
              <a:t>var</a:t>
            </a:r>
            <a:r>
              <a:rPr lang="es-CO" dirty="0">
                <a:solidFill>
                  <a:schemeClr val="tx1"/>
                </a:solidFill>
              </a:rPr>
              <a:t> </a:t>
            </a:r>
            <a:r>
              <a:rPr lang="es-CO" dirty="0" err="1">
                <a:solidFill>
                  <a:schemeClr val="tx1"/>
                </a:solidFill>
              </a:rPr>
              <a:t>item</a:t>
            </a:r>
            <a:r>
              <a:rPr lang="es-CO" dirty="0">
                <a:solidFill>
                  <a:schemeClr val="tx1"/>
                </a:solidFill>
              </a:rPr>
              <a:t> in </a:t>
            </a:r>
            <a:r>
              <a:rPr lang="es-CO" dirty="0" err="1">
                <a:solidFill>
                  <a:schemeClr val="tx1"/>
                </a:solidFill>
              </a:rPr>
              <a:t>obj</a:t>
            </a: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sum += </a:t>
            </a:r>
            <a:r>
              <a:rPr lang="es-CO" dirty="0" err="1">
                <a:solidFill>
                  <a:schemeClr val="tx1"/>
                </a:solidFill>
              </a:rPr>
              <a:t>item</a:t>
            </a: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print</a:t>
            </a:r>
            <a:r>
              <a:rPr lang="es-CO" dirty="0">
                <a:solidFill>
                  <a:schemeClr val="tx1"/>
                </a:solidFill>
              </a:rPr>
              <a:t>(sum); </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p:txBody>
      </p:sp>
    </p:spTree>
    <p:extLst>
      <p:ext uri="{BB962C8B-B14F-4D97-AF65-F5344CB8AC3E}">
        <p14:creationId xmlns:p14="http://schemas.microsoft.com/office/powerpoint/2010/main" val="7407520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FUNCIONES</a:t>
            </a:r>
            <a:endParaRPr sz="4000" b="1" dirty="0">
              <a:solidFill>
                <a:schemeClr val="tx1"/>
              </a:solidFill>
              <a:latin typeface="Quattrocento Sans"/>
              <a:ea typeface="Quattrocento Sans"/>
              <a:cs typeface="Quattrocento Sans"/>
              <a:sym typeface="Quattrocento Sans"/>
            </a:endParaRPr>
          </a:p>
        </p:txBody>
      </p:sp>
      <p:sp>
        <p:nvSpPr>
          <p:cNvPr id="270" name="Google Shape;27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70000"/>
              </a:lnSpc>
              <a:spcBef>
                <a:spcPts val="0"/>
              </a:spcBef>
              <a:spcAft>
                <a:spcPts val="0"/>
              </a:spcAft>
              <a:buClr>
                <a:schemeClr val="dk1"/>
              </a:buClr>
              <a:buSzPts val="2380"/>
              <a:buNone/>
            </a:pPr>
            <a:r>
              <a:rPr lang="es-CO" sz="2380" dirty="0">
                <a:solidFill>
                  <a:schemeClr val="tx1"/>
                </a:solidFill>
              </a:rPr>
              <a:t>Las funciones en JavaScript se definen mediante la palabra reservada </a:t>
            </a:r>
            <a:r>
              <a:rPr lang="es-CO" sz="2380" dirty="0" err="1">
                <a:solidFill>
                  <a:schemeClr val="tx1"/>
                </a:solidFill>
              </a:rPr>
              <a:t>function</a:t>
            </a:r>
            <a:r>
              <a:rPr lang="es-CO" sz="2380" dirty="0">
                <a:solidFill>
                  <a:schemeClr val="tx1"/>
                </a:solidFill>
              </a:rPr>
              <a:t>, seguida del nombre de la función. Su definición formal es la siguiente:</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err="1">
                <a:solidFill>
                  <a:schemeClr val="tx1"/>
                </a:solidFill>
              </a:rPr>
              <a:t>function</a:t>
            </a:r>
            <a:r>
              <a:rPr lang="es-CO" sz="2380" dirty="0">
                <a:solidFill>
                  <a:schemeClr val="tx1"/>
                </a:solidFill>
              </a:rPr>
              <a:t> </a:t>
            </a:r>
            <a:r>
              <a:rPr lang="es-CO" sz="2380" dirty="0" err="1">
                <a:solidFill>
                  <a:schemeClr val="tx1"/>
                </a:solidFill>
              </a:rPr>
              <a:t>nombre_funcion</a:t>
            </a: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  ...</a:t>
            </a:r>
            <a:endParaRPr dirty="0">
              <a:solidFill>
                <a:schemeClr val="tx1"/>
              </a:solidFill>
            </a:endParaRPr>
          </a:p>
          <a:p>
            <a:pPr marL="0" lvl="0" indent="0" algn="l" rtl="0">
              <a:lnSpc>
                <a:spcPct val="70000"/>
              </a:lnSpc>
              <a:spcBef>
                <a:spcPts val="1000"/>
              </a:spcBef>
              <a:spcAft>
                <a:spcPts val="0"/>
              </a:spcAft>
              <a:buClr>
                <a:schemeClr val="dk1"/>
              </a:buClr>
              <a:buSzPts val="2380"/>
              <a:buNone/>
            </a:pPr>
            <a:r>
              <a:rPr lang="es-CO" sz="2380" dirty="0">
                <a:solidFill>
                  <a:schemeClr val="tx1"/>
                </a:solidFill>
              </a:rPr>
              <a:t>}</a:t>
            </a:r>
            <a:endParaRPr dirty="0">
              <a:solidFill>
                <a:schemeClr val="tx1"/>
              </a:solidFill>
            </a:endParaRPr>
          </a:p>
          <a:p>
            <a:pPr marL="0" lvl="0" indent="0" algn="l" rtl="0">
              <a:lnSpc>
                <a:spcPct val="70000"/>
              </a:lnSpc>
              <a:spcBef>
                <a:spcPts val="1000"/>
              </a:spcBef>
              <a:spcAft>
                <a:spcPts val="0"/>
              </a:spcAft>
              <a:buClr>
                <a:schemeClr val="dk1"/>
              </a:buClr>
              <a:buSzPts val="2380"/>
              <a:buNone/>
            </a:pPr>
            <a:endParaRPr sz="2380" dirty="0">
              <a:solidFill>
                <a:schemeClr val="tx1"/>
              </a:solidFill>
            </a:endParaRPr>
          </a:p>
        </p:txBody>
      </p:sp>
    </p:spTree>
    <p:extLst>
      <p:ext uri="{BB962C8B-B14F-4D97-AF65-F5344CB8AC3E}">
        <p14:creationId xmlns:p14="http://schemas.microsoft.com/office/powerpoint/2010/main" val="39743248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1"/>
          </p:nvPr>
        </p:nvSpPr>
        <p:spPr>
          <a:xfrm>
            <a:off x="838200" y="537882"/>
            <a:ext cx="10515600" cy="56390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dirty="0" err="1">
                <a:solidFill>
                  <a:schemeClr val="tx1"/>
                </a:solidFill>
              </a:rPr>
              <a:t>function</a:t>
            </a:r>
            <a:r>
              <a:rPr lang="es-CO" dirty="0">
                <a:solidFill>
                  <a:schemeClr val="tx1"/>
                </a:solidFill>
              </a:rPr>
              <a:t> </a:t>
            </a:r>
            <a:r>
              <a:rPr lang="es-CO" dirty="0" err="1">
                <a:solidFill>
                  <a:schemeClr val="tx1"/>
                </a:solidFill>
              </a:rPr>
              <a:t>suma_y_muestra</a:t>
            </a:r>
            <a:r>
              <a:rPr lang="es-CO" dirty="0">
                <a:solidFill>
                  <a:schemeClr val="tx1"/>
                </a:solidFill>
              </a:rPr>
              <a:t>(</a:t>
            </a:r>
            <a:r>
              <a:rPr lang="es-CO" dirty="0" err="1">
                <a:solidFill>
                  <a:schemeClr val="tx1"/>
                </a:solidFill>
              </a:rPr>
              <a:t>primerNumero</a:t>
            </a:r>
            <a:r>
              <a:rPr lang="es-CO" dirty="0">
                <a:solidFill>
                  <a:schemeClr val="tx1"/>
                </a:solidFill>
              </a:rPr>
              <a:t>, </a:t>
            </a:r>
            <a:r>
              <a:rPr lang="es-CO" dirty="0" err="1">
                <a:solidFill>
                  <a:schemeClr val="tx1"/>
                </a:solidFill>
              </a:rPr>
              <a:t>segundoNumero</a:t>
            </a:r>
            <a:r>
              <a:rPr lang="es-CO" dirty="0">
                <a:solidFill>
                  <a:schemeClr val="tx1"/>
                </a:solidFill>
              </a:rPr>
              <a:t>) {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r>
              <a:rPr lang="es-CO" dirty="0" err="1">
                <a:solidFill>
                  <a:schemeClr val="tx1"/>
                </a:solidFill>
              </a:rPr>
              <a:t>var</a:t>
            </a:r>
            <a:r>
              <a:rPr lang="es-CO" dirty="0">
                <a:solidFill>
                  <a:schemeClr val="tx1"/>
                </a:solidFill>
              </a:rPr>
              <a:t> resultado = </a:t>
            </a:r>
            <a:r>
              <a:rPr lang="es-CO" dirty="0" err="1">
                <a:solidFill>
                  <a:schemeClr val="tx1"/>
                </a:solidFill>
              </a:rPr>
              <a:t>primerNumero</a:t>
            </a:r>
            <a:r>
              <a:rPr lang="es-CO" dirty="0">
                <a:solidFill>
                  <a:schemeClr val="tx1"/>
                </a:solidFill>
              </a:rPr>
              <a:t> + </a:t>
            </a:r>
            <a:r>
              <a:rPr lang="es-CO" dirty="0" err="1">
                <a:solidFill>
                  <a:schemeClr val="tx1"/>
                </a:solidFill>
              </a:rPr>
              <a:t>segundoNumero</a:t>
            </a: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r>
              <a:rPr lang="es-CO" dirty="0" err="1">
                <a:solidFill>
                  <a:schemeClr val="tx1"/>
                </a:solidFill>
              </a:rPr>
              <a:t>alert</a:t>
            </a:r>
            <a:r>
              <a:rPr lang="es-CO" dirty="0">
                <a:solidFill>
                  <a:schemeClr val="tx1"/>
                </a:solidFill>
              </a:rPr>
              <a:t>("El resultado es " + resultado);</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a:t>
            </a:r>
            <a:endParaRPr dirty="0">
              <a:solidFill>
                <a:schemeClr val="tx1"/>
              </a:solidFill>
            </a:endParaRPr>
          </a:p>
          <a:p>
            <a:pPr marL="0" lvl="0" indent="0" algn="l" rtl="0">
              <a:lnSpc>
                <a:spcPct val="90000"/>
              </a:lnSpc>
              <a:spcBef>
                <a:spcPts val="1000"/>
              </a:spcBef>
              <a:spcAft>
                <a:spcPts val="0"/>
              </a:spcAft>
              <a:buClr>
                <a:schemeClr val="dk1"/>
              </a:buClr>
              <a:buSzPts val="2800"/>
              <a:buNone/>
            </a:pP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Declaración de las variables</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numero1 = 3;</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var</a:t>
            </a:r>
            <a:r>
              <a:rPr lang="es-CO" dirty="0">
                <a:solidFill>
                  <a:schemeClr val="tx1"/>
                </a:solidFill>
              </a:rPr>
              <a:t> numero2 = 5;</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a:solidFill>
                  <a:schemeClr val="tx1"/>
                </a:solidFill>
              </a:rPr>
              <a:t>// Llamada a la función</a:t>
            </a:r>
            <a:endParaRPr dirty="0">
              <a:solidFill>
                <a:schemeClr val="tx1"/>
              </a:solidFill>
            </a:endParaRPr>
          </a:p>
          <a:p>
            <a:pPr marL="0" lvl="0" indent="0" algn="l" rtl="0">
              <a:lnSpc>
                <a:spcPct val="90000"/>
              </a:lnSpc>
              <a:spcBef>
                <a:spcPts val="1000"/>
              </a:spcBef>
              <a:spcAft>
                <a:spcPts val="0"/>
              </a:spcAft>
              <a:buClr>
                <a:schemeClr val="dk1"/>
              </a:buClr>
              <a:buSzPts val="2800"/>
              <a:buNone/>
            </a:pPr>
            <a:r>
              <a:rPr lang="es-CO" dirty="0" err="1">
                <a:solidFill>
                  <a:schemeClr val="tx1"/>
                </a:solidFill>
              </a:rPr>
              <a:t>suma_y_muestra</a:t>
            </a:r>
            <a:r>
              <a:rPr lang="es-CO" dirty="0">
                <a:solidFill>
                  <a:schemeClr val="tx1"/>
                </a:solidFill>
              </a:rPr>
              <a:t>(numero1, numero2);</a:t>
            </a:r>
            <a:endParaRPr dirty="0">
              <a:solidFill>
                <a:schemeClr val="tx1"/>
              </a:solidFill>
            </a:endParaRPr>
          </a:p>
        </p:txBody>
      </p:sp>
    </p:spTree>
    <p:extLst>
      <p:ext uri="{BB962C8B-B14F-4D97-AF65-F5344CB8AC3E}">
        <p14:creationId xmlns:p14="http://schemas.microsoft.com/office/powerpoint/2010/main" val="11135421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Objetos</a:t>
            </a:r>
            <a:endParaRPr sz="4000" b="1" dirty="0">
              <a:solidFill>
                <a:schemeClr val="tx1"/>
              </a:solidFill>
              <a:latin typeface="Quattrocento Sans"/>
              <a:ea typeface="Quattrocento Sans"/>
              <a:cs typeface="Quattrocento Sans"/>
              <a:sym typeface="Quattrocento Sans"/>
            </a:endParaRPr>
          </a:p>
        </p:txBody>
      </p:sp>
      <p:sp>
        <p:nvSpPr>
          <p:cNvPr id="270" name="Google Shape;27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nSpc>
                <a:spcPct val="70000"/>
              </a:lnSpc>
              <a:spcBef>
                <a:spcPts val="0"/>
              </a:spcBef>
              <a:buClr>
                <a:schemeClr val="dk1"/>
              </a:buClr>
              <a:buSzPts val="2380"/>
              <a:buNone/>
            </a:pPr>
            <a:r>
              <a:rPr lang="en-US" dirty="0"/>
              <a:t>var person = {</a:t>
            </a:r>
            <a:r>
              <a:rPr lang="en-US" sz="2000" dirty="0"/>
              <a:t/>
            </a:r>
            <a:br>
              <a:rPr lang="en-US" sz="2000" dirty="0"/>
            </a:br>
            <a:r>
              <a:rPr lang="en-US" dirty="0"/>
              <a:t>  </a:t>
            </a:r>
            <a:r>
              <a:rPr lang="en-US" dirty="0" err="1"/>
              <a:t>firstName</a:t>
            </a:r>
            <a:r>
              <a:rPr lang="en-US" dirty="0"/>
              <a:t>: “Pepe",</a:t>
            </a:r>
            <a:r>
              <a:rPr lang="en-US" sz="2000" dirty="0"/>
              <a:t/>
            </a:r>
            <a:br>
              <a:rPr lang="en-US" sz="2000" dirty="0"/>
            </a:br>
            <a:r>
              <a:rPr lang="en-US" dirty="0"/>
              <a:t>  </a:t>
            </a:r>
            <a:r>
              <a:rPr lang="en-US" dirty="0" err="1"/>
              <a:t>lastName</a:t>
            </a:r>
            <a:r>
              <a:rPr lang="en-US" dirty="0"/>
              <a:t>: “Perez",</a:t>
            </a:r>
            <a:r>
              <a:rPr lang="en-US" sz="2000" dirty="0"/>
              <a:t/>
            </a:r>
            <a:br>
              <a:rPr lang="en-US" sz="2000" dirty="0"/>
            </a:br>
            <a:r>
              <a:rPr lang="en-US" dirty="0"/>
              <a:t>  age: 50,</a:t>
            </a:r>
            <a:r>
              <a:rPr lang="en-US" sz="2000" dirty="0"/>
              <a:t/>
            </a:r>
            <a:br>
              <a:rPr lang="en-US" sz="2000" dirty="0"/>
            </a:br>
            <a:r>
              <a:rPr lang="en-US" dirty="0"/>
              <a:t>  </a:t>
            </a:r>
            <a:r>
              <a:rPr lang="en-US" dirty="0" err="1"/>
              <a:t>eyeColor</a:t>
            </a:r>
            <a:r>
              <a:rPr lang="en-US" dirty="0"/>
              <a:t>: “brown“,</a:t>
            </a:r>
          </a:p>
          <a:p>
            <a:pPr marL="0" lvl="0" indent="0">
              <a:lnSpc>
                <a:spcPct val="70000"/>
              </a:lnSpc>
              <a:spcBef>
                <a:spcPts val="0"/>
              </a:spcBef>
              <a:buClr>
                <a:schemeClr val="dk1"/>
              </a:buClr>
              <a:buSzPts val="2380"/>
              <a:buNone/>
            </a:pPr>
            <a:r>
              <a:rPr lang="en-US" dirty="0"/>
              <a:t>  </a:t>
            </a:r>
            <a:r>
              <a:rPr lang="en-US" dirty="0" err="1"/>
              <a:t>fullName</a:t>
            </a:r>
            <a:r>
              <a:rPr lang="en-US" dirty="0"/>
              <a:t> : function() {</a:t>
            </a:r>
          </a:p>
          <a:p>
            <a:pPr marL="0" lvl="0" indent="0">
              <a:lnSpc>
                <a:spcPct val="70000"/>
              </a:lnSpc>
              <a:spcBef>
                <a:spcPts val="0"/>
              </a:spcBef>
              <a:buClr>
                <a:schemeClr val="dk1"/>
              </a:buClr>
              <a:buSzPts val="2380"/>
              <a:buNone/>
            </a:pPr>
            <a:r>
              <a:rPr lang="en-US" dirty="0"/>
              <a:t>    return </a:t>
            </a:r>
            <a:r>
              <a:rPr lang="en-US" dirty="0" err="1"/>
              <a:t>this.firstName</a:t>
            </a:r>
            <a:r>
              <a:rPr lang="en-US" dirty="0"/>
              <a:t> + " " + </a:t>
            </a:r>
            <a:r>
              <a:rPr lang="en-US" dirty="0" err="1"/>
              <a:t>this.lastName</a:t>
            </a:r>
            <a:r>
              <a:rPr lang="en-US" dirty="0"/>
              <a:t>;</a:t>
            </a:r>
          </a:p>
          <a:p>
            <a:pPr marL="0" lvl="0" indent="0">
              <a:lnSpc>
                <a:spcPct val="70000"/>
              </a:lnSpc>
              <a:spcBef>
                <a:spcPts val="0"/>
              </a:spcBef>
              <a:buClr>
                <a:schemeClr val="dk1"/>
              </a:buClr>
              <a:buSzPts val="2380"/>
              <a:buNone/>
            </a:pPr>
            <a:r>
              <a:rPr lang="en-US" dirty="0"/>
              <a:t>  }</a:t>
            </a:r>
            <a:r>
              <a:rPr lang="en-US" sz="2000" dirty="0"/>
              <a:t/>
            </a:r>
            <a:br>
              <a:rPr lang="en-US" sz="2000" dirty="0"/>
            </a:br>
            <a:r>
              <a:rPr lang="en-US" dirty="0"/>
              <a:t>};</a:t>
            </a:r>
          </a:p>
          <a:p>
            <a:pPr marL="0" lvl="0" indent="0">
              <a:lnSpc>
                <a:spcPct val="70000"/>
              </a:lnSpc>
              <a:spcBef>
                <a:spcPts val="0"/>
              </a:spcBef>
              <a:buClr>
                <a:schemeClr val="dk1"/>
              </a:buClr>
              <a:buSzPts val="2380"/>
              <a:buNone/>
            </a:pPr>
            <a:endParaRPr lang="en-US" sz="2380" dirty="0">
              <a:solidFill>
                <a:schemeClr val="tx1"/>
              </a:solidFill>
            </a:endParaRPr>
          </a:p>
          <a:p>
            <a:pPr marL="0" lvl="0" indent="0">
              <a:lnSpc>
                <a:spcPct val="70000"/>
              </a:lnSpc>
              <a:spcBef>
                <a:spcPts val="0"/>
              </a:spcBef>
              <a:buClr>
                <a:schemeClr val="dk1"/>
              </a:buClr>
              <a:buSzPts val="2380"/>
              <a:buNone/>
            </a:pPr>
            <a:r>
              <a:rPr lang="nb-NO" sz="2380" dirty="0"/>
              <a:t>alert(person.firstName + " " + person.lastName);</a:t>
            </a:r>
          </a:p>
          <a:p>
            <a:pPr marL="0" lvl="0" indent="0">
              <a:lnSpc>
                <a:spcPct val="70000"/>
              </a:lnSpc>
              <a:spcBef>
                <a:spcPts val="0"/>
              </a:spcBef>
              <a:buClr>
                <a:schemeClr val="dk1"/>
              </a:buClr>
              <a:buSzPts val="2380"/>
              <a:buNone/>
            </a:pPr>
            <a:r>
              <a:rPr lang="nb-NO" sz="2380" dirty="0"/>
              <a:t>console.log("depurando: "+person.id);</a:t>
            </a:r>
          </a:p>
          <a:p>
            <a:pPr marL="0" lvl="0" indent="0">
              <a:lnSpc>
                <a:spcPct val="70000"/>
              </a:lnSpc>
              <a:spcBef>
                <a:spcPts val="0"/>
              </a:spcBef>
              <a:buClr>
                <a:schemeClr val="dk1"/>
              </a:buClr>
              <a:buSzPts val="2380"/>
              <a:buNone/>
            </a:pPr>
            <a:r>
              <a:rPr lang="es-ES" dirty="0" err="1"/>
              <a:t>document.writeln</a:t>
            </a:r>
            <a:r>
              <a:rPr lang="es-ES" dirty="0"/>
              <a:t>(</a:t>
            </a:r>
            <a:r>
              <a:rPr lang="es-ES" dirty="0" err="1"/>
              <a:t>person.fullName</a:t>
            </a:r>
            <a:r>
              <a:rPr lang="es-ES" dirty="0"/>
              <a:t>());</a:t>
            </a:r>
            <a:br>
              <a:rPr lang="es-ES" dirty="0"/>
            </a:br>
            <a:endParaRPr lang="es-ES" dirty="0"/>
          </a:p>
          <a:p>
            <a:pPr marL="0" lvl="0" indent="0">
              <a:lnSpc>
                <a:spcPct val="70000"/>
              </a:lnSpc>
              <a:spcBef>
                <a:spcPts val="0"/>
              </a:spcBef>
              <a:buClr>
                <a:schemeClr val="dk1"/>
              </a:buClr>
              <a:buSzPts val="2380"/>
              <a:buNone/>
            </a:pPr>
            <a:endParaRPr lang="nb-NO" sz="2380" dirty="0"/>
          </a:p>
          <a:p>
            <a:pPr marL="0" lvl="0" indent="0">
              <a:lnSpc>
                <a:spcPct val="70000"/>
              </a:lnSpc>
              <a:spcBef>
                <a:spcPts val="0"/>
              </a:spcBef>
              <a:buClr>
                <a:schemeClr val="dk1"/>
              </a:buClr>
              <a:buSzPts val="2380"/>
              <a:buNone/>
            </a:pPr>
            <a:endParaRPr lang="nb-NO" sz="2380" dirty="0"/>
          </a:p>
          <a:p>
            <a:pPr marL="0" lvl="0" indent="0">
              <a:lnSpc>
                <a:spcPct val="70000"/>
              </a:lnSpc>
              <a:spcBef>
                <a:spcPts val="0"/>
              </a:spcBef>
              <a:buClr>
                <a:schemeClr val="dk1"/>
              </a:buClr>
              <a:buSzPts val="2380"/>
              <a:buNone/>
            </a:pPr>
            <a:endParaRPr sz="2380" dirty="0">
              <a:solidFill>
                <a:schemeClr val="tx1"/>
              </a:solidFill>
            </a:endParaRPr>
          </a:p>
        </p:txBody>
      </p:sp>
    </p:spTree>
    <p:extLst>
      <p:ext uri="{BB962C8B-B14F-4D97-AF65-F5344CB8AC3E}">
        <p14:creationId xmlns:p14="http://schemas.microsoft.com/office/powerpoint/2010/main" val="4928075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Clases</a:t>
            </a:r>
            <a:endParaRPr sz="4000" b="1" dirty="0">
              <a:solidFill>
                <a:schemeClr val="tx1"/>
              </a:solidFill>
              <a:latin typeface="Quattrocento Sans"/>
              <a:ea typeface="Quattrocento Sans"/>
              <a:cs typeface="Quattrocento Sans"/>
              <a:sym typeface="Quattrocento Sans"/>
            </a:endParaRPr>
          </a:p>
        </p:txBody>
      </p:sp>
      <p:sp>
        <p:nvSpPr>
          <p:cNvPr id="270" name="Google Shape;27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nSpc>
                <a:spcPct val="70000"/>
              </a:lnSpc>
              <a:spcBef>
                <a:spcPts val="0"/>
              </a:spcBef>
              <a:buClr>
                <a:schemeClr val="dk1"/>
              </a:buClr>
              <a:buSzPts val="2380"/>
              <a:buNone/>
            </a:pPr>
            <a:r>
              <a:rPr lang="es-ES" dirty="0"/>
              <a:t> </a:t>
            </a:r>
            <a:r>
              <a:rPr lang="es-ES" dirty="0" err="1"/>
              <a:t>class</a:t>
            </a:r>
            <a:r>
              <a:rPr lang="es-ES" dirty="0"/>
              <a:t> </a:t>
            </a:r>
            <a:r>
              <a:rPr lang="es-ES" dirty="0" err="1"/>
              <a:t>rectangle</a:t>
            </a:r>
            <a:r>
              <a:rPr lang="es-ES" dirty="0"/>
              <a:t> {</a:t>
            </a:r>
          </a:p>
          <a:p>
            <a:pPr marL="0" lvl="0" indent="0">
              <a:lnSpc>
                <a:spcPct val="70000"/>
              </a:lnSpc>
              <a:spcBef>
                <a:spcPts val="0"/>
              </a:spcBef>
              <a:buClr>
                <a:schemeClr val="dk1"/>
              </a:buClr>
              <a:buSzPts val="2380"/>
              <a:buNone/>
            </a:pPr>
            <a:r>
              <a:rPr lang="es-ES" dirty="0"/>
              <a:t>            constructor(x, y) {</a:t>
            </a:r>
          </a:p>
          <a:p>
            <a:pPr marL="0" lvl="0" indent="0">
              <a:lnSpc>
                <a:spcPct val="70000"/>
              </a:lnSpc>
              <a:spcBef>
                <a:spcPts val="0"/>
              </a:spcBef>
              <a:buClr>
                <a:schemeClr val="dk1"/>
              </a:buClr>
              <a:buSzPts val="2380"/>
              <a:buNone/>
            </a:pPr>
            <a:r>
              <a:rPr lang="es-ES" dirty="0"/>
              <a:t>                </a:t>
            </a:r>
            <a:r>
              <a:rPr lang="es-ES" dirty="0" err="1"/>
              <a:t>this.x</a:t>
            </a:r>
            <a:r>
              <a:rPr lang="es-ES" dirty="0"/>
              <a:t> = x;</a:t>
            </a:r>
          </a:p>
          <a:p>
            <a:pPr marL="0" lvl="0" indent="0">
              <a:lnSpc>
                <a:spcPct val="70000"/>
              </a:lnSpc>
              <a:spcBef>
                <a:spcPts val="0"/>
              </a:spcBef>
              <a:buClr>
                <a:schemeClr val="dk1"/>
              </a:buClr>
              <a:buSzPts val="2380"/>
              <a:buNone/>
            </a:pPr>
            <a:r>
              <a:rPr lang="es-ES" dirty="0"/>
              <a:t>                </a:t>
            </a:r>
            <a:r>
              <a:rPr lang="es-ES" dirty="0" err="1"/>
              <a:t>this.y</a:t>
            </a:r>
            <a:r>
              <a:rPr lang="es-ES" dirty="0"/>
              <a:t> = y;</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r>
              <a:rPr lang="es-ES" dirty="0"/>
              <a:t>            set </a:t>
            </a:r>
            <a:r>
              <a:rPr lang="es-ES" dirty="0" err="1"/>
              <a:t>varx</a:t>
            </a:r>
            <a:r>
              <a:rPr lang="es-ES" dirty="0"/>
              <a:t>(x) {</a:t>
            </a:r>
          </a:p>
          <a:p>
            <a:pPr marL="0" lvl="0" indent="0">
              <a:lnSpc>
                <a:spcPct val="70000"/>
              </a:lnSpc>
              <a:spcBef>
                <a:spcPts val="0"/>
              </a:spcBef>
              <a:buClr>
                <a:schemeClr val="dk1"/>
              </a:buClr>
              <a:buSzPts val="2380"/>
              <a:buNone/>
            </a:pPr>
            <a:r>
              <a:rPr lang="es-ES" dirty="0"/>
              <a:t>                </a:t>
            </a:r>
            <a:r>
              <a:rPr lang="es-ES" dirty="0" err="1"/>
              <a:t>this.x</a:t>
            </a:r>
            <a:r>
              <a:rPr lang="es-ES" dirty="0"/>
              <a:t> = x;</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r>
              <a:rPr lang="es-ES" dirty="0"/>
              <a:t>            </a:t>
            </a:r>
            <a:r>
              <a:rPr lang="es-ES" dirty="0" err="1"/>
              <a:t>get</a:t>
            </a:r>
            <a:r>
              <a:rPr lang="es-ES" dirty="0"/>
              <a:t> </a:t>
            </a:r>
            <a:r>
              <a:rPr lang="es-ES" dirty="0" err="1"/>
              <a:t>varx</a:t>
            </a:r>
            <a:r>
              <a:rPr lang="es-ES" dirty="0"/>
              <a:t>() {</a:t>
            </a:r>
          </a:p>
          <a:p>
            <a:pPr marL="0" lvl="0" indent="0">
              <a:lnSpc>
                <a:spcPct val="70000"/>
              </a:lnSpc>
              <a:spcBef>
                <a:spcPts val="0"/>
              </a:spcBef>
              <a:buClr>
                <a:schemeClr val="dk1"/>
              </a:buClr>
              <a:buSzPts val="2380"/>
              <a:buNone/>
            </a:pPr>
            <a:r>
              <a:rPr lang="es-ES" dirty="0"/>
              <a:t>                </a:t>
            </a:r>
            <a:r>
              <a:rPr lang="es-ES" dirty="0" err="1"/>
              <a:t>return</a:t>
            </a:r>
            <a:r>
              <a:rPr lang="es-ES" dirty="0"/>
              <a:t> </a:t>
            </a:r>
            <a:r>
              <a:rPr lang="es-ES" dirty="0" err="1"/>
              <a:t>this.x</a:t>
            </a:r>
            <a:r>
              <a:rPr lang="es-ES" dirty="0"/>
              <a:t>;</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endParaRPr lang="es-ES" dirty="0"/>
          </a:p>
          <a:p>
            <a:pPr marL="0" lvl="0" indent="0">
              <a:lnSpc>
                <a:spcPct val="70000"/>
              </a:lnSpc>
              <a:spcBef>
                <a:spcPts val="0"/>
              </a:spcBef>
              <a:buClr>
                <a:schemeClr val="dk1"/>
              </a:buClr>
              <a:buSzPts val="2380"/>
              <a:buNone/>
            </a:pPr>
            <a:r>
              <a:rPr lang="es-ES" dirty="0"/>
              <a:t>            </a:t>
            </a:r>
            <a:r>
              <a:rPr lang="es-ES" dirty="0" err="1"/>
              <a:t>area</a:t>
            </a:r>
            <a:r>
              <a:rPr lang="es-ES" dirty="0"/>
              <a:t>() {</a:t>
            </a:r>
          </a:p>
          <a:p>
            <a:pPr marL="0" lvl="0" indent="0">
              <a:lnSpc>
                <a:spcPct val="70000"/>
              </a:lnSpc>
              <a:spcBef>
                <a:spcPts val="0"/>
              </a:spcBef>
              <a:buClr>
                <a:schemeClr val="dk1"/>
              </a:buClr>
              <a:buSzPts val="2380"/>
              <a:buNone/>
            </a:pPr>
            <a:r>
              <a:rPr lang="es-ES" dirty="0"/>
              <a:t>                </a:t>
            </a:r>
            <a:r>
              <a:rPr lang="es-ES" dirty="0" err="1"/>
              <a:t>return</a:t>
            </a:r>
            <a:r>
              <a:rPr lang="es-ES" dirty="0"/>
              <a:t> </a:t>
            </a:r>
            <a:r>
              <a:rPr lang="es-ES" dirty="0" err="1"/>
              <a:t>this.x</a:t>
            </a:r>
            <a:r>
              <a:rPr lang="es-ES" dirty="0"/>
              <a:t> * </a:t>
            </a:r>
            <a:r>
              <a:rPr lang="es-ES" dirty="0" err="1"/>
              <a:t>this.y</a:t>
            </a:r>
            <a:r>
              <a:rPr lang="es-ES" dirty="0"/>
              <a:t>;</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r>
              <a:rPr lang="es-ES" dirty="0"/>
              <a:t>        }</a:t>
            </a:r>
          </a:p>
          <a:p>
            <a:pPr marL="0" lvl="0" indent="0">
              <a:lnSpc>
                <a:spcPct val="70000"/>
              </a:lnSpc>
              <a:spcBef>
                <a:spcPts val="0"/>
              </a:spcBef>
              <a:buClr>
                <a:schemeClr val="dk1"/>
              </a:buClr>
              <a:buSzPts val="2380"/>
              <a:buNone/>
            </a:pPr>
            <a:endParaRPr lang="es-ES" dirty="0"/>
          </a:p>
          <a:p>
            <a:pPr marL="0" lvl="0" indent="0">
              <a:lnSpc>
                <a:spcPct val="70000"/>
              </a:lnSpc>
              <a:spcBef>
                <a:spcPts val="0"/>
              </a:spcBef>
              <a:buClr>
                <a:schemeClr val="dk1"/>
              </a:buClr>
              <a:buSzPts val="2380"/>
              <a:buNone/>
            </a:pPr>
            <a:r>
              <a:rPr lang="es-ES" dirty="0"/>
              <a:t>        </a:t>
            </a:r>
            <a:r>
              <a:rPr lang="es-ES" dirty="0" err="1"/>
              <a:t>var</a:t>
            </a:r>
            <a:r>
              <a:rPr lang="es-ES" dirty="0"/>
              <a:t> r1 = new </a:t>
            </a:r>
            <a:r>
              <a:rPr lang="es-ES" dirty="0" err="1"/>
              <a:t>rectangle</a:t>
            </a:r>
            <a:r>
              <a:rPr lang="es-ES" dirty="0"/>
              <a:t>(5, 5);</a:t>
            </a:r>
          </a:p>
          <a:p>
            <a:pPr marL="0" lvl="0" indent="0">
              <a:lnSpc>
                <a:spcPct val="70000"/>
              </a:lnSpc>
              <a:spcBef>
                <a:spcPts val="0"/>
              </a:spcBef>
              <a:buClr>
                <a:schemeClr val="dk1"/>
              </a:buClr>
              <a:buSzPts val="2380"/>
              <a:buNone/>
            </a:pPr>
            <a:r>
              <a:rPr lang="es-ES" dirty="0"/>
              <a:t>        r1.varx = 7;</a:t>
            </a:r>
          </a:p>
          <a:p>
            <a:pPr marL="0" lvl="0" indent="0">
              <a:lnSpc>
                <a:spcPct val="70000"/>
              </a:lnSpc>
              <a:spcBef>
                <a:spcPts val="0"/>
              </a:spcBef>
              <a:buClr>
                <a:schemeClr val="dk1"/>
              </a:buClr>
              <a:buSzPts val="2380"/>
              <a:buNone/>
            </a:pPr>
            <a:r>
              <a:rPr lang="es-ES" dirty="0"/>
              <a:t>        console.log(r1.area());</a:t>
            </a:r>
          </a:p>
          <a:p>
            <a:pPr marL="0" lvl="0" indent="0">
              <a:lnSpc>
                <a:spcPct val="70000"/>
              </a:lnSpc>
              <a:spcBef>
                <a:spcPts val="0"/>
              </a:spcBef>
              <a:buClr>
                <a:schemeClr val="dk1"/>
              </a:buClr>
              <a:buSzPts val="2380"/>
              <a:buNone/>
            </a:pPr>
            <a:r>
              <a:rPr lang="es-ES" dirty="0"/>
              <a:t>        console.log(r1.varx);</a:t>
            </a:r>
          </a:p>
        </p:txBody>
      </p:sp>
    </p:spTree>
    <p:extLst>
      <p:ext uri="{BB962C8B-B14F-4D97-AF65-F5344CB8AC3E}">
        <p14:creationId xmlns:p14="http://schemas.microsoft.com/office/powerpoint/2010/main" val="27031970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717177" y="553384"/>
            <a:ext cx="10515600" cy="6971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Quattrocento Sans"/>
              <a:buNone/>
            </a:pPr>
            <a:r>
              <a:rPr lang="es-CO" b="1" dirty="0">
                <a:solidFill>
                  <a:schemeClr val="tx1"/>
                </a:solidFill>
                <a:latin typeface="Quattrocento Sans"/>
                <a:ea typeface="Quattrocento Sans"/>
                <a:cs typeface="Quattrocento Sans"/>
                <a:sym typeface="Quattrocento Sans"/>
              </a:rPr>
              <a:t>EVENTOS</a:t>
            </a:r>
            <a:endParaRPr b="1" dirty="0">
              <a:solidFill>
                <a:schemeClr val="tx1"/>
              </a:solidFill>
              <a:latin typeface="Quattrocento Sans"/>
              <a:ea typeface="Quattrocento Sans"/>
              <a:cs typeface="Quattrocento Sans"/>
              <a:sym typeface="Quattrocento Sans"/>
            </a:endParaRPr>
          </a:p>
        </p:txBody>
      </p:sp>
      <p:sp>
        <p:nvSpPr>
          <p:cNvPr id="300" name="Google Shape;300;p38"/>
          <p:cNvSpPr txBox="1">
            <a:spLocks noGrp="1"/>
          </p:cNvSpPr>
          <p:nvPr>
            <p:ph type="body" idx="1"/>
          </p:nvPr>
        </p:nvSpPr>
        <p:spPr>
          <a:xfrm>
            <a:off x="797859" y="1435660"/>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2E75B5"/>
              </a:buClr>
              <a:buSzPts val="2800"/>
              <a:buNone/>
            </a:pPr>
            <a:r>
              <a:rPr lang="es-CO" b="1" dirty="0">
                <a:solidFill>
                  <a:schemeClr val="tx1"/>
                </a:solidFill>
                <a:latin typeface="Quattrocento Sans"/>
                <a:ea typeface="Quattrocento Sans"/>
                <a:cs typeface="Quattrocento Sans"/>
                <a:sym typeface="Quattrocento Sans"/>
              </a:rPr>
              <a:t>EVENTO</a:t>
            </a:r>
            <a:r>
              <a:rPr lang="es-CO" dirty="0">
                <a:solidFill>
                  <a:schemeClr val="tx1"/>
                </a:solidFill>
                <a:latin typeface="Quattrocento Sans"/>
                <a:ea typeface="Quattrocento Sans"/>
                <a:cs typeface="Quattrocento Sans"/>
                <a:sym typeface="Quattrocento Sans"/>
              </a:rPr>
              <a:t> que se utiliza para referirse al instante justo en el que ocurre un determinado suceso. Por ejemplo, existe un evento llamado clic que se dispara cuando un usuario hace clic sobre un elemento.</a:t>
            </a:r>
            <a:endParaRPr dirty="0">
              <a:solidFill>
                <a:schemeClr val="tx1"/>
              </a:solidFill>
              <a:latin typeface="Quattrocento Sans"/>
              <a:ea typeface="Quattrocento Sans"/>
              <a:cs typeface="Quattrocento Sans"/>
              <a:sym typeface="Quattrocento Sans"/>
            </a:endParaRPr>
          </a:p>
        </p:txBody>
      </p:sp>
      <p:pic>
        <p:nvPicPr>
          <p:cNvPr id="301" name="Google Shape;301;p38"/>
          <p:cNvPicPr preferRelativeResize="0"/>
          <p:nvPr/>
        </p:nvPicPr>
        <p:blipFill rotWithShape="1">
          <a:blip r:embed="rId3">
            <a:alphaModFix/>
          </a:blip>
          <a:srcRect/>
          <a:stretch/>
        </p:blipFill>
        <p:spPr>
          <a:xfrm>
            <a:off x="3195917" y="2965356"/>
            <a:ext cx="4724400" cy="3569914"/>
          </a:xfrm>
          <a:prstGeom prst="rect">
            <a:avLst/>
          </a:prstGeom>
          <a:noFill/>
          <a:ln>
            <a:noFill/>
          </a:ln>
        </p:spPr>
      </p:pic>
      <p:pic>
        <p:nvPicPr>
          <p:cNvPr id="302" name="Google Shape;302;p38"/>
          <p:cNvPicPr preferRelativeResize="0"/>
          <p:nvPr/>
        </p:nvPicPr>
        <p:blipFill rotWithShape="1">
          <a:blip r:embed="rId4">
            <a:alphaModFix/>
          </a:blip>
          <a:srcRect/>
          <a:stretch/>
        </p:blipFill>
        <p:spPr>
          <a:xfrm>
            <a:off x="4823012" y="3505199"/>
            <a:ext cx="2680447" cy="2680447"/>
          </a:xfrm>
          <a:prstGeom prst="rect">
            <a:avLst/>
          </a:prstGeom>
          <a:noFill/>
          <a:ln>
            <a:noFill/>
          </a:ln>
        </p:spPr>
      </p:pic>
    </p:spTree>
    <p:extLst>
      <p:ext uri="{BB962C8B-B14F-4D97-AF65-F5344CB8AC3E}">
        <p14:creationId xmlns:p14="http://schemas.microsoft.com/office/powerpoint/2010/main" val="1049854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Quattrocento Sans"/>
              <a:buNone/>
            </a:pPr>
            <a:r>
              <a:rPr lang="es-CO" sz="4000" b="1" dirty="0">
                <a:solidFill>
                  <a:schemeClr val="tx1"/>
                </a:solidFill>
                <a:latin typeface="Quattrocento Sans"/>
                <a:ea typeface="Quattrocento Sans"/>
                <a:cs typeface="Quattrocento Sans"/>
                <a:sym typeface="Quattrocento Sans"/>
              </a:rPr>
              <a:t>TIPOS DE EVENTOS</a:t>
            </a:r>
            <a:endParaRPr sz="4000" b="1" dirty="0">
              <a:solidFill>
                <a:schemeClr val="tx1"/>
              </a:solidFill>
              <a:latin typeface="Quattrocento Sans"/>
              <a:ea typeface="Quattrocento Sans"/>
              <a:cs typeface="Quattrocento Sans"/>
              <a:sym typeface="Quattrocento Sans"/>
            </a:endParaRPr>
          </a:p>
        </p:txBody>
      </p:sp>
      <p:sp>
        <p:nvSpPr>
          <p:cNvPr id="308" name="Google Shape;308;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Cada elemento o etiqueta HTML define su propia lista de posibles eventos que se le pueden asignar. Un mismo tipo de evento (por ejemplo, pinchar el botón izquierdo del ratón) puede estar definido para varios elementos HTML diferentes y un mismo elemento HTML puede tener asociados varios eventos diferentes.</a:t>
            </a:r>
            <a:endParaRPr dirty="0">
              <a:solidFill>
                <a:schemeClr val="tx1"/>
              </a:solidFill>
            </a:endParaRPr>
          </a:p>
          <a:p>
            <a:pPr marL="0" lvl="0" indent="0" algn="just" rtl="0">
              <a:lnSpc>
                <a:spcPct val="90000"/>
              </a:lnSpc>
              <a:spcBef>
                <a:spcPts val="1000"/>
              </a:spcBef>
              <a:spcAft>
                <a:spcPts val="0"/>
              </a:spcAft>
              <a:buClr>
                <a:schemeClr val="dk1"/>
              </a:buClr>
              <a:buSzPts val="2590"/>
              <a:buNone/>
            </a:pPr>
            <a:endParaRPr sz="2590" dirty="0">
              <a:solidFill>
                <a:schemeClr val="tx1"/>
              </a:solidFill>
              <a:latin typeface="Quattrocento Sans"/>
              <a:ea typeface="Quattrocento Sans"/>
              <a:cs typeface="Quattrocento Sans"/>
              <a:sym typeface="Quattrocento Sans"/>
            </a:endParaRPr>
          </a:p>
          <a:p>
            <a:pPr marL="0" lvl="0" indent="0" algn="just" rtl="0">
              <a:lnSpc>
                <a:spcPct val="90000"/>
              </a:lnSpc>
              <a:spcBef>
                <a:spcPts val="1000"/>
              </a:spcBef>
              <a:spcAft>
                <a:spcPts val="0"/>
              </a:spcAft>
              <a:buClr>
                <a:schemeClr val="dk1"/>
              </a:buClr>
              <a:buSzPts val="2590"/>
              <a:buNone/>
            </a:pPr>
            <a:r>
              <a:rPr lang="es-CO" sz="2590" dirty="0">
                <a:solidFill>
                  <a:schemeClr val="tx1"/>
                </a:solidFill>
                <a:latin typeface="Quattrocento Sans"/>
                <a:ea typeface="Quattrocento Sans"/>
                <a:cs typeface="Quattrocento Sans"/>
                <a:sym typeface="Quattrocento Sans"/>
              </a:rPr>
              <a:t>El nombre de cada evento se construye mediante el prefijo </a:t>
            </a:r>
            <a:r>
              <a:rPr lang="es-CO" sz="2590" dirty="0" err="1">
                <a:solidFill>
                  <a:schemeClr val="tx1"/>
                </a:solidFill>
                <a:latin typeface="Quattrocento Sans"/>
                <a:ea typeface="Quattrocento Sans"/>
                <a:cs typeface="Quattrocento Sans"/>
                <a:sym typeface="Quattrocento Sans"/>
              </a:rPr>
              <a:t>on</a:t>
            </a:r>
            <a:r>
              <a:rPr lang="es-CO" sz="2590" dirty="0">
                <a:solidFill>
                  <a:schemeClr val="tx1"/>
                </a:solidFill>
                <a:latin typeface="Quattrocento Sans"/>
                <a:ea typeface="Quattrocento Sans"/>
                <a:cs typeface="Quattrocento Sans"/>
                <a:sym typeface="Quattrocento Sans"/>
              </a:rPr>
              <a:t>, seguido del nombre en inglés de la acción asociada al evento. Así, el evento de pinchar un elemento con el ratón se denomina </a:t>
            </a:r>
            <a:r>
              <a:rPr lang="es-CO" sz="2590" dirty="0" err="1">
                <a:solidFill>
                  <a:schemeClr val="tx1"/>
                </a:solidFill>
                <a:latin typeface="Quattrocento Sans"/>
                <a:ea typeface="Quattrocento Sans"/>
                <a:cs typeface="Quattrocento Sans"/>
                <a:sym typeface="Quattrocento Sans"/>
              </a:rPr>
              <a:t>onclick</a:t>
            </a:r>
            <a:r>
              <a:rPr lang="es-CO" sz="2590" dirty="0">
                <a:solidFill>
                  <a:schemeClr val="tx1"/>
                </a:solidFill>
                <a:latin typeface="Quattrocento Sans"/>
                <a:ea typeface="Quattrocento Sans"/>
                <a:cs typeface="Quattrocento Sans"/>
                <a:sym typeface="Quattrocento Sans"/>
              </a:rPr>
              <a:t> y el evento asociado a la acción de mover el ratón se denomina </a:t>
            </a:r>
            <a:r>
              <a:rPr lang="es-CO" sz="2590" dirty="0" err="1">
                <a:solidFill>
                  <a:schemeClr val="tx1"/>
                </a:solidFill>
                <a:latin typeface="Quattrocento Sans"/>
                <a:ea typeface="Quattrocento Sans"/>
                <a:cs typeface="Quattrocento Sans"/>
                <a:sym typeface="Quattrocento Sans"/>
              </a:rPr>
              <a:t>onmousemove</a:t>
            </a:r>
            <a:r>
              <a:rPr lang="es-CO" sz="2590" dirty="0">
                <a:solidFill>
                  <a:schemeClr val="tx1"/>
                </a:solidFill>
                <a:latin typeface="Quattrocento Sans"/>
                <a:ea typeface="Quattrocento Sans"/>
                <a:cs typeface="Quattrocento Sans"/>
                <a:sym typeface="Quattrocento Sans"/>
              </a:rPr>
              <a:t>.</a:t>
            </a:r>
            <a:endParaRPr dirty="0">
              <a:solidFill>
                <a:schemeClr val="tx1"/>
              </a:solidFill>
            </a:endParaRPr>
          </a:p>
        </p:txBody>
      </p:sp>
    </p:spTree>
    <p:extLst>
      <p:ext uri="{BB962C8B-B14F-4D97-AF65-F5344CB8AC3E}">
        <p14:creationId xmlns:p14="http://schemas.microsoft.com/office/powerpoint/2010/main" val="12078310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0"/>
          <p:cNvPicPr preferRelativeResize="0">
            <a:picLocks noGrp="1"/>
          </p:cNvPicPr>
          <p:nvPr>
            <p:ph type="body" idx="1"/>
          </p:nvPr>
        </p:nvPicPr>
        <p:blipFill rotWithShape="1">
          <a:blip r:embed="rId3">
            <a:alphaModFix/>
          </a:blip>
          <a:srcRect/>
          <a:stretch/>
        </p:blipFill>
        <p:spPr>
          <a:xfrm>
            <a:off x="158542" y="430307"/>
            <a:ext cx="11661423" cy="6199094"/>
          </a:xfrm>
          <a:prstGeom prst="rect">
            <a:avLst/>
          </a:prstGeom>
          <a:noFill/>
          <a:ln>
            <a:noFill/>
          </a:ln>
        </p:spPr>
      </p:pic>
    </p:spTree>
    <p:extLst>
      <p:ext uri="{BB962C8B-B14F-4D97-AF65-F5344CB8AC3E}">
        <p14:creationId xmlns:p14="http://schemas.microsoft.com/office/powerpoint/2010/main" val="2036667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521</TotalTime>
  <Words>5409</Words>
  <Application>Microsoft Office PowerPoint</Application>
  <PresentationFormat>Panorámica</PresentationFormat>
  <Paragraphs>716</Paragraphs>
  <Slides>107</Slides>
  <Notes>52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107</vt:i4>
      </vt:variant>
    </vt:vector>
  </HeadingPairs>
  <TitlesOfParts>
    <vt:vector size="113" baseType="lpstr">
      <vt:lpstr>Arial</vt:lpstr>
      <vt:lpstr>Calibri</vt:lpstr>
      <vt:lpstr>Quattrocento Sans</vt:lpstr>
      <vt:lpstr>Trebuchet MS</vt:lpstr>
      <vt:lpstr>Tw Cen MT</vt:lpstr>
      <vt:lpstr>Circuito</vt:lpstr>
      <vt:lpstr>Herramientas de programación III</vt:lpstr>
      <vt:lpstr>Desarrollo web</vt:lpstr>
      <vt:lpstr>Presentación de PowerPoint</vt:lpstr>
      <vt:lpstr>Modelo cliente - servidor</vt:lpstr>
      <vt:lpstr>Navegador web</vt:lpstr>
      <vt:lpstr>Presentación de PowerPoint</vt:lpstr>
      <vt:lpstr>HTML</vt:lpstr>
      <vt:lpstr>Elementos y etiquetas</vt:lpstr>
      <vt:lpstr>Elementos y etiquetas</vt:lpstr>
      <vt:lpstr>Elementos y etiquetas</vt:lpstr>
      <vt:lpstr>Estructura básica </vt:lpstr>
      <vt:lpstr>Presentación de PowerPoint</vt:lpstr>
      <vt:lpstr>¿Y dónde van todas estas etiquetas?</vt:lpstr>
      <vt:lpstr>Pagina inicial</vt:lpstr>
      <vt:lpstr>Pagina inicial</vt:lpstr>
      <vt:lpstr>Código fuente – Inspeccionar elemento</vt:lpstr>
      <vt:lpstr>Meta Charset</vt:lpstr>
      <vt:lpstr>Cuerpo</vt:lpstr>
      <vt:lpstr>Colores HTML - Hexadecimal</vt:lpstr>
      <vt:lpstr>Colores HTML - Hexadecimal</vt:lpstr>
      <vt:lpstr>Salto de línea</vt:lpstr>
      <vt:lpstr>Salto de línea</vt:lpstr>
      <vt:lpstr>Párrafo</vt:lpstr>
      <vt:lpstr>Párrafo</vt:lpstr>
      <vt:lpstr>Títulos </vt:lpstr>
      <vt:lpstr>Presentación de PowerPoint</vt:lpstr>
      <vt:lpstr>Títulos </vt:lpstr>
      <vt:lpstr>Énfasis </vt:lpstr>
      <vt:lpstr>Énfasis </vt:lpstr>
      <vt:lpstr>Hipervínculo a otra página del mismo sitio</vt:lpstr>
      <vt:lpstr>Hipervínculo a otro sitio de internet</vt:lpstr>
      <vt:lpstr>Imágenes </vt:lpstr>
      <vt:lpstr>Anclas </vt:lpstr>
      <vt:lpstr>Anclas </vt:lpstr>
      <vt:lpstr>Listas</vt:lpstr>
      <vt:lpstr>Listas</vt:lpstr>
      <vt:lpstr>Listas</vt:lpstr>
      <vt:lpstr>Presentación de PowerPoint</vt:lpstr>
      <vt:lpstr>Tablas</vt:lpstr>
      <vt:lpstr>Presentación de PowerPoint</vt:lpstr>
      <vt:lpstr>Tablas</vt:lpstr>
      <vt:lpstr>Presentación de PowerPoint</vt:lpstr>
      <vt:lpstr>Actividad de 5 minutos</vt:lpstr>
      <vt:lpstr>Formularios</vt:lpstr>
      <vt:lpstr>Formularios</vt:lpstr>
      <vt:lpstr>Elemento &lt;input&gt;</vt:lpstr>
      <vt:lpstr>Elemento &lt;input&gt;</vt:lpstr>
      <vt:lpstr>Ejemplo &lt;form&gt; &lt;input&gt;</vt:lpstr>
      <vt:lpstr>Hojas de estilo en cascada</vt:lpstr>
      <vt:lpstr>Introducción a CSS</vt:lpstr>
      <vt:lpstr>Definición de estilos Inline </vt:lpstr>
      <vt:lpstr>Definición de estilos Internal </vt:lpstr>
      <vt:lpstr>Definición de estilos External</vt:lpstr>
      <vt:lpstr>Definición de estilos por medio de clases</vt:lpstr>
      <vt:lpstr>Definición de estilos por medio de id</vt:lpstr>
      <vt:lpstr>Colores y fondos</vt:lpstr>
      <vt:lpstr>Colores y fondos</vt:lpstr>
      <vt:lpstr>Colores y fondos</vt:lpstr>
      <vt:lpstr>Fuentes - Texto</vt:lpstr>
      <vt:lpstr>Fuentes nuevas</vt:lpstr>
      <vt:lpstr>Agrupación de elementos (span y div)</vt:lpstr>
      <vt:lpstr>&lt;div&gt;</vt:lpstr>
      <vt:lpstr>El modelo de caja</vt:lpstr>
      <vt:lpstr>Boostrap</vt:lpstr>
      <vt:lpstr>Javascript</vt:lpstr>
      <vt:lpstr>JAVA SCRIPT</vt:lpstr>
      <vt:lpstr>JAVA SCRIPT</vt:lpstr>
      <vt:lpstr>ACLARACIONES</vt:lpstr>
      <vt:lpstr>INCLUIR JAVASCRIPT EN EL MISMO DOCUMENTO HTML</vt:lpstr>
      <vt:lpstr>DEFINIR JAVASCRIPT EN UN ARCHIVO EXTERNO</vt:lpstr>
      <vt:lpstr>INCLUIR JAVASCRIPT EN LOS ELEMENTOS HTML</vt:lpstr>
      <vt:lpstr>COMENTARIOS</vt:lpstr>
      <vt:lpstr>VARIBLES</vt:lpstr>
      <vt:lpstr>Presentación de PowerPoint</vt:lpstr>
      <vt:lpstr>Presentación de PowerPoint</vt:lpstr>
      <vt:lpstr>Presentación de PowerPoint</vt:lpstr>
      <vt:lpstr>Presentación de PowerPoint</vt:lpstr>
      <vt:lpstr>OPERADORES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ESTRUCTURAS DE CONTROL DE FLUJO</vt:lpstr>
      <vt:lpstr>Presentación de PowerPoint</vt:lpstr>
      <vt:lpstr>Presentación de PowerPoint</vt:lpstr>
      <vt:lpstr>Presentación de PowerPoint</vt:lpstr>
      <vt:lpstr>Presentación de PowerPoint</vt:lpstr>
      <vt:lpstr>Presentación de PowerPoint</vt:lpstr>
      <vt:lpstr>FUNCIONES</vt:lpstr>
      <vt:lpstr>Presentación de PowerPoint</vt:lpstr>
      <vt:lpstr>Objetos</vt:lpstr>
      <vt:lpstr>Clases</vt:lpstr>
      <vt:lpstr>EVENTOS</vt:lpstr>
      <vt:lpstr>TIPOS DE EVENTOS</vt:lpstr>
      <vt:lpstr>Presentación de PowerPoint</vt:lpstr>
      <vt:lpstr>Presentación de PowerPoint</vt:lpstr>
      <vt:lpstr>JavaScript HTML DOM  (Modelo de Objetos de Documento)</vt:lpstr>
      <vt:lpstr>¿Qué es el HTML DOM?</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37</cp:revision>
  <dcterms:created xsi:type="dcterms:W3CDTF">2020-02-04T11:58:41Z</dcterms:created>
  <dcterms:modified xsi:type="dcterms:W3CDTF">2020-07-07T14:45:41Z</dcterms:modified>
</cp:coreProperties>
</file>