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56" r:id="rId2"/>
    <p:sldId id="257" r:id="rId3"/>
    <p:sldId id="258" r:id="rId4"/>
    <p:sldId id="455" r:id="rId5"/>
    <p:sldId id="329" r:id="rId6"/>
    <p:sldId id="328" r:id="rId7"/>
    <p:sldId id="330" r:id="rId8"/>
    <p:sldId id="378" r:id="rId9"/>
    <p:sldId id="456" r:id="rId10"/>
    <p:sldId id="457" r:id="rId11"/>
    <p:sldId id="435" r:id="rId12"/>
    <p:sldId id="332" r:id="rId13"/>
    <p:sldId id="326" r:id="rId14"/>
    <p:sldId id="334" r:id="rId15"/>
    <p:sldId id="438" r:id="rId16"/>
    <p:sldId id="421" r:id="rId17"/>
    <p:sldId id="422" r:id="rId18"/>
    <p:sldId id="425" r:id="rId19"/>
    <p:sldId id="458" r:id="rId20"/>
    <p:sldId id="264" r:id="rId21"/>
    <p:sldId id="265" r:id="rId22"/>
    <p:sldId id="262" r:id="rId23"/>
    <p:sldId id="263" r:id="rId24"/>
    <p:sldId id="266" r:id="rId25"/>
    <p:sldId id="267" r:id="rId26"/>
    <p:sldId id="268" r:id="rId27"/>
    <p:sldId id="269" r:id="rId28"/>
    <p:sldId id="459" r:id="rId29"/>
    <p:sldId id="46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76764" autoAdjust="0"/>
  </p:normalViewPr>
  <p:slideViewPr>
    <p:cSldViewPr snapToGrid="0">
      <p:cViewPr varScale="1">
        <p:scale>
          <a:sx n="56" d="100"/>
          <a:sy n="56" d="100"/>
        </p:scale>
        <p:origin x="61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F7EF05-FE3D-4EB2-8F26-C787BA5AB45E}" type="datetimeFigureOut">
              <a:rPr lang="es-ES" smtClean="0"/>
              <a:t>27/03/2020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D1B568-5B6F-4D03-9C15-0D88F1585837}" type="slidenum">
              <a:rPr lang="es-ES" smtClean="0"/>
              <a:t>‹Nº›</a:t>
            </a:fld>
            <a:endParaRPr lang="es-ES"/>
          </a:p>
        </p:txBody>
      </p:sp>
    </p:spTree>
    <p:extLst>
      <p:ext uri="{BB962C8B-B14F-4D97-AF65-F5344CB8AC3E}">
        <p14:creationId xmlns:p14="http://schemas.microsoft.com/office/powerpoint/2010/main" val="922976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88B71E1-98C4-4711-9974-3542B3B8BB75}"/>
              </a:ext>
            </a:extLst>
          </p:cNvPr>
          <p:cNvSpPr>
            <a:spLocks noGrp="1" noChangeArrowheads="1"/>
          </p:cNvSpPr>
          <p:nvPr>
            <p:ph type="sldNum" sz="quarter" idx="5"/>
          </p:nvPr>
        </p:nvSpPr>
        <p:spPr>
          <a:ln/>
        </p:spPr>
        <p:txBody>
          <a:bodyPr/>
          <a:lstStyle/>
          <a:p>
            <a:fld id="{E20B2329-9C83-419D-9C95-40CD59EDF9D6}" type="slidenum">
              <a:rPr lang="en-US" altLang="es-ES"/>
              <a:pPr/>
              <a:t>4</a:t>
            </a:fld>
            <a:endParaRPr lang="en-US" altLang="es-ES"/>
          </a:p>
        </p:txBody>
      </p:sp>
      <p:sp>
        <p:nvSpPr>
          <p:cNvPr id="937986" name="Rectangle 2">
            <a:extLst>
              <a:ext uri="{FF2B5EF4-FFF2-40B4-BE49-F238E27FC236}">
                <a16:creationId xmlns:a16="http://schemas.microsoft.com/office/drawing/2014/main" id="{97B4B346-F759-4244-8FB0-FBDB5EACB1AE}"/>
              </a:ext>
            </a:extLst>
          </p:cNvPr>
          <p:cNvSpPr>
            <a:spLocks noGrp="1" noRot="1" noChangeAspect="1" noChangeArrowheads="1" noTextEdit="1"/>
          </p:cNvSpPr>
          <p:nvPr>
            <p:ph type="sldImg"/>
          </p:nvPr>
        </p:nvSpPr>
        <p:spPr>
          <a:ln/>
        </p:spPr>
      </p:sp>
      <p:sp>
        <p:nvSpPr>
          <p:cNvPr id="937987" name="Rectangle 3">
            <a:extLst>
              <a:ext uri="{FF2B5EF4-FFF2-40B4-BE49-F238E27FC236}">
                <a16:creationId xmlns:a16="http://schemas.microsoft.com/office/drawing/2014/main" id="{B6696AFD-B129-4707-8D6C-0E1C201BD6B8}"/>
              </a:ext>
            </a:extLst>
          </p:cNvPr>
          <p:cNvSpPr>
            <a:spLocks noGrp="1" noChangeArrowheads="1"/>
          </p:cNvSpPr>
          <p:nvPr>
            <p:ph type="body" idx="1"/>
          </p:nvPr>
        </p:nvSpPr>
        <p:spPr/>
        <p:txBody>
          <a:bodyPr/>
          <a:lstStyle/>
          <a:p>
            <a:endParaRPr lang="es-ES" altLang="es-E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8A1E778-D02A-4142-920E-B683F08F9275}"/>
              </a:ext>
            </a:extLst>
          </p:cNvPr>
          <p:cNvSpPr>
            <a:spLocks noGrp="1" noChangeArrowheads="1"/>
          </p:cNvSpPr>
          <p:nvPr>
            <p:ph type="sldNum" sz="quarter" idx="5"/>
          </p:nvPr>
        </p:nvSpPr>
        <p:spPr>
          <a:ln/>
        </p:spPr>
        <p:txBody>
          <a:bodyPr/>
          <a:lstStyle/>
          <a:p>
            <a:fld id="{1E59DD46-28D3-4933-B6AF-58A88A6C123D}" type="slidenum">
              <a:rPr lang="en-US" altLang="es-ES"/>
              <a:pPr/>
              <a:t>17</a:t>
            </a:fld>
            <a:endParaRPr lang="en-US" altLang="es-ES"/>
          </a:p>
        </p:txBody>
      </p:sp>
      <p:sp>
        <p:nvSpPr>
          <p:cNvPr id="894978" name="Rectangle 2">
            <a:extLst>
              <a:ext uri="{FF2B5EF4-FFF2-40B4-BE49-F238E27FC236}">
                <a16:creationId xmlns:a16="http://schemas.microsoft.com/office/drawing/2014/main" id="{046006ED-E0CA-4825-996E-6DB51DD627E0}"/>
              </a:ext>
            </a:extLst>
          </p:cNvPr>
          <p:cNvSpPr>
            <a:spLocks noGrp="1" noRot="1" noChangeAspect="1" noChangeArrowheads="1" noTextEdit="1"/>
          </p:cNvSpPr>
          <p:nvPr>
            <p:ph type="sldImg"/>
          </p:nvPr>
        </p:nvSpPr>
        <p:spPr>
          <a:ln/>
        </p:spPr>
      </p:sp>
      <p:sp>
        <p:nvSpPr>
          <p:cNvPr id="894979" name="Rectangle 3">
            <a:extLst>
              <a:ext uri="{FF2B5EF4-FFF2-40B4-BE49-F238E27FC236}">
                <a16:creationId xmlns:a16="http://schemas.microsoft.com/office/drawing/2014/main" id="{40AF75A5-053A-474A-AE7A-9B803FCF3A75}"/>
              </a:ext>
            </a:extLst>
          </p:cNvPr>
          <p:cNvSpPr>
            <a:spLocks noGrp="1" noChangeArrowheads="1"/>
          </p:cNvSpPr>
          <p:nvPr>
            <p:ph type="body" idx="1"/>
          </p:nvPr>
        </p:nvSpPr>
        <p:spPr/>
        <p:txBody>
          <a:bodyPr/>
          <a:lstStyle/>
          <a:p>
            <a:r>
              <a:rPr lang="es-AR" altLang="es-ES"/>
              <a:t>Como cualquier otro manejador de eventos del framework .NET, aquellos relacionados con el manejo del teclado reciben dos parámetros:</a:t>
            </a:r>
          </a:p>
          <a:p>
            <a:r>
              <a:rPr lang="es-AR" altLang="es-ES"/>
              <a:t>Sender: Es una referencia al objeto que disparó el evento.</a:t>
            </a:r>
          </a:p>
          <a:p>
            <a:r>
              <a:rPr lang="es-AR" altLang="es-ES"/>
              <a:t>e: Es un objeto de tipo </a:t>
            </a:r>
            <a:r>
              <a:rPr lang="es-AR" altLang="es-ES" b="1"/>
              <a:t>KeyPressEventArgs</a:t>
            </a:r>
            <a:r>
              <a:rPr lang="es-AR" altLang="es-ES"/>
              <a:t> que expone dos propiedades:</a:t>
            </a:r>
          </a:p>
          <a:p>
            <a:pPr lvl="1"/>
            <a:r>
              <a:rPr lang="es-AR" altLang="es-ES" b="1"/>
              <a:t>KeyChar</a:t>
            </a:r>
            <a:r>
              <a:rPr lang="es-AR" altLang="es-ES"/>
              <a:t>: Es el caracter correspondiente a la tecla presionada</a:t>
            </a:r>
          </a:p>
          <a:p>
            <a:pPr lvl="1"/>
            <a:r>
              <a:rPr lang="es-AR" altLang="es-ES" b="1"/>
              <a:t>Handled</a:t>
            </a:r>
            <a:r>
              <a:rPr lang="es-AR" altLang="es-ES"/>
              <a:t>: Es un valor de tipo lógico (boolean) al cuál se le puede asignar “true” para informarle al motor de procesamiento de teclado que la tecla ha sido controlada y que el evento ha sido procesado. </a:t>
            </a:r>
          </a:p>
          <a:p>
            <a:pPr lvl="1"/>
            <a:endParaRPr lang="es-AR" altLang="es-ES"/>
          </a:p>
          <a:p>
            <a:r>
              <a:rPr lang="es-AR" altLang="es-ES"/>
              <a:t>Ejemplo: Este código utiliza el evento </a:t>
            </a:r>
            <a:r>
              <a:rPr lang="es-AR" altLang="es-ES" b="1"/>
              <a:t>KeyPress</a:t>
            </a:r>
            <a:r>
              <a:rPr lang="es-AR" altLang="es-ES"/>
              <a:t> de un control TextBox para convertirlo en un control que sólo acepta números. Esto se consigue verificando el código de la tecla presionada.</a:t>
            </a:r>
          </a:p>
          <a:p>
            <a:endParaRPr lang="es-AR" altLang="es-ES" b="1"/>
          </a:p>
          <a:p>
            <a:r>
              <a:rPr lang="es-AR" altLang="es-ES" b="1"/>
              <a:t>Código en C#</a:t>
            </a:r>
          </a:p>
          <a:p>
            <a:endParaRPr lang="es-AR" altLang="es-ES" b="1"/>
          </a:p>
          <a:p>
            <a:r>
              <a:rPr lang="es-AR" altLang="es-ES" noProof="1"/>
              <a:t>private void txtNumero_KeyPress(object sender, KeyPressEventArgs e)</a:t>
            </a:r>
          </a:p>
          <a:p>
            <a:r>
              <a:rPr lang="es-AR" altLang="es-ES" noProof="1"/>
              <a:t>{</a:t>
            </a:r>
          </a:p>
          <a:p>
            <a:r>
              <a:rPr lang="es-ES_tradnl" altLang="es-ES"/>
              <a:t>	if</a:t>
            </a:r>
            <a:r>
              <a:rPr lang="es-ES_tradnl" altLang="es-ES" noProof="1"/>
              <a:t> (!char.IsDigit(e.KeyChar) || char.IsControl(e.KeyChar))</a:t>
            </a:r>
          </a:p>
          <a:p>
            <a:r>
              <a:rPr lang="es-ES_tradnl" altLang="es-ES" noProof="1"/>
              <a:t>         {</a:t>
            </a:r>
          </a:p>
          <a:p>
            <a:r>
              <a:rPr lang="es-ES_tradnl" altLang="es-ES" noProof="1"/>
              <a:t>         e.Handled = true;</a:t>
            </a:r>
          </a:p>
          <a:p>
            <a:r>
              <a:rPr lang="es-ES_tradnl" altLang="es-ES" noProof="1"/>
              <a:t>         }</a:t>
            </a:r>
          </a:p>
          <a:p>
            <a:r>
              <a:rPr lang="es-ES_tradnl" altLang="es-ES" noProof="1"/>
              <a:t>}</a:t>
            </a:r>
          </a:p>
          <a:p>
            <a:endParaRPr lang="es-AR" altLang="es-ES"/>
          </a:p>
          <a:p>
            <a:r>
              <a:rPr lang="es-AR" altLang="es-ES" b="1"/>
              <a:t>Código en VB.NET</a:t>
            </a:r>
          </a:p>
          <a:p>
            <a:endParaRPr lang="es-AR" altLang="es-ES" b="1"/>
          </a:p>
          <a:p>
            <a:r>
              <a:rPr lang="es-AR" altLang="es-ES" noProof="1"/>
              <a:t>Private Sub TextBox1_KeyPress(ByVal sender As System.Object, </a:t>
            </a:r>
            <a:r>
              <a:rPr lang="es-ES_tradnl" altLang="es-ES"/>
              <a:t>_</a:t>
            </a:r>
          </a:p>
          <a:p>
            <a:r>
              <a:rPr lang="es-ES_tradnl" altLang="es-ES"/>
              <a:t>					</a:t>
            </a:r>
            <a:r>
              <a:rPr lang="es-ES_tradnl" altLang="es-ES" noProof="1"/>
              <a:t>ByVal e As System.Windows.Forms.KeyPressEventArgs) </a:t>
            </a:r>
            <a:r>
              <a:rPr lang="es-ES_tradnl" altLang="es-ES"/>
              <a:t>_</a:t>
            </a:r>
          </a:p>
          <a:p>
            <a:r>
              <a:rPr lang="es-ES_tradnl" altLang="es-ES"/>
              <a:t>					</a:t>
            </a:r>
            <a:r>
              <a:rPr lang="es-ES_tradnl" altLang="es-ES" noProof="1"/>
              <a:t>Handles TextBox1.KeyPress</a:t>
            </a:r>
          </a:p>
          <a:p>
            <a:r>
              <a:rPr lang="es-ES_tradnl" altLang="es-ES" noProof="1"/>
              <a:t>        If Not (Char.IsDigit(e.KeyChar) Or Char.IsControl(e.KeyChar)) Then</a:t>
            </a:r>
          </a:p>
          <a:p>
            <a:r>
              <a:rPr lang="es-ES_tradnl" altLang="es-ES" noProof="1"/>
              <a:t>            e.Handled = True</a:t>
            </a:r>
          </a:p>
          <a:p>
            <a:r>
              <a:rPr lang="es-ES_tradnl" altLang="es-ES" noProof="1"/>
              <a:t>        End If</a:t>
            </a:r>
          </a:p>
          <a:p>
            <a:r>
              <a:rPr lang="es-ES_tradnl" altLang="es-ES" noProof="1"/>
              <a:t>End Sub</a:t>
            </a:r>
          </a:p>
          <a:p>
            <a:endParaRPr lang="es-AR" alt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4F93263-66BC-4D80-B0CC-305AD9A4B24D}"/>
              </a:ext>
            </a:extLst>
          </p:cNvPr>
          <p:cNvSpPr>
            <a:spLocks noGrp="1" noChangeArrowheads="1"/>
          </p:cNvSpPr>
          <p:nvPr>
            <p:ph type="sldNum" sz="quarter" idx="5"/>
          </p:nvPr>
        </p:nvSpPr>
        <p:spPr>
          <a:ln/>
        </p:spPr>
        <p:txBody>
          <a:bodyPr/>
          <a:lstStyle/>
          <a:p>
            <a:fld id="{78A9138D-5F8C-483F-BE19-FF0EAFDDBF55}" type="slidenum">
              <a:rPr lang="en-US" altLang="es-ES"/>
              <a:pPr/>
              <a:t>18</a:t>
            </a:fld>
            <a:endParaRPr lang="en-US" altLang="es-ES"/>
          </a:p>
        </p:txBody>
      </p:sp>
      <p:sp>
        <p:nvSpPr>
          <p:cNvPr id="944130" name="Rectangle 2">
            <a:extLst>
              <a:ext uri="{FF2B5EF4-FFF2-40B4-BE49-F238E27FC236}">
                <a16:creationId xmlns:a16="http://schemas.microsoft.com/office/drawing/2014/main" id="{B577D6E5-C2F0-45DA-9CF7-16E9665EA0C3}"/>
              </a:ext>
            </a:extLst>
          </p:cNvPr>
          <p:cNvSpPr>
            <a:spLocks noChangeArrowheads="1" noTextEdit="1"/>
          </p:cNvSpPr>
          <p:nvPr>
            <p:ph type="sldImg"/>
          </p:nvPr>
        </p:nvSpPr>
        <p:spPr>
          <a:ln/>
        </p:spPr>
      </p:sp>
      <p:sp>
        <p:nvSpPr>
          <p:cNvPr id="944131" name="Rectangle 3">
            <a:extLst>
              <a:ext uri="{FF2B5EF4-FFF2-40B4-BE49-F238E27FC236}">
                <a16:creationId xmlns:a16="http://schemas.microsoft.com/office/drawing/2014/main" id="{B711C7D4-BE58-458B-95F8-94CF996EE713}"/>
              </a:ext>
            </a:extLst>
          </p:cNvPr>
          <p:cNvSpPr>
            <a:spLocks noGrp="1" noChangeArrowheads="1"/>
          </p:cNvSpPr>
          <p:nvPr>
            <p:ph type="body" idx="1"/>
          </p:nvPr>
        </p:nvSpPr>
        <p:spPr/>
        <p:txBody>
          <a:bodyPr/>
          <a:lstStyle/>
          <a:p>
            <a:r>
              <a:rPr lang="es-ES" altLang="es-ES" dirty="0"/>
              <a:t>No es posible crear una instancia de la clase </a:t>
            </a:r>
            <a:r>
              <a:rPr lang="es-ES" altLang="es-ES" dirty="0" err="1"/>
              <a:t>MessageBox</a:t>
            </a:r>
            <a:r>
              <a:rPr lang="es-ES" altLang="es-ES" dirty="0"/>
              <a:t>. Para mostrar los mensajes simplemente se debe invocar al método (estático) Show.</a:t>
            </a:r>
          </a:p>
          <a:p>
            <a:r>
              <a:rPr lang="es-ES" altLang="es-ES" dirty="0"/>
              <a:t>La manera en que se visualizará el mensaje (el título, el propio mensaje, los íconos, cantidad y tipo de botones que se mostrarán, etc.) se determinan por los parámetros que se pasen a ese método.</a:t>
            </a:r>
          </a:p>
          <a:p>
            <a:r>
              <a:rPr lang="es-ES" altLang="es-ES" dirty="0"/>
              <a:t>El método Show devuelve un valor de tipo </a:t>
            </a:r>
            <a:r>
              <a:rPr lang="es-ES" altLang="es-ES" b="1" dirty="0" err="1"/>
              <a:t>DialogResult</a:t>
            </a:r>
            <a:r>
              <a:rPr lang="es-ES" altLang="es-ES" dirty="0"/>
              <a:t> que deberá ser evaluado para saber en qué botón presionó el usuario en caso de haberse indicado mostrar más de uno.</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D89442-DFEE-4C29-8632-138769DBEE0C}" type="slidenum">
              <a:rPr lang="en-US" altLang="en-US"/>
              <a:pPr/>
              <a:t>20</a:t>
            </a:fld>
            <a:endParaRPr lang="en-US" altLang="en-US"/>
          </a:p>
        </p:txBody>
      </p:sp>
      <p:sp>
        <p:nvSpPr>
          <p:cNvPr id="552962" name="Rectangle 2"/>
          <p:cNvSpPr>
            <a:spLocks noGrp="1" noRot="1" noChangeAspect="1" noChangeArrowheads="1" noTextEdit="1"/>
          </p:cNvSpPr>
          <p:nvPr>
            <p:ph type="sldImg"/>
          </p:nvPr>
        </p:nvSpPr>
        <p:spPr>
          <a:ln/>
        </p:spPr>
      </p:sp>
      <p:sp>
        <p:nvSpPr>
          <p:cNvPr id="552963" name="Rectangle 3"/>
          <p:cNvSpPr>
            <a:spLocks noGrp="1" noChangeArrowheads="1"/>
          </p:cNvSpPr>
          <p:nvPr>
            <p:ph type="body" idx="1"/>
          </p:nvPr>
        </p:nvSpPr>
        <p:spPr>
          <a:xfrm>
            <a:off x="706438" y="4843463"/>
            <a:ext cx="5653087" cy="4589462"/>
          </a:xfrm>
        </p:spPr>
        <p:txBody>
          <a:bodyPr/>
          <a:lstStyle/>
          <a:p>
            <a:endParaRPr lang="es-AR" altLang="en-US" dirty="0"/>
          </a:p>
        </p:txBody>
      </p:sp>
    </p:spTree>
    <p:extLst>
      <p:ext uri="{BB962C8B-B14F-4D97-AF65-F5344CB8AC3E}">
        <p14:creationId xmlns:p14="http://schemas.microsoft.com/office/powerpoint/2010/main" val="634152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D89442-DFEE-4C29-8632-138769DBEE0C}" type="slidenum">
              <a:rPr lang="en-US" altLang="en-US"/>
              <a:pPr/>
              <a:t>21</a:t>
            </a:fld>
            <a:endParaRPr lang="en-US" altLang="en-US"/>
          </a:p>
        </p:txBody>
      </p:sp>
      <p:sp>
        <p:nvSpPr>
          <p:cNvPr id="552962" name="Rectangle 2"/>
          <p:cNvSpPr>
            <a:spLocks noGrp="1" noRot="1" noChangeAspect="1" noChangeArrowheads="1" noTextEdit="1"/>
          </p:cNvSpPr>
          <p:nvPr>
            <p:ph type="sldImg"/>
          </p:nvPr>
        </p:nvSpPr>
        <p:spPr>
          <a:ln/>
        </p:spPr>
      </p:sp>
      <p:sp>
        <p:nvSpPr>
          <p:cNvPr id="552963" name="Rectangle 3"/>
          <p:cNvSpPr>
            <a:spLocks noGrp="1" noChangeArrowheads="1"/>
          </p:cNvSpPr>
          <p:nvPr>
            <p:ph type="body" idx="1"/>
          </p:nvPr>
        </p:nvSpPr>
        <p:spPr>
          <a:xfrm>
            <a:off x="706438" y="4843463"/>
            <a:ext cx="5653087" cy="4589462"/>
          </a:xfrm>
        </p:spPr>
        <p:txBody>
          <a:bodyPr/>
          <a:lstStyle/>
          <a:p>
            <a:endParaRPr lang="es-AR" altLang="en-US" dirty="0"/>
          </a:p>
        </p:txBody>
      </p:sp>
    </p:spTree>
    <p:extLst>
      <p:ext uri="{BB962C8B-B14F-4D97-AF65-F5344CB8AC3E}">
        <p14:creationId xmlns:p14="http://schemas.microsoft.com/office/powerpoint/2010/main" val="499699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D89442-DFEE-4C29-8632-138769DBEE0C}" type="slidenum">
              <a:rPr lang="en-US" altLang="en-US"/>
              <a:pPr/>
              <a:t>22</a:t>
            </a:fld>
            <a:endParaRPr lang="en-US" altLang="en-US"/>
          </a:p>
        </p:txBody>
      </p:sp>
      <p:sp>
        <p:nvSpPr>
          <p:cNvPr id="552962" name="Rectangle 2"/>
          <p:cNvSpPr>
            <a:spLocks noGrp="1" noRot="1" noChangeAspect="1" noChangeArrowheads="1" noTextEdit="1"/>
          </p:cNvSpPr>
          <p:nvPr>
            <p:ph type="sldImg"/>
          </p:nvPr>
        </p:nvSpPr>
        <p:spPr>
          <a:ln/>
        </p:spPr>
      </p:sp>
      <p:sp>
        <p:nvSpPr>
          <p:cNvPr id="552963" name="Rectangle 3"/>
          <p:cNvSpPr>
            <a:spLocks noGrp="1" noChangeArrowheads="1"/>
          </p:cNvSpPr>
          <p:nvPr>
            <p:ph type="body" idx="1"/>
          </p:nvPr>
        </p:nvSpPr>
        <p:spPr>
          <a:xfrm>
            <a:off x="706438" y="4843463"/>
            <a:ext cx="5653087" cy="4589462"/>
          </a:xfrm>
        </p:spPr>
        <p:txBody>
          <a:bodyPr/>
          <a:lstStyle/>
          <a:p>
            <a:endParaRPr lang="es-AR" altLang="en-US" dirty="0"/>
          </a:p>
        </p:txBody>
      </p:sp>
    </p:spTree>
    <p:extLst>
      <p:ext uri="{BB962C8B-B14F-4D97-AF65-F5344CB8AC3E}">
        <p14:creationId xmlns:p14="http://schemas.microsoft.com/office/powerpoint/2010/main" val="39775444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D89442-DFEE-4C29-8632-138769DBEE0C}" type="slidenum">
              <a:rPr lang="en-US" altLang="en-US"/>
              <a:pPr/>
              <a:t>23</a:t>
            </a:fld>
            <a:endParaRPr lang="en-US" altLang="en-US"/>
          </a:p>
        </p:txBody>
      </p:sp>
      <p:sp>
        <p:nvSpPr>
          <p:cNvPr id="552962" name="Rectangle 2"/>
          <p:cNvSpPr>
            <a:spLocks noGrp="1" noRot="1" noChangeAspect="1" noChangeArrowheads="1" noTextEdit="1"/>
          </p:cNvSpPr>
          <p:nvPr>
            <p:ph type="sldImg"/>
          </p:nvPr>
        </p:nvSpPr>
        <p:spPr>
          <a:ln/>
        </p:spPr>
      </p:sp>
      <p:sp>
        <p:nvSpPr>
          <p:cNvPr id="552963" name="Rectangle 3"/>
          <p:cNvSpPr>
            <a:spLocks noGrp="1" noChangeArrowheads="1"/>
          </p:cNvSpPr>
          <p:nvPr>
            <p:ph type="body" idx="1"/>
          </p:nvPr>
        </p:nvSpPr>
        <p:spPr>
          <a:xfrm>
            <a:off x="706438" y="4843463"/>
            <a:ext cx="5653087" cy="4589462"/>
          </a:xfrm>
        </p:spPr>
        <p:txBody>
          <a:bodyPr/>
          <a:lstStyle/>
          <a:p>
            <a:endParaRPr lang="es-AR" altLang="en-US" dirty="0"/>
          </a:p>
        </p:txBody>
      </p:sp>
    </p:spTree>
    <p:extLst>
      <p:ext uri="{BB962C8B-B14F-4D97-AF65-F5344CB8AC3E}">
        <p14:creationId xmlns:p14="http://schemas.microsoft.com/office/powerpoint/2010/main" val="38031206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D89442-DFEE-4C29-8632-138769DBEE0C}" type="slidenum">
              <a:rPr lang="en-US" altLang="en-US"/>
              <a:pPr/>
              <a:t>24</a:t>
            </a:fld>
            <a:endParaRPr lang="en-US" altLang="en-US"/>
          </a:p>
        </p:txBody>
      </p:sp>
      <p:sp>
        <p:nvSpPr>
          <p:cNvPr id="552962" name="Rectangle 2"/>
          <p:cNvSpPr>
            <a:spLocks noGrp="1" noRot="1" noChangeAspect="1" noChangeArrowheads="1" noTextEdit="1"/>
          </p:cNvSpPr>
          <p:nvPr>
            <p:ph type="sldImg"/>
          </p:nvPr>
        </p:nvSpPr>
        <p:spPr>
          <a:ln/>
        </p:spPr>
      </p:sp>
      <p:sp>
        <p:nvSpPr>
          <p:cNvPr id="552963" name="Rectangle 3"/>
          <p:cNvSpPr>
            <a:spLocks noGrp="1" noChangeArrowheads="1"/>
          </p:cNvSpPr>
          <p:nvPr>
            <p:ph type="body" idx="1"/>
          </p:nvPr>
        </p:nvSpPr>
        <p:spPr>
          <a:xfrm>
            <a:off x="706438" y="4843463"/>
            <a:ext cx="5653087" cy="4589462"/>
          </a:xfrm>
        </p:spPr>
        <p:txBody>
          <a:bodyPr/>
          <a:lstStyle/>
          <a:p>
            <a:endParaRPr lang="es-AR" altLang="en-US" dirty="0"/>
          </a:p>
        </p:txBody>
      </p:sp>
    </p:spTree>
    <p:extLst>
      <p:ext uri="{BB962C8B-B14F-4D97-AF65-F5344CB8AC3E}">
        <p14:creationId xmlns:p14="http://schemas.microsoft.com/office/powerpoint/2010/main" val="1992211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104C320-3E3B-4BAE-94D6-832BA908E333}"/>
              </a:ext>
            </a:extLst>
          </p:cNvPr>
          <p:cNvSpPr>
            <a:spLocks noGrp="1" noChangeArrowheads="1"/>
          </p:cNvSpPr>
          <p:nvPr>
            <p:ph type="sldNum" sz="quarter" idx="5"/>
          </p:nvPr>
        </p:nvSpPr>
        <p:spPr>
          <a:ln/>
        </p:spPr>
        <p:txBody>
          <a:bodyPr/>
          <a:lstStyle/>
          <a:p>
            <a:fld id="{D271DBF1-0D6B-4D01-8C4A-2F4746A37E6F}" type="slidenum">
              <a:rPr lang="en-US" altLang="es-ES"/>
              <a:pPr/>
              <a:t>8</a:t>
            </a:fld>
            <a:endParaRPr lang="en-US" altLang="es-ES"/>
          </a:p>
        </p:txBody>
      </p:sp>
      <p:sp>
        <p:nvSpPr>
          <p:cNvPr id="795650" name="Rectangle 2">
            <a:extLst>
              <a:ext uri="{FF2B5EF4-FFF2-40B4-BE49-F238E27FC236}">
                <a16:creationId xmlns:a16="http://schemas.microsoft.com/office/drawing/2014/main" id="{B28807D9-BCC6-4A33-86C2-FB9EECF9A8D2}"/>
              </a:ext>
            </a:extLst>
          </p:cNvPr>
          <p:cNvSpPr>
            <a:spLocks noGrp="1" noRot="1" noChangeAspect="1" noChangeArrowheads="1" noTextEdit="1"/>
          </p:cNvSpPr>
          <p:nvPr>
            <p:ph type="sldImg"/>
          </p:nvPr>
        </p:nvSpPr>
        <p:spPr>
          <a:ln/>
        </p:spPr>
      </p:sp>
      <p:sp>
        <p:nvSpPr>
          <p:cNvPr id="795651" name="Rectangle 3">
            <a:extLst>
              <a:ext uri="{FF2B5EF4-FFF2-40B4-BE49-F238E27FC236}">
                <a16:creationId xmlns:a16="http://schemas.microsoft.com/office/drawing/2014/main" id="{D43F7D3E-FE61-43B9-9837-C7BBD88217DA}"/>
              </a:ext>
            </a:extLst>
          </p:cNvPr>
          <p:cNvSpPr>
            <a:spLocks noGrp="1" noChangeArrowheads="1"/>
          </p:cNvSpPr>
          <p:nvPr>
            <p:ph type="body" idx="1"/>
          </p:nvPr>
        </p:nvSpPr>
        <p:spPr/>
        <p:txBody>
          <a:bodyPr/>
          <a:lstStyle/>
          <a:p>
            <a:r>
              <a:rPr lang="es-AR" altLang="es-ES"/>
              <a:t>El diseñador de formularios es básicamente un potente generador de código. Cada vez que se establece un valor para una de las propiedades del formulario, se coloca un nuevo control, o se asocia un método manejador a alguno de los eventos de esos controles o del propio formulario, el diseñador está escribiendo una o varias líneas de código C# o Visual Basic .NET que reflejan esos cambios.</a:t>
            </a:r>
          </a:p>
          <a:p>
            <a:r>
              <a:rPr lang="es-AR" altLang="es-ES"/>
              <a:t>Este código está encerrado en una región (#region) llamada </a:t>
            </a:r>
            <a:r>
              <a:rPr lang="es-AR" altLang="es-ES" b="1"/>
              <a:t>Windows Form Designer generated code</a:t>
            </a:r>
            <a:r>
              <a:rPr lang="es-AR" altLang="es-ES"/>
              <a:t>. Esto es así desde las primeras versiones de .NET, pero en la versión 2.0 se lleva un paso más allá. Valiéndose del concepto de Partial Class, el código generado ahora está separado en un archivo físico diferente cuyo nombre respeta la sintaxis [NombreFormulario].Designer.cs (o .vb).</a:t>
            </a:r>
          </a:p>
          <a:p>
            <a:endParaRPr lang="es-AR" alt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D747538-A107-4979-980B-60422DC9C4E3}"/>
              </a:ext>
            </a:extLst>
          </p:cNvPr>
          <p:cNvSpPr>
            <a:spLocks noGrp="1" noChangeArrowheads="1"/>
          </p:cNvSpPr>
          <p:nvPr>
            <p:ph type="sldNum" sz="quarter" idx="5"/>
          </p:nvPr>
        </p:nvSpPr>
        <p:spPr>
          <a:ln/>
        </p:spPr>
        <p:txBody>
          <a:bodyPr/>
          <a:lstStyle/>
          <a:p>
            <a:fld id="{62FC1FC5-6BCB-467C-8C8A-CF1AAED49401}" type="slidenum">
              <a:rPr lang="en-US" altLang="es-ES"/>
              <a:pPr/>
              <a:t>9</a:t>
            </a:fld>
            <a:endParaRPr lang="en-US" altLang="es-ES"/>
          </a:p>
        </p:txBody>
      </p:sp>
      <p:sp>
        <p:nvSpPr>
          <p:cNvPr id="939010" name="Rectangle 2">
            <a:extLst>
              <a:ext uri="{FF2B5EF4-FFF2-40B4-BE49-F238E27FC236}">
                <a16:creationId xmlns:a16="http://schemas.microsoft.com/office/drawing/2014/main" id="{BAB167AD-D5EC-400A-AE82-F402B93E5B5B}"/>
              </a:ext>
            </a:extLst>
          </p:cNvPr>
          <p:cNvSpPr>
            <a:spLocks noGrp="1" noRot="1" noChangeAspect="1" noChangeArrowheads="1" noTextEdit="1"/>
          </p:cNvSpPr>
          <p:nvPr>
            <p:ph type="sldImg"/>
          </p:nvPr>
        </p:nvSpPr>
        <p:spPr>
          <a:ln/>
        </p:spPr>
      </p:sp>
      <p:sp>
        <p:nvSpPr>
          <p:cNvPr id="939011" name="Rectangle 3">
            <a:extLst>
              <a:ext uri="{FF2B5EF4-FFF2-40B4-BE49-F238E27FC236}">
                <a16:creationId xmlns:a16="http://schemas.microsoft.com/office/drawing/2014/main" id="{81034EE7-D3BC-4EF6-A46B-EBF0B41D496B}"/>
              </a:ext>
            </a:extLst>
          </p:cNvPr>
          <p:cNvSpPr>
            <a:spLocks noGrp="1" noChangeArrowheads="1"/>
          </p:cNvSpPr>
          <p:nvPr>
            <p:ph type="body" idx="1"/>
          </p:nvPr>
        </p:nvSpPr>
        <p:spPr/>
        <p:txBody>
          <a:bodyPr/>
          <a:lstStyle/>
          <a:p>
            <a:r>
              <a:rPr lang="es-ES" altLang="es-ES" dirty="0"/>
              <a:t>Los formularios no escapan al modelo de objetos del </a:t>
            </a:r>
            <a:r>
              <a:rPr lang="es-ES" altLang="es-ES" dirty="0" err="1"/>
              <a:t>framework</a:t>
            </a:r>
            <a:r>
              <a:rPr lang="es-ES" altLang="es-ES" dirty="0"/>
              <a:t> .NET.</a:t>
            </a:r>
          </a:p>
          <a:p>
            <a:r>
              <a:rPr lang="es-ES" altLang="es-ES" dirty="0"/>
              <a:t>Un formulario Windows no es más que una instancia de la clase </a:t>
            </a:r>
            <a:r>
              <a:rPr lang="es-ES" altLang="es-ES" b="1" dirty="0" err="1"/>
              <a:t>System.Windows.Forms.Form</a:t>
            </a:r>
            <a:r>
              <a:rPr lang="es-ES" altLang="es-ES" dirty="0"/>
              <a:t>. Puede crearse utilizando cualquier editor de texto, pero es obviamente mucho más sencillo hacerlo utilizando el diseñador de formularios de Visual C# Express </a:t>
            </a:r>
            <a:r>
              <a:rPr lang="es-ES" altLang="es-ES" dirty="0" err="1"/>
              <a:t>Edition</a:t>
            </a:r>
            <a:r>
              <a:rPr lang="es-ES" altLang="es-ES" dirty="0"/>
              <a:t> o Visual Basic .NET Express </a:t>
            </a:r>
            <a:r>
              <a:rPr lang="es-ES" altLang="es-ES" dirty="0" err="1"/>
              <a:t>Edition</a:t>
            </a:r>
            <a:r>
              <a:rPr lang="es-ES" altLang="es-ES" dirty="0"/>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4D3264C-424B-4B47-9581-95F29E10E811}"/>
              </a:ext>
            </a:extLst>
          </p:cNvPr>
          <p:cNvSpPr>
            <a:spLocks noGrp="1" noChangeArrowheads="1"/>
          </p:cNvSpPr>
          <p:nvPr>
            <p:ph type="sldNum" sz="quarter" idx="5"/>
          </p:nvPr>
        </p:nvSpPr>
        <p:spPr>
          <a:ln/>
        </p:spPr>
        <p:txBody>
          <a:bodyPr/>
          <a:lstStyle/>
          <a:p>
            <a:fld id="{3092CDFD-AD78-45FB-99BC-E22A0D966A89}" type="slidenum">
              <a:rPr lang="en-US" altLang="es-ES"/>
              <a:pPr/>
              <a:t>11</a:t>
            </a:fld>
            <a:endParaRPr lang="en-US" altLang="es-ES"/>
          </a:p>
        </p:txBody>
      </p:sp>
      <p:sp>
        <p:nvSpPr>
          <p:cNvPr id="948226" name="Rectangle 2">
            <a:extLst>
              <a:ext uri="{FF2B5EF4-FFF2-40B4-BE49-F238E27FC236}">
                <a16:creationId xmlns:a16="http://schemas.microsoft.com/office/drawing/2014/main" id="{3F7C1DD2-1997-4234-BEE4-8C1763DCF235}"/>
              </a:ext>
            </a:extLst>
          </p:cNvPr>
          <p:cNvSpPr>
            <a:spLocks noGrp="1" noRot="1" noChangeAspect="1" noChangeArrowheads="1" noTextEdit="1"/>
          </p:cNvSpPr>
          <p:nvPr>
            <p:ph type="sldImg"/>
          </p:nvPr>
        </p:nvSpPr>
        <p:spPr>
          <a:ln/>
        </p:spPr>
      </p:sp>
      <p:sp>
        <p:nvSpPr>
          <p:cNvPr id="948227" name="Rectangle 3">
            <a:extLst>
              <a:ext uri="{FF2B5EF4-FFF2-40B4-BE49-F238E27FC236}">
                <a16:creationId xmlns:a16="http://schemas.microsoft.com/office/drawing/2014/main" id="{6E803298-4EA7-4E12-8307-211AF3B55972}"/>
              </a:ext>
            </a:extLst>
          </p:cNvPr>
          <p:cNvSpPr>
            <a:spLocks noGrp="1" noChangeArrowheads="1"/>
          </p:cNvSpPr>
          <p:nvPr>
            <p:ph type="body" idx="1"/>
          </p:nvPr>
        </p:nvSpPr>
        <p:spPr/>
        <p:txBody>
          <a:bodyPr/>
          <a:lstStyle/>
          <a:p>
            <a:r>
              <a:rPr lang="es-AR" altLang="es-ES" sz="1400"/>
              <a:t>Cuando un control es colocado en el formulario en tiempo de diseño, el diseñador muestra una serie de líneas para ayudar en la alineación de esos controles. Estas líneas generalmente incluyen bordes, márgenes y alineamiento a la base del texto de los controles.</a:t>
            </a:r>
          </a:p>
          <a:p>
            <a:r>
              <a:rPr lang="es-AR" altLang="es-ES" sz="1400"/>
              <a:t>En Windows Forms .NET 2.0 todos los controles tienen una propiedad </a:t>
            </a:r>
            <a:r>
              <a:rPr lang="es-AR" altLang="es-ES" sz="1400" b="1"/>
              <a:t>Margin</a:t>
            </a:r>
            <a:r>
              <a:rPr lang="es-AR" altLang="es-ES" sz="1400"/>
              <a:t>. Es la distancia que existe alrededor del control. Cuando dos controles son movidos uno cerca de otro y cuando la distancia es igual a la suma de sus márgenes se muestra una línea </a:t>
            </a:r>
            <a:r>
              <a:rPr lang="es-AR" altLang="es-ES" sz="1400" b="1"/>
              <a:t>snapline</a:t>
            </a:r>
            <a:r>
              <a:rPr lang="es-AR" altLang="es-ES" sz="1400"/>
              <a:t> roja. Esta es la distancia que las guías de diseño de interfaces de usuario recomiendan.</a:t>
            </a:r>
          </a:p>
          <a:p>
            <a:r>
              <a:rPr lang="es-AR" altLang="es-ES" sz="1400"/>
              <a:t>Los controles contenedores tienen una nueva propiedad llamada </a:t>
            </a:r>
            <a:r>
              <a:rPr lang="es-AR" altLang="es-ES" sz="1400" b="1"/>
              <a:t>Padding</a:t>
            </a:r>
            <a:r>
              <a:rPr lang="es-AR" altLang="es-ES" sz="1400"/>
              <a:t>. Es la distancia interna desde el borde del control contenedor al borde del control que está siendo ubicado dentro de suyo. Una línea snapline también se muestra cuando se alcanza esta distancia.</a:t>
            </a:r>
          </a:p>
          <a:p>
            <a:r>
              <a:rPr lang="es-AR" altLang="es-ES" sz="1400"/>
              <a:t>Es posible definir snaplines personalizadas para controles propios. </a:t>
            </a:r>
          </a:p>
          <a:p>
            <a:r>
              <a:rPr lang="es-AR" altLang="es-ES" sz="1400"/>
              <a:t>Se encontrará mayor información en las referencias a las clases </a:t>
            </a:r>
            <a:r>
              <a:rPr lang="es-AR" altLang="es-ES" sz="1400" b="1"/>
              <a:t>SnapLines</a:t>
            </a:r>
            <a:r>
              <a:rPr lang="es-AR" altLang="es-ES" sz="1400"/>
              <a:t> y </a:t>
            </a:r>
            <a:r>
              <a:rPr lang="es-AR" altLang="es-ES" sz="1400" b="1"/>
              <a:t>ControlDesigner</a:t>
            </a:r>
            <a:r>
              <a:rPr lang="es-AR" altLang="es-ES" sz="1400"/>
              <a:t>.</a:t>
            </a:r>
          </a:p>
          <a:p>
            <a:endParaRPr lang="es-AR" altLang="es-ES"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66054A-78FE-4486-A15A-E38FBA03A73E}" type="slidenum">
              <a:rPr lang="es-ES" smtClean="0"/>
              <a:t>12</a:t>
            </a:fld>
            <a:endParaRPr lang="es-ES" dirty="0"/>
          </a:p>
        </p:txBody>
      </p:sp>
    </p:spTree>
    <p:extLst>
      <p:ext uri="{BB962C8B-B14F-4D97-AF65-F5344CB8AC3E}">
        <p14:creationId xmlns:p14="http://schemas.microsoft.com/office/powerpoint/2010/main" val="423745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66054A-78FE-4486-A15A-E38FBA03A73E}" type="slidenum">
              <a:rPr lang="es-ES" smtClean="0"/>
              <a:t>13</a:t>
            </a:fld>
            <a:endParaRPr lang="es-ES" dirty="0"/>
          </a:p>
        </p:txBody>
      </p:sp>
    </p:spTree>
    <p:extLst>
      <p:ext uri="{BB962C8B-B14F-4D97-AF65-F5344CB8AC3E}">
        <p14:creationId xmlns:p14="http://schemas.microsoft.com/office/powerpoint/2010/main" val="3204528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66054A-78FE-4486-A15A-E38FBA03A73E}" type="slidenum">
              <a:rPr lang="es-ES" smtClean="0"/>
              <a:t>14</a:t>
            </a:fld>
            <a:endParaRPr lang="es-ES" dirty="0"/>
          </a:p>
        </p:txBody>
      </p:sp>
    </p:spTree>
    <p:extLst>
      <p:ext uri="{BB962C8B-B14F-4D97-AF65-F5344CB8AC3E}">
        <p14:creationId xmlns:p14="http://schemas.microsoft.com/office/powerpoint/2010/main" val="3345520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691CC48-E343-49AB-8BAA-C8DDEF3D4A65}"/>
              </a:ext>
            </a:extLst>
          </p:cNvPr>
          <p:cNvSpPr>
            <a:spLocks noGrp="1" noChangeArrowheads="1"/>
          </p:cNvSpPr>
          <p:nvPr>
            <p:ph type="sldNum" sz="quarter" idx="5"/>
          </p:nvPr>
        </p:nvSpPr>
        <p:spPr>
          <a:ln/>
        </p:spPr>
        <p:txBody>
          <a:bodyPr/>
          <a:lstStyle/>
          <a:p>
            <a:fld id="{47DAF10A-20A2-4C46-9710-9A99A0E9094F}" type="slidenum">
              <a:rPr lang="en-US" altLang="es-ES"/>
              <a:pPr/>
              <a:t>15</a:t>
            </a:fld>
            <a:endParaRPr lang="en-US" altLang="es-ES"/>
          </a:p>
        </p:txBody>
      </p:sp>
      <p:sp>
        <p:nvSpPr>
          <p:cNvPr id="943106" name="Rectangle 2">
            <a:extLst>
              <a:ext uri="{FF2B5EF4-FFF2-40B4-BE49-F238E27FC236}">
                <a16:creationId xmlns:a16="http://schemas.microsoft.com/office/drawing/2014/main" id="{485014BB-DAC3-4E72-ACF9-A6B42A81F9CB}"/>
              </a:ext>
            </a:extLst>
          </p:cNvPr>
          <p:cNvSpPr>
            <a:spLocks noGrp="1" noRot="1" noChangeAspect="1" noChangeArrowheads="1" noTextEdit="1"/>
          </p:cNvSpPr>
          <p:nvPr>
            <p:ph type="sldImg"/>
          </p:nvPr>
        </p:nvSpPr>
        <p:spPr>
          <a:ln/>
        </p:spPr>
      </p:sp>
      <p:sp>
        <p:nvSpPr>
          <p:cNvPr id="943107" name="Rectangle 3">
            <a:extLst>
              <a:ext uri="{FF2B5EF4-FFF2-40B4-BE49-F238E27FC236}">
                <a16:creationId xmlns:a16="http://schemas.microsoft.com/office/drawing/2014/main" id="{5E9CC9C1-29EF-4C74-9C01-F1475B773FBB}"/>
              </a:ext>
            </a:extLst>
          </p:cNvPr>
          <p:cNvSpPr>
            <a:spLocks noGrp="1" noChangeArrowheads="1"/>
          </p:cNvSpPr>
          <p:nvPr>
            <p:ph type="body" idx="1"/>
          </p:nvPr>
        </p:nvSpPr>
        <p:spPr/>
        <p:txBody>
          <a:bodyPr/>
          <a:lstStyle/>
          <a:p>
            <a:pPr>
              <a:lnSpc>
                <a:spcPct val="80000"/>
              </a:lnSpc>
            </a:pPr>
            <a:r>
              <a:rPr lang="es-ES" altLang="es-ES" sz="1400" dirty="0"/>
              <a:t>El modelo de eventos que expone el objeto </a:t>
            </a:r>
            <a:r>
              <a:rPr lang="es-ES" altLang="es-ES" sz="1400" dirty="0" err="1"/>
              <a:t>Form</a:t>
            </a:r>
            <a:r>
              <a:rPr lang="es-ES" altLang="es-ES" sz="1400" dirty="0"/>
              <a:t> es muy amplio, por lo que inicialmente hay que conocer bien al momento de decidir qué evento vamos a suscribir para escribir nuestro código.</a:t>
            </a:r>
          </a:p>
          <a:p>
            <a:pPr>
              <a:lnSpc>
                <a:spcPct val="80000"/>
              </a:lnSpc>
            </a:pPr>
            <a:r>
              <a:rPr lang="es-ES" altLang="es-ES" sz="1400" dirty="0"/>
              <a:t>Algunos de los eventos detallados se disparan más de una vez durante el ciclo de vida de un formulario. El ciclo de vida de un formulario es el tiempo en que la instancia del formulario permanece en memoria.</a:t>
            </a:r>
          </a:p>
          <a:p>
            <a:pPr>
              <a:lnSpc>
                <a:spcPct val="80000"/>
              </a:lnSpc>
            </a:pPr>
            <a:r>
              <a:rPr lang="es-ES" altLang="es-ES" sz="1400" dirty="0"/>
              <a:t>Pongamos como ejemplo el  evento </a:t>
            </a:r>
            <a:r>
              <a:rPr lang="es-ES" altLang="es-ES" sz="1400" b="1" dirty="0" err="1"/>
              <a:t>Activated</a:t>
            </a:r>
            <a:r>
              <a:rPr lang="es-ES" altLang="es-ES" sz="1400" dirty="0"/>
              <a:t>. Este evento se dispara cuando el formulario se vuelve activo (recibe foco). Si escribiéramos en el manejador de ese evento código que muestre un cuadro de diálogo modal (por ejemplo un </a:t>
            </a:r>
            <a:r>
              <a:rPr lang="es-ES" altLang="es-ES" sz="1400" dirty="0" err="1"/>
              <a:t>MessageBox</a:t>
            </a:r>
            <a:r>
              <a:rPr lang="es-ES" altLang="es-ES" sz="1400" dirty="0"/>
              <a:t>, que se verá más adelante en esta presentación), al momento de cerrar ese diálogo modal se dispararía nuevamente el evento </a:t>
            </a:r>
            <a:r>
              <a:rPr lang="es-ES" altLang="es-ES" sz="1400" b="1" dirty="0" err="1"/>
              <a:t>Activated</a:t>
            </a:r>
            <a:r>
              <a:rPr lang="es-ES" altLang="es-ES" sz="1400" dirty="0"/>
              <a:t> provocando una iteración infinita.</a:t>
            </a:r>
          </a:p>
          <a:p>
            <a:pPr>
              <a:lnSpc>
                <a:spcPct val="80000"/>
              </a:lnSpc>
            </a:pPr>
            <a:r>
              <a:rPr lang="es-ES" altLang="es-ES" sz="1400" dirty="0"/>
              <a:t>Otro de los eventos que se dispara más de una vez durante el ciclo de vida del formulario es el evento </a:t>
            </a:r>
            <a:r>
              <a:rPr lang="es-ES" altLang="es-ES" sz="1400" b="1" dirty="0"/>
              <a:t>Paint</a:t>
            </a:r>
            <a:r>
              <a:rPr lang="es-ES" altLang="es-ES" sz="1400" dirty="0"/>
              <a:t>.</a:t>
            </a:r>
          </a:p>
          <a:p>
            <a:pPr>
              <a:lnSpc>
                <a:spcPct val="80000"/>
              </a:lnSpc>
            </a:pPr>
            <a:r>
              <a:rPr lang="es-ES" altLang="es-ES" sz="1400" dirty="0"/>
              <a:t>El evento Load también es un buen punto para la inicialización de los diferentes controles que se encuentren en el formulario, tener en cuenta que en este punto todos los controles están inicializados pero el formulario es aún invisible.</a:t>
            </a:r>
          </a:p>
          <a:p>
            <a:pPr>
              <a:lnSpc>
                <a:spcPct val="80000"/>
              </a:lnSpc>
            </a:pPr>
            <a:r>
              <a:rPr lang="es-ES" altLang="es-ES" sz="1400" dirty="0"/>
              <a:t>El evento </a:t>
            </a:r>
            <a:r>
              <a:rPr lang="es-ES" altLang="es-ES" sz="1400" b="1" dirty="0" err="1"/>
              <a:t>FormClosing</a:t>
            </a:r>
            <a:r>
              <a:rPr lang="es-ES" altLang="es-ES" sz="1400" dirty="0"/>
              <a:t> es el punto ideal para mostrar un mensaje de confirmación al usuario que permita cancelar el cierre del formulario.</a:t>
            </a:r>
          </a:p>
          <a:p>
            <a:pPr>
              <a:lnSpc>
                <a:spcPct val="80000"/>
              </a:lnSpc>
            </a:pPr>
            <a:r>
              <a:rPr lang="es-ES" altLang="es-ES" sz="1400" dirty="0"/>
              <a:t>El evento </a:t>
            </a:r>
            <a:r>
              <a:rPr lang="es-ES" altLang="es-ES" sz="1400" b="1" dirty="0" err="1"/>
              <a:t>FormClosed</a:t>
            </a:r>
            <a:r>
              <a:rPr lang="es-ES" altLang="es-ES" sz="1400" dirty="0"/>
              <a:t> es utilizado para la liberación de recursos que hubieran podido inicializarse en el evento New.</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DC76EDD-21DA-43C6-BBB3-AC059164B75F}"/>
              </a:ext>
            </a:extLst>
          </p:cNvPr>
          <p:cNvSpPr>
            <a:spLocks noGrp="1" noChangeArrowheads="1"/>
          </p:cNvSpPr>
          <p:nvPr>
            <p:ph type="sldNum" sz="quarter" idx="5"/>
          </p:nvPr>
        </p:nvSpPr>
        <p:spPr>
          <a:ln/>
        </p:spPr>
        <p:txBody>
          <a:bodyPr/>
          <a:lstStyle/>
          <a:p>
            <a:fld id="{98FE11AD-27E0-4028-85C3-6486700A35A2}" type="slidenum">
              <a:rPr lang="en-US" altLang="es-ES"/>
              <a:pPr/>
              <a:t>16</a:t>
            </a:fld>
            <a:endParaRPr lang="en-US" altLang="es-ES"/>
          </a:p>
        </p:txBody>
      </p:sp>
      <p:sp>
        <p:nvSpPr>
          <p:cNvPr id="892930" name="Rectangle 2">
            <a:extLst>
              <a:ext uri="{FF2B5EF4-FFF2-40B4-BE49-F238E27FC236}">
                <a16:creationId xmlns:a16="http://schemas.microsoft.com/office/drawing/2014/main" id="{1409CE19-FB50-415B-976E-46CBBED211EC}"/>
              </a:ext>
            </a:extLst>
          </p:cNvPr>
          <p:cNvSpPr>
            <a:spLocks noGrp="1" noRot="1" noChangeAspect="1" noChangeArrowheads="1" noTextEdit="1"/>
          </p:cNvSpPr>
          <p:nvPr>
            <p:ph type="sldImg"/>
          </p:nvPr>
        </p:nvSpPr>
        <p:spPr>
          <a:ln/>
        </p:spPr>
      </p:sp>
      <p:sp>
        <p:nvSpPr>
          <p:cNvPr id="892931" name="Rectangle 3">
            <a:extLst>
              <a:ext uri="{FF2B5EF4-FFF2-40B4-BE49-F238E27FC236}">
                <a16:creationId xmlns:a16="http://schemas.microsoft.com/office/drawing/2014/main" id="{906F8447-FBDA-47C4-9A73-87B7E8AEAE18}"/>
              </a:ext>
            </a:extLst>
          </p:cNvPr>
          <p:cNvSpPr>
            <a:spLocks noGrp="1" noChangeArrowheads="1"/>
          </p:cNvSpPr>
          <p:nvPr>
            <p:ph type="body" idx="1"/>
          </p:nvPr>
        </p:nvSpPr>
        <p:spPr/>
        <p:txBody>
          <a:bodyPr/>
          <a:lstStyle/>
          <a:p>
            <a:r>
              <a:rPr lang="es-AR" altLang="es-ES"/>
              <a:t>Como se indica en la diapositiva, a través de los argumentos que recibe el manejador de los eventos relacionados con el Mouse (argumentos de la clase </a:t>
            </a:r>
            <a:r>
              <a:rPr lang="es-AR" altLang="es-ES" b="1" noProof="1"/>
              <a:t>MouseEventArgs</a:t>
            </a:r>
            <a:r>
              <a:rPr lang="es-ES" altLang="es-ES"/>
              <a:t>) se recibe gran cantidad de información.</a:t>
            </a:r>
          </a:p>
          <a:p>
            <a:r>
              <a:rPr lang="es-ES" altLang="es-ES"/>
              <a:t>La propiedad </a:t>
            </a:r>
            <a:r>
              <a:rPr lang="es-ES" altLang="es-ES" b="1"/>
              <a:t>Buttons</a:t>
            </a:r>
            <a:r>
              <a:rPr lang="es-ES" altLang="es-ES"/>
              <a:t> contiene un enumerado que puede controlar hasta 5 botones.</a:t>
            </a:r>
          </a:p>
          <a:p>
            <a:r>
              <a:rPr lang="es-ES" altLang="es-ES"/>
              <a:t>La propiedad </a:t>
            </a:r>
            <a:r>
              <a:rPr lang="es-ES" altLang="es-ES" b="1"/>
              <a:t>Clicks</a:t>
            </a:r>
            <a:r>
              <a:rPr lang="es-ES" altLang="es-ES"/>
              <a:t> permite conocer la cantidad de clicks que se produjeron desde el evento anterior.</a:t>
            </a:r>
          </a:p>
          <a:p>
            <a:r>
              <a:rPr lang="es-ES" altLang="es-ES"/>
              <a:t>La propiedad “Delta” permite controlar el uso de la rueda del mouse. Un valor positivo indica que la rueda se movió hacia delante. Un valor negativo indica movimiento hacia atrás, por ejemplo:</a:t>
            </a:r>
          </a:p>
          <a:p>
            <a:endParaRPr lang="es-ES" altLang="es-ES"/>
          </a:p>
          <a:p>
            <a:r>
              <a:rPr lang="es-ES" altLang="es-ES" b="1"/>
              <a:t>Código en C#</a:t>
            </a:r>
          </a:p>
          <a:p>
            <a:endParaRPr lang="es-ES" altLang="es-ES" b="1"/>
          </a:p>
          <a:p>
            <a:r>
              <a:rPr lang="en-US" altLang="es-ES"/>
              <a:t>private void Form1_MouseMove(object sender, MouseEventArgs e)</a:t>
            </a:r>
          </a:p>
          <a:p>
            <a:r>
              <a:rPr lang="en-US" altLang="es-ES"/>
              <a:t>{</a:t>
            </a:r>
          </a:p>
          <a:p>
            <a:r>
              <a:rPr lang="en-US" altLang="es-ES"/>
              <a:t>	if (e.Delta &gt; 0)</a:t>
            </a:r>
          </a:p>
          <a:p>
            <a:r>
              <a:rPr lang="en-US" altLang="es-ES"/>
              <a:t>		MoverArriba();</a:t>
            </a:r>
          </a:p>
          <a:p>
            <a:r>
              <a:rPr lang="en-US" altLang="es-ES"/>
              <a:t>	else</a:t>
            </a:r>
          </a:p>
          <a:p>
            <a:r>
              <a:rPr lang="en-US" altLang="es-ES"/>
              <a:t>		MoverAbajo();</a:t>
            </a:r>
          </a:p>
          <a:p>
            <a:r>
              <a:rPr lang="en-US" altLang="es-ES"/>
              <a:t>}</a:t>
            </a:r>
          </a:p>
          <a:p>
            <a:endParaRPr lang="es-ES" altLang="es-ES"/>
          </a:p>
          <a:p>
            <a:r>
              <a:rPr lang="es-ES" altLang="es-ES" b="1"/>
              <a:t>Código en VB.NET</a:t>
            </a:r>
          </a:p>
          <a:p>
            <a:endParaRPr lang="es-ES" altLang="es-ES" b="1"/>
          </a:p>
          <a:p>
            <a:r>
              <a:rPr lang="en-US" altLang="es-ES"/>
              <a:t>Private Sub Form1_MouseMove(ByVal sender As System.Object, _</a:t>
            </a:r>
          </a:p>
          <a:p>
            <a:r>
              <a:rPr lang="en-US" altLang="es-ES"/>
              <a:t>					ByVal e As System.Windows.Forms.MouseEventArgs) _</a:t>
            </a:r>
          </a:p>
          <a:p>
            <a:r>
              <a:rPr lang="en-US" altLang="es-ES"/>
              <a:t>					Handles MyBase.MouseMove</a:t>
            </a:r>
          </a:p>
          <a:p>
            <a:r>
              <a:rPr lang="en-US" altLang="es-ES"/>
              <a:t>        If e.Delta &gt; 0 Then</a:t>
            </a:r>
          </a:p>
          <a:p>
            <a:r>
              <a:rPr lang="en-US" altLang="es-ES"/>
              <a:t>            MoverArriba()</a:t>
            </a:r>
          </a:p>
          <a:p>
            <a:r>
              <a:rPr lang="en-US" altLang="es-ES"/>
              <a:t>        Else</a:t>
            </a:r>
          </a:p>
          <a:p>
            <a:r>
              <a:rPr lang="en-US" altLang="es-ES"/>
              <a:t>            MoverAbajo()</a:t>
            </a:r>
          </a:p>
          <a:p>
            <a:r>
              <a:rPr lang="en-US" altLang="es-ES"/>
              <a:t>        End If</a:t>
            </a:r>
          </a:p>
          <a:p>
            <a:r>
              <a:rPr lang="en-US" altLang="es-ES"/>
              <a:t>End Sub</a:t>
            </a:r>
          </a:p>
          <a:p>
            <a:endParaRPr lang="es-AR" altLang="es-E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3/27/2020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3/27/2020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msdn.microsoft.com/es-es/library/xfak08ea(v=vs.110).aspx"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Herramientas de programación I</a:t>
            </a:r>
          </a:p>
        </p:txBody>
      </p:sp>
    </p:spTree>
    <p:extLst>
      <p:ext uri="{BB962C8B-B14F-4D97-AF65-F5344CB8AC3E}">
        <p14:creationId xmlns:p14="http://schemas.microsoft.com/office/powerpoint/2010/main" val="2926595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E394B2-2B69-40D0-9D81-3B45DB8E5B86}"/>
              </a:ext>
            </a:extLst>
          </p:cNvPr>
          <p:cNvSpPr>
            <a:spLocks noGrp="1"/>
          </p:cNvSpPr>
          <p:nvPr>
            <p:ph type="title"/>
          </p:nvPr>
        </p:nvSpPr>
        <p:spPr/>
        <p:txBody>
          <a:bodyPr/>
          <a:lstStyle/>
          <a:p>
            <a:r>
              <a:rPr lang="es-419" dirty="0"/>
              <a:t>Entorno de trabajo</a:t>
            </a:r>
            <a:endParaRPr lang="es-ES" dirty="0"/>
          </a:p>
        </p:txBody>
      </p:sp>
      <p:pic>
        <p:nvPicPr>
          <p:cNvPr id="4" name="Imagen 3">
            <a:extLst>
              <a:ext uri="{FF2B5EF4-FFF2-40B4-BE49-F238E27FC236}">
                <a16:creationId xmlns:a16="http://schemas.microsoft.com/office/drawing/2014/main" id="{B04CAD84-AE9C-4E0C-BBF0-1EEC8D387E8F}"/>
              </a:ext>
            </a:extLst>
          </p:cNvPr>
          <p:cNvPicPr>
            <a:picLocks noChangeAspect="1"/>
          </p:cNvPicPr>
          <p:nvPr/>
        </p:nvPicPr>
        <p:blipFill>
          <a:blip r:embed="rId2"/>
          <a:stretch>
            <a:fillRect/>
          </a:stretch>
        </p:blipFill>
        <p:spPr>
          <a:xfrm>
            <a:off x="1771064" y="1832728"/>
            <a:ext cx="8646695" cy="4595534"/>
          </a:xfrm>
          <a:prstGeom prst="rect">
            <a:avLst/>
          </a:prstGeom>
        </p:spPr>
      </p:pic>
    </p:spTree>
    <p:extLst>
      <p:ext uri="{BB962C8B-B14F-4D97-AF65-F5344CB8AC3E}">
        <p14:creationId xmlns:p14="http://schemas.microsoft.com/office/powerpoint/2010/main" val="1241286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2" name="Rectangle 2">
            <a:extLst>
              <a:ext uri="{FF2B5EF4-FFF2-40B4-BE49-F238E27FC236}">
                <a16:creationId xmlns:a16="http://schemas.microsoft.com/office/drawing/2014/main" id="{52FE88B7-B786-4687-8414-C74A9EA5D350}"/>
              </a:ext>
            </a:extLst>
          </p:cNvPr>
          <p:cNvSpPr>
            <a:spLocks noGrp="1" noChangeArrowheads="1"/>
          </p:cNvSpPr>
          <p:nvPr>
            <p:ph type="title"/>
          </p:nvPr>
        </p:nvSpPr>
        <p:spPr/>
        <p:txBody>
          <a:bodyPr/>
          <a:lstStyle/>
          <a:p>
            <a:pPr algn="ctr"/>
            <a:r>
              <a:rPr lang="es-ES_tradnl" altLang="es-ES"/>
              <a:t>Snaplines</a:t>
            </a:r>
            <a:endParaRPr lang="en-US" altLang="es-ES"/>
          </a:p>
        </p:txBody>
      </p:sp>
      <p:sp>
        <p:nvSpPr>
          <p:cNvPr id="911363" name="Rectangle 3">
            <a:extLst>
              <a:ext uri="{FF2B5EF4-FFF2-40B4-BE49-F238E27FC236}">
                <a16:creationId xmlns:a16="http://schemas.microsoft.com/office/drawing/2014/main" id="{8D83D1E3-1542-42FB-AFE8-8B407656744D}"/>
              </a:ext>
            </a:extLst>
          </p:cNvPr>
          <p:cNvSpPr>
            <a:spLocks noGrp="1" noChangeArrowheads="1"/>
          </p:cNvSpPr>
          <p:nvPr>
            <p:ph idx="1"/>
          </p:nvPr>
        </p:nvSpPr>
        <p:spPr/>
        <p:txBody>
          <a:bodyPr>
            <a:normAutofit/>
          </a:bodyPr>
          <a:lstStyle/>
          <a:p>
            <a:r>
              <a:rPr lang="es-ES_tradnl" altLang="es-ES"/>
              <a:t>Son líneas que se dibujan automáticamente en el diseñador de formularios al momento de posicionar el control.</a:t>
            </a:r>
          </a:p>
          <a:p>
            <a:r>
              <a:rPr lang="es-ES_tradnl" altLang="es-ES"/>
              <a:t>Ayudan a mantener la correcta distancia entre los controles y entre éstos y su contenedor.</a:t>
            </a:r>
            <a:endParaRPr lang="en-US" altLang="es-ES"/>
          </a:p>
        </p:txBody>
      </p:sp>
      <p:pic>
        <p:nvPicPr>
          <p:cNvPr id="911367" name="Picture 7">
            <a:extLst>
              <a:ext uri="{FF2B5EF4-FFF2-40B4-BE49-F238E27FC236}">
                <a16:creationId xmlns:a16="http://schemas.microsoft.com/office/drawing/2014/main" id="{94E3028B-DCAF-435A-8190-FBA600A65B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8926" y="3938232"/>
            <a:ext cx="3899988" cy="26657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Controles</a:t>
            </a:r>
            <a:r>
              <a:rPr lang="en-US" dirty="0"/>
              <a:t> </a:t>
            </a:r>
            <a:r>
              <a:rPr lang="es-ES" dirty="0"/>
              <a:t>comunes</a:t>
            </a:r>
            <a:r>
              <a:rPr lang="en-US" dirty="0"/>
              <a:t> </a:t>
            </a:r>
            <a:r>
              <a:rPr lang="en-US" b="1" dirty="0"/>
              <a:t>- </a:t>
            </a:r>
            <a:r>
              <a:rPr lang="es-ES" b="1" i="1" dirty="0"/>
              <a:t>Formulario</a:t>
            </a:r>
          </a:p>
        </p:txBody>
      </p:sp>
      <p:sp>
        <p:nvSpPr>
          <p:cNvPr id="3" name="Marcador de contenido 2"/>
          <p:cNvSpPr>
            <a:spLocks noGrp="1"/>
          </p:cNvSpPr>
          <p:nvPr>
            <p:ph idx="1"/>
          </p:nvPr>
        </p:nvSpPr>
        <p:spPr>
          <a:xfrm>
            <a:off x="1483200" y="2666999"/>
            <a:ext cx="10018713" cy="3124201"/>
          </a:xfrm>
        </p:spPr>
        <p:txBody>
          <a:bodyPr numCol="2" spcCol="144000">
            <a:normAutofit fontScale="70000" lnSpcReduction="20000"/>
          </a:bodyPr>
          <a:lstStyle/>
          <a:p>
            <a:pPr marL="0" indent="0">
              <a:buNone/>
            </a:pPr>
            <a:r>
              <a:rPr lang="es-ES" dirty="0"/>
              <a:t>Es  el  principal  medio  de  comunicación  entre  el  usuario  y  la  aplicación.  Los  usuarios interactúan con los controles sobre el formulario para ingresarle datos y obtener resultados.</a:t>
            </a:r>
          </a:p>
          <a:p>
            <a:pPr marL="0" indent="0">
              <a:buNone/>
            </a:pPr>
            <a:r>
              <a:rPr lang="es-ES" dirty="0"/>
              <a:t>Las </a:t>
            </a:r>
            <a:r>
              <a:rPr lang="es-ES" b="1" dirty="0"/>
              <a:t>propiedades </a:t>
            </a:r>
            <a:r>
              <a:rPr lang="es-ES" dirty="0"/>
              <a:t>más comunes de este control son: </a:t>
            </a:r>
          </a:p>
          <a:p>
            <a:r>
              <a:rPr lang="es-ES" dirty="0"/>
              <a:t>Text: Es el </a:t>
            </a:r>
            <a:r>
              <a:rPr lang="es-ES" dirty="0" err="1"/>
              <a:t>string</a:t>
            </a:r>
            <a:r>
              <a:rPr lang="es-ES" dirty="0"/>
              <a:t> que muestra en la barra de título.</a:t>
            </a:r>
          </a:p>
          <a:p>
            <a:r>
              <a:rPr lang="es-ES" dirty="0" err="1"/>
              <a:t>BackColor</a:t>
            </a:r>
            <a:r>
              <a:rPr lang="es-ES" dirty="0"/>
              <a:t>: Define el color de fondo del control.</a:t>
            </a:r>
          </a:p>
          <a:p>
            <a:pPr marL="0" indent="0">
              <a:buNone/>
            </a:pPr>
            <a:endParaRPr lang="es-ES" b="1" dirty="0"/>
          </a:p>
          <a:p>
            <a:pPr marL="0" indent="0">
              <a:buNone/>
            </a:pPr>
            <a:endParaRPr lang="es-ES" b="1" dirty="0"/>
          </a:p>
          <a:p>
            <a:pPr marL="0" indent="0">
              <a:buNone/>
            </a:pPr>
            <a:endParaRPr lang="es-ES" b="1" dirty="0"/>
          </a:p>
          <a:p>
            <a:pPr marL="0" indent="0">
              <a:buNone/>
            </a:pPr>
            <a:r>
              <a:rPr lang="es-ES" b="1" dirty="0"/>
              <a:t>Eventos</a:t>
            </a:r>
          </a:p>
          <a:p>
            <a:r>
              <a:rPr lang="es-ES" dirty="0" err="1"/>
              <a:t>Activated</a:t>
            </a:r>
            <a:r>
              <a:rPr lang="es-ES" dirty="0"/>
              <a:t>: Ocurre cuando el formulario se convierte en la ventana activa.</a:t>
            </a:r>
          </a:p>
          <a:p>
            <a:r>
              <a:rPr lang="es-ES" dirty="0" err="1"/>
              <a:t>Click</a:t>
            </a:r>
            <a:r>
              <a:rPr lang="es-ES" dirty="0"/>
              <a:t>: Ocurre cuando se hace clic sobre el formulario.</a:t>
            </a:r>
          </a:p>
          <a:p>
            <a:r>
              <a:rPr lang="es-ES" dirty="0" err="1"/>
              <a:t>Deactivate</a:t>
            </a:r>
            <a:r>
              <a:rPr lang="es-ES" dirty="0"/>
              <a:t>: Ocurre cuando el formulario deja de ser la ventana activa.</a:t>
            </a:r>
          </a:p>
          <a:p>
            <a:r>
              <a:rPr lang="es-ES" dirty="0">
                <a:solidFill>
                  <a:srgbClr val="FF0000"/>
                </a:solidFill>
              </a:rPr>
              <a:t>Load</a:t>
            </a:r>
            <a:r>
              <a:rPr lang="es-ES" dirty="0"/>
              <a:t>: Ocurre cuando se carga un formulario.</a:t>
            </a:r>
          </a:p>
        </p:txBody>
      </p:sp>
      <p:sp>
        <p:nvSpPr>
          <p:cNvPr id="5" name="Rectángulo 4"/>
          <p:cNvSpPr/>
          <p:nvPr/>
        </p:nvSpPr>
        <p:spPr>
          <a:xfrm>
            <a:off x="5812971" y="6534834"/>
            <a:ext cx="6596743" cy="646331"/>
          </a:xfrm>
          <a:prstGeom prst="rect">
            <a:avLst/>
          </a:prstGeom>
        </p:spPr>
        <p:txBody>
          <a:bodyPr wrap="square">
            <a:spAutoFit/>
          </a:bodyPr>
          <a:lstStyle/>
          <a:p>
            <a:r>
              <a:rPr lang="es-ES" dirty="0">
                <a:hlinkClick r:id="rId3"/>
              </a:rPr>
              <a:t>https://msdn.microsoft.com/es-es/library/xfak08ea(v=vs.110).aspx</a:t>
            </a:r>
            <a:endParaRPr lang="es-ES" dirty="0"/>
          </a:p>
          <a:p>
            <a:endParaRPr lang="es-ES" dirty="0"/>
          </a:p>
        </p:txBody>
      </p:sp>
      <p:sp>
        <p:nvSpPr>
          <p:cNvPr id="6" name="Llamada con línea 2 (borde y barra de énfasis) 5"/>
          <p:cNvSpPr/>
          <p:nvPr/>
        </p:nvSpPr>
        <p:spPr>
          <a:xfrm>
            <a:off x="1861743" y="5782282"/>
            <a:ext cx="7543800" cy="457200"/>
          </a:xfrm>
          <a:prstGeom prst="accentBorderCallout2">
            <a:avLst>
              <a:gd name="adj1" fmla="val 43750"/>
              <a:gd name="adj2" fmla="val -1190"/>
              <a:gd name="adj3" fmla="val -206250"/>
              <a:gd name="adj4" fmla="val -10173"/>
              <a:gd name="adj5" fmla="val -366072"/>
              <a:gd name="adj6" fmla="val -51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se pueden acceder desde el objeto </a:t>
            </a:r>
            <a:r>
              <a:rPr lang="es-ES" b="1" dirty="0" err="1">
                <a:effectLst>
                  <a:outerShdw blurRad="38100" dist="38100" dir="2700000" algn="tl">
                    <a:srgbClr val="000000">
                      <a:alpha val="43137"/>
                    </a:srgbClr>
                  </a:outerShdw>
                </a:effectLst>
              </a:rPr>
              <a:t>this</a:t>
            </a:r>
            <a:r>
              <a:rPr lang="es-ES" dirty="0"/>
              <a:t>, el cual representa el formulario actual</a:t>
            </a:r>
          </a:p>
        </p:txBody>
      </p:sp>
    </p:spTree>
    <p:extLst>
      <p:ext uri="{BB962C8B-B14F-4D97-AF65-F5344CB8AC3E}">
        <p14:creationId xmlns:p14="http://schemas.microsoft.com/office/powerpoint/2010/main" val="789924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Controles</a:t>
            </a:r>
            <a:r>
              <a:rPr lang="en-US" dirty="0"/>
              <a:t> </a:t>
            </a:r>
            <a:r>
              <a:rPr lang="es-ES" dirty="0"/>
              <a:t>comunes</a:t>
            </a:r>
            <a:r>
              <a:rPr lang="en-US" dirty="0"/>
              <a:t> </a:t>
            </a:r>
            <a:r>
              <a:rPr lang="en-US" b="1" dirty="0"/>
              <a:t>- </a:t>
            </a:r>
            <a:r>
              <a:rPr lang="en-US" b="1" i="1" dirty="0"/>
              <a:t>Label</a:t>
            </a:r>
          </a:p>
        </p:txBody>
      </p:sp>
      <p:sp>
        <p:nvSpPr>
          <p:cNvPr id="3" name="Marcador de contenido 2"/>
          <p:cNvSpPr>
            <a:spLocks noGrp="1"/>
          </p:cNvSpPr>
          <p:nvPr>
            <p:ph idx="1"/>
          </p:nvPr>
        </p:nvSpPr>
        <p:spPr/>
        <p:txBody>
          <a:bodyPr numCol="2">
            <a:normAutofit fontScale="62500" lnSpcReduction="20000"/>
          </a:bodyPr>
          <a:lstStyle/>
          <a:p>
            <a:r>
              <a:rPr lang="es-ES" dirty="0"/>
              <a:t>Un control de tipo </a:t>
            </a:r>
            <a:r>
              <a:rPr lang="es-ES" dirty="0" err="1"/>
              <a:t>Label</a:t>
            </a:r>
            <a:r>
              <a:rPr lang="es-ES" dirty="0"/>
              <a:t>, reconocido como etiqueta, permite mostrar un texto que el usuario   no   puede   modificar inicializando la </a:t>
            </a:r>
            <a:r>
              <a:rPr lang="es-ES" i="1" dirty="0"/>
              <a:t>propiedad</a:t>
            </a:r>
            <a:r>
              <a:rPr lang="es-ES" dirty="0"/>
              <a:t> </a:t>
            </a:r>
            <a:r>
              <a:rPr lang="es-ES" b="1" dirty="0"/>
              <a:t>Text</a:t>
            </a:r>
            <a:r>
              <a:rPr lang="es-ES" dirty="0"/>
              <a:t>. </a:t>
            </a:r>
          </a:p>
          <a:p>
            <a:endParaRPr lang="es-ES" dirty="0"/>
          </a:p>
          <a:p>
            <a:pPr marL="0" indent="0">
              <a:buNone/>
            </a:pPr>
            <a:r>
              <a:rPr lang="es-ES" dirty="0"/>
              <a:t>Las propiedades más comunes de este control son: </a:t>
            </a:r>
          </a:p>
          <a:p>
            <a:r>
              <a:rPr lang="es-ES" dirty="0"/>
              <a:t>Text: Es el </a:t>
            </a:r>
            <a:r>
              <a:rPr lang="es-ES" dirty="0" err="1"/>
              <a:t>string</a:t>
            </a:r>
            <a:r>
              <a:rPr lang="es-ES" dirty="0"/>
              <a:t> que muestra el control.</a:t>
            </a:r>
          </a:p>
          <a:p>
            <a:r>
              <a:rPr lang="es-ES" dirty="0" err="1"/>
              <a:t>BackColor</a:t>
            </a:r>
            <a:r>
              <a:rPr lang="es-ES" dirty="0"/>
              <a:t>: Define el color de fondo del control.</a:t>
            </a:r>
          </a:p>
          <a:p>
            <a:r>
              <a:rPr lang="es-ES" dirty="0" err="1"/>
              <a:t>ForeColor</a:t>
            </a:r>
            <a:r>
              <a:rPr lang="es-ES" dirty="0"/>
              <a:t>: Define el color del texto.</a:t>
            </a:r>
          </a:p>
          <a:p>
            <a:r>
              <a:rPr lang="es-ES" dirty="0"/>
              <a:t>Font: Define la fuente del texto.</a:t>
            </a:r>
          </a:p>
          <a:p>
            <a:r>
              <a:rPr lang="es-ES" dirty="0" err="1"/>
              <a:t>BorderStyle</a:t>
            </a:r>
            <a:r>
              <a:rPr lang="es-ES" dirty="0"/>
              <a:t>: Define si la </a:t>
            </a:r>
            <a:r>
              <a:rPr lang="es-ES" dirty="0" err="1"/>
              <a:t>label</a:t>
            </a:r>
            <a:r>
              <a:rPr lang="es-ES" dirty="0"/>
              <a:t> tiene un borde visible.</a:t>
            </a:r>
          </a:p>
          <a:p>
            <a:endParaRPr lang="es-ES" dirty="0"/>
          </a:p>
          <a:p>
            <a:endParaRPr lang="es-ES" dirty="0"/>
          </a:p>
          <a:p>
            <a:endParaRPr lang="es-ES" dirty="0"/>
          </a:p>
          <a:p>
            <a:r>
              <a:rPr lang="es-ES" dirty="0" err="1"/>
              <a:t>AutoSize</a:t>
            </a:r>
            <a:r>
              <a:rPr lang="es-ES" dirty="0"/>
              <a:t>: Permite o no redimensionar la </a:t>
            </a:r>
            <a:r>
              <a:rPr lang="es-ES" dirty="0" err="1"/>
              <a:t>label</a:t>
            </a:r>
            <a:r>
              <a:rPr lang="es-ES" dirty="0"/>
              <a:t> en forma automática.</a:t>
            </a:r>
          </a:p>
          <a:p>
            <a:r>
              <a:rPr lang="es-ES" dirty="0"/>
              <a:t>Cursor: Definimos el ícono del cursor a mostrar cuando disponemos el mouse dentro del control.</a:t>
            </a:r>
          </a:p>
          <a:p>
            <a:r>
              <a:rPr lang="es-ES" dirty="0"/>
              <a:t>Visible: Determina si el control está visible u oculto cuando ejecutamos el programa.</a:t>
            </a:r>
          </a:p>
          <a:p>
            <a:endParaRPr lang="es-ES" dirty="0"/>
          </a:p>
        </p:txBody>
      </p:sp>
    </p:spTree>
    <p:extLst>
      <p:ext uri="{BB962C8B-B14F-4D97-AF65-F5344CB8AC3E}">
        <p14:creationId xmlns:p14="http://schemas.microsoft.com/office/powerpoint/2010/main" val="720391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Controles</a:t>
            </a:r>
            <a:r>
              <a:rPr lang="en-US" dirty="0"/>
              <a:t> </a:t>
            </a:r>
            <a:r>
              <a:rPr lang="es-ES" dirty="0"/>
              <a:t>comunes</a:t>
            </a:r>
            <a:r>
              <a:rPr lang="en-US" dirty="0"/>
              <a:t> </a:t>
            </a:r>
            <a:r>
              <a:rPr lang="en-US" b="1" dirty="0"/>
              <a:t>- </a:t>
            </a:r>
            <a:r>
              <a:rPr lang="en-US" b="1" i="1" dirty="0"/>
              <a:t>Button</a:t>
            </a:r>
          </a:p>
        </p:txBody>
      </p:sp>
      <p:sp>
        <p:nvSpPr>
          <p:cNvPr id="3" name="Marcador de contenido 2"/>
          <p:cNvSpPr>
            <a:spLocks noGrp="1"/>
          </p:cNvSpPr>
          <p:nvPr>
            <p:ph idx="1"/>
          </p:nvPr>
        </p:nvSpPr>
        <p:spPr>
          <a:xfrm>
            <a:off x="1484310" y="2438400"/>
            <a:ext cx="10304919" cy="3946072"/>
          </a:xfrm>
        </p:spPr>
        <p:txBody>
          <a:bodyPr numCol="2" spcCol="180000">
            <a:normAutofit/>
          </a:bodyPr>
          <a:lstStyle/>
          <a:p>
            <a:r>
              <a:rPr lang="es-ES" dirty="0"/>
              <a:t>Permite que la aplicación inicie, interrumpa o termine un proceso.</a:t>
            </a:r>
          </a:p>
          <a:p>
            <a:pPr marL="0" indent="0">
              <a:buNone/>
            </a:pPr>
            <a:r>
              <a:rPr lang="es-ES" dirty="0"/>
              <a:t>Las propiedades más comunes de este control son: </a:t>
            </a:r>
          </a:p>
          <a:p>
            <a:r>
              <a:rPr lang="es-ES" dirty="0"/>
              <a:t>Text,</a:t>
            </a:r>
          </a:p>
          <a:p>
            <a:r>
              <a:rPr lang="es-ES" dirty="0" err="1"/>
              <a:t>Enabled</a:t>
            </a:r>
            <a:endParaRPr lang="es-ES" dirty="0"/>
          </a:p>
          <a:p>
            <a:r>
              <a:rPr lang="es-ES" dirty="0" err="1"/>
              <a:t>BackgroundImage</a:t>
            </a:r>
            <a:endParaRPr lang="es-ES" dirty="0"/>
          </a:p>
          <a:p>
            <a:r>
              <a:rPr lang="es-ES" dirty="0"/>
              <a:t>Visible</a:t>
            </a:r>
          </a:p>
          <a:p>
            <a:pPr marL="0" indent="0">
              <a:buNone/>
            </a:pPr>
            <a:r>
              <a:rPr lang="es-ES" b="1" dirty="0"/>
              <a:t>Eventos</a:t>
            </a:r>
          </a:p>
          <a:p>
            <a:r>
              <a:rPr lang="es-ES" dirty="0" err="1"/>
              <a:t>Click</a:t>
            </a:r>
            <a:r>
              <a:rPr lang="es-ES" dirty="0"/>
              <a:t>: Ocurre cuando se hace clic sobre el botón. pierde el enfoque.</a:t>
            </a:r>
          </a:p>
          <a:p>
            <a:pPr marL="0" indent="0">
              <a:buNone/>
            </a:pPr>
            <a:r>
              <a:rPr lang="es-ES" b="1" dirty="0"/>
              <a:t>Método</a:t>
            </a:r>
          </a:p>
          <a:p>
            <a:r>
              <a:rPr lang="es-ES" dirty="0" err="1"/>
              <a:t>SetFocus</a:t>
            </a:r>
            <a:r>
              <a:rPr lang="es-ES" dirty="0"/>
              <a:t>: Mueve el enfoque al control.</a:t>
            </a:r>
          </a:p>
        </p:txBody>
      </p:sp>
    </p:spTree>
    <p:extLst>
      <p:ext uri="{BB962C8B-B14F-4D97-AF65-F5344CB8AC3E}">
        <p14:creationId xmlns:p14="http://schemas.microsoft.com/office/powerpoint/2010/main" val="1480401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4" name="Rectangle 2">
            <a:extLst>
              <a:ext uri="{FF2B5EF4-FFF2-40B4-BE49-F238E27FC236}">
                <a16:creationId xmlns:a16="http://schemas.microsoft.com/office/drawing/2014/main" id="{96AEFACF-85F5-4105-91BD-D0F8E550B9B6}"/>
              </a:ext>
            </a:extLst>
          </p:cNvPr>
          <p:cNvSpPr>
            <a:spLocks noGrp="1" noChangeArrowheads="1"/>
          </p:cNvSpPr>
          <p:nvPr>
            <p:ph type="title"/>
          </p:nvPr>
        </p:nvSpPr>
        <p:spPr/>
        <p:txBody>
          <a:bodyPr/>
          <a:lstStyle/>
          <a:p>
            <a:pPr algn="ctr"/>
            <a:r>
              <a:rPr lang="es-ES" altLang="es-ES"/>
              <a:t>Ciclo de vida del formulario</a:t>
            </a:r>
          </a:p>
        </p:txBody>
      </p:sp>
      <p:sp>
        <p:nvSpPr>
          <p:cNvPr id="914435" name="Rectangle 3">
            <a:extLst>
              <a:ext uri="{FF2B5EF4-FFF2-40B4-BE49-F238E27FC236}">
                <a16:creationId xmlns:a16="http://schemas.microsoft.com/office/drawing/2014/main" id="{B383AC33-D045-4006-BDDA-DEC7BC7F87FF}"/>
              </a:ext>
            </a:extLst>
          </p:cNvPr>
          <p:cNvSpPr>
            <a:spLocks noGrp="1" noChangeArrowheads="1"/>
          </p:cNvSpPr>
          <p:nvPr>
            <p:ph idx="1"/>
          </p:nvPr>
        </p:nvSpPr>
        <p:spPr/>
        <p:txBody>
          <a:bodyPr>
            <a:normAutofit/>
          </a:bodyPr>
          <a:lstStyle/>
          <a:p>
            <a:r>
              <a:rPr lang="es-ES" altLang="es-ES" dirty="0"/>
              <a:t>Muchos de los eventos a los que responde el </a:t>
            </a:r>
            <a:r>
              <a:rPr lang="es-ES" altLang="es-ES" i="1" dirty="0"/>
              <a:t>objeto </a:t>
            </a:r>
            <a:r>
              <a:rPr lang="es-ES" altLang="es-ES" i="1" dirty="0" err="1"/>
              <a:t>Form</a:t>
            </a:r>
            <a:r>
              <a:rPr lang="es-ES" altLang="es-ES" dirty="0"/>
              <a:t> pertenecen al </a:t>
            </a:r>
            <a:r>
              <a:rPr lang="es-ES" altLang="es-ES" dirty="0">
                <a:solidFill>
                  <a:schemeClr val="tx2"/>
                </a:solidFill>
              </a:rPr>
              <a:t>ciclo de vida</a:t>
            </a:r>
            <a:r>
              <a:rPr lang="es-ES" altLang="es-ES" dirty="0"/>
              <a:t> del formulario</a:t>
            </a:r>
            <a:endParaRPr lang="es-AR" altLang="es-ES" dirty="0"/>
          </a:p>
          <a:p>
            <a:r>
              <a:rPr lang="es-ES" altLang="es-ES" dirty="0"/>
              <a:t>Entre estos eventos se encuentran los siguientes, en orden de ocurrencia:</a:t>
            </a:r>
          </a:p>
          <a:p>
            <a:pPr lvl="1">
              <a:spcBef>
                <a:spcPct val="0"/>
              </a:spcBef>
            </a:pPr>
            <a:r>
              <a:rPr lang="es-AR" altLang="es-ES" dirty="0"/>
              <a:t>Load: El formulario está en memoria, pero invisible.</a:t>
            </a:r>
          </a:p>
          <a:p>
            <a:pPr lvl="1">
              <a:spcBef>
                <a:spcPct val="0"/>
              </a:spcBef>
            </a:pPr>
            <a:r>
              <a:rPr lang="es-AR" altLang="es-ES" dirty="0"/>
              <a:t>Paint: Se “pinta” el formulario y sus controles.</a:t>
            </a:r>
          </a:p>
          <a:p>
            <a:pPr lvl="1">
              <a:spcBef>
                <a:spcPct val="0"/>
              </a:spcBef>
            </a:pPr>
            <a:r>
              <a:rPr lang="es-AR" altLang="es-ES" dirty="0" err="1"/>
              <a:t>Activated</a:t>
            </a:r>
            <a:r>
              <a:rPr lang="es-AR" altLang="es-ES" dirty="0"/>
              <a:t>: El formulario recibe foco.</a:t>
            </a:r>
          </a:p>
          <a:p>
            <a:pPr lvl="1">
              <a:spcBef>
                <a:spcPct val="0"/>
              </a:spcBef>
            </a:pPr>
            <a:r>
              <a:rPr lang="es-AR" altLang="es-ES" dirty="0" err="1"/>
              <a:t>FormClosing</a:t>
            </a:r>
            <a:r>
              <a:rPr lang="es-AR" altLang="es-ES" dirty="0"/>
              <a:t>: Permite cancelar el cierre.</a:t>
            </a:r>
          </a:p>
          <a:p>
            <a:pPr lvl="1">
              <a:spcBef>
                <a:spcPct val="0"/>
              </a:spcBef>
            </a:pPr>
            <a:r>
              <a:rPr lang="es-AR" altLang="es-ES" dirty="0" err="1"/>
              <a:t>FormClosed</a:t>
            </a:r>
            <a:r>
              <a:rPr lang="es-AR" altLang="es-ES" dirty="0"/>
              <a:t>: El formulario es invisible.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2">
            <a:extLst>
              <a:ext uri="{FF2B5EF4-FFF2-40B4-BE49-F238E27FC236}">
                <a16:creationId xmlns:a16="http://schemas.microsoft.com/office/drawing/2014/main" id="{46B32F08-631E-4E61-95E3-CFACF6D09595}"/>
              </a:ext>
            </a:extLst>
          </p:cNvPr>
          <p:cNvSpPr>
            <a:spLocks noGrp="1" noChangeArrowheads="1"/>
          </p:cNvSpPr>
          <p:nvPr>
            <p:ph type="title"/>
          </p:nvPr>
        </p:nvSpPr>
        <p:spPr/>
        <p:txBody>
          <a:bodyPr/>
          <a:lstStyle/>
          <a:p>
            <a:pPr algn="ctr"/>
            <a:r>
              <a:rPr lang="es-AR" altLang="es-ES"/>
              <a:t>Trabajando con el Mouse</a:t>
            </a:r>
          </a:p>
        </p:txBody>
      </p:sp>
      <p:sp>
        <p:nvSpPr>
          <p:cNvPr id="891907" name="Rectangle 3">
            <a:extLst>
              <a:ext uri="{FF2B5EF4-FFF2-40B4-BE49-F238E27FC236}">
                <a16:creationId xmlns:a16="http://schemas.microsoft.com/office/drawing/2014/main" id="{C86B0784-EF1B-46AD-904C-109017F10B9F}"/>
              </a:ext>
            </a:extLst>
          </p:cNvPr>
          <p:cNvSpPr>
            <a:spLocks noGrp="1" noChangeArrowheads="1"/>
          </p:cNvSpPr>
          <p:nvPr>
            <p:ph idx="1"/>
          </p:nvPr>
        </p:nvSpPr>
        <p:spPr/>
        <p:txBody>
          <a:bodyPr>
            <a:normAutofit fontScale="77500" lnSpcReduction="20000"/>
          </a:bodyPr>
          <a:lstStyle/>
          <a:p>
            <a:r>
              <a:rPr lang="es-AR" altLang="es-ES" sz="2700"/>
              <a:t>El mouse puede ser controlado escribiendo código para alguno de estos eventos:</a:t>
            </a:r>
          </a:p>
          <a:p>
            <a:pPr lvl="1"/>
            <a:r>
              <a:rPr lang="es-AR" altLang="es-ES" sz="2700"/>
              <a:t>MouseClick</a:t>
            </a:r>
          </a:p>
          <a:p>
            <a:pPr lvl="1"/>
            <a:r>
              <a:rPr lang="es-AR" altLang="es-ES" sz="2700"/>
              <a:t>MouseEnter</a:t>
            </a:r>
          </a:p>
          <a:p>
            <a:pPr lvl="1"/>
            <a:r>
              <a:rPr lang="es-AR" altLang="es-ES" sz="2700"/>
              <a:t>MouseMove</a:t>
            </a:r>
          </a:p>
          <a:p>
            <a:r>
              <a:rPr lang="es-AR" altLang="es-ES" sz="2700"/>
              <a:t>A través de los argumentos que reciben los manejadores de estos eventos se puede obtener:</a:t>
            </a:r>
          </a:p>
          <a:p>
            <a:pPr lvl="1"/>
            <a:r>
              <a:rPr lang="es-AR" altLang="es-ES" sz="2700"/>
              <a:t>La posición del puntero</a:t>
            </a:r>
          </a:p>
          <a:p>
            <a:pPr lvl="1"/>
            <a:r>
              <a:rPr lang="es-AR" altLang="es-ES" sz="2700"/>
              <a:t>Qué botón fue presionado</a:t>
            </a:r>
          </a:p>
          <a:p>
            <a:pPr lvl="1"/>
            <a:r>
              <a:rPr lang="es-AR" altLang="es-ES" sz="2700"/>
              <a:t>Cantidad de “pasos” que fue girada la rueda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954" name="Rectangle 2">
            <a:extLst>
              <a:ext uri="{FF2B5EF4-FFF2-40B4-BE49-F238E27FC236}">
                <a16:creationId xmlns:a16="http://schemas.microsoft.com/office/drawing/2014/main" id="{CF2C6916-00A5-4D7F-8DDE-E28A7374C55C}"/>
              </a:ext>
            </a:extLst>
          </p:cNvPr>
          <p:cNvSpPr>
            <a:spLocks noGrp="1" noChangeArrowheads="1"/>
          </p:cNvSpPr>
          <p:nvPr>
            <p:ph type="title"/>
          </p:nvPr>
        </p:nvSpPr>
        <p:spPr/>
        <p:txBody>
          <a:bodyPr/>
          <a:lstStyle/>
          <a:p>
            <a:pPr algn="ctr"/>
            <a:r>
              <a:rPr lang="es-AR" altLang="es-ES"/>
              <a:t>Trabajando con el Teclado</a:t>
            </a:r>
          </a:p>
        </p:txBody>
      </p:sp>
      <p:sp>
        <p:nvSpPr>
          <p:cNvPr id="893955" name="Rectangle 3">
            <a:extLst>
              <a:ext uri="{FF2B5EF4-FFF2-40B4-BE49-F238E27FC236}">
                <a16:creationId xmlns:a16="http://schemas.microsoft.com/office/drawing/2014/main" id="{F92992E2-9A96-47A5-ACCD-7B1CE294E78B}"/>
              </a:ext>
            </a:extLst>
          </p:cNvPr>
          <p:cNvSpPr>
            <a:spLocks noGrp="1" noChangeArrowheads="1"/>
          </p:cNvSpPr>
          <p:nvPr>
            <p:ph idx="1"/>
          </p:nvPr>
        </p:nvSpPr>
        <p:spPr>
          <a:xfrm>
            <a:off x="1141412" y="2249486"/>
            <a:ext cx="9905999" cy="4119229"/>
          </a:xfrm>
        </p:spPr>
        <p:txBody>
          <a:bodyPr>
            <a:normAutofit/>
          </a:bodyPr>
          <a:lstStyle/>
          <a:p>
            <a:pPr>
              <a:lnSpc>
                <a:spcPct val="80000"/>
              </a:lnSpc>
            </a:pPr>
            <a:r>
              <a:rPr lang="es-AR" altLang="es-ES" sz="3000" dirty="0"/>
              <a:t>El manejador del evento </a:t>
            </a:r>
            <a:r>
              <a:rPr lang="es-AR" altLang="es-ES" sz="3000" dirty="0" err="1"/>
              <a:t>KeyPress</a:t>
            </a:r>
            <a:r>
              <a:rPr lang="es-AR" altLang="es-ES" sz="3000" dirty="0"/>
              <a:t> informa a través del argumento </a:t>
            </a:r>
            <a:r>
              <a:rPr lang="es-AR" altLang="es-ES" sz="3000" dirty="0" err="1"/>
              <a:t>e.KeyChar</a:t>
            </a:r>
            <a:r>
              <a:rPr lang="es-AR" altLang="es-ES" sz="3000" dirty="0"/>
              <a:t> el código de la tecla presionada.</a:t>
            </a:r>
          </a:p>
          <a:p>
            <a:pPr>
              <a:lnSpc>
                <a:spcPct val="80000"/>
              </a:lnSpc>
            </a:pPr>
            <a:r>
              <a:rPr lang="es-AR" altLang="es-ES" sz="3000" dirty="0"/>
              <a:t>Es posible cancelar el comportamiento por defecto asignando “true” al argumento </a:t>
            </a:r>
            <a:r>
              <a:rPr lang="es-AR" altLang="es-ES" sz="3000" dirty="0" err="1"/>
              <a:t>e.Handled</a:t>
            </a:r>
            <a:endParaRPr lang="es-AR" altLang="es-ES" sz="3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0" name="Rectangle 2">
            <a:extLst>
              <a:ext uri="{FF2B5EF4-FFF2-40B4-BE49-F238E27FC236}">
                <a16:creationId xmlns:a16="http://schemas.microsoft.com/office/drawing/2014/main" id="{F4ADF7A3-CF27-42C0-B29E-86BBAEE274A7}"/>
              </a:ext>
            </a:extLst>
          </p:cNvPr>
          <p:cNvSpPr>
            <a:spLocks noGrp="1" noChangeArrowheads="1"/>
          </p:cNvSpPr>
          <p:nvPr>
            <p:ph type="title"/>
          </p:nvPr>
        </p:nvSpPr>
        <p:spPr/>
        <p:txBody>
          <a:bodyPr/>
          <a:lstStyle/>
          <a:p>
            <a:pPr algn="ctr"/>
            <a:r>
              <a:rPr lang="es-ES_tradnl" altLang="es-ES"/>
              <a:t>MessageBox</a:t>
            </a:r>
            <a:endParaRPr lang="en-US" altLang="es-ES"/>
          </a:p>
        </p:txBody>
      </p:sp>
      <p:sp>
        <p:nvSpPr>
          <p:cNvPr id="898051" name="Rectangle 3">
            <a:extLst>
              <a:ext uri="{FF2B5EF4-FFF2-40B4-BE49-F238E27FC236}">
                <a16:creationId xmlns:a16="http://schemas.microsoft.com/office/drawing/2014/main" id="{2B274C67-81B6-4CB3-8B02-008F2C79D5C0}"/>
              </a:ext>
            </a:extLst>
          </p:cNvPr>
          <p:cNvSpPr>
            <a:spLocks noGrp="1" noChangeArrowheads="1"/>
          </p:cNvSpPr>
          <p:nvPr>
            <p:ph idx="1"/>
          </p:nvPr>
        </p:nvSpPr>
        <p:spPr/>
        <p:txBody>
          <a:bodyPr>
            <a:normAutofit/>
          </a:bodyPr>
          <a:lstStyle/>
          <a:p>
            <a:pPr>
              <a:lnSpc>
                <a:spcPct val="80000"/>
              </a:lnSpc>
            </a:pPr>
            <a:r>
              <a:rPr lang="es-ES_tradnl" altLang="es-ES" sz="2800" dirty="0"/>
              <a:t>Para mostrar información o pedir intervención del usuario, es posible utilizar la clase </a:t>
            </a:r>
            <a:r>
              <a:rPr lang="es-ES_tradnl" altLang="es-ES" sz="2800" dirty="0" err="1"/>
              <a:t>MessageBox</a:t>
            </a:r>
            <a:r>
              <a:rPr lang="es-ES_tradnl" altLang="es-ES" sz="2800" dirty="0"/>
              <a:t>.</a:t>
            </a:r>
          </a:p>
          <a:p>
            <a:pPr>
              <a:lnSpc>
                <a:spcPct val="80000"/>
              </a:lnSpc>
            </a:pPr>
            <a:r>
              <a:rPr lang="es-ES_tradnl" altLang="es-ES" sz="2800" dirty="0"/>
              <a:t>Esta clase contiene métodos estáticos que permiten mostrar un cuadro de mensaje para interactuar con el usuario de la aplicación.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D7A216C-61A0-45B6-AF76-7FBC42DEA635}"/>
              </a:ext>
            </a:extLst>
          </p:cNvPr>
          <p:cNvSpPr>
            <a:spLocks noGrp="1"/>
          </p:cNvSpPr>
          <p:nvPr>
            <p:ph type="title"/>
          </p:nvPr>
        </p:nvSpPr>
        <p:spPr/>
        <p:txBody>
          <a:bodyPr/>
          <a:lstStyle/>
          <a:p>
            <a:r>
              <a:rPr lang="es-419" dirty="0"/>
              <a:t>Breves ejemplos</a:t>
            </a:r>
            <a:endParaRPr lang="es-ES" dirty="0"/>
          </a:p>
        </p:txBody>
      </p:sp>
      <p:sp>
        <p:nvSpPr>
          <p:cNvPr id="5" name="Marcador de texto 4">
            <a:extLst>
              <a:ext uri="{FF2B5EF4-FFF2-40B4-BE49-F238E27FC236}">
                <a16:creationId xmlns:a16="http://schemas.microsoft.com/office/drawing/2014/main" id="{40F55B30-8B0F-4FCD-93E5-66355B334CB8}"/>
              </a:ext>
            </a:extLst>
          </p:cNvPr>
          <p:cNvSpPr>
            <a:spLocks noGrp="1"/>
          </p:cNvSpPr>
          <p:nvPr>
            <p:ph type="body" sz="half" idx="2"/>
          </p:nvPr>
        </p:nvSpPr>
        <p:spPr/>
        <p:txBody>
          <a:bodyPr/>
          <a:lstStyle/>
          <a:p>
            <a:r>
              <a:rPr lang="es-419" dirty="0"/>
              <a:t>Windows </a:t>
            </a:r>
            <a:r>
              <a:rPr lang="es-419" dirty="0" err="1"/>
              <a:t>forms</a:t>
            </a:r>
            <a:endParaRPr lang="es-ES" dirty="0"/>
          </a:p>
        </p:txBody>
      </p:sp>
    </p:spTree>
    <p:extLst>
      <p:ext uri="{BB962C8B-B14F-4D97-AF65-F5344CB8AC3E}">
        <p14:creationId xmlns:p14="http://schemas.microsoft.com/office/powerpoint/2010/main" val="1231409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D07428CD-4086-47F9-88E2-A43189CE6DBF}"/>
              </a:ext>
            </a:extLst>
          </p:cNvPr>
          <p:cNvSpPr>
            <a:spLocks noGrp="1"/>
          </p:cNvSpPr>
          <p:nvPr>
            <p:ph type="title"/>
          </p:nvPr>
        </p:nvSpPr>
        <p:spPr/>
        <p:txBody>
          <a:bodyPr/>
          <a:lstStyle/>
          <a:p>
            <a:r>
              <a:rPr lang="es-419" dirty="0"/>
              <a:t>Diseño de interfaz gráfica</a:t>
            </a:r>
            <a:endParaRPr lang="es-ES" dirty="0"/>
          </a:p>
        </p:txBody>
      </p:sp>
      <p:sp>
        <p:nvSpPr>
          <p:cNvPr id="7" name="Marcador de texto 6">
            <a:extLst>
              <a:ext uri="{FF2B5EF4-FFF2-40B4-BE49-F238E27FC236}">
                <a16:creationId xmlns:a16="http://schemas.microsoft.com/office/drawing/2014/main" id="{0BB135F9-1311-442E-A3F9-90988B2BD3C6}"/>
              </a:ext>
            </a:extLst>
          </p:cNvPr>
          <p:cNvSpPr>
            <a:spLocks noGrp="1"/>
          </p:cNvSpPr>
          <p:nvPr>
            <p:ph type="body" idx="1"/>
          </p:nvPr>
        </p:nvSpPr>
        <p:spPr/>
        <p:txBody>
          <a:bodyPr/>
          <a:lstStyle/>
          <a:p>
            <a:r>
              <a:rPr lang="es-ES" dirty="0"/>
              <a:t>Programación controlada por eventos</a:t>
            </a:r>
          </a:p>
        </p:txBody>
      </p:sp>
    </p:spTree>
    <p:extLst>
      <p:ext uri="{BB962C8B-B14F-4D97-AF65-F5344CB8AC3E}">
        <p14:creationId xmlns:p14="http://schemas.microsoft.com/office/powerpoint/2010/main" val="25183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40" name="Rectangle 4"/>
          <p:cNvSpPr>
            <a:spLocks noGrp="1" noChangeArrowheads="1"/>
          </p:cNvSpPr>
          <p:nvPr>
            <p:ph type="title"/>
          </p:nvPr>
        </p:nvSpPr>
        <p:spPr/>
        <p:txBody>
          <a:bodyPr/>
          <a:lstStyle/>
          <a:p>
            <a:r>
              <a:rPr lang="es-AR" altLang="en-US" b="1" dirty="0"/>
              <a:t>Cambiar el color del formulario </a:t>
            </a:r>
          </a:p>
        </p:txBody>
      </p:sp>
      <p:sp>
        <p:nvSpPr>
          <p:cNvPr id="2" name="Marcador de contenido 1"/>
          <p:cNvSpPr>
            <a:spLocks noGrp="1"/>
          </p:cNvSpPr>
          <p:nvPr>
            <p:ph idx="1"/>
          </p:nvPr>
        </p:nvSpPr>
        <p:spPr/>
        <p:txBody>
          <a:bodyPr/>
          <a:lstStyle/>
          <a:p>
            <a:r>
              <a:rPr lang="es-CO" dirty="0"/>
              <a:t>Diseñar la siguiente interfaz</a:t>
            </a:r>
          </a:p>
          <a:p>
            <a:endParaRPr lang="es-CO" dirty="0"/>
          </a:p>
          <a:p>
            <a:endParaRPr lang="es-CO" dirty="0"/>
          </a:p>
          <a:p>
            <a:endParaRPr lang="es-CO" dirty="0"/>
          </a:p>
          <a:p>
            <a:pPr marL="0" indent="0">
              <a:buNone/>
            </a:pPr>
            <a:endParaRPr lang="es-CO" dirty="0"/>
          </a:p>
        </p:txBody>
      </p:sp>
      <p:pic>
        <p:nvPicPr>
          <p:cNvPr id="5" name="Imagen 4"/>
          <p:cNvPicPr>
            <a:picLocks noChangeAspect="1"/>
          </p:cNvPicPr>
          <p:nvPr/>
        </p:nvPicPr>
        <p:blipFill>
          <a:blip r:embed="rId3"/>
          <a:stretch>
            <a:fillRect/>
          </a:stretch>
        </p:blipFill>
        <p:spPr>
          <a:xfrm>
            <a:off x="6226828" y="2708740"/>
            <a:ext cx="3086100" cy="2466975"/>
          </a:xfrm>
          <a:prstGeom prst="rect">
            <a:avLst/>
          </a:prstGeom>
        </p:spPr>
      </p:pic>
    </p:spTree>
    <p:extLst>
      <p:ext uri="{BB962C8B-B14F-4D97-AF65-F5344CB8AC3E}">
        <p14:creationId xmlns:p14="http://schemas.microsoft.com/office/powerpoint/2010/main" val="1166488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40" name="Rectangle 4"/>
          <p:cNvSpPr>
            <a:spLocks noGrp="1" noChangeArrowheads="1"/>
          </p:cNvSpPr>
          <p:nvPr>
            <p:ph type="title"/>
          </p:nvPr>
        </p:nvSpPr>
        <p:spPr/>
        <p:txBody>
          <a:bodyPr/>
          <a:lstStyle/>
          <a:p>
            <a:r>
              <a:rPr lang="es-AR" altLang="en-US" b="1" dirty="0"/>
              <a:t>Cambiar el color del formulario </a:t>
            </a:r>
          </a:p>
        </p:txBody>
      </p:sp>
      <p:sp>
        <p:nvSpPr>
          <p:cNvPr id="2" name="Marcador de contenido 1"/>
          <p:cNvSpPr>
            <a:spLocks noGrp="1"/>
          </p:cNvSpPr>
          <p:nvPr>
            <p:ph idx="1"/>
          </p:nvPr>
        </p:nvSpPr>
        <p:spPr/>
        <p:txBody>
          <a:bodyPr/>
          <a:lstStyle/>
          <a:p>
            <a:r>
              <a:rPr lang="es-CO" dirty="0"/>
              <a:t>Diseñar la siguiente interfaz</a:t>
            </a:r>
          </a:p>
          <a:p>
            <a:endParaRPr lang="es-CO" dirty="0"/>
          </a:p>
          <a:p>
            <a:endParaRPr lang="es-CO" dirty="0"/>
          </a:p>
          <a:p>
            <a:endParaRPr lang="es-CO" dirty="0"/>
          </a:p>
          <a:p>
            <a:pPr marL="0" indent="0">
              <a:buNone/>
            </a:pPr>
            <a:endParaRPr lang="es-CO" dirty="0"/>
          </a:p>
        </p:txBody>
      </p:sp>
      <p:pic>
        <p:nvPicPr>
          <p:cNvPr id="5" name="Imagen 4"/>
          <p:cNvPicPr>
            <a:picLocks noChangeAspect="1"/>
          </p:cNvPicPr>
          <p:nvPr/>
        </p:nvPicPr>
        <p:blipFill>
          <a:blip r:embed="rId3"/>
          <a:stretch>
            <a:fillRect/>
          </a:stretch>
        </p:blipFill>
        <p:spPr>
          <a:xfrm>
            <a:off x="6226828" y="2708740"/>
            <a:ext cx="3086100" cy="2466975"/>
          </a:xfrm>
          <a:prstGeom prst="rect">
            <a:avLst/>
          </a:prstGeom>
        </p:spPr>
      </p:pic>
      <p:sp>
        <p:nvSpPr>
          <p:cNvPr id="6" name="Llamada rectangular redondeada 5"/>
          <p:cNvSpPr/>
          <p:nvPr/>
        </p:nvSpPr>
        <p:spPr>
          <a:xfrm>
            <a:off x="7986404" y="2708740"/>
            <a:ext cx="1326524" cy="497984"/>
          </a:xfrm>
          <a:prstGeom prst="wedgeRoundRectCallout">
            <a:avLst>
              <a:gd name="adj1" fmla="val -50930"/>
              <a:gd name="adj2" fmla="val 10129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GroupBox</a:t>
            </a:r>
          </a:p>
        </p:txBody>
      </p:sp>
      <p:sp>
        <p:nvSpPr>
          <p:cNvPr id="7" name="Llamada rectangular redondeada 6"/>
          <p:cNvSpPr/>
          <p:nvPr/>
        </p:nvSpPr>
        <p:spPr>
          <a:xfrm>
            <a:off x="5718220" y="2957732"/>
            <a:ext cx="1557657" cy="497984"/>
          </a:xfrm>
          <a:prstGeom prst="wedgeRoundRectCallout">
            <a:avLst>
              <a:gd name="adj1" fmla="val 60720"/>
              <a:gd name="adj2" fmla="val 11163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RadioButton</a:t>
            </a:r>
          </a:p>
        </p:txBody>
      </p:sp>
    </p:spTree>
    <p:extLst>
      <p:ext uri="{BB962C8B-B14F-4D97-AF65-F5344CB8AC3E}">
        <p14:creationId xmlns:p14="http://schemas.microsoft.com/office/powerpoint/2010/main" val="429539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40" name="Rectangle 4"/>
          <p:cNvSpPr>
            <a:spLocks noGrp="1" noChangeArrowheads="1"/>
          </p:cNvSpPr>
          <p:nvPr>
            <p:ph type="title"/>
          </p:nvPr>
        </p:nvSpPr>
        <p:spPr/>
        <p:txBody>
          <a:bodyPr/>
          <a:lstStyle/>
          <a:p>
            <a:r>
              <a:rPr lang="es-AR" altLang="en-US" b="1" dirty="0"/>
              <a:t>Cambiar el color del formulario </a:t>
            </a:r>
          </a:p>
        </p:txBody>
      </p:sp>
      <p:sp>
        <p:nvSpPr>
          <p:cNvPr id="2" name="Marcador de contenido 1"/>
          <p:cNvSpPr>
            <a:spLocks noGrp="1"/>
          </p:cNvSpPr>
          <p:nvPr>
            <p:ph idx="1"/>
          </p:nvPr>
        </p:nvSpPr>
        <p:spPr/>
        <p:txBody>
          <a:bodyPr/>
          <a:lstStyle/>
          <a:p>
            <a:r>
              <a:rPr lang="es-CO" dirty="0"/>
              <a:t>Diseñar la siguiente interfaz</a:t>
            </a:r>
          </a:p>
          <a:p>
            <a:endParaRPr lang="es-CO" dirty="0"/>
          </a:p>
          <a:p>
            <a:endParaRPr lang="es-CO" dirty="0"/>
          </a:p>
          <a:p>
            <a:endParaRPr lang="es-CO" dirty="0"/>
          </a:p>
          <a:p>
            <a:pPr marL="0" indent="0">
              <a:buNone/>
            </a:pPr>
            <a:endParaRPr lang="es-CO" dirty="0"/>
          </a:p>
        </p:txBody>
      </p:sp>
      <p:pic>
        <p:nvPicPr>
          <p:cNvPr id="4" name="Imagen 3"/>
          <p:cNvPicPr>
            <a:picLocks noChangeAspect="1"/>
          </p:cNvPicPr>
          <p:nvPr/>
        </p:nvPicPr>
        <p:blipFill>
          <a:blip r:embed="rId3"/>
          <a:stretch>
            <a:fillRect/>
          </a:stretch>
        </p:blipFill>
        <p:spPr>
          <a:xfrm>
            <a:off x="5475194" y="2352674"/>
            <a:ext cx="6477000" cy="3752850"/>
          </a:xfrm>
          <a:prstGeom prst="rect">
            <a:avLst/>
          </a:prstGeom>
        </p:spPr>
      </p:pic>
      <p:sp>
        <p:nvSpPr>
          <p:cNvPr id="5" name="Elipse 4"/>
          <p:cNvSpPr/>
          <p:nvPr/>
        </p:nvSpPr>
        <p:spPr>
          <a:xfrm>
            <a:off x="9914965" y="5181600"/>
            <a:ext cx="1021976" cy="466165"/>
          </a:xfrm>
          <a:prstGeom prst="ellipse">
            <a:avLst/>
          </a:prstGeom>
          <a:noFill/>
          <a:ln w="19050">
            <a:solidFill>
              <a:srgbClr val="FF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Tree>
    <p:extLst>
      <p:ext uri="{BB962C8B-B14F-4D97-AF65-F5344CB8AC3E}">
        <p14:creationId xmlns:p14="http://schemas.microsoft.com/office/powerpoint/2010/main" val="2217006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40" name="Rectangle 4"/>
          <p:cNvSpPr>
            <a:spLocks noGrp="1" noChangeArrowheads="1"/>
          </p:cNvSpPr>
          <p:nvPr>
            <p:ph type="title"/>
          </p:nvPr>
        </p:nvSpPr>
        <p:spPr/>
        <p:txBody>
          <a:bodyPr/>
          <a:lstStyle/>
          <a:p>
            <a:r>
              <a:rPr lang="es-AR" altLang="en-US" b="1" dirty="0"/>
              <a:t>Cambiar el color del formulario </a:t>
            </a:r>
          </a:p>
        </p:txBody>
      </p:sp>
      <p:sp>
        <p:nvSpPr>
          <p:cNvPr id="2" name="Marcador de contenido 1"/>
          <p:cNvSpPr>
            <a:spLocks noGrp="1"/>
          </p:cNvSpPr>
          <p:nvPr>
            <p:ph idx="1"/>
          </p:nvPr>
        </p:nvSpPr>
        <p:spPr/>
        <p:txBody>
          <a:bodyPr/>
          <a:lstStyle/>
          <a:p>
            <a:r>
              <a:rPr lang="es-CO" dirty="0"/>
              <a:t>Diseñar la siguiente interfaz</a:t>
            </a:r>
          </a:p>
          <a:p>
            <a:pPr marL="0" indent="0">
              <a:buNone/>
            </a:pPr>
            <a:endParaRPr lang="es-CO" dirty="0"/>
          </a:p>
          <a:p>
            <a:endParaRPr lang="es-CO" dirty="0"/>
          </a:p>
          <a:p>
            <a:endParaRPr lang="es-CO" dirty="0"/>
          </a:p>
          <a:p>
            <a:pPr marL="0" indent="0">
              <a:buNone/>
            </a:pPr>
            <a:endParaRPr lang="es-CO" dirty="0"/>
          </a:p>
        </p:txBody>
      </p:sp>
      <p:pic>
        <p:nvPicPr>
          <p:cNvPr id="5" name="Imagen 4"/>
          <p:cNvPicPr>
            <a:picLocks noChangeAspect="1"/>
          </p:cNvPicPr>
          <p:nvPr/>
        </p:nvPicPr>
        <p:blipFill>
          <a:blip r:embed="rId3"/>
          <a:stretch>
            <a:fillRect/>
          </a:stretch>
        </p:blipFill>
        <p:spPr>
          <a:xfrm>
            <a:off x="6226828" y="2708740"/>
            <a:ext cx="3086100" cy="2466975"/>
          </a:xfrm>
          <a:prstGeom prst="rect">
            <a:avLst/>
          </a:prstGeom>
        </p:spPr>
      </p:pic>
      <p:sp>
        <p:nvSpPr>
          <p:cNvPr id="4" name="Llamada con línea 1 (borde y barra de énfasis) 3"/>
          <p:cNvSpPr/>
          <p:nvPr/>
        </p:nvSpPr>
        <p:spPr>
          <a:xfrm flipH="1">
            <a:off x="2129210" y="3942227"/>
            <a:ext cx="3452719" cy="573741"/>
          </a:xfrm>
          <a:prstGeom prst="accentBorderCallout1">
            <a:avLst>
              <a:gd name="adj1" fmla="val 46875"/>
              <a:gd name="adj2" fmla="val -8333"/>
              <a:gd name="adj3" fmla="val -28125"/>
              <a:gd name="adj4" fmla="val -518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Doble click sobre </a:t>
            </a:r>
            <a:r>
              <a:rPr lang="es-CO" b="1" dirty="0"/>
              <a:t>rbtnGris</a:t>
            </a:r>
          </a:p>
        </p:txBody>
      </p:sp>
    </p:spTree>
    <p:extLst>
      <p:ext uri="{BB962C8B-B14F-4D97-AF65-F5344CB8AC3E}">
        <p14:creationId xmlns:p14="http://schemas.microsoft.com/office/powerpoint/2010/main" val="3296689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40" name="Rectangle 4"/>
          <p:cNvSpPr>
            <a:spLocks noGrp="1" noChangeArrowheads="1"/>
          </p:cNvSpPr>
          <p:nvPr>
            <p:ph type="title"/>
          </p:nvPr>
        </p:nvSpPr>
        <p:spPr/>
        <p:txBody>
          <a:bodyPr/>
          <a:lstStyle/>
          <a:p>
            <a:r>
              <a:rPr lang="es-AR" altLang="en-US" b="1" dirty="0"/>
              <a:t>Cambiar el color del formulario </a:t>
            </a:r>
          </a:p>
        </p:txBody>
      </p:sp>
      <p:sp>
        <p:nvSpPr>
          <p:cNvPr id="2" name="Marcador de contenido 1"/>
          <p:cNvSpPr>
            <a:spLocks noGrp="1"/>
          </p:cNvSpPr>
          <p:nvPr>
            <p:ph idx="1"/>
          </p:nvPr>
        </p:nvSpPr>
        <p:spPr>
          <a:xfrm>
            <a:off x="1484311" y="3529883"/>
            <a:ext cx="10018713" cy="3124201"/>
          </a:xfrm>
        </p:spPr>
        <p:txBody>
          <a:bodyPr>
            <a:normAutofit lnSpcReduction="10000"/>
          </a:bodyPr>
          <a:lstStyle/>
          <a:p>
            <a:r>
              <a:rPr lang="es-CO" dirty="0"/>
              <a:t>Verificar la propiedad </a:t>
            </a:r>
            <a:r>
              <a:rPr lang="es-CO" b="1" dirty="0" err="1"/>
              <a:t>Checked</a:t>
            </a:r>
            <a:r>
              <a:rPr lang="es-CO" dirty="0"/>
              <a:t> del </a:t>
            </a:r>
            <a:r>
              <a:rPr lang="es-CO" dirty="0" err="1"/>
              <a:t>radiobutton</a:t>
            </a:r>
            <a:r>
              <a:rPr lang="es-CO" dirty="0"/>
              <a:t> correspondiente y si se encuentra activo, cambiar la propiedad </a:t>
            </a:r>
            <a:r>
              <a:rPr lang="es-CO" b="1" dirty="0" err="1"/>
              <a:t>BackColor</a:t>
            </a:r>
            <a:r>
              <a:rPr lang="es-CO" dirty="0"/>
              <a:t> del formulario:</a:t>
            </a:r>
          </a:p>
          <a:p>
            <a:endParaRPr lang="es-CO" dirty="0"/>
          </a:p>
          <a:p>
            <a:endParaRPr lang="es-CO" dirty="0"/>
          </a:p>
          <a:p>
            <a:endParaRPr lang="es-CO" dirty="0"/>
          </a:p>
          <a:p>
            <a:pPr marL="0" indent="0">
              <a:buNone/>
            </a:pPr>
            <a:r>
              <a:rPr lang="es-CO" dirty="0"/>
              <a:t>Realizar el mismo procedimiento para los otros </a:t>
            </a:r>
            <a:r>
              <a:rPr lang="es-CO" dirty="0" err="1"/>
              <a:t>radiobutton</a:t>
            </a:r>
            <a:endParaRPr lang="es-CO" dirty="0"/>
          </a:p>
          <a:p>
            <a:endParaRPr lang="es-CO" dirty="0"/>
          </a:p>
          <a:p>
            <a:endParaRPr lang="es-CO" dirty="0"/>
          </a:p>
          <a:p>
            <a:pPr marL="0" indent="0">
              <a:buNone/>
            </a:pPr>
            <a:endParaRPr lang="es-CO" dirty="0"/>
          </a:p>
        </p:txBody>
      </p:sp>
    </p:spTree>
    <p:extLst>
      <p:ext uri="{BB962C8B-B14F-4D97-AF65-F5344CB8AC3E}">
        <p14:creationId xmlns:p14="http://schemas.microsoft.com/office/powerpoint/2010/main" val="447770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altLang="en-US" b="1" dirty="0"/>
              <a:t>Cambiar posicionamiento de figura</a:t>
            </a:r>
            <a:endParaRPr lang="es-CO" b="1" dirty="0"/>
          </a:p>
        </p:txBody>
      </p:sp>
      <p:sp>
        <p:nvSpPr>
          <p:cNvPr id="4" name="Marcador de contenido 1"/>
          <p:cNvSpPr>
            <a:spLocks noGrp="1"/>
          </p:cNvSpPr>
          <p:nvPr>
            <p:ph idx="1"/>
          </p:nvPr>
        </p:nvSpPr>
        <p:spPr>
          <a:xfrm>
            <a:off x="1484310" y="2666999"/>
            <a:ext cx="10018713" cy="3124201"/>
          </a:xfrm>
        </p:spPr>
        <p:txBody>
          <a:bodyPr/>
          <a:lstStyle/>
          <a:p>
            <a:r>
              <a:rPr lang="es-CO" dirty="0"/>
              <a:t>Diseñar la siguiente interfaz</a:t>
            </a:r>
          </a:p>
          <a:p>
            <a:endParaRPr lang="es-CO" dirty="0"/>
          </a:p>
          <a:p>
            <a:endParaRPr lang="es-CO" dirty="0"/>
          </a:p>
          <a:p>
            <a:endParaRPr lang="es-CO" dirty="0"/>
          </a:p>
          <a:p>
            <a:pPr marL="0" indent="0">
              <a:buNone/>
            </a:pPr>
            <a:endParaRPr lang="es-CO" dirty="0"/>
          </a:p>
        </p:txBody>
      </p:sp>
      <p:pic>
        <p:nvPicPr>
          <p:cNvPr id="5" name="Imagen 4"/>
          <p:cNvPicPr>
            <a:picLocks noChangeAspect="1"/>
          </p:cNvPicPr>
          <p:nvPr/>
        </p:nvPicPr>
        <p:blipFill>
          <a:blip r:embed="rId2"/>
          <a:stretch>
            <a:fillRect/>
          </a:stretch>
        </p:blipFill>
        <p:spPr>
          <a:xfrm>
            <a:off x="6108745" y="2833686"/>
            <a:ext cx="4095750" cy="2790825"/>
          </a:xfrm>
          <a:prstGeom prst="rect">
            <a:avLst/>
          </a:prstGeom>
        </p:spPr>
      </p:pic>
      <p:sp>
        <p:nvSpPr>
          <p:cNvPr id="6" name="Llamada rectangular redondeada 5"/>
          <p:cNvSpPr/>
          <p:nvPr/>
        </p:nvSpPr>
        <p:spPr>
          <a:xfrm>
            <a:off x="8863973" y="2796122"/>
            <a:ext cx="1326524" cy="497984"/>
          </a:xfrm>
          <a:prstGeom prst="wedgeRoundRectCallout">
            <a:avLst>
              <a:gd name="adj1" fmla="val -50930"/>
              <a:gd name="adj2" fmla="val 10129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PictureBox</a:t>
            </a:r>
          </a:p>
        </p:txBody>
      </p:sp>
    </p:spTree>
    <p:extLst>
      <p:ext uri="{BB962C8B-B14F-4D97-AF65-F5344CB8AC3E}">
        <p14:creationId xmlns:p14="http://schemas.microsoft.com/office/powerpoint/2010/main" val="159755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altLang="en-US" b="1" dirty="0"/>
              <a:t>Cambiar posicionamiento de figura</a:t>
            </a:r>
            <a:endParaRPr lang="es-CO" b="1" dirty="0"/>
          </a:p>
        </p:txBody>
      </p:sp>
      <p:pic>
        <p:nvPicPr>
          <p:cNvPr id="3" name="Imagen 2"/>
          <p:cNvPicPr>
            <a:picLocks noChangeAspect="1"/>
          </p:cNvPicPr>
          <p:nvPr/>
        </p:nvPicPr>
        <p:blipFill>
          <a:blip r:embed="rId2"/>
          <a:stretch>
            <a:fillRect/>
          </a:stretch>
        </p:blipFill>
        <p:spPr>
          <a:xfrm>
            <a:off x="2983703" y="2357436"/>
            <a:ext cx="7019925" cy="3743325"/>
          </a:xfrm>
          <a:prstGeom prst="rect">
            <a:avLst/>
          </a:prstGeom>
        </p:spPr>
      </p:pic>
      <p:sp>
        <p:nvSpPr>
          <p:cNvPr id="8" name="Elipse 7"/>
          <p:cNvSpPr/>
          <p:nvPr/>
        </p:nvSpPr>
        <p:spPr>
          <a:xfrm>
            <a:off x="8292227" y="5125791"/>
            <a:ext cx="1021976" cy="244699"/>
          </a:xfrm>
          <a:prstGeom prst="ellipse">
            <a:avLst/>
          </a:prstGeom>
          <a:noFill/>
          <a:ln w="19050">
            <a:solidFill>
              <a:srgbClr val="FF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10" name="Elipse 9"/>
          <p:cNvSpPr/>
          <p:nvPr/>
        </p:nvSpPr>
        <p:spPr>
          <a:xfrm>
            <a:off x="8444626" y="3129566"/>
            <a:ext cx="1559001" cy="242552"/>
          </a:xfrm>
          <a:prstGeom prst="ellipse">
            <a:avLst/>
          </a:prstGeom>
          <a:noFill/>
          <a:ln w="19050">
            <a:solidFill>
              <a:srgbClr val="FF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11" name="Elipse 10"/>
          <p:cNvSpPr/>
          <p:nvPr/>
        </p:nvSpPr>
        <p:spPr>
          <a:xfrm>
            <a:off x="8071140" y="3653540"/>
            <a:ext cx="1021976" cy="244699"/>
          </a:xfrm>
          <a:prstGeom prst="ellipse">
            <a:avLst/>
          </a:prstGeom>
          <a:noFill/>
          <a:ln w="19050">
            <a:solidFill>
              <a:srgbClr val="FF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Tree>
    <p:extLst>
      <p:ext uri="{BB962C8B-B14F-4D97-AF65-F5344CB8AC3E}">
        <p14:creationId xmlns:p14="http://schemas.microsoft.com/office/powerpoint/2010/main" val="461938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altLang="en-US" b="1" dirty="0"/>
              <a:t>Cambiar posicionamiento de figura</a:t>
            </a:r>
            <a:endParaRPr lang="es-CO" b="1" dirty="0"/>
          </a:p>
        </p:txBody>
      </p:sp>
      <p:pic>
        <p:nvPicPr>
          <p:cNvPr id="4" name="Imagen 3"/>
          <p:cNvPicPr>
            <a:picLocks noChangeAspect="1"/>
          </p:cNvPicPr>
          <p:nvPr/>
        </p:nvPicPr>
        <p:blipFill>
          <a:blip r:embed="rId2"/>
          <a:stretch>
            <a:fillRect/>
          </a:stretch>
        </p:blipFill>
        <p:spPr>
          <a:xfrm>
            <a:off x="6742090" y="2680148"/>
            <a:ext cx="3962400" cy="2476500"/>
          </a:xfrm>
          <a:prstGeom prst="rect">
            <a:avLst/>
          </a:prstGeom>
        </p:spPr>
      </p:pic>
      <p:sp>
        <p:nvSpPr>
          <p:cNvPr id="9" name="Llamada con línea 1 (borde y barra de énfasis) 8"/>
          <p:cNvSpPr/>
          <p:nvPr/>
        </p:nvSpPr>
        <p:spPr>
          <a:xfrm flipH="1">
            <a:off x="1957588" y="3548081"/>
            <a:ext cx="3259536" cy="1608567"/>
          </a:xfrm>
          <a:prstGeom prst="accentBorderCallout1">
            <a:avLst>
              <a:gd name="adj1" fmla="val 46875"/>
              <a:gd name="adj2" fmla="val -8333"/>
              <a:gd name="adj3" fmla="val 9505"/>
              <a:gd name="adj4" fmla="val -702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Agregar código con la misma metodología del ejemplo anterior cambiando, la propiedad </a:t>
            </a:r>
            <a:r>
              <a:rPr lang="es-CO" b="1" dirty="0"/>
              <a:t>top</a:t>
            </a:r>
            <a:r>
              <a:rPr lang="es-CO" dirty="0"/>
              <a:t> del </a:t>
            </a:r>
            <a:r>
              <a:rPr lang="es-CO" i="1" dirty="0" err="1"/>
              <a:t>PictureBox</a:t>
            </a:r>
            <a:endParaRPr lang="es-CO" i="1" dirty="0"/>
          </a:p>
        </p:txBody>
      </p:sp>
    </p:spTree>
    <p:extLst>
      <p:ext uri="{BB962C8B-B14F-4D97-AF65-F5344CB8AC3E}">
        <p14:creationId xmlns:p14="http://schemas.microsoft.com/office/powerpoint/2010/main" val="11646072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517493-6242-4921-A1CB-2C6E4311C603}"/>
              </a:ext>
            </a:extLst>
          </p:cNvPr>
          <p:cNvSpPr>
            <a:spLocks noGrp="1"/>
          </p:cNvSpPr>
          <p:nvPr>
            <p:ph type="title"/>
          </p:nvPr>
        </p:nvSpPr>
        <p:spPr/>
        <p:txBody>
          <a:bodyPr/>
          <a:lstStyle/>
          <a:p>
            <a:r>
              <a:rPr lang="es-419" dirty="0"/>
              <a:t>Ejercicios</a:t>
            </a:r>
            <a:endParaRPr lang="es-ES" dirty="0"/>
          </a:p>
        </p:txBody>
      </p:sp>
      <p:sp>
        <p:nvSpPr>
          <p:cNvPr id="3" name="Marcador de contenido 2">
            <a:extLst>
              <a:ext uri="{FF2B5EF4-FFF2-40B4-BE49-F238E27FC236}">
                <a16:creationId xmlns:a16="http://schemas.microsoft.com/office/drawing/2014/main" id="{DAF7C942-D679-4CF8-B8EA-F8F12850057F}"/>
              </a:ext>
            </a:extLst>
          </p:cNvPr>
          <p:cNvSpPr>
            <a:spLocks noGrp="1"/>
          </p:cNvSpPr>
          <p:nvPr>
            <p:ph idx="1"/>
          </p:nvPr>
        </p:nvSpPr>
        <p:spPr/>
        <p:txBody>
          <a:bodyPr/>
          <a:lstStyle/>
          <a:p>
            <a:r>
              <a:rPr lang="es-419" dirty="0"/>
              <a:t>Calcular el área de un triángulo rectángulo.</a:t>
            </a:r>
          </a:p>
          <a:p>
            <a:r>
              <a:rPr lang="es-419" dirty="0"/>
              <a:t>Calcular el área de un circulo.</a:t>
            </a:r>
          </a:p>
          <a:p>
            <a:r>
              <a:rPr lang="es-419" dirty="0"/>
              <a:t>Convertir millas a metros.</a:t>
            </a:r>
          </a:p>
          <a:p>
            <a:r>
              <a:rPr lang="es-419" dirty="0"/>
              <a:t>Convertir pesos colombianos a dólares.</a:t>
            </a:r>
          </a:p>
        </p:txBody>
      </p:sp>
    </p:spTree>
    <p:extLst>
      <p:ext uri="{BB962C8B-B14F-4D97-AF65-F5344CB8AC3E}">
        <p14:creationId xmlns:p14="http://schemas.microsoft.com/office/powerpoint/2010/main" val="2262371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517493-6242-4921-A1CB-2C6E4311C603}"/>
              </a:ext>
            </a:extLst>
          </p:cNvPr>
          <p:cNvSpPr>
            <a:spLocks noGrp="1"/>
          </p:cNvSpPr>
          <p:nvPr>
            <p:ph type="title"/>
          </p:nvPr>
        </p:nvSpPr>
        <p:spPr/>
        <p:txBody>
          <a:bodyPr/>
          <a:lstStyle/>
          <a:p>
            <a:r>
              <a:rPr lang="es-419" dirty="0"/>
              <a:t>Ejercicios</a:t>
            </a:r>
            <a:endParaRPr lang="es-ES" dirty="0"/>
          </a:p>
        </p:txBody>
      </p:sp>
      <p:sp>
        <p:nvSpPr>
          <p:cNvPr id="3" name="Marcador de contenido 2">
            <a:extLst>
              <a:ext uri="{FF2B5EF4-FFF2-40B4-BE49-F238E27FC236}">
                <a16:creationId xmlns:a16="http://schemas.microsoft.com/office/drawing/2014/main" id="{DAF7C942-D679-4CF8-B8EA-F8F12850057F}"/>
              </a:ext>
            </a:extLst>
          </p:cNvPr>
          <p:cNvSpPr>
            <a:spLocks noGrp="1"/>
          </p:cNvSpPr>
          <p:nvPr>
            <p:ph idx="1"/>
          </p:nvPr>
        </p:nvSpPr>
        <p:spPr/>
        <p:txBody>
          <a:bodyPr/>
          <a:lstStyle/>
          <a:p>
            <a:endParaRPr lang="es-ES" dirty="0"/>
          </a:p>
          <a:p>
            <a:r>
              <a:rPr lang="es-ES" dirty="0"/>
              <a:t>Un productor de café lleva el registro de lo que produce en kilogramos, pero cuando entrega le pagan por libras. Elaborar formulario que permita mostrar el dinero que recibirá el productor.</a:t>
            </a:r>
          </a:p>
          <a:p>
            <a:r>
              <a:rPr lang="es-419" dirty="0"/>
              <a:t>Calcular el índice de masa corporal de una persona.</a:t>
            </a:r>
            <a:endParaRPr lang="es-ES" dirty="0"/>
          </a:p>
          <a:p>
            <a:endParaRPr lang="es-ES" dirty="0"/>
          </a:p>
        </p:txBody>
      </p:sp>
    </p:spTree>
    <p:extLst>
      <p:ext uri="{BB962C8B-B14F-4D97-AF65-F5344CB8AC3E}">
        <p14:creationId xmlns:p14="http://schemas.microsoft.com/office/powerpoint/2010/main" val="2346446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B601A8-E932-4AD1-B085-79639BBB1891}"/>
              </a:ext>
            </a:extLst>
          </p:cNvPr>
          <p:cNvSpPr>
            <a:spLocks noGrp="1"/>
          </p:cNvSpPr>
          <p:nvPr>
            <p:ph type="title"/>
          </p:nvPr>
        </p:nvSpPr>
        <p:spPr/>
        <p:txBody>
          <a:bodyPr/>
          <a:lstStyle/>
          <a:p>
            <a:pPr algn="r"/>
            <a:r>
              <a:rPr lang="es-419" dirty="0"/>
              <a:t>Creación de proyectos Windows </a:t>
            </a:r>
            <a:r>
              <a:rPr lang="es-419" dirty="0" err="1"/>
              <a:t>forms</a:t>
            </a:r>
            <a:endParaRPr lang="es-ES" dirty="0"/>
          </a:p>
        </p:txBody>
      </p:sp>
      <p:sp>
        <p:nvSpPr>
          <p:cNvPr id="3" name="Marcador de texto 2">
            <a:extLst>
              <a:ext uri="{FF2B5EF4-FFF2-40B4-BE49-F238E27FC236}">
                <a16:creationId xmlns:a16="http://schemas.microsoft.com/office/drawing/2014/main" id="{0A6B74C3-F8D4-4167-96A1-BEA614CEC96A}"/>
              </a:ext>
            </a:extLst>
          </p:cNvPr>
          <p:cNvSpPr>
            <a:spLocks noGrp="1"/>
          </p:cNvSpPr>
          <p:nvPr>
            <p:ph type="body" idx="1"/>
          </p:nvPr>
        </p:nvSpPr>
        <p:spPr/>
        <p:txBody>
          <a:bodyPr/>
          <a:lstStyle/>
          <a:p>
            <a:pPr algn="r"/>
            <a:r>
              <a:rPr lang="es-419" dirty="0"/>
              <a:t>C#</a:t>
            </a:r>
            <a:endParaRPr lang="es-ES" dirty="0"/>
          </a:p>
        </p:txBody>
      </p:sp>
    </p:spTree>
    <p:extLst>
      <p:ext uri="{BB962C8B-B14F-4D97-AF65-F5344CB8AC3E}">
        <p14:creationId xmlns:p14="http://schemas.microsoft.com/office/powerpoint/2010/main" val="1951577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2">
            <a:extLst>
              <a:ext uri="{FF2B5EF4-FFF2-40B4-BE49-F238E27FC236}">
                <a16:creationId xmlns:a16="http://schemas.microsoft.com/office/drawing/2014/main" id="{FAC0B7D5-875E-4D08-9610-2C2E5B080DE5}"/>
              </a:ext>
            </a:extLst>
          </p:cNvPr>
          <p:cNvSpPr>
            <a:spLocks noGrp="1" noChangeArrowheads="1"/>
          </p:cNvSpPr>
          <p:nvPr>
            <p:ph type="title"/>
          </p:nvPr>
        </p:nvSpPr>
        <p:spPr/>
        <p:txBody>
          <a:bodyPr/>
          <a:lstStyle/>
          <a:p>
            <a:pPr algn="ctr"/>
            <a:r>
              <a:rPr lang="es-ES" altLang="es-ES"/>
              <a:t>¿ Qué es Windows Forms ?</a:t>
            </a:r>
          </a:p>
        </p:txBody>
      </p:sp>
      <p:sp>
        <p:nvSpPr>
          <p:cNvPr id="934915" name="Rectangle 3">
            <a:extLst>
              <a:ext uri="{FF2B5EF4-FFF2-40B4-BE49-F238E27FC236}">
                <a16:creationId xmlns:a16="http://schemas.microsoft.com/office/drawing/2014/main" id="{3B8619FF-4994-4185-833F-B6B88B6ACCF2}"/>
              </a:ext>
            </a:extLst>
          </p:cNvPr>
          <p:cNvSpPr>
            <a:spLocks noGrp="1" noChangeArrowheads="1"/>
          </p:cNvSpPr>
          <p:nvPr>
            <p:ph idx="1"/>
          </p:nvPr>
        </p:nvSpPr>
        <p:spPr/>
        <p:txBody>
          <a:bodyPr/>
          <a:lstStyle/>
          <a:p>
            <a:r>
              <a:rPr lang="es-ES" altLang="es-ES" dirty="0"/>
              <a:t>Windows </a:t>
            </a:r>
            <a:r>
              <a:rPr lang="es-ES" altLang="es-ES" dirty="0" err="1"/>
              <a:t>Forms</a:t>
            </a:r>
            <a:r>
              <a:rPr lang="es-ES" altLang="es-ES" dirty="0"/>
              <a:t> es un subconjunto de la .NET Framework </a:t>
            </a:r>
            <a:r>
              <a:rPr lang="es-ES" altLang="es-ES" dirty="0" err="1"/>
              <a:t>Class</a:t>
            </a:r>
            <a:r>
              <a:rPr lang="es-ES" altLang="es-ES" dirty="0"/>
              <a:t> Library que permite el desarrollo de aplicaciones de escritorio ricas bajo Microsoft Windows.</a:t>
            </a:r>
          </a:p>
          <a:p>
            <a:endParaRPr lang="es-ES" altLang="es-ES" dirty="0"/>
          </a:p>
          <a:p>
            <a:r>
              <a:rPr lang="es-ES" altLang="es-ES" dirty="0"/>
              <a:t>Incluye clases base, interfaces, enumeraciones y controles gráficos diversos.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Terminología</a:t>
            </a:r>
            <a:r>
              <a:rPr lang="en-US" dirty="0"/>
              <a:t> de Visual Studio</a:t>
            </a:r>
            <a:endParaRPr lang="es-ES" dirty="0"/>
          </a:p>
        </p:txBody>
      </p:sp>
      <p:sp>
        <p:nvSpPr>
          <p:cNvPr id="3" name="Marcador de contenido 2"/>
          <p:cNvSpPr>
            <a:spLocks noGrp="1"/>
          </p:cNvSpPr>
          <p:nvPr>
            <p:ph idx="1"/>
          </p:nvPr>
        </p:nvSpPr>
        <p:spPr/>
        <p:txBody>
          <a:bodyPr>
            <a:normAutofit/>
          </a:bodyPr>
          <a:lstStyle/>
          <a:p>
            <a:r>
              <a:rPr lang="es-ES" b="1" dirty="0"/>
              <a:t>Propiedades</a:t>
            </a:r>
            <a:r>
              <a:rPr lang="en-US" dirty="0"/>
              <a:t>: </a:t>
            </a:r>
            <a:r>
              <a:rPr lang="es-ES" dirty="0"/>
              <a:t>Los valores de un objeto, tales como tamaño, título, color, etc.</a:t>
            </a:r>
          </a:p>
          <a:p>
            <a:r>
              <a:rPr lang="es-ES" b="1" dirty="0"/>
              <a:t>Métodos</a:t>
            </a:r>
            <a:r>
              <a:rPr lang="es-ES" dirty="0"/>
              <a:t>: Las acciones que un objeto puede realizar sobre sí mismo.</a:t>
            </a:r>
          </a:p>
          <a:p>
            <a:r>
              <a:rPr lang="es-ES" b="1" dirty="0"/>
              <a:t>Eventos</a:t>
            </a:r>
            <a:r>
              <a:rPr lang="es-ES" dirty="0"/>
              <a:t>: Son  acciones  reconocidas  por  un  formulario  o  control.  Los  eventos ocurren  a  medida  que  el  usuario  interactúa  con  los  objetos  de  la aplicación.</a:t>
            </a:r>
          </a:p>
        </p:txBody>
      </p:sp>
    </p:spTree>
    <p:extLst>
      <p:ext uri="{BB962C8B-B14F-4D97-AF65-F5344CB8AC3E}">
        <p14:creationId xmlns:p14="http://schemas.microsoft.com/office/powerpoint/2010/main" val="1380741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Terminología</a:t>
            </a:r>
            <a:r>
              <a:rPr lang="en-US" dirty="0"/>
              <a:t> de Visual Studio</a:t>
            </a:r>
            <a:endParaRPr lang="es-ES" dirty="0"/>
          </a:p>
        </p:txBody>
      </p:sp>
      <p:sp>
        <p:nvSpPr>
          <p:cNvPr id="3" name="Marcador de contenido 2"/>
          <p:cNvSpPr>
            <a:spLocks noGrp="1"/>
          </p:cNvSpPr>
          <p:nvPr>
            <p:ph idx="1"/>
          </p:nvPr>
        </p:nvSpPr>
        <p:spPr/>
        <p:txBody>
          <a:bodyPr>
            <a:normAutofit fontScale="85000" lnSpcReduction="20000"/>
          </a:bodyPr>
          <a:lstStyle/>
          <a:p>
            <a:r>
              <a:rPr lang="es-ES" b="1" dirty="0"/>
              <a:t>Modo de diseño: </a:t>
            </a:r>
            <a:r>
              <a:rPr lang="es-ES" dirty="0"/>
              <a:t>Es el momento en el que se construye la aplicación.</a:t>
            </a:r>
          </a:p>
          <a:p>
            <a:r>
              <a:rPr lang="es-ES" b="1" dirty="0"/>
              <a:t>Modo de ejecución: </a:t>
            </a:r>
            <a:r>
              <a:rPr lang="es-ES" dirty="0"/>
              <a:t>Es el momento en el cual ejecutamos e interactuamos con la aplicación como lo haría el usuario.</a:t>
            </a:r>
          </a:p>
          <a:p>
            <a:r>
              <a:rPr lang="es-ES" b="1" dirty="0"/>
              <a:t>Formulario</a:t>
            </a:r>
            <a:r>
              <a:rPr lang="en-US" dirty="0"/>
              <a:t>: </a:t>
            </a:r>
            <a:r>
              <a:rPr lang="es-ES" dirty="0"/>
              <a:t>ventana que puede personalizar como la interfaz de su aplicación o como un cuadro de diálogo que usa para obtener información del usuario.</a:t>
            </a:r>
          </a:p>
          <a:p>
            <a:r>
              <a:rPr lang="es-ES" b="1" dirty="0"/>
              <a:t>Controles</a:t>
            </a:r>
            <a:r>
              <a:rPr lang="en-US" dirty="0"/>
              <a:t>: </a:t>
            </a:r>
            <a:r>
              <a:rPr lang="es-ES" dirty="0"/>
              <a:t>Representación gráfica de con los que el usuario interactúa posibilitando el flujo de entrada y salida de información.</a:t>
            </a:r>
          </a:p>
          <a:p>
            <a:r>
              <a:rPr lang="es-ES" b="1" dirty="0"/>
              <a:t>Objetos</a:t>
            </a:r>
            <a:r>
              <a:rPr lang="en-US" dirty="0"/>
              <a:t>: </a:t>
            </a:r>
            <a:r>
              <a:rPr lang="es-ES" dirty="0"/>
              <a:t>Un  término  general  usado  para  describir  todos  los  formularios  y controles que forman parte de la aplicación.</a:t>
            </a:r>
          </a:p>
        </p:txBody>
      </p:sp>
    </p:spTree>
    <p:extLst>
      <p:ext uri="{BB962C8B-B14F-4D97-AF65-F5344CB8AC3E}">
        <p14:creationId xmlns:p14="http://schemas.microsoft.com/office/powerpoint/2010/main" val="1912278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Terminología</a:t>
            </a:r>
            <a:r>
              <a:rPr lang="en-US" dirty="0"/>
              <a:t> de Visual Studio</a:t>
            </a:r>
            <a:endParaRPr lang="es-ES" dirty="0"/>
          </a:p>
        </p:txBody>
      </p:sp>
      <p:sp>
        <p:nvSpPr>
          <p:cNvPr id="3" name="Marcador de contenido 2"/>
          <p:cNvSpPr>
            <a:spLocks noGrp="1"/>
          </p:cNvSpPr>
          <p:nvPr>
            <p:ph idx="1"/>
          </p:nvPr>
        </p:nvSpPr>
        <p:spPr>
          <a:xfrm>
            <a:off x="1141412" y="2249486"/>
            <a:ext cx="9905999" cy="3989995"/>
          </a:xfrm>
        </p:spPr>
        <p:txBody>
          <a:bodyPr>
            <a:normAutofit lnSpcReduction="10000"/>
          </a:bodyPr>
          <a:lstStyle/>
          <a:p>
            <a:r>
              <a:rPr lang="es-ES" b="1" dirty="0">
                <a:effectLst>
                  <a:outerShdw blurRad="38100" dist="38100" dir="2700000" algn="tl">
                    <a:srgbClr val="000000">
                      <a:alpha val="43137"/>
                    </a:srgbClr>
                  </a:outerShdw>
                </a:effectLst>
              </a:rPr>
              <a:t>Programación controlada por eventos(Programación dirigida por eventos)</a:t>
            </a:r>
          </a:p>
          <a:p>
            <a:endParaRPr lang="es-ES" b="1" dirty="0">
              <a:effectLst>
                <a:outerShdw blurRad="38100" dist="38100" dir="2700000" algn="tl">
                  <a:srgbClr val="000000">
                    <a:alpha val="43137"/>
                  </a:srgbClr>
                </a:outerShdw>
              </a:effectLst>
            </a:endParaRPr>
          </a:p>
          <a:p>
            <a:pPr marL="0" indent="0">
              <a:buNone/>
            </a:pPr>
            <a:r>
              <a:rPr lang="es-ES" dirty="0"/>
              <a:t>Paradigma de programación en el que el programador define el código que se ejecuta en respuesta a eventos invocados por el usuario. Difiere de la programación  procedural, en la cual el programa comienza en la primera   línea   de   código   y   sigue   un   flujo   definido   llamando procedimientos  cuando  es  necesario.  La  programación controlada  por eventos  es  la  esencia  de  las  interfaces  gráficas  de  usuario;  el  usuario acciona y el código responde. </a:t>
            </a:r>
          </a:p>
        </p:txBody>
      </p:sp>
    </p:spTree>
    <p:extLst>
      <p:ext uri="{BB962C8B-B14F-4D97-AF65-F5344CB8AC3E}">
        <p14:creationId xmlns:p14="http://schemas.microsoft.com/office/powerpoint/2010/main" val="3049071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a:extLst>
              <a:ext uri="{FF2B5EF4-FFF2-40B4-BE49-F238E27FC236}">
                <a16:creationId xmlns:a16="http://schemas.microsoft.com/office/drawing/2014/main" id="{9B8069B3-9C67-456F-9BB2-2AD73C5FDF30}"/>
              </a:ext>
            </a:extLst>
          </p:cNvPr>
          <p:cNvSpPr>
            <a:spLocks noGrp="1" noChangeArrowheads="1"/>
          </p:cNvSpPr>
          <p:nvPr>
            <p:ph type="title"/>
          </p:nvPr>
        </p:nvSpPr>
        <p:spPr/>
        <p:txBody>
          <a:bodyPr/>
          <a:lstStyle/>
          <a:p>
            <a:pPr algn="ctr"/>
            <a:r>
              <a:rPr lang="es-AR" altLang="es-ES"/>
              <a:t>El diseñador de formularios</a:t>
            </a:r>
          </a:p>
        </p:txBody>
      </p:sp>
      <p:sp>
        <p:nvSpPr>
          <p:cNvPr id="794627" name="Rectangle 3">
            <a:extLst>
              <a:ext uri="{FF2B5EF4-FFF2-40B4-BE49-F238E27FC236}">
                <a16:creationId xmlns:a16="http://schemas.microsoft.com/office/drawing/2014/main" id="{51612413-28E4-4118-83E7-7F14C48B967F}"/>
              </a:ext>
            </a:extLst>
          </p:cNvPr>
          <p:cNvSpPr>
            <a:spLocks noGrp="1" noChangeArrowheads="1"/>
          </p:cNvSpPr>
          <p:nvPr>
            <p:ph idx="1"/>
          </p:nvPr>
        </p:nvSpPr>
        <p:spPr/>
        <p:txBody>
          <a:bodyPr>
            <a:normAutofit fontScale="85000" lnSpcReduction="20000"/>
          </a:bodyPr>
          <a:lstStyle/>
          <a:p>
            <a:r>
              <a:rPr lang="es-AR" altLang="es-ES" sz="2600" dirty="0"/>
              <a:t>Al momento de diseñar un formulario, el diseñador de Visual Studio escribe de forma automática el código que describe a cada uno de los controles y al propio formulario.</a:t>
            </a:r>
          </a:p>
          <a:p>
            <a:r>
              <a:rPr lang="es-AR" altLang="es-ES" sz="2600" dirty="0"/>
              <a:t>El concepto de </a:t>
            </a:r>
            <a:r>
              <a:rPr lang="es-AR" altLang="es-ES" sz="2600" dirty="0" err="1"/>
              <a:t>Partial</a:t>
            </a:r>
            <a:r>
              <a:rPr lang="es-AR" altLang="es-ES" sz="2600" dirty="0"/>
              <a:t> </a:t>
            </a:r>
            <a:r>
              <a:rPr lang="es-AR" altLang="es-ES" sz="2600" dirty="0" err="1"/>
              <a:t>class</a:t>
            </a:r>
            <a:r>
              <a:rPr lang="es-AR" altLang="es-ES" sz="2600" dirty="0"/>
              <a:t> que incorpora .NET 2.0 permite separar el código de una clase en varios archivos fuentes diferentes.</a:t>
            </a:r>
          </a:p>
          <a:p>
            <a:r>
              <a:rPr lang="es-AR" altLang="es-ES" sz="2600" dirty="0"/>
              <a:t>El diseñador de formularios utiliza esta técnica para escribir en un archivo aparte todo el código que él mismo genera.</a:t>
            </a:r>
          </a:p>
          <a:p>
            <a:r>
              <a:rPr lang="es-AR" altLang="es-ES" sz="2600" dirty="0"/>
              <a:t>Esto permite organizar más claramente el código, manteniendo separada la lógica de la aplicación en un archivo diferente.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8" name="Rectangle 2">
            <a:extLst>
              <a:ext uri="{FF2B5EF4-FFF2-40B4-BE49-F238E27FC236}">
                <a16:creationId xmlns:a16="http://schemas.microsoft.com/office/drawing/2014/main" id="{855FAF73-7F1F-4B14-A6DC-8243B51D8ED0}"/>
              </a:ext>
            </a:extLst>
          </p:cNvPr>
          <p:cNvSpPr>
            <a:spLocks noGrp="1" noChangeArrowheads="1"/>
          </p:cNvSpPr>
          <p:nvPr>
            <p:ph type="title"/>
          </p:nvPr>
        </p:nvSpPr>
        <p:spPr/>
        <p:txBody>
          <a:bodyPr/>
          <a:lstStyle/>
          <a:p>
            <a:pPr algn="ctr"/>
            <a:r>
              <a:rPr lang="es-AR" altLang="es-ES" dirty="0"/>
              <a:t>¿ Qué es un formulario ?</a:t>
            </a:r>
            <a:endParaRPr lang="es-ES" altLang="es-ES" dirty="0"/>
          </a:p>
        </p:txBody>
      </p:sp>
      <p:sp>
        <p:nvSpPr>
          <p:cNvPr id="935939" name="Rectangle 3">
            <a:extLst>
              <a:ext uri="{FF2B5EF4-FFF2-40B4-BE49-F238E27FC236}">
                <a16:creationId xmlns:a16="http://schemas.microsoft.com/office/drawing/2014/main" id="{7CB87DB4-CEAA-4B05-86EA-6AFD322F3A61}"/>
              </a:ext>
            </a:extLst>
          </p:cNvPr>
          <p:cNvSpPr>
            <a:spLocks noGrp="1" noChangeArrowheads="1"/>
          </p:cNvSpPr>
          <p:nvPr>
            <p:ph idx="1"/>
          </p:nvPr>
        </p:nvSpPr>
        <p:spPr/>
        <p:txBody>
          <a:bodyPr/>
          <a:lstStyle/>
          <a:p>
            <a:r>
              <a:rPr lang="es-ES" altLang="es-ES" dirty="0"/>
              <a:t>Un formulario </a:t>
            </a:r>
            <a:r>
              <a:rPr lang="es-ES" altLang="es-ES" b="1" i="1" dirty="0"/>
              <a:t>Windows </a:t>
            </a:r>
            <a:r>
              <a:rPr lang="es-ES" altLang="es-ES" b="1" i="1" dirty="0" err="1"/>
              <a:t>Forms</a:t>
            </a:r>
            <a:r>
              <a:rPr lang="es-ES" altLang="es-ES" b="1" i="1" dirty="0"/>
              <a:t> </a:t>
            </a:r>
            <a:r>
              <a:rPr lang="es-ES" altLang="es-ES" dirty="0"/>
              <a:t>actúa como interfaz del usuario local de Windows.</a:t>
            </a:r>
          </a:p>
          <a:p>
            <a:r>
              <a:rPr lang="es-ES" altLang="es-ES" dirty="0"/>
              <a:t>Los formularios pueden ser ventanas estándar, interfaces de múltiples documentos (MDI), cuadros de diálogo, etc.</a:t>
            </a:r>
          </a:p>
          <a:p>
            <a:r>
              <a:rPr lang="es-ES" altLang="es-ES" dirty="0"/>
              <a:t>Los formularios son clases que exponen propiedades, métodos que definen su comportamiento y eventos que definen la interacción con el usuario.</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Circuito</Template>
  <TotalTime>322</TotalTime>
  <Words>2475</Words>
  <Application>Microsoft Office PowerPoint</Application>
  <PresentationFormat>Panorámica</PresentationFormat>
  <Paragraphs>233</Paragraphs>
  <Slides>29</Slides>
  <Notes>16</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29</vt:i4>
      </vt:variant>
    </vt:vector>
  </HeadingPairs>
  <TitlesOfParts>
    <vt:vector size="33" baseType="lpstr">
      <vt:lpstr>Arial</vt:lpstr>
      <vt:lpstr>Calibri</vt:lpstr>
      <vt:lpstr>Tw Cen MT</vt:lpstr>
      <vt:lpstr>Circuito</vt:lpstr>
      <vt:lpstr>Herramientas de programación I</vt:lpstr>
      <vt:lpstr>Diseño de interfaz gráfica</vt:lpstr>
      <vt:lpstr>Creación de proyectos Windows forms</vt:lpstr>
      <vt:lpstr>¿ Qué es Windows Forms ?</vt:lpstr>
      <vt:lpstr>Terminología de Visual Studio</vt:lpstr>
      <vt:lpstr>Terminología de Visual Studio</vt:lpstr>
      <vt:lpstr>Terminología de Visual Studio</vt:lpstr>
      <vt:lpstr>El diseñador de formularios</vt:lpstr>
      <vt:lpstr>¿ Qué es un formulario ?</vt:lpstr>
      <vt:lpstr>Entorno de trabajo</vt:lpstr>
      <vt:lpstr>Snaplines</vt:lpstr>
      <vt:lpstr>Controles comunes - Formulario</vt:lpstr>
      <vt:lpstr>Controles comunes - Label</vt:lpstr>
      <vt:lpstr>Controles comunes - Button</vt:lpstr>
      <vt:lpstr>Ciclo de vida del formulario</vt:lpstr>
      <vt:lpstr>Trabajando con el Mouse</vt:lpstr>
      <vt:lpstr>Trabajando con el Teclado</vt:lpstr>
      <vt:lpstr>MessageBox</vt:lpstr>
      <vt:lpstr>Breves ejemplos</vt:lpstr>
      <vt:lpstr>Cambiar el color del formulario </vt:lpstr>
      <vt:lpstr>Cambiar el color del formulario </vt:lpstr>
      <vt:lpstr>Cambiar el color del formulario </vt:lpstr>
      <vt:lpstr>Cambiar el color del formulario </vt:lpstr>
      <vt:lpstr>Cambiar el color del formulario </vt:lpstr>
      <vt:lpstr>Cambiar posicionamiento de figura</vt:lpstr>
      <vt:lpstr>Cambiar posicionamiento de figura</vt:lpstr>
      <vt:lpstr>Cambiar posicionamiento de figura</vt:lpstr>
      <vt:lpstr>Ejercicios</vt:lpstr>
      <vt:lpstr>Ejercicios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Herramientas de programación III</dc:title>
  <dc:creator>niwdeyen</dc:creator>
  <cp:lastModifiedBy>samaniw</cp:lastModifiedBy>
  <cp:revision>20</cp:revision>
  <dcterms:created xsi:type="dcterms:W3CDTF">2020-02-04T11:58:41Z</dcterms:created>
  <dcterms:modified xsi:type="dcterms:W3CDTF">2020-03-27T17:58:07Z</dcterms:modified>
</cp:coreProperties>
</file>