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311" r:id="rId15"/>
    <p:sldId id="270" r:id="rId16"/>
    <p:sldId id="271" r:id="rId17"/>
    <p:sldId id="272" r:id="rId18"/>
    <p:sldId id="273" r:id="rId19"/>
    <p:sldId id="274" r:id="rId20"/>
    <p:sldId id="314" r:id="rId21"/>
    <p:sldId id="320" r:id="rId22"/>
    <p:sldId id="321" r:id="rId23"/>
    <p:sldId id="322" r:id="rId24"/>
    <p:sldId id="315" r:id="rId25"/>
    <p:sldId id="316" r:id="rId26"/>
    <p:sldId id="323"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312" r:id="rId46"/>
    <p:sldId id="32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4660"/>
  </p:normalViewPr>
  <p:slideViewPr>
    <p:cSldViewPr snapToGrid="0">
      <p:cViewPr varScale="1">
        <p:scale>
          <a:sx n="77" d="100"/>
          <a:sy n="77" d="100"/>
        </p:scale>
        <p:origin x="120"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1F833-8DF3-472E-A94D-4CBC128BD4D1}" type="datetimeFigureOut">
              <a:rPr lang="es-ES" smtClean="0"/>
              <a:t>06/02/2020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E91E5-1602-4EF2-8E4F-E0555FAFC75E}" type="slidenum">
              <a:rPr lang="es-ES" smtClean="0"/>
              <a:t>‹Nº›</a:t>
            </a:fld>
            <a:endParaRPr lang="es-ES"/>
          </a:p>
        </p:txBody>
      </p:sp>
    </p:spTree>
    <p:extLst>
      <p:ext uri="{BB962C8B-B14F-4D97-AF65-F5344CB8AC3E}">
        <p14:creationId xmlns:p14="http://schemas.microsoft.com/office/powerpoint/2010/main" val="144314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028BE-8171-4ADA-B774-4B0839C115D5}" type="slidenum">
              <a:rPr lang="en-US" altLang="en-US"/>
              <a:pPr/>
              <a:t>3</a:t>
            </a:fld>
            <a:endParaRPr lang="en-US" alt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s-AR" altLang="en-US"/>
              <a:t>A lo largo de la historia se han ido desarrollando distintos lenguajes de programación basados en distintos paradigmas o formas de estructurar y pensar el desarrollo de software. A principios de la década de 1980 comenzó a surgir el llamado paradigma de “Orientación a Objetos”, que proponía una forma novedosa de comprender y modelar el mundo que nos rodea. Hoy, luego de varias décadas, este paradigma es sin duda uno de los principales y más importantes en la escena del desarrollo de software.</a:t>
            </a:r>
          </a:p>
        </p:txBody>
      </p:sp>
    </p:spTree>
    <p:extLst>
      <p:ext uri="{BB962C8B-B14F-4D97-AF65-F5344CB8AC3E}">
        <p14:creationId xmlns:p14="http://schemas.microsoft.com/office/powerpoint/2010/main" val="28470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B62E82-AA61-430B-89DD-EC8C11ABFA37}" type="slidenum">
              <a:rPr lang="en-US" altLang="en-US"/>
              <a:pPr/>
              <a:t>12</a:t>
            </a:fld>
            <a:endParaRPr lang="en-US" altLang="en-US" dirty="0"/>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s-AR" altLang="en-US" dirty="0"/>
          </a:p>
        </p:txBody>
      </p:sp>
    </p:spTree>
    <p:extLst>
      <p:ext uri="{BB962C8B-B14F-4D97-AF65-F5344CB8AC3E}">
        <p14:creationId xmlns:p14="http://schemas.microsoft.com/office/powerpoint/2010/main" val="2599572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.NET es una plataforma para el desarrollo, despliegue y ejecución de aplicaciones orientadas a servicios sobre entornos distribuidos. </a:t>
            </a:r>
          </a:p>
          <a:p>
            <a:pPr marL="0" indent="0">
              <a:buNone/>
            </a:pPr>
            <a:r>
              <a:rPr lang="es-ES" dirty="0" smtClean="0"/>
              <a:t>Es el Resultado de la confluencia de dos proyectos: </a:t>
            </a:r>
          </a:p>
          <a:p>
            <a:pPr lvl="1"/>
            <a:r>
              <a:rPr lang="es-ES" dirty="0" smtClean="0"/>
              <a:t>El primero de ellos tenía como objetivo la mejora del desarrollo sobre las  plataformas Windows, prestando una especial atención a la mejora del modelo COM. </a:t>
            </a:r>
          </a:p>
          <a:p>
            <a:pPr lvl="1"/>
            <a:r>
              <a:rPr lang="es-ES" dirty="0" smtClean="0"/>
              <a:t>El segundo proyecto, conocido como NGWS (</a:t>
            </a:r>
            <a:r>
              <a:rPr lang="es-ES" dirty="0" err="1" smtClean="0"/>
              <a:t>Next</a:t>
            </a:r>
            <a:r>
              <a:rPr lang="es-ES" dirty="0" smtClean="0"/>
              <a:t> </a:t>
            </a:r>
            <a:r>
              <a:rPr lang="es-ES" dirty="0" err="1" smtClean="0"/>
              <a:t>Generation</a:t>
            </a:r>
            <a:r>
              <a:rPr lang="es-ES" dirty="0" smtClean="0"/>
              <a:t> Windows </a:t>
            </a:r>
            <a:r>
              <a:rPr lang="es-ES" dirty="0" err="1" smtClean="0"/>
              <a:t>Services</a:t>
            </a:r>
            <a:r>
              <a:rPr lang="es-ES" dirty="0" smtClean="0"/>
              <a:t>), tenía como objetivo la creación de una plataforma para el desarrollo del software como servicio. </a:t>
            </a:r>
          </a:p>
          <a:p>
            <a:r>
              <a:rPr lang="es-ES" dirty="0" smtClean="0"/>
              <a:t>La plataforma .NET cubre todas las capas del desarrollo de software, existiendo una alta integración entre las tecnologías de presentación, de componentes y de acceso a datos</a:t>
            </a:r>
            <a:endParaRPr lang="es-ES" dirty="0"/>
          </a:p>
        </p:txBody>
      </p:sp>
      <p:sp>
        <p:nvSpPr>
          <p:cNvPr id="4" name="Marcador de número de diapositiva 3"/>
          <p:cNvSpPr>
            <a:spLocks noGrp="1"/>
          </p:cNvSpPr>
          <p:nvPr>
            <p:ph type="sldNum" sz="quarter" idx="10"/>
          </p:nvPr>
        </p:nvSpPr>
        <p:spPr/>
        <p:txBody>
          <a:bodyPr/>
          <a:lstStyle/>
          <a:p>
            <a:fld id="{3E66054A-78FE-4486-A15A-E38FBA03A73E}" type="slidenum">
              <a:rPr lang="es-ES" smtClean="0"/>
              <a:t>16</a:t>
            </a:fld>
            <a:endParaRPr lang="es-ES"/>
          </a:p>
        </p:txBody>
      </p:sp>
    </p:spTree>
    <p:extLst>
      <p:ext uri="{BB962C8B-B14F-4D97-AF65-F5344CB8AC3E}">
        <p14:creationId xmlns:p14="http://schemas.microsoft.com/office/powerpoint/2010/main" val="310935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CD47BFC-C039-4ABE-9D8B-911732D7B22F}" type="slidenum">
              <a:rPr lang="es-AR" altLang="en-US"/>
              <a:pPr/>
              <a:t>28</a:t>
            </a:fld>
            <a:endParaRPr lang="es-AR" altLang="en-US"/>
          </a:p>
        </p:txBody>
      </p:sp>
      <p:sp>
        <p:nvSpPr>
          <p:cNvPr id="8194"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327681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6E4C02B-A8AC-4BFF-A4E0-3E292A292AAB}" type="slidenum">
              <a:rPr lang="es-AR" altLang="en-US"/>
              <a:pPr/>
              <a:t>29</a:t>
            </a:fld>
            <a:endParaRPr lang="es-AR" altLang="en-US"/>
          </a:p>
        </p:txBody>
      </p:sp>
      <p:sp>
        <p:nvSpPr>
          <p:cNvPr id="22937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692394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75BDF0A-D40B-4A7B-BECF-55DEDDF52C66}" type="slidenum">
              <a:rPr lang="es-AR" altLang="en-US"/>
              <a:pPr/>
              <a:t>30</a:t>
            </a:fld>
            <a:endParaRPr lang="es-AR" altLang="en-US"/>
          </a:p>
        </p:txBody>
      </p:sp>
      <p:sp>
        <p:nvSpPr>
          <p:cNvPr id="1024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189137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18D8A08-498F-4A5D-9B41-16C6E6FE49A4}" type="slidenum">
              <a:rPr lang="es-AR" altLang="en-US"/>
              <a:pPr/>
              <a:t>31</a:t>
            </a:fld>
            <a:endParaRPr lang="es-AR" altLang="en-US"/>
          </a:p>
        </p:txBody>
      </p:sp>
      <p:sp>
        <p:nvSpPr>
          <p:cNvPr id="252930"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488719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2E27971-8A59-4BE5-A35D-F940B6B39CEB}" type="slidenum">
              <a:rPr lang="es-AR" altLang="en-US"/>
              <a:pPr/>
              <a:t>32</a:t>
            </a:fld>
            <a:endParaRPr lang="es-AR" altLang="en-US"/>
          </a:p>
        </p:txBody>
      </p:sp>
      <p:sp>
        <p:nvSpPr>
          <p:cNvPr id="21504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59280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26506-2019-404D-93E6-EE75D1D6825F}" type="slidenum">
              <a:rPr lang="es-AR" altLang="en-US"/>
              <a:pPr/>
              <a:t>33</a:t>
            </a:fld>
            <a:endParaRPr lang="es-AR" altLang="en-US"/>
          </a:p>
        </p:txBody>
      </p:sp>
      <p:sp>
        <p:nvSpPr>
          <p:cNvPr id="231426" name="Rectangle 2"/>
          <p:cNvSpPr txBox="1">
            <a:spLocks noGrp="1" noRot="1" noChangeAspect="1" noChangeArrowheads="1" noTextEdit="1"/>
          </p:cNvSpPr>
          <p:nvPr>
            <p:ph type="sldImg"/>
          </p:nvPr>
        </p:nvSpPr>
        <p:spPr>
          <a:xfrm>
            <a:off x="379413" y="695325"/>
            <a:ext cx="6096000" cy="3429000"/>
          </a:xfrm>
          <a:ln/>
        </p:spPr>
      </p:sp>
      <p:sp>
        <p:nvSpPr>
          <p:cNvPr id="231427" name="Rectangle 3"/>
          <p:cNvSpPr txBox="1">
            <a:spLocks noGrp="1" noChangeArrowheads="1"/>
          </p:cNvSpPr>
          <p:nvPr>
            <p:ph type="body" idx="1"/>
          </p:nvPr>
        </p:nvSpPr>
        <p:spPr>
          <a:xfrm>
            <a:off x="685800" y="4343400"/>
            <a:ext cx="5486400" cy="4037013"/>
          </a:xfrm>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5205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46E79E41-8DA2-4115-AD6B-6F1FBA22DFAF}" type="slidenum">
              <a:rPr lang="es-AR" altLang="en-US"/>
              <a:pPr/>
              <a:t>34</a:t>
            </a:fld>
            <a:endParaRPr lang="es-AR" altLang="en-US"/>
          </a:p>
        </p:txBody>
      </p:sp>
      <p:sp>
        <p:nvSpPr>
          <p:cNvPr id="23449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3625346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CCC8903-483B-4AD8-AED2-7583CDD4EC57}" type="slidenum">
              <a:rPr lang="es-AR" altLang="en-US"/>
              <a:pPr/>
              <a:t>35</a:t>
            </a:fld>
            <a:endParaRPr lang="es-AR" altLang="en-US"/>
          </a:p>
        </p:txBody>
      </p:sp>
      <p:sp>
        <p:nvSpPr>
          <p:cNvPr id="12290"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47080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89442-DFEE-4C29-8632-138769DBEE0C}" type="slidenum">
              <a:rPr lang="en-US" altLang="en-US"/>
              <a:pPr/>
              <a:t>4</a:t>
            </a:fld>
            <a:endParaRPr lang="en-US" altLang="en-US"/>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a:xfrm>
            <a:off x="706438" y="4843463"/>
            <a:ext cx="5653087" cy="4589462"/>
          </a:xfrm>
        </p:spPr>
        <p:txBody>
          <a:bodyPr/>
          <a:lstStyle/>
          <a:p>
            <a:r>
              <a:rPr lang="es-AR" altLang="en-US"/>
              <a:t>En la actualidad, el paradigma de orientación a objetos es sin lugar a dudas el más utilizado por las empresas de todo el mundo a la hora de encarar desarrollos de aplicaciones de software, ya que permite representar de manera relativamente simple modelos y realidades muy complejas y esto hace que el software sea más fácil de programar, comprender y mantener. Por otra parte, luego de más de 20 años de investigación y desarrollo sobre Orientación a Objetos pareciera ser que la industria se ha dado cuenta que el paradigma está lo suficientemente maduro como para dar soporte a las aplicaciones más importantes del mundo actual.</a:t>
            </a:r>
          </a:p>
        </p:txBody>
      </p:sp>
    </p:spTree>
    <p:extLst>
      <p:ext uri="{BB962C8B-B14F-4D97-AF65-F5344CB8AC3E}">
        <p14:creationId xmlns:p14="http://schemas.microsoft.com/office/powerpoint/2010/main" val="493748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D371034-D064-46E3-B77D-275034EFC6B7}" type="slidenum">
              <a:rPr lang="es-AR" altLang="en-US"/>
              <a:pPr/>
              <a:t>36</a:t>
            </a:fld>
            <a:endParaRPr lang="es-AR" altLang="en-US"/>
          </a:p>
        </p:txBody>
      </p:sp>
      <p:sp>
        <p:nvSpPr>
          <p:cNvPr id="1433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386662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EEA26A9-958F-49E6-99C5-EB89E11C4D12}" type="slidenum">
              <a:rPr lang="es-AR" altLang="en-US"/>
              <a:pPr/>
              <a:t>37</a:t>
            </a:fld>
            <a:endParaRPr lang="es-AR" altLang="en-US"/>
          </a:p>
        </p:txBody>
      </p:sp>
      <p:sp>
        <p:nvSpPr>
          <p:cNvPr id="22530"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3445517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FD4B4B9-F500-4017-AC20-059F81F02BB4}" type="slidenum">
              <a:rPr lang="es-AR" altLang="en-US"/>
              <a:pPr/>
              <a:t>38</a:t>
            </a:fld>
            <a:endParaRPr lang="es-AR" altLang="en-US"/>
          </a:p>
        </p:txBody>
      </p:sp>
      <p:sp>
        <p:nvSpPr>
          <p:cNvPr id="236546"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556333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A8F428F-C10F-42E3-9B72-A8EAD40965DD}" type="slidenum">
              <a:rPr lang="es-AR" altLang="en-US"/>
              <a:pPr/>
              <a:t>39</a:t>
            </a:fld>
            <a:endParaRPr lang="es-AR" altLang="en-US"/>
          </a:p>
        </p:txBody>
      </p:sp>
      <p:sp>
        <p:nvSpPr>
          <p:cNvPr id="18434"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842663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B843C7D-CE28-411E-9D0B-34382E8E7AFE}" type="slidenum">
              <a:rPr lang="es-AR" altLang="en-US"/>
              <a:pPr/>
              <a:t>40</a:t>
            </a:fld>
            <a:endParaRPr lang="es-AR" altLang="en-US"/>
          </a:p>
        </p:txBody>
      </p:sp>
      <p:sp>
        <p:nvSpPr>
          <p:cNvPr id="2048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765005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2F1B4EF-34BF-4758-AF12-6A3460B2F8CD}" type="slidenum">
              <a:rPr lang="es-AR" altLang="en-US"/>
              <a:pPr/>
              <a:t>41</a:t>
            </a:fld>
            <a:endParaRPr lang="es-AR" altLang="en-US"/>
          </a:p>
        </p:txBody>
      </p:sp>
      <p:sp>
        <p:nvSpPr>
          <p:cNvPr id="24064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0664927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0A5FDF5-6069-4320-9C7B-609F8C9B64B2}" type="slidenum">
              <a:rPr lang="es-AR" altLang="en-US"/>
              <a:pPr/>
              <a:t>42</a:t>
            </a:fld>
            <a:endParaRPr lang="es-AR" altLang="en-US"/>
          </a:p>
        </p:txBody>
      </p:sp>
      <p:sp>
        <p:nvSpPr>
          <p:cNvPr id="24578"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899592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302846A-7832-4216-9347-2433FDDF8530}" type="slidenum">
              <a:rPr lang="es-AR" altLang="en-US"/>
              <a:pPr/>
              <a:t>43</a:t>
            </a:fld>
            <a:endParaRPr lang="es-AR" altLang="en-US"/>
          </a:p>
        </p:txBody>
      </p:sp>
      <p:sp>
        <p:nvSpPr>
          <p:cNvPr id="26626"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716150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91239E3-C7FC-4380-9F6A-2996C70ECA26}" type="slidenum">
              <a:rPr lang="es-AR" altLang="en-US"/>
              <a:pPr/>
              <a:t>44</a:t>
            </a:fld>
            <a:endParaRPr lang="es-AR" altLang="en-US"/>
          </a:p>
        </p:txBody>
      </p:sp>
      <p:sp>
        <p:nvSpPr>
          <p:cNvPr id="250882" name="Text Box 2"/>
          <p:cNvSpPr txBox="1">
            <a:spLocks noChangeArrowheads="1"/>
          </p:cNvSpPr>
          <p:nvPr/>
        </p:nvSpPr>
        <p:spPr bwMode="auto">
          <a:xfrm>
            <a:off x="1144588" y="685800"/>
            <a:ext cx="4570412"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207858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3280A-60E3-4A45-AD77-345EC4C45F48}" type="slidenum">
              <a:rPr lang="en-US" altLang="en-US"/>
              <a:pPr/>
              <a:t>5</a:t>
            </a:fld>
            <a:endParaRPr lang="en-US" alt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a:xfrm>
            <a:off x="706438" y="4843463"/>
            <a:ext cx="5653087" cy="4589462"/>
          </a:xfrm>
        </p:spPr>
        <p:txBody>
          <a:bodyPr/>
          <a:lstStyle/>
          <a:p>
            <a:endParaRPr lang="es-AR" altLang="en-US"/>
          </a:p>
        </p:txBody>
      </p:sp>
    </p:spTree>
    <p:extLst>
      <p:ext uri="{BB962C8B-B14F-4D97-AF65-F5344CB8AC3E}">
        <p14:creationId xmlns:p14="http://schemas.microsoft.com/office/powerpoint/2010/main" val="124853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D0EFAE-740A-4117-AAD5-1F6C2CE3C29E}" type="slidenum">
              <a:rPr lang="en-US" altLang="en-US"/>
              <a:pPr/>
              <a:t>6</a:t>
            </a:fld>
            <a:endParaRPr lang="en-US" alt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706438" y="4843463"/>
            <a:ext cx="5653087" cy="4589462"/>
          </a:xfrm>
        </p:spPr>
        <p:txBody>
          <a:bodyPr/>
          <a:lstStyle/>
          <a:p>
            <a:r>
              <a:rPr lang="es-AR" altLang="en-US" dirty="0"/>
              <a:t>Según las definiciones formales de James </a:t>
            </a:r>
            <a:r>
              <a:rPr lang="es-AR" altLang="en-US" dirty="0" err="1"/>
              <a:t>Rumbaugh</a:t>
            </a:r>
            <a:r>
              <a:rPr lang="es-AR" altLang="en-US" dirty="0"/>
              <a:t> y Grady </a:t>
            </a:r>
            <a:r>
              <a:rPr lang="es-AR" altLang="en-US" dirty="0" err="1"/>
              <a:t>Booch</a:t>
            </a:r>
            <a:r>
              <a:rPr lang="es-AR" altLang="en-US" dirty="0"/>
              <a:t> (dos de las principales autoridades de la orientación a objetos en la actualidad, y coautores de UML, el lenguaje de modelado universal para objetos), un objeto es una abstracción de la realidad que tiene un significado concreto y claro para el problema que se está modelando. Un ejemplo de una entidad física representada como un objeto conceptual puede ser “Un Auto”.</a:t>
            </a:r>
          </a:p>
          <a:p>
            <a:r>
              <a:rPr lang="es-AR" altLang="en-US" dirty="0"/>
              <a:t>Ahora bien, todos los objetos tienen 3 características principales:</a:t>
            </a:r>
          </a:p>
          <a:p>
            <a:pPr>
              <a:buFontTx/>
              <a:buChar char="-"/>
            </a:pPr>
            <a:r>
              <a:rPr lang="es-AR" altLang="en-US" u="sng" dirty="0"/>
              <a:t>Estado</a:t>
            </a:r>
            <a:r>
              <a:rPr lang="es-AR" altLang="en-US" dirty="0"/>
              <a:t>: representa la definición de atributos internos del objeto, sus características. Por ejemplo, un auto tiene un cierto número de puertas, un cierto número de ruedas, un volante, un motor, pedales, etc. </a:t>
            </a:r>
          </a:p>
          <a:p>
            <a:pPr>
              <a:buFontTx/>
              <a:buChar char="-"/>
            </a:pPr>
            <a:r>
              <a:rPr lang="es-AR" altLang="en-US" u="sng" dirty="0"/>
              <a:t>Comportamiento</a:t>
            </a:r>
            <a:r>
              <a:rPr lang="es-AR" altLang="en-US" dirty="0"/>
              <a:t>: representa la definición del comportamiento del objeto, las acciones que éste puede realizar. Por ejemplo, un auto puede “arrancar”, “frenar”, “doblar”, “acelerar”, etc.</a:t>
            </a:r>
          </a:p>
          <a:p>
            <a:pPr>
              <a:buFontTx/>
              <a:buChar char="-"/>
            </a:pPr>
            <a:r>
              <a:rPr lang="es-AR" altLang="en-US" u="sng" dirty="0"/>
              <a:t>Identidad</a:t>
            </a:r>
            <a:r>
              <a:rPr lang="es-AR" altLang="en-US" dirty="0"/>
              <a:t>: </a:t>
            </a:r>
            <a:r>
              <a:rPr lang="es-ES" altLang="en-US" dirty="0"/>
              <a:t>Cada objeto tiene una identidad única, incluso si su estado es idéntico al de otro objeto</a:t>
            </a:r>
            <a:endParaRPr lang="es-AR" altLang="en-US" dirty="0"/>
          </a:p>
        </p:txBody>
      </p:sp>
    </p:spTree>
    <p:extLst>
      <p:ext uri="{BB962C8B-B14F-4D97-AF65-F5344CB8AC3E}">
        <p14:creationId xmlns:p14="http://schemas.microsoft.com/office/powerpoint/2010/main" val="347918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5FFC2-A969-4CAE-B67E-C987CB9764DE}" type="slidenum">
              <a:rPr lang="en-US" altLang="en-US"/>
              <a:pPr/>
              <a:t>7</a:t>
            </a:fld>
            <a:endParaRPr lang="en-US" alt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s-AR" altLang="en-US"/>
          </a:p>
        </p:txBody>
      </p:sp>
    </p:spTree>
    <p:extLst>
      <p:ext uri="{BB962C8B-B14F-4D97-AF65-F5344CB8AC3E}">
        <p14:creationId xmlns:p14="http://schemas.microsoft.com/office/powerpoint/2010/main" val="191807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CA47C7-5874-40B7-81FE-8B40B8E28AA6}" type="slidenum">
              <a:rPr lang="en-US" altLang="en-US"/>
              <a:pPr/>
              <a:t>8</a:t>
            </a:fld>
            <a:endParaRPr lang="en-US" alt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s-AR" altLang="en-US"/>
          </a:p>
        </p:txBody>
      </p:sp>
    </p:spTree>
    <p:extLst>
      <p:ext uri="{BB962C8B-B14F-4D97-AF65-F5344CB8AC3E}">
        <p14:creationId xmlns:p14="http://schemas.microsoft.com/office/powerpoint/2010/main" val="30404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E73DB-8B04-40E4-ABD4-1CD4F490C3EC}" type="slidenum">
              <a:rPr lang="en-US" altLang="en-US"/>
              <a:pPr/>
              <a:t>9</a:t>
            </a:fld>
            <a:endParaRPr lang="en-US" altLang="en-US"/>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r>
              <a:rPr lang="es-AR" altLang="en-US"/>
              <a:t>El concepto de identidad se refiere al hecho de que cada objeto es único en el mundo, por más que su conjunto de atributos y sus valores sean exactamente iguales a los de otros objetos. Por ejemplo, dos autos del mismo modelo, color, motor, salidos de la misma línea de producción el mismo día no dejan de ser dos autos diferentes, por más que su conjunto de atributos y sus valores sean iguales. La única posibilidad de que dos objetos sean iguales es que sean el mismo objeto.</a:t>
            </a:r>
          </a:p>
        </p:txBody>
      </p:sp>
    </p:spTree>
    <p:extLst>
      <p:ext uri="{BB962C8B-B14F-4D97-AF65-F5344CB8AC3E}">
        <p14:creationId xmlns:p14="http://schemas.microsoft.com/office/powerpoint/2010/main" val="839621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6AAD9-88F7-4CC6-B732-D2C32F488DEB}" type="slidenum">
              <a:rPr lang="en-US" altLang="en-US"/>
              <a:pPr/>
              <a:t>10</a:t>
            </a:fld>
            <a:endParaRPr lang="en-US" altLang="en-U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r>
              <a:rPr lang="es-AR" altLang="en-US"/>
              <a:t>La forma más sencilla de entender el concepto de clase es si la vemos como una agrupación de objetos con características similares. Por ejemplo, un auto ES UN tipo particular de vehículo motorizado, con lo cual dentro de su comportamiento podemos encontrar “arrancar” y “frenar”, entre otros. Ahora bien, una motocicleta también ES UN vehículo motorizado, y tiene dentro de su comportamiento “arrancar” y “frenar”. El conjunto de atributos también es compartido entre una motocicleta y un automóvil, aunque sus valores no coincidan necesariamente. Por ejemplo, ambos tienen el atributo “cantidad de ruedas”, sólo que el auto tiene 4 y la motocicleta 2.</a:t>
            </a:r>
          </a:p>
        </p:txBody>
      </p:sp>
    </p:spTree>
    <p:extLst>
      <p:ext uri="{BB962C8B-B14F-4D97-AF65-F5344CB8AC3E}">
        <p14:creationId xmlns:p14="http://schemas.microsoft.com/office/powerpoint/2010/main" val="3397357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E4F90-9734-4548-A71D-2009CD857669}" type="slidenum">
              <a:rPr lang="en-US" altLang="en-US"/>
              <a:pPr/>
              <a:t>11</a:t>
            </a:fld>
            <a:endParaRPr lang="en-US" altLang="en-US" dirty="0"/>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r>
              <a:rPr lang="es-AR" altLang="en-US" dirty="0"/>
              <a:t>Otra forma útil de ver una clase es como una plantilla, plano o molde de un conjunto de entidades a partir del cual se crearán luego instancias particulares (los objetos). La interacción de las entidades en el mundo real se produce entre objetos, no entre clases. Las clases no tienen “vida” en el mundo real, los objetos sí. Para poder interactuar con alguna clase deberemos crear una instancia particular de ella, con un conjunto de valores definidos para los atributos. A este proceso se lo conoce como “instanciación de un objeto”.</a:t>
            </a:r>
          </a:p>
        </p:txBody>
      </p:sp>
    </p:spTree>
    <p:extLst>
      <p:ext uri="{BB962C8B-B14F-4D97-AF65-F5344CB8AC3E}">
        <p14:creationId xmlns:p14="http://schemas.microsoft.com/office/powerpoint/2010/main" val="426989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Título 1"/>
          <p:cNvSpPr>
            <a:spLocks noGrp="1"/>
          </p:cNvSpPr>
          <p:nvPr>
            <p:ph type="title"/>
          </p:nvPr>
        </p:nvSpPr>
        <p:spPr>
          <a:xfrm>
            <a:off x="508001" y="228600"/>
            <a:ext cx="11190817" cy="750888"/>
          </a:xfrm>
        </p:spPr>
        <p:txBody>
          <a:bodyPr/>
          <a:lstStyle/>
          <a:p>
            <a:r>
              <a:rPr lang="es-ES" smtClean="0"/>
              <a:t>Haga clic para modificar el estilo de título del patrón</a:t>
            </a:r>
            <a:endParaRPr lang="es-ES"/>
          </a:p>
        </p:txBody>
      </p:sp>
      <p:sp>
        <p:nvSpPr>
          <p:cNvPr id="3" name="Marcador de tabla 2"/>
          <p:cNvSpPr>
            <a:spLocks noGrp="1"/>
          </p:cNvSpPr>
          <p:nvPr>
            <p:ph type="tbl" idx="1"/>
          </p:nvPr>
        </p:nvSpPr>
        <p:spPr>
          <a:xfrm>
            <a:off x="508000" y="1416050"/>
            <a:ext cx="11184467" cy="1511300"/>
          </a:xfrm>
        </p:spPr>
        <p:txBody>
          <a:bodyPr/>
          <a:lstStyle/>
          <a:p>
            <a:endParaRPr lang="es-ES"/>
          </a:p>
        </p:txBody>
      </p:sp>
    </p:spTree>
    <p:extLst>
      <p:ext uri="{BB962C8B-B14F-4D97-AF65-F5344CB8AC3E}">
        <p14:creationId xmlns:p14="http://schemas.microsoft.com/office/powerpoint/2010/main" val="2412464385"/>
      </p:ext>
    </p:extLst>
  </p:cSld>
  <p:clrMapOvr>
    <a:masterClrMapping/>
  </p:clrMapOvr>
  <p:transition>
    <p:strips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508001" y="228600"/>
            <a:ext cx="11190817" cy="750888"/>
          </a:xfrm>
        </p:spPr>
        <p:txBody>
          <a:bodyPr/>
          <a:lstStyle/>
          <a:p>
            <a:r>
              <a:rPr lang="es-ES" smtClean="0"/>
              <a:t>Haga clic para modificar el estilo de título del patrón</a:t>
            </a:r>
            <a:endParaRPr lang="es-ES"/>
          </a:p>
        </p:txBody>
      </p:sp>
      <p:sp>
        <p:nvSpPr>
          <p:cNvPr id="3" name="Marcador de texto 2"/>
          <p:cNvSpPr>
            <a:spLocks noGrp="1"/>
          </p:cNvSpPr>
          <p:nvPr>
            <p:ph type="body" sz="half" idx="1"/>
          </p:nvPr>
        </p:nvSpPr>
        <p:spPr>
          <a:xfrm>
            <a:off x="508001" y="1416050"/>
            <a:ext cx="5490633"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201834" y="1416050"/>
            <a:ext cx="5490633" cy="1511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3113083083"/>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msdn.microsoft.com/es-es/library/ms172576(v=vs.90).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Herramientas de programación </a:t>
            </a:r>
            <a:r>
              <a:rPr lang="es-ES" dirty="0" smtClean="0"/>
              <a:t>I</a:t>
            </a:r>
            <a:endParaRPr lang="es-ES" dirty="0"/>
          </a:p>
        </p:txBody>
      </p:sp>
    </p:spTree>
    <p:extLst>
      <p:ext uri="{BB962C8B-B14F-4D97-AF65-F5344CB8AC3E}">
        <p14:creationId xmlns:p14="http://schemas.microsoft.com/office/powerpoint/2010/main" val="292659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2" name="Rectangle 8"/>
          <p:cNvSpPr>
            <a:spLocks noGrp="1" noChangeArrowheads="1"/>
          </p:cNvSpPr>
          <p:nvPr>
            <p:ph type="title"/>
          </p:nvPr>
        </p:nvSpPr>
        <p:spPr/>
        <p:txBody>
          <a:bodyPr/>
          <a:lstStyle/>
          <a:p>
            <a:r>
              <a:rPr lang="es-AR" altLang="en-US"/>
              <a:t>¿Qué es una Clase?</a:t>
            </a:r>
            <a:endParaRPr lang="en-US" altLang="en-US"/>
          </a:p>
        </p:txBody>
      </p:sp>
      <p:sp>
        <p:nvSpPr>
          <p:cNvPr id="610313" name="Rectangle 9"/>
          <p:cNvSpPr>
            <a:spLocks noGrp="1" noChangeArrowheads="1"/>
          </p:cNvSpPr>
          <p:nvPr>
            <p:ph idx="1"/>
          </p:nvPr>
        </p:nvSpPr>
        <p:spPr/>
        <p:txBody>
          <a:bodyPr>
            <a:normAutofit fontScale="92500" lnSpcReduction="20000"/>
          </a:bodyPr>
          <a:lstStyle/>
          <a:p>
            <a:r>
              <a:rPr lang="es-ES" altLang="en-US"/>
              <a:t>Una clase es una descripción de un grupo de objetos con: </a:t>
            </a:r>
          </a:p>
          <a:p>
            <a:pPr lvl="1"/>
            <a:r>
              <a:rPr lang="es-ES" altLang="en-US"/>
              <a:t>Propiedades en común (atributos)</a:t>
            </a:r>
          </a:p>
          <a:p>
            <a:pPr lvl="1"/>
            <a:r>
              <a:rPr lang="es-ES" altLang="en-US"/>
              <a:t>Comportamiento similar (operaciones)</a:t>
            </a:r>
          </a:p>
          <a:p>
            <a:pPr lvl="1"/>
            <a:r>
              <a:rPr lang="es-ES" altLang="en-US"/>
              <a:t>La misma forma de relacionarse con otros objetos (relaciones)</a:t>
            </a:r>
          </a:p>
          <a:p>
            <a:pPr lvl="1"/>
            <a:r>
              <a:rPr lang="es-ES" altLang="en-US"/>
              <a:t>Una semántica en común (significan lo mismo)</a:t>
            </a:r>
          </a:p>
          <a:p>
            <a:r>
              <a:rPr lang="es-ES" altLang="en-US"/>
              <a:t>Una clase es una abstracción que:</a:t>
            </a:r>
          </a:p>
          <a:p>
            <a:pPr lvl="1"/>
            <a:r>
              <a:rPr lang="es-ES" altLang="en-US"/>
              <a:t>Enfatiza las características relevantes</a:t>
            </a:r>
          </a:p>
          <a:p>
            <a:pPr lvl="1"/>
            <a:r>
              <a:rPr lang="es-ES" altLang="en-US"/>
              <a:t>Suprime otras características (simplificación)</a:t>
            </a:r>
          </a:p>
          <a:p>
            <a:r>
              <a:rPr lang="es-ES" altLang="en-US"/>
              <a:t>Un objeto es una instancia de una clase</a:t>
            </a:r>
            <a:endParaRPr lang="en-US" altLang="en-US"/>
          </a:p>
        </p:txBody>
      </p:sp>
    </p:spTree>
    <p:extLst>
      <p:ext uri="{BB962C8B-B14F-4D97-AF65-F5344CB8AC3E}">
        <p14:creationId xmlns:p14="http://schemas.microsoft.com/office/powerpoint/2010/main" val="98773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511" name="Rectangle 287"/>
          <p:cNvSpPr>
            <a:spLocks noGrp="1" noChangeArrowheads="1"/>
          </p:cNvSpPr>
          <p:nvPr>
            <p:ph type="title"/>
          </p:nvPr>
        </p:nvSpPr>
        <p:spPr/>
        <p:txBody>
          <a:bodyPr/>
          <a:lstStyle/>
          <a:p>
            <a:r>
              <a:rPr lang="es-CR" altLang="en-US" dirty="0"/>
              <a:t>Objetos y Clases</a:t>
            </a:r>
          </a:p>
        </p:txBody>
      </p:sp>
      <p:sp>
        <p:nvSpPr>
          <p:cNvPr id="564512" name="Rectangle 288"/>
          <p:cNvSpPr>
            <a:spLocks noGrp="1" noChangeArrowheads="1"/>
          </p:cNvSpPr>
          <p:nvPr>
            <p:ph type="body" idx="1"/>
          </p:nvPr>
        </p:nvSpPr>
        <p:spPr>
          <a:xfrm>
            <a:off x="1890713" y="1898425"/>
            <a:ext cx="8388350" cy="2520950"/>
          </a:xfrm>
        </p:spPr>
        <p:txBody>
          <a:bodyPr>
            <a:normAutofit lnSpcReduction="10000"/>
          </a:bodyPr>
          <a:lstStyle/>
          <a:p>
            <a:r>
              <a:rPr lang="es-ES" altLang="en-US" sz="2800" dirty="0"/>
              <a:t>Una clase es una definición abstracta de un objeto</a:t>
            </a:r>
          </a:p>
          <a:p>
            <a:pPr lvl="1"/>
            <a:r>
              <a:rPr lang="es-ES" altLang="en-US" sz="2400" dirty="0"/>
              <a:t>Define la estructura y el comportamiento compartidos por los objetos</a:t>
            </a:r>
          </a:p>
          <a:p>
            <a:pPr lvl="1"/>
            <a:r>
              <a:rPr lang="es-ES" altLang="en-US" sz="2400" dirty="0"/>
              <a:t>Sirve como modelo para la creación de objetos </a:t>
            </a:r>
          </a:p>
          <a:p>
            <a:r>
              <a:rPr lang="es-ES" altLang="en-US" sz="2800" dirty="0"/>
              <a:t>Los objetos pueden ser agrupados en clases</a:t>
            </a:r>
            <a:endParaRPr lang="en-US" altLang="en-US" sz="2800" dirty="0"/>
          </a:p>
        </p:txBody>
      </p:sp>
      <p:sp>
        <p:nvSpPr>
          <p:cNvPr id="564270" name="Freeform 46"/>
          <p:cNvSpPr>
            <a:spLocks/>
          </p:cNvSpPr>
          <p:nvPr/>
        </p:nvSpPr>
        <p:spPr bwMode="auto">
          <a:xfrm>
            <a:off x="9104313" y="3498850"/>
            <a:ext cx="42862" cy="52388"/>
          </a:xfrm>
          <a:custGeom>
            <a:avLst/>
            <a:gdLst>
              <a:gd name="T0" fmla="*/ 47 h 49"/>
              <a:gd name="T1" fmla="*/ 0 h 49"/>
              <a:gd name="T2" fmla="*/ 49 h 49"/>
              <a:gd name="T3" fmla="*/ 47 h 49"/>
            </a:gdLst>
            <a:ahLst/>
            <a:cxnLst>
              <a:cxn ang="0">
                <a:pos x="0" y="T0"/>
              </a:cxn>
              <a:cxn ang="0">
                <a:pos x="0" y="T1"/>
              </a:cxn>
              <a:cxn ang="0">
                <a:pos x="0" y="T2"/>
              </a:cxn>
              <a:cxn ang="0">
                <a:pos x="0" y="T3"/>
              </a:cxn>
            </a:cxnLst>
            <a:rect l="0" t="0" r="r" b="b"/>
            <a:pathLst>
              <a:path h="49">
                <a:moveTo>
                  <a:pt x="0" y="47"/>
                </a:moveTo>
                <a:lnTo>
                  <a:pt x="0" y="0"/>
                </a:lnTo>
                <a:lnTo>
                  <a:pt x="0" y="49"/>
                </a:lnTo>
                <a:lnTo>
                  <a:pt x="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1" name="Freeform 47"/>
          <p:cNvSpPr>
            <a:spLocks/>
          </p:cNvSpPr>
          <p:nvPr/>
        </p:nvSpPr>
        <p:spPr bwMode="auto">
          <a:xfrm>
            <a:off x="10625138" y="4402138"/>
            <a:ext cx="42862" cy="42862"/>
          </a:xfrm>
          <a:custGeom>
            <a:avLst/>
            <a:gdLst>
              <a:gd name="T0" fmla="*/ 0 w 5"/>
              <a:gd name="T1" fmla="*/ 1 w 5"/>
              <a:gd name="T2" fmla="*/ 2 w 5"/>
              <a:gd name="T3" fmla="*/ 4 w 5"/>
              <a:gd name="T4" fmla="*/ 5 w 5"/>
              <a:gd name="T5" fmla="*/ 4 w 5"/>
              <a:gd name="T6" fmla="*/ 2 w 5"/>
              <a:gd name="T7" fmla="*/ 1 w 5"/>
              <a:gd name="T8" fmla="*/ 0 w 5"/>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5">
                <a:moveTo>
                  <a:pt x="0" y="0"/>
                </a:moveTo>
                <a:lnTo>
                  <a:pt x="1" y="0"/>
                </a:lnTo>
                <a:lnTo>
                  <a:pt x="2" y="0"/>
                </a:lnTo>
                <a:lnTo>
                  <a:pt x="4" y="0"/>
                </a:lnTo>
                <a:lnTo>
                  <a:pt x="5" y="0"/>
                </a:lnTo>
                <a:lnTo>
                  <a:pt x="4" y="0"/>
                </a:lnTo>
                <a:lnTo>
                  <a:pt x="2" y="0"/>
                </a:lnTo>
                <a:lnTo>
                  <a:pt x="1" y="0"/>
                </a:lnTo>
                <a:lnTo>
                  <a:pt x="0" y="0"/>
                </a:lnTo>
                <a:close/>
              </a:path>
            </a:pathLst>
          </a:custGeom>
          <a:solidFill>
            <a:srgbClr val="FFFF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3" name="Freeform 49"/>
          <p:cNvSpPr>
            <a:spLocks/>
          </p:cNvSpPr>
          <p:nvPr/>
        </p:nvSpPr>
        <p:spPr bwMode="auto">
          <a:xfrm>
            <a:off x="9498013" y="5413376"/>
            <a:ext cx="42862" cy="42863"/>
          </a:xfrm>
          <a:custGeom>
            <a:avLst/>
            <a:gdLst>
              <a:gd name="T0" fmla="*/ 3 h 3"/>
              <a:gd name="T1" fmla="*/ 3 h 3"/>
              <a:gd name="T2" fmla="*/ 1 h 3"/>
              <a:gd name="T3" fmla="*/ 1 h 3"/>
              <a:gd name="T4" fmla="*/ 1 h 3"/>
              <a:gd name="T5" fmla="*/ 1 h 3"/>
              <a:gd name="T6" fmla="*/ 1 h 3"/>
              <a:gd name="T7" fmla="*/ 1 h 3"/>
              <a:gd name="T8" fmla="*/ 1 h 3"/>
              <a:gd name="T9" fmla="*/ 1 h 3"/>
              <a:gd name="T10" fmla="*/ 1 h 3"/>
              <a:gd name="T11" fmla="*/ 1 h 3"/>
              <a:gd name="T12" fmla="*/ 0 h 3"/>
              <a:gd name="T13" fmla="*/ 1 h 3"/>
              <a:gd name="T14" fmla="*/ 1 h 3"/>
              <a:gd name="T15" fmla="*/ 1 h 3"/>
              <a:gd name="T16" fmla="*/ 3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Lst>
            <a:rect l="0" t="0" r="r" b="b"/>
            <a:pathLst>
              <a:path h="3">
                <a:moveTo>
                  <a:pt x="0" y="3"/>
                </a:moveTo>
                <a:lnTo>
                  <a:pt x="0" y="3"/>
                </a:lnTo>
                <a:lnTo>
                  <a:pt x="0" y="1"/>
                </a:lnTo>
                <a:lnTo>
                  <a:pt x="0" y="1"/>
                </a:lnTo>
                <a:lnTo>
                  <a:pt x="0" y="1"/>
                </a:lnTo>
                <a:lnTo>
                  <a:pt x="0" y="1"/>
                </a:lnTo>
                <a:lnTo>
                  <a:pt x="0" y="1"/>
                </a:lnTo>
                <a:lnTo>
                  <a:pt x="0" y="1"/>
                </a:lnTo>
                <a:lnTo>
                  <a:pt x="0" y="1"/>
                </a:lnTo>
                <a:lnTo>
                  <a:pt x="0" y="1"/>
                </a:lnTo>
                <a:lnTo>
                  <a:pt x="0" y="1"/>
                </a:lnTo>
                <a:lnTo>
                  <a:pt x="0" y="1"/>
                </a:lnTo>
                <a:lnTo>
                  <a:pt x="0" y="0"/>
                </a:lnTo>
                <a:lnTo>
                  <a:pt x="0" y="1"/>
                </a:lnTo>
                <a:lnTo>
                  <a:pt x="0" y="1"/>
                </a:lnTo>
                <a:lnTo>
                  <a:pt x="0" y="1"/>
                </a:lnTo>
                <a:lnTo>
                  <a:pt x="0" y="3"/>
                </a:lnTo>
                <a:close/>
              </a:path>
            </a:pathLst>
          </a:custGeom>
          <a:solidFill>
            <a:srgbClr val="FFFF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4" name="Freeform 50"/>
          <p:cNvSpPr>
            <a:spLocks/>
          </p:cNvSpPr>
          <p:nvPr/>
        </p:nvSpPr>
        <p:spPr bwMode="auto">
          <a:xfrm>
            <a:off x="9034463" y="6000751"/>
            <a:ext cx="42862" cy="42863"/>
          </a:xfrm>
          <a:custGeom>
            <a:avLst/>
            <a:gdLst>
              <a:gd name="T0" fmla="*/ 0 w 1"/>
              <a:gd name="T1" fmla="*/ 1 w 1"/>
              <a:gd name="T2" fmla="*/ 0 w 1"/>
              <a:gd name="T3" fmla="*/ 0 w 1"/>
              <a:gd name="T4" fmla="*/ 0 w 1"/>
              <a:gd name="T5" fmla="*/ 0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lnTo>
                  <a:pt x="1"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5" name="Freeform 51"/>
          <p:cNvSpPr>
            <a:spLocks/>
          </p:cNvSpPr>
          <p:nvPr/>
        </p:nvSpPr>
        <p:spPr bwMode="auto">
          <a:xfrm>
            <a:off x="10279063" y="6354763"/>
            <a:ext cx="42862" cy="42862"/>
          </a:xfrm>
          <a:custGeom>
            <a:avLst/>
            <a:gdLst>
              <a:gd name="T0" fmla="*/ 0 w 2"/>
              <a:gd name="T1" fmla="*/ 2 w 2"/>
              <a:gd name="T2" fmla="*/ 0 w 2"/>
              <a:gd name="T3" fmla="*/ 0 w 2"/>
              <a:gd name="T4" fmla="*/ 0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2" y="0"/>
                </a:lnTo>
                <a:lnTo>
                  <a:pt x="0" y="0"/>
                </a:lnTo>
                <a:lnTo>
                  <a:pt x="0" y="0"/>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nvGrpSpPr>
          <p:cNvPr id="564276" name="Group 52"/>
          <p:cNvGrpSpPr>
            <a:grpSpLocks/>
          </p:cNvGrpSpPr>
          <p:nvPr/>
        </p:nvGrpSpPr>
        <p:grpSpPr bwMode="auto">
          <a:xfrm>
            <a:off x="6886575" y="5500688"/>
            <a:ext cx="1843088" cy="1357312"/>
            <a:chOff x="1728" y="1169"/>
            <a:chExt cx="2302" cy="1980"/>
          </a:xfrm>
        </p:grpSpPr>
        <p:sp>
          <p:nvSpPr>
            <p:cNvPr id="564277" name="AutoShape 53"/>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278" name="Freeform 54"/>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79" name="Freeform 55"/>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0" name="Freeform 56"/>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1" name="Freeform 57"/>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2" name="Freeform 58"/>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3" name="Freeform 59"/>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4" name="Freeform 60"/>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5" name="Freeform 61"/>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6" name="Freeform 62"/>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7" name="Freeform 63"/>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8" name="Freeform 64"/>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89" name="Freeform 65"/>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0" name="Freeform 66"/>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1" name="Freeform 67"/>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2" name="Freeform 68"/>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3" name="Freeform 69"/>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4" name="Freeform 70"/>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5" name="Freeform 71"/>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6" name="Freeform 72"/>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7" name="Freeform 73"/>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8" name="Freeform 74"/>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299" name="Freeform 75"/>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0" name="Freeform 76"/>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1" name="Freeform 77"/>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2" name="Freeform 78"/>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3" name="Freeform 79"/>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4" name="Freeform 80"/>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5" name="Freeform 81"/>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6" name="Freeform 82"/>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7" name="Freeform 83"/>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8" name="Freeform 84"/>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09" name="Freeform 85"/>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0" name="Freeform 86"/>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1" name="Freeform 87"/>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2" name="Freeform 88"/>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3" name="Freeform 89"/>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4" name="Freeform 90"/>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5" name="Freeform 91"/>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6" name="Freeform 92"/>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7" name="Freeform 93"/>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8" name="Freeform 94"/>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19" name="Freeform 95"/>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20" name="Freeform 96"/>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321" name="Freeform 97"/>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sp>
        <p:nvSpPr>
          <p:cNvPr id="564414" name="Line 190"/>
          <p:cNvSpPr>
            <a:spLocks noChangeShapeType="1"/>
          </p:cNvSpPr>
          <p:nvPr/>
        </p:nvSpPr>
        <p:spPr bwMode="auto">
          <a:xfrm>
            <a:off x="5202239" y="5761038"/>
            <a:ext cx="922337" cy="1270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nvGrpSpPr>
          <p:cNvPr id="564417" name="Group 193"/>
          <p:cNvGrpSpPr>
            <a:grpSpLocks/>
          </p:cNvGrpSpPr>
          <p:nvPr/>
        </p:nvGrpSpPr>
        <p:grpSpPr bwMode="auto">
          <a:xfrm>
            <a:off x="8162926" y="4392613"/>
            <a:ext cx="1770063" cy="1255712"/>
            <a:chOff x="1728" y="1169"/>
            <a:chExt cx="2302" cy="1980"/>
          </a:xfrm>
        </p:grpSpPr>
        <p:sp>
          <p:nvSpPr>
            <p:cNvPr id="564418" name="AutoShape 194"/>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419" name="Freeform 195"/>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0" name="Freeform 196"/>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1" name="Freeform 197"/>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2" name="Freeform 198"/>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3" name="Freeform 199"/>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4" name="Freeform 200"/>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5" name="Freeform 201"/>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6" name="Freeform 202"/>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7" name="Freeform 203"/>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8" name="Freeform 204"/>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29" name="Freeform 205"/>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0" name="Freeform 206"/>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1" name="Freeform 207"/>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2" name="Freeform 208"/>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3" name="Freeform 209"/>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4" name="Freeform 210"/>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5" name="Freeform 211"/>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6" name="Freeform 212"/>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7" name="Freeform 213"/>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8" name="Freeform 214"/>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39" name="Freeform 215"/>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0" name="Freeform 216"/>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1" name="Freeform 217"/>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2" name="Freeform 218"/>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3" name="Freeform 219"/>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4" name="Freeform 220"/>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5" name="Freeform 221"/>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6" name="Freeform 222"/>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7" name="Freeform 223"/>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8" name="Freeform 224"/>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49" name="Freeform 225"/>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0" name="Freeform 226"/>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1" name="Freeform 227"/>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2" name="Freeform 228"/>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3" name="Freeform 229"/>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4" name="Freeform 230"/>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5" name="Freeform 231"/>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6" name="Freeform 232"/>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7" name="Freeform 233"/>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8" name="Freeform 234"/>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59" name="Freeform 235"/>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0" name="Freeform 236"/>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1" name="Freeform 237"/>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2" name="Freeform 238"/>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grpSp>
        <p:nvGrpSpPr>
          <p:cNvPr id="564463" name="Group 239"/>
          <p:cNvGrpSpPr>
            <a:grpSpLocks/>
          </p:cNvGrpSpPr>
          <p:nvPr/>
        </p:nvGrpSpPr>
        <p:grpSpPr bwMode="auto">
          <a:xfrm>
            <a:off x="6367464" y="4244976"/>
            <a:ext cx="1692275" cy="1370013"/>
            <a:chOff x="1728" y="1169"/>
            <a:chExt cx="2302" cy="1980"/>
          </a:xfrm>
        </p:grpSpPr>
        <p:sp>
          <p:nvSpPr>
            <p:cNvPr id="564464" name="AutoShape 240"/>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a:p>
          </p:txBody>
        </p:sp>
        <p:sp>
          <p:nvSpPr>
            <p:cNvPr id="564465" name="Freeform 241"/>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6" name="Freeform 242"/>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7" name="Freeform 243"/>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8" name="Freeform 244"/>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69" name="Freeform 245"/>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0" name="Freeform 246"/>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1" name="Freeform 247"/>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2" name="Freeform 248"/>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3" name="Freeform 249"/>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4" name="Freeform 250"/>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5" name="Freeform 251"/>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6" name="Freeform 252"/>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7" name="Freeform 253"/>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8" name="Freeform 254"/>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79" name="Freeform 255"/>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0" name="Freeform 256"/>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1" name="Freeform 257"/>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2" name="Freeform 258"/>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3" name="Freeform 259"/>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4" name="Freeform 260"/>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5" name="Freeform 261"/>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6" name="Freeform 262"/>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7" name="Freeform 263"/>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8" name="Freeform 264"/>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89" name="Freeform 265"/>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0" name="Freeform 266"/>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1" name="Freeform 267"/>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2" name="Freeform 268"/>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3" name="Freeform 269"/>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4" name="Freeform 270"/>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5" name="Freeform 271"/>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6" name="Freeform 272"/>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7" name="Freeform 273"/>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8" name="Freeform 274"/>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499" name="Freeform 275"/>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0" name="Freeform 276"/>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1" name="Freeform 277"/>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2" name="Freeform 278"/>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3" name="Freeform 279"/>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4" name="Freeform 280"/>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5" name="Freeform 281"/>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6" name="Freeform 282"/>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7" name="Freeform 283"/>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564508" name="Freeform 284"/>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grpSp>
      <p:pic>
        <p:nvPicPr>
          <p:cNvPr id="564509" name="Picture 285" descr="j02372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8204" y="4789968"/>
            <a:ext cx="1489075" cy="1293812"/>
          </a:xfrm>
          <a:prstGeom prst="rect">
            <a:avLst/>
          </a:prstGeom>
          <a:noFill/>
          <a:extLst>
            <a:ext uri="{909E8E84-426E-40DD-AFC4-6F175D3DCCD1}">
              <a14:hiddenFill xmlns:a14="http://schemas.microsoft.com/office/drawing/2010/main">
                <a:solidFill>
                  <a:srgbClr val="FFFFFF"/>
                </a:solidFill>
              </a14:hiddenFill>
            </a:ext>
          </a:extLst>
        </p:spPr>
      </p:pic>
      <p:grpSp>
        <p:nvGrpSpPr>
          <p:cNvPr id="564227" name="Group 3"/>
          <p:cNvGrpSpPr>
            <a:grpSpLocks/>
          </p:cNvGrpSpPr>
          <p:nvPr/>
        </p:nvGrpSpPr>
        <p:grpSpPr bwMode="auto">
          <a:xfrm>
            <a:off x="2616201" y="5260976"/>
            <a:ext cx="1895475" cy="1292225"/>
            <a:chOff x="338" y="1176"/>
            <a:chExt cx="1637" cy="1225"/>
          </a:xfrm>
        </p:grpSpPr>
        <p:sp>
          <p:nvSpPr>
            <p:cNvPr id="564228" name="Freeform 4"/>
            <p:cNvSpPr>
              <a:spLocks/>
            </p:cNvSpPr>
            <p:nvPr/>
          </p:nvSpPr>
          <p:spPr bwMode="auto">
            <a:xfrm>
              <a:off x="367" y="1792"/>
              <a:ext cx="1598" cy="609"/>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29" name="Freeform 5"/>
            <p:cNvSpPr>
              <a:spLocks/>
            </p:cNvSpPr>
            <p:nvPr/>
          </p:nvSpPr>
          <p:spPr bwMode="auto">
            <a:xfrm>
              <a:off x="347" y="1497"/>
              <a:ext cx="1628" cy="735"/>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007FFF"/>
            </a:solidFill>
            <a:ln>
              <a:noFill/>
            </a:ln>
            <a:effectLst/>
            <a:scene3d>
              <a:camera prst="legacyObliqueTopRight"/>
              <a:lightRig rig="legacyFlat4" dir="t"/>
            </a:scene3d>
            <a:sp3d extrusionH="163500" prstMaterial="legacyWireframe">
              <a:bevelT w="13500" h="13500" prst="angle"/>
              <a:bevelB w="13500" h="13500" prst="angle"/>
              <a:extrusionClr>
                <a:srgbClr val="007FFF"/>
              </a:extrusionClr>
              <a:contourClr>
                <a:srgbClr val="007F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0" name="Freeform 6"/>
            <p:cNvSpPr>
              <a:spLocks/>
            </p:cNvSpPr>
            <p:nvPr/>
          </p:nvSpPr>
          <p:spPr bwMode="auto">
            <a:xfrm>
              <a:off x="519" y="1195"/>
              <a:ext cx="1392" cy="100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1" name="Freeform 7"/>
            <p:cNvSpPr>
              <a:spLocks/>
            </p:cNvSpPr>
            <p:nvPr/>
          </p:nvSpPr>
          <p:spPr bwMode="auto">
            <a:xfrm>
              <a:off x="574" y="1189"/>
              <a:ext cx="849" cy="425"/>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2" name="Freeform 8"/>
            <p:cNvSpPr>
              <a:spLocks/>
            </p:cNvSpPr>
            <p:nvPr/>
          </p:nvSpPr>
          <p:spPr bwMode="auto">
            <a:xfrm>
              <a:off x="1173" y="1263"/>
              <a:ext cx="510" cy="308"/>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3" name="Freeform 9"/>
            <p:cNvSpPr>
              <a:spLocks/>
            </p:cNvSpPr>
            <p:nvPr/>
          </p:nvSpPr>
          <p:spPr bwMode="auto">
            <a:xfrm>
              <a:off x="1666" y="1216"/>
              <a:ext cx="205" cy="29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ffectLst/>
            <a:scene3d>
              <a:camera prst="legacyObliqueTopRight"/>
              <a:lightRig rig="legacyFlat4" dir="t"/>
            </a:scene3d>
            <a:sp3d extrusionH="163500" prstMaterial="legacyWireframe">
              <a:bevelT w="13500" h="13500" prst="angle"/>
              <a:bevelB w="13500" h="13500" prst="angle"/>
              <a:extrusionClr>
                <a:srgbClr val="33F2FF"/>
              </a:extrusionClr>
              <a:contourClr>
                <a:srgbClr val="33F2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4" name="Freeform 10"/>
            <p:cNvSpPr>
              <a:spLocks/>
            </p:cNvSpPr>
            <p:nvPr/>
          </p:nvSpPr>
          <p:spPr bwMode="auto">
            <a:xfrm>
              <a:off x="558" y="1216"/>
              <a:ext cx="453" cy="395"/>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5" name="Freeform 11"/>
            <p:cNvSpPr>
              <a:spLocks/>
            </p:cNvSpPr>
            <p:nvPr/>
          </p:nvSpPr>
          <p:spPr bwMode="auto">
            <a:xfrm>
              <a:off x="1053" y="1176"/>
              <a:ext cx="479" cy="331"/>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6" name="Freeform 12"/>
            <p:cNvSpPr>
              <a:spLocks/>
            </p:cNvSpPr>
            <p:nvPr/>
          </p:nvSpPr>
          <p:spPr bwMode="auto">
            <a:xfrm>
              <a:off x="606" y="1541"/>
              <a:ext cx="471" cy="82"/>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7" name="Freeform 13"/>
            <p:cNvSpPr>
              <a:spLocks/>
            </p:cNvSpPr>
            <p:nvPr/>
          </p:nvSpPr>
          <p:spPr bwMode="auto">
            <a:xfrm>
              <a:off x="423" y="1887"/>
              <a:ext cx="385" cy="125"/>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8" name="Freeform 14"/>
            <p:cNvSpPr>
              <a:spLocks/>
            </p:cNvSpPr>
            <p:nvPr/>
          </p:nvSpPr>
          <p:spPr bwMode="auto">
            <a:xfrm>
              <a:off x="437" y="1683"/>
              <a:ext cx="69" cy="138"/>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39" name="Freeform 15"/>
            <p:cNvSpPr>
              <a:spLocks/>
            </p:cNvSpPr>
            <p:nvPr/>
          </p:nvSpPr>
          <p:spPr bwMode="auto">
            <a:xfrm>
              <a:off x="756" y="1687"/>
              <a:ext cx="255" cy="146"/>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0" name="Freeform 16"/>
            <p:cNvSpPr>
              <a:spLocks/>
            </p:cNvSpPr>
            <p:nvPr/>
          </p:nvSpPr>
          <p:spPr bwMode="auto">
            <a:xfrm>
              <a:off x="474" y="2020"/>
              <a:ext cx="207" cy="97"/>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ffectLst/>
            <a:scene3d>
              <a:camera prst="legacyObliqueTopRight"/>
              <a:lightRig rig="legacyFlat4" dir="t"/>
            </a:scene3d>
            <a:sp3d extrusionH="163500" prstMaterial="legacyWireframe">
              <a:bevelT w="13500" h="13500" prst="angle"/>
              <a:bevelB w="13500" h="13500" prst="angle"/>
              <a:extrusionClr>
                <a:srgbClr val="FFFFFF"/>
              </a:extrusionClr>
              <a:contourClr>
                <a:srgbClr val="FFFFFF"/>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1" name="Freeform 17"/>
            <p:cNvSpPr>
              <a:spLocks/>
            </p:cNvSpPr>
            <p:nvPr/>
          </p:nvSpPr>
          <p:spPr bwMode="auto">
            <a:xfrm>
              <a:off x="432" y="1739"/>
              <a:ext cx="74" cy="92"/>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2" name="Freeform 18"/>
            <p:cNvSpPr>
              <a:spLocks/>
            </p:cNvSpPr>
            <p:nvPr/>
          </p:nvSpPr>
          <p:spPr bwMode="auto">
            <a:xfrm>
              <a:off x="338" y="1625"/>
              <a:ext cx="411" cy="53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3" name="Freeform 19"/>
            <p:cNvSpPr>
              <a:spLocks/>
            </p:cNvSpPr>
            <p:nvPr/>
          </p:nvSpPr>
          <p:spPr bwMode="auto">
            <a:xfrm>
              <a:off x="451" y="1926"/>
              <a:ext cx="313" cy="32"/>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4" name="Freeform 20"/>
            <p:cNvSpPr>
              <a:spLocks/>
            </p:cNvSpPr>
            <p:nvPr/>
          </p:nvSpPr>
          <p:spPr bwMode="auto">
            <a:xfrm>
              <a:off x="738" y="1891"/>
              <a:ext cx="77" cy="118"/>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5" name="Freeform 21"/>
            <p:cNvSpPr>
              <a:spLocks/>
            </p:cNvSpPr>
            <p:nvPr/>
          </p:nvSpPr>
          <p:spPr bwMode="auto">
            <a:xfrm>
              <a:off x="746" y="1627"/>
              <a:ext cx="426" cy="222"/>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6" name="Freeform 22"/>
            <p:cNvSpPr>
              <a:spLocks/>
            </p:cNvSpPr>
            <p:nvPr/>
          </p:nvSpPr>
          <p:spPr bwMode="auto">
            <a:xfrm>
              <a:off x="463" y="2000"/>
              <a:ext cx="168" cy="121"/>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7" name="Freeform 23"/>
            <p:cNvSpPr>
              <a:spLocks/>
            </p:cNvSpPr>
            <p:nvPr/>
          </p:nvSpPr>
          <p:spPr bwMode="auto">
            <a:xfrm>
              <a:off x="658" y="2010"/>
              <a:ext cx="32" cy="113"/>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8" name="Freeform 24"/>
            <p:cNvSpPr>
              <a:spLocks/>
            </p:cNvSpPr>
            <p:nvPr/>
          </p:nvSpPr>
          <p:spPr bwMode="auto">
            <a:xfrm>
              <a:off x="860" y="1844"/>
              <a:ext cx="352" cy="224"/>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49" name="Freeform 25"/>
            <p:cNvSpPr>
              <a:spLocks/>
            </p:cNvSpPr>
            <p:nvPr/>
          </p:nvSpPr>
          <p:spPr bwMode="auto">
            <a:xfrm>
              <a:off x="1268" y="1250"/>
              <a:ext cx="414" cy="17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0" name="Freeform 26"/>
            <p:cNvSpPr>
              <a:spLocks/>
            </p:cNvSpPr>
            <p:nvPr/>
          </p:nvSpPr>
          <p:spPr bwMode="auto">
            <a:xfrm>
              <a:off x="1163" y="1396"/>
              <a:ext cx="153" cy="180"/>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1" name="Freeform 27"/>
            <p:cNvSpPr>
              <a:spLocks/>
            </p:cNvSpPr>
            <p:nvPr/>
          </p:nvSpPr>
          <p:spPr bwMode="auto">
            <a:xfrm>
              <a:off x="1391" y="1442"/>
              <a:ext cx="286" cy="97"/>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2" name="Freeform 28"/>
            <p:cNvSpPr>
              <a:spLocks/>
            </p:cNvSpPr>
            <p:nvPr/>
          </p:nvSpPr>
          <p:spPr bwMode="auto">
            <a:xfrm>
              <a:off x="375" y="2167"/>
              <a:ext cx="259" cy="47"/>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3" name="Freeform 29"/>
            <p:cNvSpPr>
              <a:spLocks/>
            </p:cNvSpPr>
            <p:nvPr/>
          </p:nvSpPr>
          <p:spPr bwMode="auto">
            <a:xfrm>
              <a:off x="657" y="2205"/>
              <a:ext cx="182" cy="37"/>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4" name="Freeform 30"/>
            <p:cNvSpPr>
              <a:spLocks/>
            </p:cNvSpPr>
            <p:nvPr/>
          </p:nvSpPr>
          <p:spPr bwMode="auto">
            <a:xfrm>
              <a:off x="1204" y="1538"/>
              <a:ext cx="462" cy="101"/>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5" name="Freeform 31"/>
            <p:cNvSpPr>
              <a:spLocks/>
            </p:cNvSpPr>
            <p:nvPr/>
          </p:nvSpPr>
          <p:spPr bwMode="auto">
            <a:xfrm>
              <a:off x="1487" y="1514"/>
              <a:ext cx="261" cy="541"/>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6" name="Freeform 32"/>
            <p:cNvSpPr>
              <a:spLocks/>
            </p:cNvSpPr>
            <p:nvPr/>
          </p:nvSpPr>
          <p:spPr bwMode="auto">
            <a:xfrm>
              <a:off x="1205" y="2055"/>
              <a:ext cx="253" cy="146"/>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7" name="Freeform 33"/>
            <p:cNvSpPr>
              <a:spLocks/>
            </p:cNvSpPr>
            <p:nvPr/>
          </p:nvSpPr>
          <p:spPr bwMode="auto">
            <a:xfrm>
              <a:off x="1237" y="1979"/>
              <a:ext cx="472" cy="231"/>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8" name="Freeform 34"/>
            <p:cNvSpPr>
              <a:spLocks/>
            </p:cNvSpPr>
            <p:nvPr/>
          </p:nvSpPr>
          <p:spPr bwMode="auto">
            <a:xfrm>
              <a:off x="1692" y="1568"/>
              <a:ext cx="271" cy="374"/>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59" name="Freeform 35"/>
            <p:cNvSpPr>
              <a:spLocks/>
            </p:cNvSpPr>
            <p:nvPr/>
          </p:nvSpPr>
          <p:spPr bwMode="auto">
            <a:xfrm>
              <a:off x="1568" y="1192"/>
              <a:ext cx="263" cy="169"/>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0" name="Freeform 36"/>
            <p:cNvSpPr>
              <a:spLocks/>
            </p:cNvSpPr>
            <p:nvPr/>
          </p:nvSpPr>
          <p:spPr bwMode="auto">
            <a:xfrm>
              <a:off x="1654" y="1213"/>
              <a:ext cx="244" cy="323"/>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1" name="Freeform 37"/>
            <p:cNvSpPr>
              <a:spLocks/>
            </p:cNvSpPr>
            <p:nvPr/>
          </p:nvSpPr>
          <p:spPr bwMode="auto">
            <a:xfrm>
              <a:off x="1848" y="1427"/>
              <a:ext cx="34" cy="100"/>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2" name="Freeform 38"/>
            <p:cNvSpPr>
              <a:spLocks/>
            </p:cNvSpPr>
            <p:nvPr/>
          </p:nvSpPr>
          <p:spPr bwMode="auto">
            <a:xfrm>
              <a:off x="1185" y="1650"/>
              <a:ext cx="16" cy="273"/>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3" name="Freeform 39"/>
            <p:cNvSpPr>
              <a:spLocks/>
            </p:cNvSpPr>
            <p:nvPr/>
          </p:nvSpPr>
          <p:spPr bwMode="auto">
            <a:xfrm>
              <a:off x="1263" y="1773"/>
              <a:ext cx="384" cy="99"/>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4" name="Freeform 40"/>
            <p:cNvSpPr>
              <a:spLocks/>
            </p:cNvSpPr>
            <p:nvPr/>
          </p:nvSpPr>
          <p:spPr bwMode="auto">
            <a:xfrm>
              <a:off x="987" y="2045"/>
              <a:ext cx="125" cy="273"/>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5" name="Freeform 41"/>
            <p:cNvSpPr>
              <a:spLocks/>
            </p:cNvSpPr>
            <p:nvPr/>
          </p:nvSpPr>
          <p:spPr bwMode="auto">
            <a:xfrm>
              <a:off x="1786" y="1987"/>
              <a:ext cx="129" cy="247"/>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ffectLst/>
            <a:scene3d>
              <a:camera prst="legacyObliqueTopRight"/>
              <a:lightRig rig="legacyFlat4" dir="t"/>
            </a:scene3d>
            <a:sp3d extrusionH="163500" prstMaterial="legacyWireframe">
              <a:bevelT w="13500" h="13500" prst="angle"/>
              <a:bevelB w="13500" h="13500" prst="angle"/>
              <a:extrusionClr>
                <a:srgbClr val="A8B5B7"/>
              </a:extrusionClr>
              <a:contourClr>
                <a:srgbClr val="A8B5B7"/>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6" name="Freeform 42"/>
            <p:cNvSpPr>
              <a:spLocks/>
            </p:cNvSpPr>
            <p:nvPr/>
          </p:nvSpPr>
          <p:spPr bwMode="auto">
            <a:xfrm>
              <a:off x="1112" y="1802"/>
              <a:ext cx="54" cy="33"/>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ffectLst/>
            <a:scene3d>
              <a:camera prst="legacyObliqueTopRight"/>
              <a:lightRig rig="legacyFlat4" dir="t"/>
            </a:scene3d>
            <a:sp3d extrusionH="163500" prstMaterial="legacyWireframe">
              <a:bevelT w="13500" h="13500" prst="angle"/>
              <a:bevelB w="13500" h="13500" prst="angle"/>
              <a:extrusionClr>
                <a:srgbClr val="FF8C00"/>
              </a:extrusionClr>
              <a:contourClr>
                <a:srgbClr val="FF8C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7" name="Freeform 43"/>
            <p:cNvSpPr>
              <a:spLocks/>
            </p:cNvSpPr>
            <p:nvPr/>
          </p:nvSpPr>
          <p:spPr bwMode="auto">
            <a:xfrm>
              <a:off x="1012" y="2090"/>
              <a:ext cx="63" cy="184"/>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8" name="Freeform 44"/>
            <p:cNvSpPr>
              <a:spLocks/>
            </p:cNvSpPr>
            <p:nvPr/>
          </p:nvSpPr>
          <p:spPr bwMode="auto">
            <a:xfrm>
              <a:off x="1808" y="2033"/>
              <a:ext cx="78" cy="164"/>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sp>
          <p:nvSpPr>
            <p:cNvPr id="564269" name="Freeform 45"/>
            <p:cNvSpPr>
              <a:spLocks/>
            </p:cNvSpPr>
            <p:nvPr/>
          </p:nvSpPr>
          <p:spPr bwMode="auto">
            <a:xfrm>
              <a:off x="1172" y="1396"/>
              <a:ext cx="221" cy="17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ffectLst/>
            <a:scene3d>
              <a:camera prst="legacyObliqueTopRight"/>
              <a:lightRig rig="legacyFlat4" dir="t"/>
            </a:scene3d>
            <a:sp3d extrusionH="163500" prstMaterial="legacyWireframe">
              <a:bevelT w="13500" h="13500" prst="angle"/>
              <a:bevelB w="13500" h="13500" prst="angle"/>
              <a:extrusionClr>
                <a:srgbClr val="000000"/>
              </a:extrusionClr>
              <a:contourClr>
                <a:srgbClr val="000000"/>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s-ES" dirty="0"/>
            </a:p>
          </p:txBody>
        </p:sp>
      </p:grpSp>
    </p:spTree>
    <p:extLst>
      <p:ext uri="{BB962C8B-B14F-4D97-AF65-F5344CB8AC3E}">
        <p14:creationId xmlns:p14="http://schemas.microsoft.com/office/powerpoint/2010/main" val="3715175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2" name="Rectangle 4"/>
          <p:cNvSpPr>
            <a:spLocks noGrp="1" noChangeArrowheads="1"/>
          </p:cNvSpPr>
          <p:nvPr>
            <p:ph type="title"/>
          </p:nvPr>
        </p:nvSpPr>
        <p:spPr/>
        <p:txBody>
          <a:bodyPr/>
          <a:lstStyle/>
          <a:p>
            <a:r>
              <a:rPr lang="es-AR" altLang="en-US" dirty="0"/>
              <a:t>Ejemplo de una Clase</a:t>
            </a:r>
            <a:endParaRPr lang="en-US" altLang="en-US" dirty="0"/>
          </a:p>
        </p:txBody>
      </p:sp>
      <p:sp>
        <p:nvSpPr>
          <p:cNvPr id="611333" name="Rectangle 5"/>
          <p:cNvSpPr>
            <a:spLocks noGrp="1" noChangeArrowheads="1"/>
          </p:cNvSpPr>
          <p:nvPr>
            <p:ph idx="1"/>
          </p:nvPr>
        </p:nvSpPr>
        <p:spPr/>
        <p:txBody>
          <a:bodyPr>
            <a:normAutofit fontScale="92500" lnSpcReduction="10000"/>
          </a:bodyPr>
          <a:lstStyle/>
          <a:p>
            <a:pPr>
              <a:lnSpc>
                <a:spcPct val="80000"/>
              </a:lnSpc>
            </a:pPr>
            <a:r>
              <a:rPr lang="es-AR" altLang="en-US" dirty="0"/>
              <a:t>Clase: Curso</a:t>
            </a:r>
          </a:p>
          <a:p>
            <a:pPr>
              <a:lnSpc>
                <a:spcPct val="80000"/>
              </a:lnSpc>
            </a:pPr>
            <a:r>
              <a:rPr lang="es-AR" altLang="en-US" dirty="0"/>
              <a:t>Estado (</a:t>
            </a:r>
            <a:r>
              <a:rPr lang="es-AR" altLang="en-US" b="1" dirty="0"/>
              <a:t>Atributos</a:t>
            </a:r>
            <a:r>
              <a:rPr lang="es-AR" altLang="en-US" dirty="0"/>
              <a:t>)</a:t>
            </a:r>
          </a:p>
          <a:p>
            <a:pPr lvl="1">
              <a:lnSpc>
                <a:spcPct val="80000"/>
              </a:lnSpc>
            </a:pPr>
            <a:r>
              <a:rPr lang="es-ES" altLang="en-US" dirty="0"/>
              <a:t>Nombre</a:t>
            </a:r>
          </a:p>
          <a:p>
            <a:pPr lvl="1">
              <a:lnSpc>
                <a:spcPct val="80000"/>
              </a:lnSpc>
            </a:pPr>
            <a:r>
              <a:rPr lang="es-ES" altLang="en-US" dirty="0"/>
              <a:t>Ubicación</a:t>
            </a:r>
          </a:p>
          <a:p>
            <a:pPr lvl="1">
              <a:lnSpc>
                <a:spcPct val="80000"/>
              </a:lnSpc>
            </a:pPr>
            <a:r>
              <a:rPr lang="es-ES" altLang="en-US" dirty="0"/>
              <a:t>Días Ofrecidos</a:t>
            </a:r>
          </a:p>
          <a:p>
            <a:pPr lvl="1">
              <a:lnSpc>
                <a:spcPct val="80000"/>
              </a:lnSpc>
            </a:pPr>
            <a:r>
              <a:rPr lang="es-ES" altLang="en-US" dirty="0"/>
              <a:t>Horario de Inicio</a:t>
            </a:r>
          </a:p>
          <a:p>
            <a:pPr lvl="1">
              <a:lnSpc>
                <a:spcPct val="80000"/>
              </a:lnSpc>
            </a:pPr>
            <a:r>
              <a:rPr lang="es-ES" altLang="en-US" dirty="0"/>
              <a:t>Horario de Término</a:t>
            </a:r>
            <a:endParaRPr lang="es-AR" altLang="en-US" dirty="0"/>
          </a:p>
          <a:p>
            <a:pPr>
              <a:lnSpc>
                <a:spcPct val="80000"/>
              </a:lnSpc>
            </a:pPr>
            <a:r>
              <a:rPr lang="es-AR" altLang="en-US" dirty="0"/>
              <a:t>Comportamiento (</a:t>
            </a:r>
            <a:r>
              <a:rPr lang="es-AR" altLang="en-US" b="1" dirty="0"/>
              <a:t>Métodos</a:t>
            </a:r>
            <a:r>
              <a:rPr lang="es-AR" altLang="en-US" dirty="0"/>
              <a:t>)</a:t>
            </a:r>
          </a:p>
          <a:p>
            <a:pPr lvl="1">
              <a:lnSpc>
                <a:spcPct val="80000"/>
              </a:lnSpc>
            </a:pPr>
            <a:r>
              <a:rPr lang="es-ES" altLang="en-US" dirty="0"/>
              <a:t>Agregar un Alumno</a:t>
            </a:r>
          </a:p>
          <a:p>
            <a:pPr lvl="1">
              <a:lnSpc>
                <a:spcPct val="80000"/>
              </a:lnSpc>
            </a:pPr>
            <a:r>
              <a:rPr lang="es-ES" altLang="en-US" dirty="0"/>
              <a:t>Borrar un Alumno</a:t>
            </a:r>
          </a:p>
          <a:p>
            <a:pPr lvl="1">
              <a:lnSpc>
                <a:spcPct val="80000"/>
              </a:lnSpc>
            </a:pPr>
            <a:r>
              <a:rPr lang="es-ES" altLang="en-US" dirty="0"/>
              <a:t>Entregar un Listado del Curso</a:t>
            </a:r>
          </a:p>
          <a:p>
            <a:pPr lvl="1">
              <a:lnSpc>
                <a:spcPct val="80000"/>
              </a:lnSpc>
            </a:pPr>
            <a:r>
              <a:rPr lang="es-ES" altLang="en-US" dirty="0"/>
              <a:t>Determinar si está Completo</a:t>
            </a:r>
            <a:endParaRPr lang="en-US" altLang="en-US" dirty="0"/>
          </a:p>
        </p:txBody>
      </p:sp>
    </p:spTree>
    <p:extLst>
      <p:ext uri="{BB962C8B-B14F-4D97-AF65-F5344CB8AC3E}">
        <p14:creationId xmlns:p14="http://schemas.microsoft.com/office/powerpoint/2010/main" val="507174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 resumen:</a:t>
            </a:r>
            <a:endParaRPr lang="es-ES" dirty="0"/>
          </a:p>
        </p:txBody>
      </p:sp>
      <p:sp>
        <p:nvSpPr>
          <p:cNvPr id="4" name="Marcador de contenido 3"/>
          <p:cNvSpPr>
            <a:spLocks noGrp="1"/>
          </p:cNvSpPr>
          <p:nvPr>
            <p:ph sz="half" idx="1"/>
          </p:nvPr>
        </p:nvSpPr>
        <p:spPr>
          <a:xfrm>
            <a:off x="6945312" y="2438399"/>
            <a:ext cx="4895055" cy="3124201"/>
          </a:xfrm>
        </p:spPr>
        <p:txBody>
          <a:bodyPr>
            <a:normAutofit fontScale="85000" lnSpcReduction="20000"/>
          </a:bodyPr>
          <a:lstStyle/>
          <a:p>
            <a:r>
              <a:rPr lang="es-ES" dirty="0"/>
              <a:t>Una </a:t>
            </a:r>
            <a:r>
              <a:rPr lang="es-ES" b="1" dirty="0"/>
              <a:t>clase</a:t>
            </a:r>
            <a:r>
              <a:rPr lang="es-ES" dirty="0"/>
              <a:t> describe el comportamiento de un objeto mediante las propiedades y los métodos.</a:t>
            </a:r>
          </a:p>
          <a:p>
            <a:r>
              <a:rPr lang="es-ES" dirty="0"/>
              <a:t>Una </a:t>
            </a:r>
            <a:r>
              <a:rPr lang="es-ES" b="1" dirty="0"/>
              <a:t>propiedad</a:t>
            </a:r>
            <a:r>
              <a:rPr lang="es-ES" dirty="0"/>
              <a:t> es un atributo o una característica de un objeto. Almacenan información sobre el estado del objeto. El conjunto de valores de cada una de las propiedades de un objeto definen el estado de dicho objeto. </a:t>
            </a:r>
          </a:p>
        </p:txBody>
      </p:sp>
      <p:sp>
        <p:nvSpPr>
          <p:cNvPr id="8" name="Marcador de contenido 4"/>
          <p:cNvSpPr>
            <a:spLocks noGrp="1"/>
          </p:cNvSpPr>
          <p:nvPr>
            <p:ph sz="half" idx="2"/>
          </p:nvPr>
        </p:nvSpPr>
        <p:spPr>
          <a:xfrm>
            <a:off x="1484311" y="2438400"/>
            <a:ext cx="4895056" cy="3124200"/>
          </a:xfrm>
        </p:spPr>
        <p:txBody>
          <a:bodyPr>
            <a:normAutofit fontScale="85000" lnSpcReduction="20000"/>
          </a:bodyPr>
          <a:lstStyle/>
          <a:p>
            <a:r>
              <a:rPr lang="es-ES" dirty="0" smtClean="0"/>
              <a:t>Un </a:t>
            </a:r>
            <a:r>
              <a:rPr lang="es-ES" b="1" dirty="0"/>
              <a:t>objeto</a:t>
            </a:r>
            <a:r>
              <a:rPr lang="es-ES" dirty="0"/>
              <a:t> es una estructura de datos que tiene asignadas propiedades y que puede generar eventos y métodos. Un objeto es una instancia de una clase, es decir, un caso concreto de una clase.</a:t>
            </a:r>
          </a:p>
          <a:p>
            <a:r>
              <a:rPr lang="es-ES" dirty="0"/>
              <a:t>Un </a:t>
            </a:r>
            <a:r>
              <a:rPr lang="es-ES" b="1" dirty="0"/>
              <a:t>evento</a:t>
            </a:r>
            <a:r>
              <a:rPr lang="es-ES" dirty="0"/>
              <a:t> es una acción desencadenada por un objeto.</a:t>
            </a:r>
          </a:p>
          <a:p>
            <a:pPr marL="0" indent="0">
              <a:buNone/>
            </a:pPr>
            <a:endParaRPr lang="es-ES" dirty="0"/>
          </a:p>
        </p:txBody>
      </p:sp>
    </p:spTree>
    <p:extLst>
      <p:ext uri="{BB962C8B-B14F-4D97-AF65-F5344CB8AC3E}">
        <p14:creationId xmlns:p14="http://schemas.microsoft.com/office/powerpoint/2010/main" val="3621636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Analizar</a:t>
            </a:r>
            <a:endParaRPr lang="es-ES" dirty="0"/>
          </a:p>
        </p:txBody>
      </p:sp>
      <p:sp>
        <p:nvSpPr>
          <p:cNvPr id="3" name="Marcador de contenido 2"/>
          <p:cNvSpPr>
            <a:spLocks noGrp="1"/>
          </p:cNvSpPr>
          <p:nvPr>
            <p:ph idx="1"/>
          </p:nvPr>
        </p:nvSpPr>
        <p:spPr/>
        <p:txBody>
          <a:bodyPr/>
          <a:lstStyle/>
          <a:p>
            <a:r>
              <a:rPr lang="es-ES" dirty="0" smtClean="0">
                <a:hlinkClick r:id="rId2"/>
              </a:rPr>
              <a:t>https</a:t>
            </a:r>
            <a:r>
              <a:rPr lang="es-ES" dirty="0">
                <a:hlinkClick r:id="rId2"/>
              </a:rPr>
              <a:t>://msdn.microsoft.com/es-es/library/ms172576(v=vs.90).</a:t>
            </a:r>
            <a:r>
              <a:rPr lang="es-ES" dirty="0" smtClean="0">
                <a:hlinkClick r:id="rId2"/>
              </a:rPr>
              <a:t>aspx</a:t>
            </a:r>
            <a:endParaRPr lang="es-ES" dirty="0" smtClean="0"/>
          </a:p>
        </p:txBody>
      </p:sp>
    </p:spTree>
    <p:extLst>
      <p:ext uri="{BB962C8B-B14F-4D97-AF65-F5344CB8AC3E}">
        <p14:creationId xmlns:p14="http://schemas.microsoft.com/office/powerpoint/2010/main" val="227111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 dirty="0" err="1" smtClean="0"/>
              <a:t>.net</a:t>
            </a:r>
            <a:endParaRPr lang="es-ES" dirty="0"/>
          </a:p>
        </p:txBody>
      </p:sp>
      <p:sp>
        <p:nvSpPr>
          <p:cNvPr id="5" name="Subtítulo 4"/>
          <p:cNvSpPr>
            <a:spLocks noGrp="1"/>
          </p:cNvSpPr>
          <p:nvPr>
            <p:ph type="subTitle" idx="1"/>
          </p:nvPr>
        </p:nvSpPr>
        <p:spPr/>
        <p:txBody>
          <a:bodyPr/>
          <a:lstStyle/>
          <a:p>
            <a:r>
              <a:rPr lang="es-ES" dirty="0"/>
              <a:t>Introducción a </a:t>
            </a:r>
            <a:r>
              <a:rPr lang="es-ES" dirty="0" err="1"/>
              <a:t>.net</a:t>
            </a:r>
            <a:endParaRPr lang="es-ES" dirty="0"/>
          </a:p>
          <a:p>
            <a:endParaRPr lang="es-ES" dirty="0"/>
          </a:p>
        </p:txBody>
      </p:sp>
    </p:spTree>
    <p:extLst>
      <p:ext uri="{BB962C8B-B14F-4D97-AF65-F5344CB8AC3E}">
        <p14:creationId xmlns:p14="http://schemas.microsoft.com/office/powerpoint/2010/main" val="421950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t>
            </a:r>
            <a:r>
              <a:rPr lang="en-US" dirty="0" err="1"/>
              <a:t>Qué</a:t>
            </a:r>
            <a:r>
              <a:rPr lang="en-US" dirty="0"/>
              <a:t> </a:t>
            </a:r>
            <a:r>
              <a:rPr lang="en-US" dirty="0" err="1"/>
              <a:t>es</a:t>
            </a:r>
            <a:r>
              <a:rPr lang="en-US" dirty="0"/>
              <a:t> .NET</a:t>
            </a:r>
            <a:r>
              <a:rPr lang="en-US" dirty="0" smtClean="0"/>
              <a:t>? </a:t>
            </a:r>
            <a:br>
              <a:rPr lang="en-US" dirty="0" smtClean="0"/>
            </a:br>
            <a:endParaRPr lang="es-ES" dirty="0"/>
          </a:p>
        </p:txBody>
      </p:sp>
      <p:sp>
        <p:nvSpPr>
          <p:cNvPr id="3" name="Marcador de contenido 2"/>
          <p:cNvSpPr>
            <a:spLocks noGrp="1"/>
          </p:cNvSpPr>
          <p:nvPr>
            <p:ph idx="1"/>
          </p:nvPr>
        </p:nvSpPr>
        <p:spPr/>
        <p:txBody>
          <a:bodyPr>
            <a:normAutofit/>
          </a:bodyPr>
          <a:lstStyle/>
          <a:p>
            <a:r>
              <a:rPr lang="es-ES" dirty="0"/>
              <a:t>.NET Framework es un entorno de ejecución administrado que proporciona diversos servicios a las aplicaciones en ejecución. Consta de dos componentes principales: </a:t>
            </a:r>
            <a:r>
              <a:rPr lang="es-ES" b="1" dirty="0" err="1"/>
              <a:t>C</a:t>
            </a:r>
            <a:r>
              <a:rPr lang="es-ES" dirty="0" err="1"/>
              <a:t>ommon</a:t>
            </a:r>
            <a:r>
              <a:rPr lang="es-ES" dirty="0"/>
              <a:t> </a:t>
            </a:r>
            <a:r>
              <a:rPr lang="es-ES" b="1" dirty="0" err="1"/>
              <a:t>L</a:t>
            </a:r>
            <a:r>
              <a:rPr lang="es-ES" dirty="0" err="1"/>
              <a:t>anguage</a:t>
            </a:r>
            <a:r>
              <a:rPr lang="es-ES" dirty="0"/>
              <a:t> </a:t>
            </a:r>
            <a:r>
              <a:rPr lang="es-ES" b="1" dirty="0" err="1"/>
              <a:t>R</a:t>
            </a:r>
            <a:r>
              <a:rPr lang="es-ES" dirty="0" err="1"/>
              <a:t>untime</a:t>
            </a:r>
            <a:r>
              <a:rPr lang="es-ES" dirty="0"/>
              <a:t> (CLR), que es el motor de ejecución que controla las aplicaciones en ejecución, y la biblioteca de clases de .NET Framework, que proporciona una biblioteca de código probado y reutilizable al que pueden llamar los desarrolladores desde sus propias aplicaciones.</a:t>
            </a:r>
          </a:p>
          <a:p>
            <a:endParaRPr lang="es-ES"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3139" y="5803900"/>
            <a:ext cx="2766761" cy="873259"/>
          </a:xfrm>
          <a:prstGeom prst="rect">
            <a:avLst/>
          </a:prstGeom>
        </p:spPr>
      </p:pic>
    </p:spTree>
    <p:extLst>
      <p:ext uri="{BB962C8B-B14F-4D97-AF65-F5344CB8AC3E}">
        <p14:creationId xmlns:p14="http://schemas.microsoft.com/office/powerpoint/2010/main" val="175976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t>
            </a:r>
            <a:r>
              <a:rPr lang="en-US" dirty="0" err="1"/>
              <a:t>Qué</a:t>
            </a:r>
            <a:r>
              <a:rPr lang="en-US" dirty="0"/>
              <a:t> </a:t>
            </a:r>
            <a:r>
              <a:rPr lang="en-US" dirty="0" err="1"/>
              <a:t>es</a:t>
            </a:r>
            <a:r>
              <a:rPr lang="en-US" dirty="0"/>
              <a:t> .NET? </a:t>
            </a:r>
            <a:br>
              <a:rPr lang="en-US" dirty="0"/>
            </a:br>
            <a:endParaRPr lang="es-ES" dirty="0"/>
          </a:p>
        </p:txBody>
      </p:sp>
      <p:sp>
        <p:nvSpPr>
          <p:cNvPr id="3" name="Marcador de contenido 2"/>
          <p:cNvSpPr>
            <a:spLocks noGrp="1"/>
          </p:cNvSpPr>
          <p:nvPr>
            <p:ph idx="1"/>
          </p:nvPr>
        </p:nvSpPr>
        <p:spPr/>
        <p:txBody>
          <a:bodyPr>
            <a:normAutofit/>
          </a:bodyPr>
          <a:lstStyle/>
          <a:p>
            <a:r>
              <a:rPr lang="es-ES" dirty="0" smtClean="0"/>
              <a:t>Ofrece </a:t>
            </a:r>
            <a:r>
              <a:rPr lang="es-ES" dirty="0"/>
              <a:t>un entorno gestionado de ejecución de aplicaciones, lenguajes de programación y compiladores, y permite el desarrollo de todo tipo de funcionalidades: desde programas de consola o servicios Windows, hasta aplicaciones para dispositivos móviles pasando por desarrollos de escritorio o para Internet.</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511" y="4020344"/>
            <a:ext cx="5930900" cy="2994523"/>
          </a:xfrm>
          <a:prstGeom prst="rect">
            <a:avLst/>
          </a:prstGeom>
        </p:spPr>
      </p:pic>
    </p:spTree>
    <p:extLst>
      <p:ext uri="{BB962C8B-B14F-4D97-AF65-F5344CB8AC3E}">
        <p14:creationId xmlns:p14="http://schemas.microsoft.com/office/powerpoint/2010/main" val="188503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Objetivos de la Tecnología .NET </a:t>
            </a:r>
            <a:br>
              <a:rPr lang="es-ES" dirty="0"/>
            </a:br>
            <a:endParaRPr lang="es-ES" dirty="0"/>
          </a:p>
        </p:txBody>
      </p:sp>
      <p:sp>
        <p:nvSpPr>
          <p:cNvPr id="3" name="Marcador de contenido 2"/>
          <p:cNvSpPr>
            <a:spLocks noGrp="1"/>
          </p:cNvSpPr>
          <p:nvPr>
            <p:ph idx="1"/>
          </p:nvPr>
        </p:nvSpPr>
        <p:spPr/>
        <p:txBody>
          <a:bodyPr/>
          <a:lstStyle/>
          <a:p>
            <a:pPr marL="0" indent="0">
              <a:buNone/>
            </a:pPr>
            <a:r>
              <a:rPr lang="en-US" dirty="0" err="1" smtClean="0"/>
              <a:t>Proporcionar</a:t>
            </a:r>
            <a:r>
              <a:rPr lang="en-US" dirty="0" smtClean="0"/>
              <a:t> </a:t>
            </a:r>
            <a:r>
              <a:rPr lang="en-US" dirty="0" err="1"/>
              <a:t>una</a:t>
            </a:r>
            <a:r>
              <a:rPr lang="en-US" dirty="0"/>
              <a:t> </a:t>
            </a:r>
            <a:r>
              <a:rPr lang="en-US" dirty="0" err="1"/>
              <a:t>ejecución</a:t>
            </a:r>
            <a:r>
              <a:rPr lang="en-US" dirty="0"/>
              <a:t> </a:t>
            </a:r>
            <a:r>
              <a:rPr lang="en-US" dirty="0" err="1" smtClean="0"/>
              <a:t>multiplataforma</a:t>
            </a:r>
            <a:endParaRPr lang="en-US" dirty="0" smtClean="0"/>
          </a:p>
          <a:p>
            <a:r>
              <a:rPr lang="es-ES" dirty="0"/>
              <a:t>.NET ha sido diseñado para ser independiente de la plataforma sobre la cual se ejecutaran las aplicaciones. Para conseguir este objetivo las aplicaciones .NET se compilan a un lenguaje intermedio denominado Lenguaje Intermedio de Microsoft o MSIL </a:t>
            </a:r>
            <a:r>
              <a:rPr lang="es-ES" dirty="0" smtClean="0"/>
              <a:t>(Microsoft </a:t>
            </a:r>
            <a:r>
              <a:rPr lang="es-ES" dirty="0" err="1"/>
              <a:t>Intermediate</a:t>
            </a:r>
            <a:r>
              <a:rPr lang="es-ES" dirty="0"/>
              <a:t> </a:t>
            </a:r>
            <a:r>
              <a:rPr lang="es-ES" dirty="0" err="1"/>
              <a:t>Language</a:t>
            </a:r>
            <a:r>
              <a:rPr lang="es-ES" dirty="0"/>
              <a:t>), el cual es independiente de las instrucciones de una CPU concreta. </a:t>
            </a:r>
            <a:endParaRPr lang="en-US" dirty="0"/>
          </a:p>
          <a:p>
            <a:endParaRPr lang="es-ES" dirty="0"/>
          </a:p>
        </p:txBody>
      </p:sp>
    </p:spTree>
    <p:extLst>
      <p:ext uri="{BB962C8B-B14F-4D97-AF65-F5344CB8AC3E}">
        <p14:creationId xmlns:p14="http://schemas.microsoft.com/office/powerpoint/2010/main" val="222859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 de Visual </a:t>
            </a:r>
            <a:r>
              <a:rPr lang="en-US" dirty="0" smtClean="0"/>
              <a:t>Studio para </a:t>
            </a:r>
            <a:r>
              <a:rPr lang="en-US" dirty="0" err="1" smtClean="0"/>
              <a:t>.net</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275" y="2438399"/>
            <a:ext cx="4286250" cy="3848100"/>
          </a:xfrm>
          <a:prstGeom prst="rect">
            <a:avLst/>
          </a:prstGeom>
        </p:spPr>
      </p:pic>
    </p:spTree>
    <p:extLst>
      <p:ext uri="{BB962C8B-B14F-4D97-AF65-F5344CB8AC3E}">
        <p14:creationId xmlns:p14="http://schemas.microsoft.com/office/powerpoint/2010/main" val="34021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Conceptos </a:t>
            </a:r>
            <a:r>
              <a:rPr lang="es-ES" dirty="0"/>
              <a:t>de Programación Orientada</a:t>
            </a:r>
            <a:br>
              <a:rPr lang="es-ES" dirty="0"/>
            </a:br>
            <a:r>
              <a:rPr lang="es-ES" dirty="0"/>
              <a:t>a </a:t>
            </a:r>
            <a:r>
              <a:rPr lang="es-ES" dirty="0" smtClean="0"/>
              <a:t>Eventos</a:t>
            </a:r>
            <a:br>
              <a:rPr lang="es-ES" dirty="0" smtClean="0"/>
            </a:br>
            <a:r>
              <a:rPr lang="es-ES" dirty="0" smtClean="0"/>
              <a:t>IDE - </a:t>
            </a:r>
            <a:r>
              <a:rPr lang="en-US" dirty="0"/>
              <a:t>Integrated Development </a:t>
            </a:r>
            <a:r>
              <a:rPr lang="en-US" dirty="0" smtClean="0"/>
              <a:t>Environment</a:t>
            </a:r>
            <a:br>
              <a:rPr lang="en-US" dirty="0" smtClean="0"/>
            </a:br>
            <a:r>
              <a:rPr lang="en-US" dirty="0" smtClean="0"/>
              <a:t>C#</a:t>
            </a:r>
            <a:endParaRPr lang="es-ES" dirty="0"/>
          </a:p>
        </p:txBody>
      </p:sp>
      <p:sp>
        <p:nvSpPr>
          <p:cNvPr id="5" name="Marcador de texto 4"/>
          <p:cNvSpPr>
            <a:spLocks noGrp="1"/>
          </p:cNvSpPr>
          <p:nvPr>
            <p:ph type="body" idx="1"/>
          </p:nvPr>
        </p:nvSpPr>
        <p:spPr/>
        <p:txBody>
          <a:bodyPr/>
          <a:lstStyle/>
          <a:p>
            <a:r>
              <a:rPr lang="es-ES" dirty="0" smtClean="0"/>
              <a:t>Introducción a programación orientada a objetos</a:t>
            </a:r>
            <a:endParaRPr lang="es-ES" dirty="0"/>
          </a:p>
        </p:txBody>
      </p:sp>
    </p:spTree>
    <p:extLst>
      <p:ext uri="{BB962C8B-B14F-4D97-AF65-F5344CB8AC3E}">
        <p14:creationId xmlns:p14="http://schemas.microsoft.com/office/powerpoint/2010/main" val="1055681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 de Visual </a:t>
            </a:r>
            <a:r>
              <a:rPr lang="en-US" dirty="0" smtClean="0"/>
              <a:t>Studio</a:t>
            </a:r>
            <a:endParaRPr lang="es-ES" dirty="0"/>
          </a:p>
        </p:txBody>
      </p:sp>
      <p:sp>
        <p:nvSpPr>
          <p:cNvPr id="3" name="Marcador de contenido 2"/>
          <p:cNvSpPr>
            <a:spLocks noGrp="1"/>
          </p:cNvSpPr>
          <p:nvPr>
            <p:ph idx="1"/>
          </p:nvPr>
        </p:nvSpPr>
        <p:spPr/>
        <p:txBody>
          <a:bodyPr>
            <a:normAutofit fontScale="92500"/>
          </a:bodyPr>
          <a:lstStyle/>
          <a:p>
            <a:r>
              <a:rPr lang="es-ES" dirty="0"/>
              <a:t>Entorno de desarrollo integrado (IDE) con todas las características</a:t>
            </a:r>
            <a:br>
              <a:rPr lang="es-ES" dirty="0"/>
            </a:br>
            <a:r>
              <a:rPr lang="es-ES" dirty="0"/>
              <a:t>para Android, iOS, Windows, la Web y la </a:t>
            </a:r>
            <a:r>
              <a:rPr lang="es-ES" dirty="0" smtClean="0"/>
              <a:t>nube.</a:t>
            </a:r>
          </a:p>
          <a:p>
            <a:r>
              <a:rPr lang="es-ES" dirty="0"/>
              <a:t>Visual Studio tiene un grupo de barras de herramientas, menús y ventanas de herramientas que, conjuntamente, se denominan el entorno de desarrollo integrado o IDE. El IDE de Visual Studio le ayuda a completar las tareas de </a:t>
            </a:r>
            <a:r>
              <a:rPr lang="es-ES" dirty="0" smtClean="0"/>
              <a:t>desarrollo.</a:t>
            </a:r>
          </a:p>
          <a:p>
            <a:r>
              <a:rPr lang="es-ES" b="1" dirty="0"/>
              <a:t>Visual Studio </a:t>
            </a:r>
            <a:r>
              <a:rPr lang="es-ES" b="1" dirty="0" err="1" smtClean="0"/>
              <a:t>Community</a:t>
            </a:r>
            <a:r>
              <a:rPr lang="es-ES" b="1" dirty="0" smtClean="0"/>
              <a:t>: </a:t>
            </a:r>
            <a:r>
              <a:rPr lang="es-ES" dirty="0" smtClean="0"/>
              <a:t>IDE gratuito </a:t>
            </a:r>
          </a:p>
          <a:p>
            <a:pPr lvl="1"/>
            <a:r>
              <a:rPr lang="es-ES" dirty="0"/>
              <a:t>https://visualstudio.microsoft.com/es/vs/</a:t>
            </a:r>
          </a:p>
        </p:txBody>
      </p:sp>
    </p:spTree>
    <p:extLst>
      <p:ext uri="{BB962C8B-B14F-4D97-AF65-F5344CB8AC3E}">
        <p14:creationId xmlns:p14="http://schemas.microsoft.com/office/powerpoint/2010/main" val="299687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IDE de Visual </a:t>
            </a:r>
            <a:r>
              <a:rPr lang="en-US" dirty="0" smtClean="0"/>
              <a:t>Studio</a:t>
            </a:r>
            <a:endParaRPr lang="es-ES" dirty="0"/>
          </a:p>
        </p:txBody>
      </p:sp>
      <p:pic>
        <p:nvPicPr>
          <p:cNvPr id="3" name="Imagen 2"/>
          <p:cNvPicPr>
            <a:picLocks noChangeAspect="1"/>
          </p:cNvPicPr>
          <p:nvPr/>
        </p:nvPicPr>
        <p:blipFill>
          <a:blip r:embed="rId2"/>
          <a:stretch>
            <a:fillRect/>
          </a:stretch>
        </p:blipFill>
        <p:spPr>
          <a:xfrm>
            <a:off x="3195876" y="2097088"/>
            <a:ext cx="5797071" cy="4075918"/>
          </a:xfrm>
          <a:prstGeom prst="rect">
            <a:avLst/>
          </a:prstGeom>
        </p:spPr>
      </p:pic>
    </p:spTree>
    <p:extLst>
      <p:ext uri="{BB962C8B-B14F-4D97-AF65-F5344CB8AC3E}">
        <p14:creationId xmlns:p14="http://schemas.microsoft.com/office/powerpoint/2010/main" val="2815441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786" y="1171260"/>
            <a:ext cx="4858428" cy="4515480"/>
          </a:xfrm>
          <a:prstGeom prst="rect">
            <a:avLst/>
          </a:prstGeom>
        </p:spPr>
      </p:pic>
    </p:spTree>
    <p:extLst>
      <p:ext uri="{BB962C8B-B14F-4D97-AF65-F5344CB8AC3E}">
        <p14:creationId xmlns:p14="http://schemas.microsoft.com/office/powerpoint/2010/main" val="1843225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432" y="1206500"/>
            <a:ext cx="9067008" cy="4674020"/>
          </a:xfrm>
          <a:prstGeom prst="rect">
            <a:avLst/>
          </a:prstGeom>
        </p:spPr>
      </p:pic>
      <p:sp>
        <p:nvSpPr>
          <p:cNvPr id="3" name="Rectángulo 2"/>
          <p:cNvSpPr/>
          <p:nvPr/>
        </p:nvSpPr>
        <p:spPr>
          <a:xfrm>
            <a:off x="5334000" y="1752600"/>
            <a:ext cx="3568700" cy="876300"/>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74901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Creación de nuevo aplicativo</a:t>
            </a:r>
            <a:endParaRPr lang="es-ES" dirty="0"/>
          </a:p>
        </p:txBody>
      </p:sp>
      <p:sp>
        <p:nvSpPr>
          <p:cNvPr id="6" name="Rectángulo 5"/>
          <p:cNvSpPr/>
          <p:nvPr/>
        </p:nvSpPr>
        <p:spPr>
          <a:xfrm>
            <a:off x="926925" y="0"/>
            <a:ext cx="11085535" cy="369332"/>
          </a:xfrm>
          <a:prstGeom prst="rect">
            <a:avLst/>
          </a:prstGeom>
        </p:spPr>
        <p:txBody>
          <a:bodyPr wrap="square">
            <a:spAutoFit/>
          </a:bodyPr>
          <a:lstStyle/>
          <a:p>
            <a:r>
              <a:rPr lang="es-ES" dirty="0"/>
              <a:t>https://docs.microsoft.com/es-es/visualstudio/ide/step-1-create-a-windows-forms-application-project?view=vs-2019</a:t>
            </a:r>
          </a:p>
        </p:txBody>
      </p:sp>
      <p:pic>
        <p:nvPicPr>
          <p:cNvPr id="8" name="Imagen 7"/>
          <p:cNvPicPr>
            <a:picLocks noChangeAspect="1"/>
          </p:cNvPicPr>
          <p:nvPr/>
        </p:nvPicPr>
        <p:blipFill>
          <a:blip r:embed="rId2"/>
          <a:stretch>
            <a:fillRect/>
          </a:stretch>
        </p:blipFill>
        <p:spPr>
          <a:xfrm>
            <a:off x="336100" y="2097088"/>
            <a:ext cx="4558873" cy="2813114"/>
          </a:xfrm>
          <a:prstGeom prst="rect">
            <a:avLst/>
          </a:prstGeom>
        </p:spPr>
      </p:pic>
      <p:pic>
        <p:nvPicPr>
          <p:cNvPr id="9" name="Imagen 8"/>
          <p:cNvPicPr>
            <a:picLocks noChangeAspect="1"/>
          </p:cNvPicPr>
          <p:nvPr/>
        </p:nvPicPr>
        <p:blipFill>
          <a:blip r:embed="rId3"/>
          <a:stretch>
            <a:fillRect/>
          </a:stretch>
        </p:blipFill>
        <p:spPr>
          <a:xfrm>
            <a:off x="5014666" y="3908120"/>
            <a:ext cx="7014496" cy="2273473"/>
          </a:xfrm>
          <a:prstGeom prst="rect">
            <a:avLst/>
          </a:prstGeom>
        </p:spPr>
      </p:pic>
    </p:spTree>
    <p:extLst>
      <p:ext uri="{BB962C8B-B14F-4D97-AF65-F5344CB8AC3E}">
        <p14:creationId xmlns:p14="http://schemas.microsoft.com/office/powerpoint/2010/main" val="211125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Entorno</a:t>
            </a:r>
            <a:endParaRPr lang="es-E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0" y="1954212"/>
            <a:ext cx="8356600" cy="4700588"/>
          </a:xfrm>
          <a:prstGeom prst="rect">
            <a:avLst/>
          </a:prstGeom>
        </p:spPr>
      </p:pic>
      <p:sp>
        <p:nvSpPr>
          <p:cNvPr id="5" name="Rectángulo 4"/>
          <p:cNvSpPr/>
          <p:nvPr/>
        </p:nvSpPr>
        <p:spPr>
          <a:xfrm>
            <a:off x="1141413" y="0"/>
            <a:ext cx="9356724" cy="369332"/>
          </a:xfrm>
          <a:prstGeom prst="rect">
            <a:avLst/>
          </a:prstGeom>
        </p:spPr>
        <p:txBody>
          <a:bodyPr wrap="square">
            <a:spAutoFit/>
          </a:bodyPr>
          <a:lstStyle/>
          <a:p>
            <a:r>
              <a:rPr lang="es-ES" dirty="0"/>
              <a:t>https://docs.microsoft.com/es-es/visualstudio/get-started/csharp/visual-studio-ide?view=vs-2019</a:t>
            </a:r>
          </a:p>
        </p:txBody>
      </p:sp>
    </p:spTree>
    <p:extLst>
      <p:ext uri="{BB962C8B-B14F-4D97-AF65-F5344CB8AC3E}">
        <p14:creationId xmlns:p14="http://schemas.microsoft.com/office/powerpoint/2010/main" val="152857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Entorno</a:t>
            </a:r>
            <a:endParaRPr lang="es-ES" dirty="0"/>
          </a:p>
        </p:txBody>
      </p:sp>
      <p:sp>
        <p:nvSpPr>
          <p:cNvPr id="5" name="Rectángulo 4"/>
          <p:cNvSpPr/>
          <p:nvPr/>
        </p:nvSpPr>
        <p:spPr>
          <a:xfrm>
            <a:off x="1141413" y="0"/>
            <a:ext cx="9356724" cy="369332"/>
          </a:xfrm>
          <a:prstGeom prst="rect">
            <a:avLst/>
          </a:prstGeom>
        </p:spPr>
        <p:txBody>
          <a:bodyPr wrap="square">
            <a:spAutoFit/>
          </a:bodyPr>
          <a:lstStyle/>
          <a:p>
            <a:r>
              <a:rPr lang="es-ES" dirty="0"/>
              <a:t>https://docs.microsoft.com/es-es/visualstudio/get-started/csharp/visual-studio-ide?view=vs-2019</a:t>
            </a:r>
          </a:p>
        </p:txBody>
      </p:sp>
      <p:pic>
        <p:nvPicPr>
          <p:cNvPr id="4" name="Imagen 3"/>
          <p:cNvPicPr>
            <a:picLocks noChangeAspect="1"/>
          </p:cNvPicPr>
          <p:nvPr/>
        </p:nvPicPr>
        <p:blipFill>
          <a:blip r:embed="rId2"/>
          <a:stretch>
            <a:fillRect/>
          </a:stretch>
        </p:blipFill>
        <p:spPr>
          <a:xfrm>
            <a:off x="1852403" y="2097088"/>
            <a:ext cx="8484018" cy="3712536"/>
          </a:xfrm>
          <a:prstGeom prst="rect">
            <a:avLst/>
          </a:prstGeom>
        </p:spPr>
      </p:pic>
    </p:spTree>
    <p:extLst>
      <p:ext uri="{BB962C8B-B14F-4D97-AF65-F5344CB8AC3E}">
        <p14:creationId xmlns:p14="http://schemas.microsoft.com/office/powerpoint/2010/main" val="907622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Sintaxis en </a:t>
            </a:r>
            <a:r>
              <a:rPr lang="es-ES" dirty="0" err="1" smtClean="0"/>
              <a:t>.net</a:t>
            </a:r>
            <a:endParaRPr lang="es-ES" dirty="0"/>
          </a:p>
        </p:txBody>
      </p:sp>
      <p:sp>
        <p:nvSpPr>
          <p:cNvPr id="4" name="Subtítulo 3"/>
          <p:cNvSpPr>
            <a:spLocks noGrp="1"/>
          </p:cNvSpPr>
          <p:nvPr>
            <p:ph type="subTitle" idx="1"/>
          </p:nvPr>
        </p:nvSpPr>
        <p:spPr/>
        <p:txBody>
          <a:bodyPr/>
          <a:lstStyle/>
          <a:p>
            <a:r>
              <a:rPr lang="es-ES" dirty="0"/>
              <a:t>Introducción a </a:t>
            </a:r>
            <a:r>
              <a:rPr lang="es-ES" dirty="0" err="1"/>
              <a:t>.net</a:t>
            </a:r>
            <a:endParaRPr lang="es-ES" dirty="0"/>
          </a:p>
        </p:txBody>
      </p:sp>
    </p:spTree>
    <p:extLst>
      <p:ext uri="{BB962C8B-B14F-4D97-AF65-F5344CB8AC3E}">
        <p14:creationId xmlns:p14="http://schemas.microsoft.com/office/powerpoint/2010/main" val="2166454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05001" y="493714"/>
            <a:ext cx="8393113"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Terminación de línea</a:t>
            </a:r>
          </a:p>
        </p:txBody>
      </p:sp>
      <p:sp>
        <p:nvSpPr>
          <p:cNvPr id="7171" name="Rectangle 3"/>
          <p:cNvSpPr>
            <a:spLocks noGrp="1" noChangeArrowheads="1"/>
          </p:cNvSpPr>
          <p:nvPr>
            <p:ph type="body" idx="1"/>
          </p:nvPr>
        </p:nvSpPr>
        <p:spPr>
          <a:xfrm>
            <a:off x="1905000" y="1457326"/>
            <a:ext cx="8389938"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la línea finaliza con un “ ; ”</a:t>
            </a:r>
          </a:p>
        </p:txBody>
      </p:sp>
      <p:sp>
        <p:nvSpPr>
          <p:cNvPr id="7172" name="Rectangle 4"/>
          <p:cNvSpPr>
            <a:spLocks noChangeArrowheads="1"/>
          </p:cNvSpPr>
          <p:nvPr/>
        </p:nvSpPr>
        <p:spPr bwMode="auto">
          <a:xfrm>
            <a:off x="1905000" y="4092575"/>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la </a:t>
            </a:r>
            <a:r>
              <a:rPr lang="en-GB" altLang="en-US" sz="2700" dirty="0" err="1">
                <a:latin typeface="Franklin Gothic Medium" panose="020B0603020102020204" pitchFamily="34" charset="0"/>
                <a:cs typeface="Lucida Sans Unicode" panose="020B0602030504020204" pitchFamily="34" charset="0"/>
              </a:rPr>
              <a:t>línea</a:t>
            </a:r>
            <a:r>
              <a:rPr lang="en-GB" altLang="en-US" sz="2700" dirty="0">
                <a:latin typeface="Franklin Gothic Medium" panose="020B0603020102020204" pitchFamily="34" charset="0"/>
                <a:cs typeface="Lucida Sans Unicode" panose="020B0602030504020204" pitchFamily="34" charset="0"/>
              </a:rPr>
              <a:t> </a:t>
            </a:r>
            <a:r>
              <a:rPr lang="en-GB" altLang="en-US" sz="2700" dirty="0" err="1">
                <a:latin typeface="Franklin Gothic Medium" panose="020B0603020102020204" pitchFamily="34" charset="0"/>
                <a:cs typeface="Lucida Sans Unicode" panose="020B0602030504020204" pitchFamily="34" charset="0"/>
              </a:rPr>
              <a:t>finaliza</a:t>
            </a:r>
            <a:r>
              <a:rPr lang="en-GB" altLang="en-US" sz="2700" dirty="0">
                <a:latin typeface="Franklin Gothic Medium" panose="020B0603020102020204" pitchFamily="34" charset="0"/>
                <a:cs typeface="Lucida Sans Unicode" panose="020B0602030504020204" pitchFamily="34" charset="0"/>
              </a:rPr>
              <a:t> con un </a:t>
            </a:r>
            <a:r>
              <a:rPr lang="en-GB" altLang="en-US" sz="2700" dirty="0" err="1">
                <a:latin typeface="Franklin Gothic Medium" panose="020B0603020102020204" pitchFamily="34" charset="0"/>
                <a:cs typeface="Lucida Sans Unicode" panose="020B0602030504020204" pitchFamily="34" charset="0"/>
              </a:rPr>
              <a:t>salto</a:t>
            </a:r>
            <a:r>
              <a:rPr lang="en-GB" altLang="en-US" sz="2700" dirty="0">
                <a:latin typeface="Franklin Gothic Medium" panose="020B0603020102020204" pitchFamily="34" charset="0"/>
                <a:cs typeface="Lucida Sans Unicode" panose="020B0602030504020204" pitchFamily="34" charset="0"/>
              </a:rPr>
              <a:t> de </a:t>
            </a:r>
            <a:r>
              <a:rPr lang="en-GB" altLang="en-US" sz="2700" dirty="0" err="1">
                <a:latin typeface="Franklin Gothic Medium" panose="020B0603020102020204" pitchFamily="34" charset="0"/>
                <a:cs typeface="Lucida Sans Unicode" panose="020B0602030504020204" pitchFamily="34" charset="0"/>
              </a:rPr>
              <a:t>línea</a:t>
            </a:r>
            <a:endParaRPr lang="en-GB" altLang="en-US" sz="2700" dirty="0">
              <a:latin typeface="Franklin Gothic Medium" panose="020B0603020102020204" pitchFamily="34" charset="0"/>
              <a:cs typeface="Lucida Sans Unicode" panose="020B0602030504020204" pitchFamily="34" charset="0"/>
            </a:endParaRPr>
          </a:p>
        </p:txBody>
      </p:sp>
      <p:sp>
        <p:nvSpPr>
          <p:cNvPr id="7173" name="Rectangle 5"/>
          <p:cNvSpPr>
            <a:spLocks noChangeArrowheads="1"/>
          </p:cNvSpPr>
          <p:nvPr/>
        </p:nvSpPr>
        <p:spPr bwMode="auto">
          <a:xfrm>
            <a:off x="1981200" y="21336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//Una linea con mas de un renglon</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string </a:t>
            </a:r>
            <a:r>
              <a:rPr lang="en-GB" altLang="en-US" sz="2000" b="1">
                <a:solidFill>
                  <a:srgbClr val="000000"/>
                </a:solidFill>
                <a:latin typeface="Courier New" panose="02070309020205020404" pitchFamily="49" charset="0"/>
                <a:cs typeface="Times New Roman" panose="02020603050405020304" pitchFamily="18" charset="0"/>
              </a:rPr>
              <a:t>nombre = primerNombre +</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                apellido;</a:t>
            </a:r>
            <a:r>
              <a:rPr lang="en-GB" altLang="en-US" sz="2000" b="1">
                <a:solidFill>
                  <a:srgbClr val="0000FF"/>
                </a:solidFill>
                <a:latin typeface="Courier New" panose="02070309020205020404" pitchFamily="49" charset="0"/>
                <a:cs typeface="Times New Roman" panose="02020603050405020304" pitchFamily="18" charset="0"/>
              </a:rPr>
              <a:t>   </a:t>
            </a:r>
          </a:p>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//El punto y coma indica FINAL de linea</a:t>
            </a:r>
          </a:p>
        </p:txBody>
      </p:sp>
      <p:sp>
        <p:nvSpPr>
          <p:cNvPr id="7174" name="Rectangle 6"/>
          <p:cNvSpPr>
            <a:spLocks noChangeArrowheads="1"/>
          </p:cNvSpPr>
          <p:nvPr/>
        </p:nvSpPr>
        <p:spPr bwMode="auto">
          <a:xfrm>
            <a:off x="1981200" y="4800600"/>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'Una linea con mas de un renglon</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Dim </a:t>
            </a:r>
            <a:r>
              <a:rPr lang="en-GB" altLang="en-US" sz="2000" b="1">
                <a:solidFill>
                  <a:srgbClr val="000000"/>
                </a:solidFill>
                <a:latin typeface="Courier New" panose="02070309020205020404" pitchFamily="49" charset="0"/>
                <a:cs typeface="Times New Roman" panose="02020603050405020304" pitchFamily="18" charset="0"/>
              </a:rPr>
              <a:t>nombre</a:t>
            </a:r>
            <a:r>
              <a:rPr lang="en-GB" altLang="en-US" sz="2000" b="1">
                <a:solidFill>
                  <a:srgbClr val="0000FF"/>
                </a:solidFill>
                <a:latin typeface="Courier New" panose="02070309020205020404" pitchFamily="49" charset="0"/>
                <a:cs typeface="Times New Roman" panose="02020603050405020304" pitchFamily="18" charset="0"/>
              </a:rPr>
              <a:t> As String </a:t>
            </a:r>
            <a:r>
              <a:rPr lang="en-GB" altLang="en-US" sz="2000" b="1">
                <a:solidFill>
                  <a:srgbClr val="000000"/>
                </a:solidFill>
                <a:latin typeface="Courier New" panose="02070309020205020404" pitchFamily="49" charset="0"/>
                <a:cs typeface="Times New Roman" panose="02020603050405020304" pitchFamily="18" charset="0"/>
              </a:rPr>
              <a:t>= primerNombre &amp; _</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                       apellido</a:t>
            </a:r>
          </a:p>
        </p:txBody>
      </p:sp>
    </p:spTree>
    <p:extLst>
      <p:ext uri="{BB962C8B-B14F-4D97-AF65-F5344CB8AC3E}">
        <p14:creationId xmlns:p14="http://schemas.microsoft.com/office/powerpoint/2010/main" val="402577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817688" y="304800"/>
            <a:ext cx="8621712"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n-US" sz="4100"/>
              <a:t>VB.NET y C# - Declaración de Bloques</a:t>
            </a:r>
          </a:p>
        </p:txBody>
      </p:sp>
      <p:sp>
        <p:nvSpPr>
          <p:cNvPr id="228355" name="Rectangle 3"/>
          <p:cNvSpPr>
            <a:spLocks noGrp="1" noChangeArrowheads="1"/>
          </p:cNvSpPr>
          <p:nvPr>
            <p:ph type="body" idx="1"/>
          </p:nvPr>
        </p:nvSpPr>
        <p:spPr>
          <a:xfrm>
            <a:off x="1905000" y="1219201"/>
            <a:ext cx="8389938" cy="441325"/>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n-US" sz="2700" dirty="0">
                <a:cs typeface="Lucida Sans Unicode" panose="020B0602030504020204" pitchFamily="34" charset="0"/>
              </a:rPr>
              <a:t>En C# los bloques se declaran entre llaves</a:t>
            </a:r>
          </a:p>
        </p:txBody>
      </p:sp>
      <p:sp>
        <p:nvSpPr>
          <p:cNvPr id="228356" name="Rectangle 4"/>
          <p:cNvSpPr>
            <a:spLocks noChangeArrowheads="1"/>
          </p:cNvSpPr>
          <p:nvPr/>
        </p:nvSpPr>
        <p:spPr bwMode="auto">
          <a:xfrm>
            <a:off x="1905000" y="3733801"/>
            <a:ext cx="8388350" cy="115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En VB.NET cada bloque tiene su sentencia de apertura y su sentencia de cierre, que normalmente empieza con la palabra “</a:t>
            </a:r>
            <a:r>
              <a:rPr lang="es-AR" altLang="en-US" sz="2700" dirty="0" err="1">
                <a:latin typeface="Franklin Gothic Medium" panose="020B0603020102020204" pitchFamily="34" charset="0"/>
                <a:cs typeface="Lucida Sans Unicode" panose="020B0602030504020204" pitchFamily="34" charset="0"/>
              </a:rPr>
              <a:t>End</a:t>
            </a:r>
            <a:r>
              <a:rPr lang="es-AR" altLang="en-US" sz="2700" dirty="0">
                <a:latin typeface="Franklin Gothic Medium" panose="020B0603020102020204" pitchFamily="34" charset="0"/>
                <a:cs typeface="Lucida Sans Unicode" panose="020B0602030504020204" pitchFamily="34" charset="0"/>
              </a:rPr>
              <a:t>”</a:t>
            </a:r>
          </a:p>
        </p:txBody>
      </p:sp>
      <p:sp>
        <p:nvSpPr>
          <p:cNvPr id="228357" name="Rectangle 5"/>
          <p:cNvSpPr>
            <a:spLocks noChangeArrowheads="1"/>
          </p:cNvSpPr>
          <p:nvPr/>
        </p:nvSpPr>
        <p:spPr bwMode="auto">
          <a:xfrm>
            <a:off x="1981200" y="17526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sz="2000" b="1">
                <a:solidFill>
                  <a:srgbClr val="0000FF"/>
                </a:solidFill>
                <a:latin typeface="Courier New" panose="02070309020205020404" pitchFamily="49" charset="0"/>
                <a:cs typeface="Times New Roman" panose="02020603050405020304" pitchFamily="18" charset="0"/>
              </a:rPr>
              <a:t>class</a:t>
            </a:r>
            <a:r>
              <a:rPr lang="en-GB" altLang="en-US" b="1">
                <a:solidFill>
                  <a:schemeClr val="bg2"/>
                </a:solidFill>
              </a:rPr>
              <a:t> </a:t>
            </a:r>
            <a:r>
              <a:rPr lang="en-GB" altLang="en-US" sz="2000" b="1">
                <a:solidFill>
                  <a:srgbClr val="000000"/>
                </a:solidFill>
                <a:latin typeface="Courier New" panose="02070309020205020404" pitchFamily="49" charset="0"/>
                <a:cs typeface="Times New Roman" panose="02020603050405020304" pitchFamily="18" charset="0"/>
              </a:rPr>
              <a:t>MainClass{</a:t>
            </a:r>
          </a:p>
          <a:p>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public</a:t>
            </a:r>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static void</a:t>
            </a:r>
            <a:r>
              <a:rPr lang="en-GB" altLang="en-US" sz="2000" b="1">
                <a:solidFill>
                  <a:srgbClr val="000000"/>
                </a:solidFill>
                <a:latin typeface="Courier New" panose="02070309020205020404" pitchFamily="49" charset="0"/>
                <a:cs typeface="Times New Roman" panose="02020603050405020304" pitchFamily="18" charset="0"/>
              </a:rPr>
              <a:t> Main(string[] args) {</a:t>
            </a:r>
          </a:p>
          <a:p>
            <a:r>
              <a:rPr lang="en-GB" altLang="en-US" sz="2000" b="1">
                <a:solidFill>
                  <a:srgbClr val="000000"/>
                </a:solidFill>
                <a:latin typeface="Courier New" panose="02070309020205020404" pitchFamily="49" charset="0"/>
                <a:cs typeface="Times New Roman" panose="02020603050405020304" pitchFamily="18" charset="0"/>
              </a:rPr>
              <a:t>		Console.WriteLine("Hello World!");</a:t>
            </a:r>
          </a:p>
          <a:p>
            <a:r>
              <a:rPr lang="en-GB" altLang="en-US" sz="2000" b="1">
                <a:solidFill>
                  <a:srgbClr val="000000"/>
                </a:solidFill>
                <a:latin typeface="Courier New" panose="02070309020205020404" pitchFamily="49" charset="0"/>
                <a:cs typeface="Times New Roman" panose="02020603050405020304" pitchFamily="18" charset="0"/>
              </a:rPr>
              <a:t>	}</a:t>
            </a:r>
          </a:p>
          <a:p>
            <a:r>
              <a:rPr lang="en-GB" altLang="en-US" sz="2000" b="1">
                <a:solidFill>
                  <a:srgbClr val="000000"/>
                </a:solidFill>
                <a:latin typeface="Courier New" panose="02070309020205020404" pitchFamily="49" charset="0"/>
                <a:cs typeface="Times New Roman" panose="02020603050405020304" pitchFamily="18" charset="0"/>
              </a:rPr>
              <a:t>}</a:t>
            </a:r>
          </a:p>
        </p:txBody>
      </p:sp>
      <p:sp>
        <p:nvSpPr>
          <p:cNvPr id="228358" name="Rectangle 6"/>
          <p:cNvSpPr>
            <a:spLocks noChangeArrowheads="1"/>
          </p:cNvSpPr>
          <p:nvPr/>
        </p:nvSpPr>
        <p:spPr bwMode="auto">
          <a:xfrm>
            <a:off x="1981200" y="49530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sz="2000" b="1">
                <a:solidFill>
                  <a:srgbClr val="0000FF"/>
                </a:solidFill>
                <a:latin typeface="Courier New" panose="02070309020205020404" pitchFamily="49" charset="0"/>
                <a:cs typeface="Times New Roman" panose="02020603050405020304" pitchFamily="18" charset="0"/>
              </a:rPr>
              <a:t>Class</a:t>
            </a:r>
            <a:r>
              <a:rPr lang="en-GB" altLang="en-US" sz="2000" b="1">
                <a:solidFill>
                  <a:srgbClr val="000000"/>
                </a:solidFill>
                <a:latin typeface="Courier New" panose="02070309020205020404" pitchFamily="49" charset="0"/>
                <a:cs typeface="Times New Roman" panose="02020603050405020304" pitchFamily="18" charset="0"/>
              </a:rPr>
              <a:t> Main</a:t>
            </a:r>
          </a:p>
          <a:p>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Public Shared Sub</a:t>
            </a:r>
            <a:r>
              <a:rPr lang="en-GB" altLang="en-US" sz="2000" b="1">
                <a:solidFill>
                  <a:srgbClr val="000000"/>
                </a:solidFill>
                <a:latin typeface="Courier New" panose="02070309020205020404" pitchFamily="49" charset="0"/>
                <a:cs typeface="Times New Roman" panose="02020603050405020304" pitchFamily="18" charset="0"/>
              </a:rPr>
              <a:t> Main()</a:t>
            </a:r>
          </a:p>
          <a:p>
            <a:r>
              <a:rPr lang="en-GB" altLang="en-US" sz="2000" b="1">
                <a:solidFill>
                  <a:srgbClr val="000000"/>
                </a:solidFill>
                <a:latin typeface="Courier New" panose="02070309020205020404" pitchFamily="49" charset="0"/>
                <a:cs typeface="Times New Roman" panose="02020603050405020304" pitchFamily="18" charset="0"/>
              </a:rPr>
              <a:t>		Console.WriteLine("Hello World!")</a:t>
            </a:r>
          </a:p>
          <a:p>
            <a:r>
              <a:rPr lang="en-GB" altLang="en-US" sz="2000" b="1">
                <a:solidFill>
                  <a:srgbClr val="0000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End Sub</a:t>
            </a:r>
          </a:p>
          <a:p>
            <a:r>
              <a:rPr lang="en-GB" altLang="en-US" sz="2000" b="1">
                <a:solidFill>
                  <a:srgbClr val="0000FF"/>
                </a:solidFill>
                <a:latin typeface="Courier New" panose="02070309020205020404" pitchFamily="49" charset="0"/>
                <a:cs typeface="Times New Roman" panose="02020603050405020304" pitchFamily="18" charset="0"/>
              </a:rPr>
              <a:t>End Class</a:t>
            </a:r>
          </a:p>
        </p:txBody>
      </p:sp>
    </p:spTree>
    <p:extLst>
      <p:ext uri="{BB962C8B-B14F-4D97-AF65-F5344CB8AC3E}">
        <p14:creationId xmlns:p14="http://schemas.microsoft.com/office/powerpoint/2010/main" val="1319791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2" name="Rectangle 4"/>
          <p:cNvSpPr>
            <a:spLocks noGrp="1" noChangeArrowheads="1"/>
          </p:cNvSpPr>
          <p:nvPr>
            <p:ph type="title"/>
          </p:nvPr>
        </p:nvSpPr>
        <p:spPr/>
        <p:txBody>
          <a:bodyPr/>
          <a:lstStyle/>
          <a:p>
            <a:r>
              <a:rPr lang="es-AR" altLang="en-US" dirty="0"/>
              <a:t>Paradigmas de Programación</a:t>
            </a:r>
            <a:endParaRPr lang="en-US" altLang="en-US" dirty="0"/>
          </a:p>
        </p:txBody>
      </p:sp>
      <p:sp>
        <p:nvSpPr>
          <p:cNvPr id="549893" name="Rectangle 5"/>
          <p:cNvSpPr>
            <a:spLocks noGrp="1" noChangeArrowheads="1"/>
          </p:cNvSpPr>
          <p:nvPr>
            <p:ph type="body" idx="1"/>
          </p:nvPr>
        </p:nvSpPr>
        <p:spPr>
          <a:xfrm>
            <a:off x="1981200" y="1911350"/>
            <a:ext cx="8388350" cy="4402138"/>
          </a:xfrm>
        </p:spPr>
        <p:txBody>
          <a:bodyPr>
            <a:normAutofit lnSpcReduction="10000"/>
          </a:bodyPr>
          <a:lstStyle/>
          <a:p>
            <a:r>
              <a:rPr lang="es-AR" altLang="en-US" sz="2800" b="1" dirty="0" smtClean="0"/>
              <a:t>Estructurados </a:t>
            </a:r>
            <a:r>
              <a:rPr lang="es-AR" altLang="en-US" sz="2800" b="1" dirty="0"/>
              <a:t>(C, Pascal, Basic, etc.)</a:t>
            </a:r>
          </a:p>
          <a:p>
            <a:r>
              <a:rPr lang="es-AR" altLang="en-US" sz="2800" dirty="0"/>
              <a:t>Funcionales (CAML)</a:t>
            </a:r>
          </a:p>
          <a:p>
            <a:r>
              <a:rPr lang="es-AR" altLang="en-US" sz="2800" dirty="0"/>
              <a:t>Declarativos (</a:t>
            </a:r>
            <a:r>
              <a:rPr lang="es-AR" altLang="en-US" sz="2800" dirty="0" err="1"/>
              <a:t>Prolog</a:t>
            </a:r>
            <a:r>
              <a:rPr lang="es-AR" altLang="en-US" sz="2800" dirty="0"/>
              <a:t>)</a:t>
            </a:r>
          </a:p>
          <a:p>
            <a:r>
              <a:rPr lang="es-AR" altLang="en-US" sz="2800" b="1" dirty="0"/>
              <a:t>Orientados a Objetos (C#, VB.NET, </a:t>
            </a:r>
            <a:r>
              <a:rPr lang="es-AR" altLang="en-US" sz="2800" b="1" dirty="0" err="1"/>
              <a:t>Smalltalk</a:t>
            </a:r>
            <a:r>
              <a:rPr lang="es-AR" altLang="en-US" sz="2800" b="1" dirty="0"/>
              <a:t>, Java)</a:t>
            </a:r>
          </a:p>
          <a:p>
            <a:r>
              <a:rPr lang="es-AR" altLang="en-US" sz="2800" dirty="0"/>
              <a:t>Orientados a Aspectos</a:t>
            </a:r>
          </a:p>
          <a:p>
            <a:r>
              <a:rPr lang="es-AR" altLang="en-US" sz="2800" dirty="0"/>
              <a:t>Híbridos (</a:t>
            </a:r>
            <a:r>
              <a:rPr lang="es-AR" altLang="en-US" sz="2800" dirty="0" err="1"/>
              <a:t>Lisp</a:t>
            </a:r>
            <a:r>
              <a:rPr lang="es-AR" altLang="en-US" sz="2800" dirty="0"/>
              <a:t>, Visual Basic)</a:t>
            </a:r>
          </a:p>
          <a:p>
            <a:pPr lvl="1"/>
            <a:r>
              <a:rPr lang="es-AR" altLang="en-US" dirty="0" smtClean="0"/>
              <a:t>Cada </a:t>
            </a:r>
            <a:r>
              <a:rPr lang="es-AR" altLang="en-US" dirty="0"/>
              <a:t>enfoque tiene sus ventajas y desventajas</a:t>
            </a:r>
          </a:p>
          <a:p>
            <a:pPr lvl="1"/>
            <a:r>
              <a:rPr lang="es-AR" altLang="en-US" dirty="0"/>
              <a:t>Cada uno es más apropiado para ciertas cosas</a:t>
            </a:r>
          </a:p>
        </p:txBody>
      </p:sp>
    </p:spTree>
    <p:extLst>
      <p:ext uri="{BB962C8B-B14F-4D97-AF65-F5344CB8AC3E}">
        <p14:creationId xmlns:p14="http://schemas.microsoft.com/office/powerpoint/2010/main" val="170750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Comentarios</a:t>
            </a:r>
          </a:p>
        </p:txBody>
      </p:sp>
      <p:sp>
        <p:nvSpPr>
          <p:cNvPr id="9219" name="Rectangle 3"/>
          <p:cNvSpPr>
            <a:spLocks noGrp="1" noChangeArrowheads="1"/>
          </p:cNvSpPr>
          <p:nvPr>
            <p:ph type="body" idx="1"/>
          </p:nvPr>
        </p:nvSpPr>
        <p:spPr>
          <a:xfrm>
            <a:off x="1752600" y="1066801"/>
            <a:ext cx="8389938"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soporta tres tipos de comentarios</a:t>
            </a:r>
          </a:p>
        </p:txBody>
      </p:sp>
      <p:sp>
        <p:nvSpPr>
          <p:cNvPr id="9221" name="Rectangle 5"/>
          <p:cNvSpPr>
            <a:spLocks noChangeArrowheads="1"/>
          </p:cNvSpPr>
          <p:nvPr/>
        </p:nvSpPr>
        <p:spPr bwMode="auto">
          <a:xfrm>
            <a:off x="1981200" y="1524000"/>
            <a:ext cx="8534400" cy="533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s-AR" altLang="en-US" b="1" dirty="0" err="1">
                <a:solidFill>
                  <a:srgbClr val="0000FF"/>
                </a:solidFill>
                <a:latin typeface="Courier New" panose="02070309020205020404" pitchFamily="49" charset="0"/>
                <a:cs typeface="Times New Roman" panose="02020603050405020304" pitchFamily="18" charset="0"/>
              </a:rPr>
              <a:t>string</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a:solidFill>
                  <a:srgbClr val="000000"/>
                </a:solidFill>
                <a:latin typeface="Courier New" panose="02070309020205020404" pitchFamily="49" charset="0"/>
                <a:cs typeface="Times New Roman" panose="02020603050405020304" pitchFamily="18" charset="0"/>
              </a:rPr>
              <a:t>nombre = “Juan”;</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 Comentario de una sola línea</a:t>
            </a:r>
          </a:p>
          <a:p>
            <a:pPr>
              <a:buClr>
                <a:srgbClr val="0000FF"/>
              </a:buClr>
              <a:buSzPct val="100000"/>
              <a:buFont typeface="Courier New" panose="02070309020205020404" pitchFamily="49" charset="0"/>
              <a:buNone/>
            </a:pP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 Comentario con mas </a:t>
            </a:r>
          </a:p>
          <a:p>
            <a:r>
              <a:rPr lang="es-AR" altLang="en-US" b="1" dirty="0">
                <a:solidFill>
                  <a:srgbClr val="009900"/>
                </a:solidFill>
                <a:latin typeface="Courier New" panose="02070309020205020404" pitchFamily="49" charset="0"/>
                <a:cs typeface="Times New Roman" panose="02020603050405020304" pitchFamily="18" charset="0"/>
              </a:rPr>
              <a:t>   de una línea*/</a:t>
            </a:r>
            <a:r>
              <a:rPr lang="es-AR" altLang="en-US" sz="1600" b="1" dirty="0"/>
              <a:t>	</a:t>
            </a:r>
          </a:p>
          <a:p>
            <a:endParaRPr lang="es-AR" altLang="en-US" sz="1600" b="1" dirty="0"/>
          </a:p>
          <a:p>
            <a:r>
              <a:rPr lang="es-AR" altLang="en-US" b="1" dirty="0">
                <a:solidFill>
                  <a:srgbClr val="969696"/>
                </a:solidFill>
                <a:latin typeface="Courier New" panose="02070309020205020404" pitchFamily="49" charset="0"/>
                <a:cs typeface="Times New Roman" panose="02020603050405020304" pitchFamily="18" charset="0"/>
              </a:rPr>
              <a:t>/// &lt;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Documentación XML que puede ser consumida por otras </a:t>
            </a:r>
          </a:p>
          <a:p>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9900"/>
                </a:solidFill>
                <a:latin typeface="Courier New" panose="02070309020205020404" pitchFamily="49" charset="0"/>
                <a:cs typeface="Times New Roman" panose="02020603050405020304" pitchFamily="18" charset="0"/>
              </a:rPr>
              <a:t> herramientas para mostrar ayuda dinámica o generar </a:t>
            </a:r>
          </a:p>
          <a:p>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9900"/>
                </a:solidFill>
                <a:latin typeface="Courier New" panose="02070309020205020404" pitchFamily="49" charset="0"/>
                <a:cs typeface="Times New Roman" panose="02020603050405020304" pitchFamily="18" charset="0"/>
              </a:rPr>
              <a:t> documentación en varios formatos</a:t>
            </a:r>
          </a:p>
          <a:p>
            <a:r>
              <a:rPr lang="es-AR" altLang="en-US" b="1" dirty="0">
                <a:solidFill>
                  <a:srgbClr val="969696"/>
                </a:solidFill>
                <a:latin typeface="Courier New" panose="02070309020205020404" pitchFamily="49" charset="0"/>
                <a:cs typeface="Times New Roman" panose="02020603050405020304" pitchFamily="18" charset="0"/>
              </a:rPr>
              <a:t>/// &lt;/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err="1">
                <a:solidFill>
                  <a:srgbClr val="0000FF"/>
                </a:solidFill>
                <a:latin typeface="Courier New" panose="02070309020205020404" pitchFamily="49" charset="0"/>
                <a:cs typeface="Times New Roman" panose="02020603050405020304" pitchFamily="18" charset="0"/>
              </a:rPr>
              <a:t>public</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err="1">
                <a:solidFill>
                  <a:srgbClr val="0000FF"/>
                </a:solidFill>
                <a:latin typeface="Courier New" panose="02070309020205020404" pitchFamily="49" charset="0"/>
                <a:cs typeface="Times New Roman" panose="02020603050405020304" pitchFamily="18" charset="0"/>
              </a:rPr>
              <a:t>class</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err="1">
                <a:solidFill>
                  <a:srgbClr val="000000"/>
                </a:solidFill>
                <a:latin typeface="Courier New" panose="02070309020205020404" pitchFamily="49" charset="0"/>
                <a:cs typeface="Times New Roman" panose="02020603050405020304" pitchFamily="18" charset="0"/>
              </a:rPr>
              <a:t>Matematica</a:t>
            </a:r>
            <a:r>
              <a:rPr lang="es-AR" altLang="en-US" b="1" dirty="0">
                <a:solidFill>
                  <a:srgbClr val="000000"/>
                </a:solidFill>
                <a:latin typeface="Courier New" panose="02070309020205020404" pitchFamily="49" charset="0"/>
                <a:cs typeface="Times New Roman" panose="02020603050405020304" pitchFamily="18" charset="0"/>
              </a:rPr>
              <a:t> {</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 &lt;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Calcula la suma de dos números enteros</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summary</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 </a:t>
            </a:r>
            <a:r>
              <a:rPr lang="es-AR" altLang="en-US" b="1" dirty="0" err="1">
                <a:solidFill>
                  <a:srgbClr val="969696"/>
                </a:solidFill>
                <a:latin typeface="Courier New" panose="02070309020205020404" pitchFamily="49" charset="0"/>
                <a:cs typeface="Times New Roman" panose="02020603050405020304" pitchFamily="18" charset="0"/>
              </a:rPr>
              <a:t>name</a:t>
            </a:r>
            <a:r>
              <a:rPr lang="es-AR" altLang="en-US" b="1" dirty="0">
                <a:solidFill>
                  <a:srgbClr val="969696"/>
                </a:solidFill>
                <a:latin typeface="Courier New" panose="02070309020205020404" pitchFamily="49" charset="0"/>
                <a:cs typeface="Times New Roman" panose="02020603050405020304" pitchFamily="18" charset="0"/>
              </a:rPr>
              <a:t>="x"&gt;</a:t>
            </a:r>
            <a:r>
              <a:rPr lang="es-AR" altLang="en-US" b="1" dirty="0">
                <a:solidFill>
                  <a:srgbClr val="009900"/>
                </a:solidFill>
                <a:latin typeface="Courier New" panose="02070309020205020404" pitchFamily="49" charset="0"/>
                <a:cs typeface="Times New Roman" panose="02020603050405020304" pitchFamily="18" charset="0"/>
              </a:rPr>
              <a:t>El primer operando de la suma</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 </a:t>
            </a:r>
            <a:r>
              <a:rPr lang="es-AR" altLang="en-US" b="1" dirty="0" err="1">
                <a:solidFill>
                  <a:srgbClr val="969696"/>
                </a:solidFill>
                <a:latin typeface="Courier New" panose="02070309020205020404" pitchFamily="49" charset="0"/>
                <a:cs typeface="Times New Roman" panose="02020603050405020304" pitchFamily="18" charset="0"/>
              </a:rPr>
              <a:t>name</a:t>
            </a:r>
            <a:r>
              <a:rPr lang="es-AR" altLang="en-US" b="1" dirty="0">
                <a:solidFill>
                  <a:srgbClr val="969696"/>
                </a:solidFill>
                <a:latin typeface="Courier New" panose="02070309020205020404" pitchFamily="49" charset="0"/>
                <a:cs typeface="Times New Roman" panose="02020603050405020304" pitchFamily="18" charset="0"/>
              </a:rPr>
              <a:t>="y"&gt;</a:t>
            </a:r>
            <a:r>
              <a:rPr lang="es-AR" altLang="en-US" b="1" dirty="0">
                <a:solidFill>
                  <a:srgbClr val="009900"/>
                </a:solidFill>
                <a:latin typeface="Courier New" panose="02070309020205020404" pitchFamily="49" charset="0"/>
                <a:cs typeface="Times New Roman" panose="02020603050405020304" pitchFamily="18" charset="0"/>
              </a:rPr>
              <a:t>El segundo operando de la suma</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param</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returns</a:t>
            </a:r>
            <a:r>
              <a:rPr lang="es-AR" altLang="en-US" b="1" dirty="0">
                <a:solidFill>
                  <a:srgbClr val="969696"/>
                </a:solidFill>
                <a:latin typeface="Courier New" panose="02070309020205020404" pitchFamily="49" charset="0"/>
                <a:cs typeface="Times New Roman" panose="02020603050405020304" pitchFamily="18" charset="0"/>
              </a:rPr>
              <a:t>&gt; </a:t>
            </a:r>
            <a:r>
              <a:rPr lang="es-AR" altLang="en-US" b="1" dirty="0">
                <a:solidFill>
                  <a:srgbClr val="009900"/>
                </a:solidFill>
                <a:latin typeface="Courier New" panose="02070309020205020404" pitchFamily="49" charset="0"/>
                <a:cs typeface="Times New Roman" panose="02020603050405020304" pitchFamily="18" charset="0"/>
              </a:rPr>
              <a:t>La</a:t>
            </a:r>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a:solidFill>
                  <a:srgbClr val="009900"/>
                </a:solidFill>
                <a:latin typeface="Courier New" panose="02070309020205020404" pitchFamily="49" charset="0"/>
                <a:cs typeface="Times New Roman" panose="02020603050405020304" pitchFamily="18" charset="0"/>
              </a:rPr>
              <a:t>suma entera de ambos </a:t>
            </a:r>
            <a:r>
              <a:rPr lang="es-AR" altLang="en-US" b="1" dirty="0" err="1">
                <a:solidFill>
                  <a:srgbClr val="009900"/>
                </a:solidFill>
                <a:latin typeface="Courier New" panose="02070309020205020404" pitchFamily="49" charset="0"/>
                <a:cs typeface="Times New Roman" panose="02020603050405020304" pitchFamily="18" charset="0"/>
              </a:rPr>
              <a:t>operandos</a:t>
            </a:r>
            <a:r>
              <a:rPr lang="es-AR" altLang="en-US" b="1" dirty="0">
                <a:solidFill>
                  <a:srgbClr val="969696"/>
                </a:solidFill>
                <a:latin typeface="Courier New" panose="02070309020205020404" pitchFamily="49" charset="0"/>
                <a:cs typeface="Times New Roman" panose="02020603050405020304" pitchFamily="18" charset="0"/>
              </a:rPr>
              <a:t>&lt;/</a:t>
            </a:r>
            <a:r>
              <a:rPr lang="es-AR" altLang="en-US" b="1" dirty="0" err="1">
                <a:solidFill>
                  <a:srgbClr val="969696"/>
                </a:solidFill>
                <a:latin typeface="Courier New" panose="02070309020205020404" pitchFamily="49" charset="0"/>
                <a:cs typeface="Times New Roman" panose="02020603050405020304" pitchFamily="18" charset="0"/>
              </a:rPr>
              <a:t>returns</a:t>
            </a:r>
            <a:r>
              <a:rPr lang="es-AR" altLang="en-US" b="1" dirty="0">
                <a:solidFill>
                  <a:srgbClr val="969696"/>
                </a:solidFill>
                <a:latin typeface="Courier New" panose="02070309020205020404" pitchFamily="49" charset="0"/>
                <a:cs typeface="Times New Roman" panose="02020603050405020304" pitchFamily="18" charset="0"/>
              </a:rPr>
              <a:t>&gt;</a:t>
            </a:r>
          </a:p>
          <a:p>
            <a:r>
              <a:rPr lang="es-AR" altLang="en-US" b="1" dirty="0">
                <a:solidFill>
                  <a:srgbClr val="000000"/>
                </a:solidFill>
                <a:latin typeface="Courier New" panose="02070309020205020404" pitchFamily="49" charset="0"/>
                <a:cs typeface="Times New Roman" panose="02020603050405020304" pitchFamily="18" charset="0"/>
              </a:rPr>
              <a:t>    </a:t>
            </a:r>
            <a:r>
              <a:rPr lang="es-AR" altLang="en-US" b="1" dirty="0" err="1">
                <a:solidFill>
                  <a:srgbClr val="0000FF"/>
                </a:solidFill>
                <a:latin typeface="Courier New" panose="02070309020205020404" pitchFamily="49" charset="0"/>
                <a:cs typeface="Times New Roman" panose="02020603050405020304" pitchFamily="18" charset="0"/>
              </a:rPr>
              <a:t>public</a:t>
            </a:r>
            <a:r>
              <a:rPr lang="es-AR" altLang="en-US" b="1" dirty="0">
                <a:solidFill>
                  <a:srgbClr val="0000FF"/>
                </a:solidFill>
                <a:latin typeface="Courier New" panose="02070309020205020404" pitchFamily="49" charset="0"/>
                <a:cs typeface="Times New Roman" panose="02020603050405020304" pitchFamily="18" charset="0"/>
              </a:rPr>
              <a:t> </a:t>
            </a:r>
            <a:r>
              <a:rPr lang="es-AR" altLang="en-US" b="1" dirty="0" err="1">
                <a:solidFill>
                  <a:srgbClr val="0000FF"/>
                </a:solidFill>
                <a:latin typeface="Courier New" panose="02070309020205020404" pitchFamily="49" charset="0"/>
                <a:cs typeface="Times New Roman" panose="02020603050405020304" pitchFamily="18" charset="0"/>
              </a:rPr>
              <a:t>int</a:t>
            </a:r>
            <a:r>
              <a:rPr lang="es-AR" altLang="en-US" b="1" dirty="0">
                <a:solidFill>
                  <a:srgbClr val="000000"/>
                </a:solidFill>
                <a:latin typeface="Courier New" panose="02070309020205020404" pitchFamily="49" charset="0"/>
                <a:cs typeface="Times New Roman" panose="02020603050405020304" pitchFamily="18" charset="0"/>
              </a:rPr>
              <a:t> Sumar (</a:t>
            </a:r>
            <a:r>
              <a:rPr lang="es-AR" altLang="en-US" b="1" dirty="0" err="1">
                <a:solidFill>
                  <a:srgbClr val="000000"/>
                </a:solidFill>
                <a:latin typeface="Courier New" panose="02070309020205020404" pitchFamily="49" charset="0"/>
                <a:cs typeface="Times New Roman" panose="02020603050405020304" pitchFamily="18" charset="0"/>
              </a:rPr>
              <a:t>int</a:t>
            </a:r>
            <a:r>
              <a:rPr lang="es-AR" altLang="en-US" b="1" dirty="0">
                <a:solidFill>
                  <a:srgbClr val="000000"/>
                </a:solidFill>
                <a:latin typeface="Courier New" panose="02070309020205020404" pitchFamily="49" charset="0"/>
                <a:cs typeface="Times New Roman" panose="02020603050405020304" pitchFamily="18" charset="0"/>
              </a:rPr>
              <a:t> x, </a:t>
            </a:r>
            <a:r>
              <a:rPr lang="es-AR" altLang="en-US" b="1" dirty="0" err="1">
                <a:solidFill>
                  <a:srgbClr val="000000"/>
                </a:solidFill>
                <a:latin typeface="Courier New" panose="02070309020205020404" pitchFamily="49" charset="0"/>
                <a:cs typeface="Times New Roman" panose="02020603050405020304" pitchFamily="18" charset="0"/>
              </a:rPr>
              <a:t>int</a:t>
            </a:r>
            <a:r>
              <a:rPr lang="es-AR" altLang="en-US" b="1" dirty="0">
                <a:solidFill>
                  <a:srgbClr val="000000"/>
                </a:solidFill>
                <a:latin typeface="Courier New" panose="02070309020205020404" pitchFamily="49" charset="0"/>
                <a:cs typeface="Times New Roman" panose="02020603050405020304" pitchFamily="18" charset="0"/>
              </a:rPr>
              <a:t> y) {</a:t>
            </a:r>
            <a:r>
              <a:rPr lang="es-AR" altLang="en-US" b="1" dirty="0" err="1">
                <a:solidFill>
                  <a:srgbClr val="0000FF"/>
                </a:solidFill>
                <a:latin typeface="Courier New" panose="02070309020205020404" pitchFamily="49" charset="0"/>
                <a:cs typeface="Times New Roman" panose="02020603050405020304" pitchFamily="18" charset="0"/>
              </a:rPr>
              <a:t>return</a:t>
            </a:r>
            <a:r>
              <a:rPr lang="es-AR" altLang="en-US" b="1" dirty="0">
                <a:solidFill>
                  <a:srgbClr val="000000"/>
                </a:solidFill>
                <a:latin typeface="Courier New" panose="02070309020205020404" pitchFamily="49" charset="0"/>
                <a:cs typeface="Times New Roman" panose="02020603050405020304" pitchFamily="18" charset="0"/>
              </a:rPr>
              <a:t> x + y;}</a:t>
            </a:r>
          </a:p>
          <a:p>
            <a:r>
              <a:rPr lang="es-AR" altLang="en-US" b="1" dirty="0">
                <a:solidFill>
                  <a:srgbClr val="000000"/>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391375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Comentarios</a:t>
            </a:r>
          </a:p>
        </p:txBody>
      </p:sp>
      <p:sp>
        <p:nvSpPr>
          <p:cNvPr id="251908" name="Rectangle 4"/>
          <p:cNvSpPr>
            <a:spLocks noChangeArrowheads="1"/>
          </p:cNvSpPr>
          <p:nvPr/>
        </p:nvSpPr>
        <p:spPr bwMode="auto">
          <a:xfrm>
            <a:off x="1905000" y="12954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ES_tradnl" altLang="en-US" sz="2700">
                <a:effectLst>
                  <a:outerShdw blurRad="38100" dist="38100" dir="2700000" algn="tl">
                    <a:srgbClr val="000000"/>
                  </a:outerShdw>
                </a:effectLst>
                <a:latin typeface="Franklin Gothic Medium" panose="020B0603020102020204" pitchFamily="34" charset="0"/>
                <a:cs typeface="Lucida Sans Unicode" panose="020B0602030504020204" pitchFamily="34" charset="0"/>
              </a:rPr>
              <a:t>VB.NET soporta dos tipos de comentarios</a:t>
            </a:r>
          </a:p>
        </p:txBody>
      </p:sp>
      <p:sp>
        <p:nvSpPr>
          <p:cNvPr id="251910" name="Rectangle 6"/>
          <p:cNvSpPr>
            <a:spLocks noChangeArrowheads="1"/>
          </p:cNvSpPr>
          <p:nvPr/>
        </p:nvSpPr>
        <p:spPr bwMode="auto">
          <a:xfrm>
            <a:off x="1981200" y="2003425"/>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'Comentario simple</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Dim </a:t>
            </a:r>
            <a:r>
              <a:rPr lang="en-GB" altLang="en-US" sz="2000" b="1">
                <a:solidFill>
                  <a:srgbClr val="000000"/>
                </a:solidFill>
                <a:latin typeface="Courier New" panose="02070309020205020404" pitchFamily="49" charset="0"/>
                <a:cs typeface="Times New Roman" panose="02020603050405020304" pitchFamily="18" charset="0"/>
              </a:rPr>
              <a:t>nombre</a:t>
            </a:r>
            <a:r>
              <a:rPr lang="en-GB" altLang="en-US" sz="2000" b="1">
                <a:solidFill>
                  <a:srgbClr val="0000FF"/>
                </a:solidFill>
                <a:latin typeface="Courier New" panose="02070309020205020404" pitchFamily="49" charset="0"/>
                <a:cs typeface="Times New Roman" panose="02020603050405020304" pitchFamily="18" charset="0"/>
              </a:rPr>
              <a:t> As String </a:t>
            </a:r>
            <a:r>
              <a:rPr lang="en-GB" altLang="en-US" sz="2000" b="1">
                <a:solidFill>
                  <a:srgbClr val="000000"/>
                </a:solidFill>
                <a:latin typeface="Courier New" panose="02070309020205020404" pitchFamily="49" charset="0"/>
                <a:cs typeface="Times New Roman" panose="02020603050405020304" pitchFamily="18" charset="0"/>
              </a:rPr>
              <a:t>= “Juan”</a:t>
            </a:r>
          </a:p>
        </p:txBody>
      </p:sp>
      <p:sp>
        <p:nvSpPr>
          <p:cNvPr id="251912" name="Rectangle 8"/>
          <p:cNvSpPr>
            <a:spLocks noChangeArrowheads="1"/>
          </p:cNvSpPr>
          <p:nvPr/>
        </p:nvSpPr>
        <p:spPr bwMode="auto">
          <a:xfrm>
            <a:off x="1981200" y="3657600"/>
            <a:ext cx="8534400" cy="2590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s-AR" altLang="en-US" b="1">
                <a:solidFill>
                  <a:srgbClr val="969696"/>
                </a:solidFill>
                <a:latin typeface="Courier New" panose="02070309020205020404" pitchFamily="49" charset="0"/>
                <a:cs typeface="Times New Roman" panose="02020603050405020304" pitchFamily="18" charset="0"/>
              </a:rPr>
              <a:t>'''</a:t>
            </a:r>
            <a:r>
              <a:rPr lang="es-AR" altLang="en-US"/>
              <a:t> </a:t>
            </a:r>
            <a:r>
              <a:rPr lang="es-AR" altLang="en-US" b="1">
                <a:solidFill>
                  <a:srgbClr val="969696"/>
                </a:solidFill>
                <a:latin typeface="Courier New" panose="02070309020205020404" pitchFamily="49" charset="0"/>
                <a:cs typeface="Times New Roman" panose="02020603050405020304" pitchFamily="18" charset="0"/>
              </a:rPr>
              <a:t>&lt;summary&gt;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9900"/>
                </a:solidFill>
                <a:latin typeface="Courier New" panose="02070309020205020404" pitchFamily="49" charset="0"/>
                <a:cs typeface="Times New Roman" panose="02020603050405020304" pitchFamily="18" charset="0"/>
              </a:rPr>
              <a:t>Documentación XML que describe un tipo y sus miembros</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&lt;/summary&gt;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&lt;param name="x"&gt;</a:t>
            </a:r>
            <a:r>
              <a:rPr lang="es-AR" altLang="en-US" b="1">
                <a:solidFill>
                  <a:srgbClr val="009900"/>
                </a:solidFill>
                <a:latin typeface="Courier New" panose="02070309020205020404" pitchFamily="49" charset="0"/>
                <a:cs typeface="Times New Roman" panose="02020603050405020304" pitchFamily="18" charset="0"/>
              </a:rPr>
              <a:t>El primer operando de la suma</a:t>
            </a:r>
            <a:r>
              <a:rPr lang="es-AR" altLang="en-US" b="1">
                <a:solidFill>
                  <a:srgbClr val="969696"/>
                </a:solidFill>
                <a:latin typeface="Courier New" panose="02070309020205020404" pitchFamily="49" charset="0"/>
                <a:cs typeface="Times New Roman" panose="02020603050405020304" pitchFamily="18" charset="0"/>
              </a:rPr>
              <a:t>&lt;/param&gt;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&lt;param name="y"&gt;</a:t>
            </a:r>
            <a:r>
              <a:rPr lang="es-AR" altLang="en-US" b="1">
                <a:solidFill>
                  <a:srgbClr val="009900"/>
                </a:solidFill>
                <a:latin typeface="Courier New" panose="02070309020205020404" pitchFamily="49" charset="0"/>
                <a:cs typeface="Times New Roman" panose="02020603050405020304" pitchFamily="18" charset="0"/>
              </a:rPr>
              <a:t>El segundo operando de la suma</a:t>
            </a:r>
            <a:r>
              <a:rPr lang="es-AR" altLang="en-US" b="1">
                <a:solidFill>
                  <a:srgbClr val="969696"/>
                </a:solidFill>
                <a:latin typeface="Courier New" panose="02070309020205020404" pitchFamily="49" charset="0"/>
                <a:cs typeface="Times New Roman" panose="02020603050405020304" pitchFamily="18" charset="0"/>
              </a:rPr>
              <a:t>&lt;/param&gt;</a:t>
            </a:r>
          </a:p>
          <a:p>
            <a:r>
              <a:rPr lang="es-AR" altLang="en-US" b="1">
                <a:solidFill>
                  <a:srgbClr val="969696"/>
                </a:solidFill>
                <a:latin typeface="Courier New" panose="02070309020205020404" pitchFamily="49" charset="0"/>
                <a:cs typeface="Times New Roman" panose="02020603050405020304" pitchFamily="18" charset="0"/>
              </a:rPr>
              <a:t>'''</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969696"/>
                </a:solidFill>
                <a:latin typeface="Courier New" panose="02070309020205020404" pitchFamily="49" charset="0"/>
                <a:cs typeface="Times New Roman" panose="02020603050405020304" pitchFamily="18" charset="0"/>
              </a:rPr>
              <a:t>&lt;returns&gt; </a:t>
            </a:r>
            <a:r>
              <a:rPr lang="es-AR" altLang="en-US" b="1">
                <a:solidFill>
                  <a:srgbClr val="009900"/>
                </a:solidFill>
                <a:latin typeface="Courier New" panose="02070309020205020404" pitchFamily="49" charset="0"/>
                <a:cs typeface="Times New Roman" panose="02020603050405020304" pitchFamily="18" charset="0"/>
              </a:rPr>
              <a:t>La</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9900"/>
                </a:solidFill>
                <a:latin typeface="Courier New" panose="02070309020205020404" pitchFamily="49" charset="0"/>
                <a:cs typeface="Times New Roman" panose="02020603050405020304" pitchFamily="18" charset="0"/>
              </a:rPr>
              <a:t>suma entera de ambos operandos</a:t>
            </a:r>
            <a:r>
              <a:rPr lang="es-AR" altLang="en-US" b="1">
                <a:solidFill>
                  <a:srgbClr val="969696"/>
                </a:solidFill>
                <a:latin typeface="Courier New" panose="02070309020205020404" pitchFamily="49" charset="0"/>
                <a:cs typeface="Times New Roman" panose="02020603050405020304" pitchFamily="18" charset="0"/>
              </a:rPr>
              <a:t>&lt;/returns&gt;</a:t>
            </a:r>
          </a:p>
          <a:p>
            <a:r>
              <a:rPr lang="es-AR" altLang="en-US" b="1">
                <a:solidFill>
                  <a:srgbClr val="0000FF"/>
                </a:solidFill>
                <a:latin typeface="Courier New" panose="02070309020205020404" pitchFamily="49" charset="0"/>
                <a:cs typeface="Times New Roman" panose="02020603050405020304" pitchFamily="18" charset="0"/>
              </a:rPr>
              <a:t>Public Function</a:t>
            </a:r>
            <a:r>
              <a:rPr lang="es-AR" altLang="en-US" b="1">
                <a:solidFill>
                  <a:srgbClr val="000000"/>
                </a:solidFill>
                <a:latin typeface="Courier New" panose="02070309020205020404" pitchFamily="49" charset="0"/>
                <a:cs typeface="Times New Roman" panose="02020603050405020304" pitchFamily="18" charset="0"/>
              </a:rPr>
              <a:t> Sumar (x </a:t>
            </a:r>
            <a:r>
              <a:rPr lang="es-AR" altLang="en-US" b="1">
                <a:solidFill>
                  <a:srgbClr val="0000FF"/>
                </a:solidFill>
                <a:latin typeface="Courier New" panose="02070309020205020404" pitchFamily="49" charset="0"/>
                <a:cs typeface="Times New Roman" panose="02020603050405020304" pitchFamily="18" charset="0"/>
              </a:rPr>
              <a:t>as Integer</a:t>
            </a:r>
            <a:r>
              <a:rPr lang="es-AR" altLang="en-US" b="1">
                <a:solidFill>
                  <a:srgbClr val="000000"/>
                </a:solidFill>
                <a:latin typeface="Courier New" panose="02070309020205020404" pitchFamily="49" charset="0"/>
                <a:cs typeface="Times New Roman" panose="02020603050405020304" pitchFamily="18" charset="0"/>
              </a:rPr>
              <a:t>, y </a:t>
            </a:r>
            <a:r>
              <a:rPr lang="es-AR" altLang="en-US" b="1">
                <a:solidFill>
                  <a:srgbClr val="0000FF"/>
                </a:solidFill>
                <a:latin typeface="Courier New" panose="02070309020205020404" pitchFamily="49" charset="0"/>
                <a:cs typeface="Times New Roman" panose="02020603050405020304" pitchFamily="18" charset="0"/>
              </a:rPr>
              <a:t>as Integer</a:t>
            </a:r>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00FF"/>
                </a:solidFill>
                <a:latin typeface="Courier New" panose="02070309020205020404" pitchFamily="49" charset="0"/>
                <a:cs typeface="Times New Roman" panose="02020603050405020304" pitchFamily="18" charset="0"/>
              </a:rPr>
              <a:t>as Integer</a:t>
            </a:r>
          </a:p>
          <a:p>
            <a:r>
              <a:rPr lang="es-AR" altLang="en-US" b="1">
                <a:solidFill>
                  <a:srgbClr val="000000"/>
                </a:solidFill>
                <a:latin typeface="Courier New" panose="02070309020205020404" pitchFamily="49" charset="0"/>
                <a:cs typeface="Times New Roman" panose="02020603050405020304" pitchFamily="18" charset="0"/>
              </a:rPr>
              <a:t>	</a:t>
            </a:r>
            <a:r>
              <a:rPr lang="es-AR" altLang="en-US" b="1">
                <a:solidFill>
                  <a:srgbClr val="0000FF"/>
                </a:solidFill>
                <a:latin typeface="Courier New" panose="02070309020205020404" pitchFamily="49" charset="0"/>
                <a:cs typeface="Times New Roman" panose="02020603050405020304" pitchFamily="18" charset="0"/>
              </a:rPr>
              <a:t>return</a:t>
            </a:r>
            <a:r>
              <a:rPr lang="es-AR" altLang="en-US" b="1">
                <a:solidFill>
                  <a:srgbClr val="000000"/>
                </a:solidFill>
                <a:latin typeface="Courier New" panose="02070309020205020404" pitchFamily="49" charset="0"/>
                <a:cs typeface="Times New Roman" panose="02020603050405020304" pitchFamily="18" charset="0"/>
              </a:rPr>
              <a:t> x + y</a:t>
            </a:r>
          </a:p>
          <a:p>
            <a:r>
              <a:rPr lang="en-US" altLang="en-US" b="1">
                <a:solidFill>
                  <a:srgbClr val="0000FF"/>
                </a:solidFill>
                <a:latin typeface="Courier New" panose="02070309020205020404" pitchFamily="49" charset="0"/>
                <a:cs typeface="Times New Roman" panose="02020603050405020304" pitchFamily="18" charset="0"/>
              </a:rPr>
              <a:t>End Function</a:t>
            </a:r>
            <a:endParaRPr lang="es-AR" altLang="en-US" b="1">
              <a:solidFill>
                <a:srgbClr val="0000FF"/>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5400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1905000" y="493714"/>
            <a:ext cx="87630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Case Sensitivity</a:t>
            </a:r>
          </a:p>
        </p:txBody>
      </p:sp>
      <p:sp>
        <p:nvSpPr>
          <p:cNvPr id="214019" name="Rectangle 3"/>
          <p:cNvSpPr>
            <a:spLocks noGrp="1" noChangeArrowheads="1"/>
          </p:cNvSpPr>
          <p:nvPr>
            <p:ph type="body" idx="1"/>
          </p:nvPr>
        </p:nvSpPr>
        <p:spPr>
          <a:xfrm>
            <a:off x="1905000" y="1463676"/>
            <a:ext cx="8389938"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distingue entre mayúsuclas y minúsculas</a:t>
            </a:r>
          </a:p>
        </p:txBody>
      </p:sp>
      <p:sp>
        <p:nvSpPr>
          <p:cNvPr id="214020" name="Rectangle 4"/>
          <p:cNvSpPr>
            <a:spLocks noChangeArrowheads="1"/>
          </p:cNvSpPr>
          <p:nvPr/>
        </p:nvSpPr>
        <p:spPr bwMode="auto">
          <a:xfrm>
            <a:off x="1905000" y="4092576"/>
            <a:ext cx="83883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00000"/>
              <a:buBlip>
                <a:blip r:embed="rId3"/>
              </a:buBlip>
            </a:pPr>
            <a:r>
              <a:rPr lang="en-GB" altLang="en-US" sz="2700" dirty="0">
                <a:latin typeface="Franklin Gothic Medium" panose="020B0603020102020204" pitchFamily="34" charset="0"/>
                <a:cs typeface="Lucida Sans Unicode" panose="020B0602030504020204" pitchFamily="34" charset="0"/>
              </a:rPr>
              <a:t>VB.NET no </a:t>
            </a:r>
            <a:r>
              <a:rPr lang="en-GB" altLang="en-US" sz="2700" dirty="0" err="1">
                <a:latin typeface="Franklin Gothic Medium" panose="020B0603020102020204" pitchFamily="34" charset="0"/>
                <a:cs typeface="Lucida Sans Unicode" panose="020B0602030504020204" pitchFamily="34" charset="0"/>
              </a:rPr>
              <a:t>distingue</a:t>
            </a:r>
            <a:r>
              <a:rPr lang="en-GB" altLang="en-US" sz="2700" dirty="0">
                <a:latin typeface="Franklin Gothic Medium" panose="020B0603020102020204" pitchFamily="34" charset="0"/>
                <a:cs typeface="Lucida Sans Unicode" panose="020B0602030504020204" pitchFamily="34" charset="0"/>
              </a:rPr>
              <a:t> entre </a:t>
            </a:r>
            <a:r>
              <a:rPr lang="en-GB" altLang="en-US" sz="2700" dirty="0" err="1">
                <a:latin typeface="Franklin Gothic Medium" panose="020B0603020102020204" pitchFamily="34" charset="0"/>
                <a:cs typeface="Lucida Sans Unicode" panose="020B0602030504020204" pitchFamily="34" charset="0"/>
              </a:rPr>
              <a:t>mayúsuclas</a:t>
            </a:r>
            <a:r>
              <a:rPr lang="en-GB" altLang="en-US" sz="2700" dirty="0">
                <a:latin typeface="Franklin Gothic Medium" panose="020B0603020102020204" pitchFamily="34" charset="0"/>
                <a:cs typeface="Lucida Sans Unicode" panose="020B0602030504020204" pitchFamily="34" charset="0"/>
              </a:rPr>
              <a:t> y </a:t>
            </a:r>
            <a:r>
              <a:rPr lang="en-GB" altLang="en-US" sz="2700" dirty="0" err="1">
                <a:latin typeface="Franklin Gothic Medium" panose="020B0603020102020204" pitchFamily="34" charset="0"/>
                <a:cs typeface="Lucida Sans Unicode" panose="020B0602030504020204" pitchFamily="34" charset="0"/>
              </a:rPr>
              <a:t>minúsculas</a:t>
            </a:r>
            <a:endParaRPr lang="en-GB" altLang="en-US" sz="2700" dirty="0">
              <a:latin typeface="Franklin Gothic Medium" panose="020B0603020102020204" pitchFamily="34" charset="0"/>
              <a:cs typeface="Lucida Sans Unicode" panose="020B0602030504020204" pitchFamily="34" charset="0"/>
            </a:endParaRPr>
          </a:p>
        </p:txBody>
      </p:sp>
      <p:sp>
        <p:nvSpPr>
          <p:cNvPr id="214021" name="Rectangle 5"/>
          <p:cNvSpPr>
            <a:spLocks noChangeArrowheads="1"/>
          </p:cNvSpPr>
          <p:nvPr/>
        </p:nvSpPr>
        <p:spPr bwMode="auto">
          <a:xfrm>
            <a:off x="1981200" y="2133600"/>
            <a:ext cx="8229600" cy="1447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FF3300"/>
                </a:solidFill>
                <a:cs typeface="Times New Roman" panose="02020603050405020304" pitchFamily="18" charset="0"/>
              </a:rPr>
              <a:t>INCORRECTO</a:t>
            </a:r>
          </a:p>
          <a:p>
            <a:pPr>
              <a:buClr>
                <a:srgbClr val="000000"/>
              </a:buClr>
              <a:buSzPct val="100000"/>
              <a:buFont typeface="Courier New" panose="02070309020205020404" pitchFamily="49" charset="0"/>
              <a:buNone/>
            </a:pPr>
            <a:endParaRPr lang="en-GB" altLang="en-US" sz="2000" b="1">
              <a:solidFill>
                <a:srgbClr val="000000"/>
              </a:solidFill>
              <a:latin typeface="Courier New" panose="02070309020205020404" pitchFamily="49" charset="0"/>
              <a:cs typeface="Times New Roman" panose="02020603050405020304" pitchFamily="18" charset="0"/>
            </a:endParaRP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00CC00"/>
                </a:solidFill>
                <a:cs typeface="Times New Roman" panose="02020603050405020304" pitchFamily="18" charset="0"/>
              </a:rPr>
              <a:t>CORRECTO</a:t>
            </a:r>
          </a:p>
        </p:txBody>
      </p:sp>
      <p:sp>
        <p:nvSpPr>
          <p:cNvPr id="214022" name="Rectangle 6"/>
          <p:cNvSpPr>
            <a:spLocks noChangeArrowheads="1"/>
          </p:cNvSpPr>
          <p:nvPr/>
        </p:nvSpPr>
        <p:spPr bwMode="auto">
          <a:xfrm>
            <a:off x="1981200" y="4724400"/>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00CC00"/>
                </a:solidFill>
                <a:cs typeface="Times New Roman" panose="02020603050405020304" pitchFamily="18" charset="0"/>
              </a:rPr>
              <a:t>CORRECTO</a:t>
            </a:r>
          </a:p>
          <a:p>
            <a:pPr>
              <a:buClr>
                <a:srgbClr val="000000"/>
              </a:buClr>
              <a:buSzPct val="100000"/>
              <a:buFont typeface="Courier New" panose="02070309020205020404" pitchFamily="49" charset="0"/>
              <a:buNone/>
            </a:pPr>
            <a:endParaRPr lang="en-GB" altLang="en-US" sz="2000" b="1">
              <a:solidFill>
                <a:srgbClr val="000000"/>
              </a:solidFill>
              <a:latin typeface="Courier New" panose="02070309020205020404" pitchFamily="49" charset="0"/>
              <a:cs typeface="Times New Roman" panose="02020603050405020304" pitchFamily="18" charset="0"/>
            </a:endParaRP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System.Console.WriteLine(“HOLA”) </a:t>
            </a:r>
            <a:r>
              <a:rPr lang="en-GB" altLang="en-US" sz="2000" b="1">
                <a:solidFill>
                  <a:srgbClr val="00CC00"/>
                </a:solidFill>
                <a:cs typeface="Times New Roman" panose="02020603050405020304" pitchFamily="18" charset="0"/>
              </a:rPr>
              <a:t>CORRECTO</a:t>
            </a:r>
          </a:p>
        </p:txBody>
      </p:sp>
    </p:spTree>
    <p:extLst>
      <p:ext uri="{BB962C8B-B14F-4D97-AF65-F5344CB8AC3E}">
        <p14:creationId xmlns:p14="http://schemas.microsoft.com/office/powerpoint/2010/main" val="521397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05001" y="322263"/>
            <a:ext cx="8393113" cy="563562"/>
          </a:xfrm>
          <a:ln/>
          <a:extLst>
            <a:ext uri="{91240B29-F687-4F45-9708-019B960494DF}">
              <a14:hiddenLine xmlns:a14="http://schemas.microsoft.com/office/drawing/2010/main" w="9525">
                <a:solidFill>
                  <a:srgbClr val="000000"/>
                </a:solidFill>
                <a:round/>
                <a:headEnd/>
                <a:tailEnd/>
              </a14:hiddenLine>
            </a:ext>
          </a:extLst>
        </p:spPr>
        <p:txBody>
          <a:bodyPr vert="horz" lIns="0" tIns="0" rIns="0" bIns="0" rtlCol="0" anchor="ctr">
            <a:normAutofit/>
          </a:bodyPr>
          <a:lstStyle/>
          <a:p>
            <a:pPr defTabSz="449263">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en-US" sz="4100"/>
              <a:t>Tipos de Datos</a:t>
            </a:r>
          </a:p>
        </p:txBody>
      </p:sp>
      <p:graphicFrame>
        <p:nvGraphicFramePr>
          <p:cNvPr id="230959" name="Group 559"/>
          <p:cNvGraphicFramePr>
            <a:graphicFrameLocks noGrp="1"/>
          </p:cNvGraphicFramePr>
          <p:nvPr>
            <p:ph idx="1"/>
          </p:nvPr>
        </p:nvGraphicFramePr>
        <p:xfrm>
          <a:off x="1905000" y="1416051"/>
          <a:ext cx="8388350" cy="4865053"/>
        </p:xfrm>
        <a:graphic>
          <a:graphicData uri="http://schemas.openxmlformats.org/drawingml/2006/table">
            <a:tbl>
              <a:tblPr/>
              <a:tblGrid>
                <a:gridCol w="1066800"/>
                <a:gridCol w="1143000"/>
                <a:gridCol w="4343400"/>
                <a:gridCol w="898525"/>
                <a:gridCol w="936625"/>
              </a:tblGrid>
              <a:tr h="179388">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Categoría</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Clase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Descripción</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 Alias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VB.NET Alias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35401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Enteros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sin signo (8-bit)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(8-bit)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Sbyte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Int16</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(16-bit)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short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Short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Int32</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(32-bit)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Integer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Int64</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entero con signo (64-bit)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Long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Punto Flotante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Single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número de punto flotante de simple precisión (32-bit)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float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Single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Double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número de punto flotante de doble precisión (64-bit)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double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Double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número decimal de 96-bit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Decimal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Lógicos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Boolean</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valor booleano (true o false)</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bool</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Boolean</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Otros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 caracter Unicode (16-bit)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Char</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Object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La raíz de la jerarquía de objetos</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object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Object</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String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Una cadena de caracteres unicode inmutable y de tamaño fijo</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string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String</a:t>
                      </a:r>
                      <a:endParaRPr kumimoji="0" lang="es-AR" alt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595451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1676400" y="288926"/>
            <a:ext cx="9144000" cy="6254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Alcance de miembros</a:t>
            </a:r>
          </a:p>
        </p:txBody>
      </p:sp>
      <p:sp>
        <p:nvSpPr>
          <p:cNvPr id="233475" name="Rectangle 3"/>
          <p:cNvSpPr>
            <a:spLocks noGrp="1" noChangeArrowheads="1"/>
          </p:cNvSpPr>
          <p:nvPr>
            <p:ph type="body" idx="1"/>
          </p:nvPr>
        </p:nvSpPr>
        <p:spPr>
          <a:xfrm>
            <a:off x="1905000" y="1241426"/>
            <a:ext cx="8382000" cy="24161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Miembro</a:t>
            </a:r>
            <a:r>
              <a:rPr lang="en-GB" altLang="en-US"/>
              <a:t>: se refiere a los campos, propiedades, métodos, eventos, clases anidadas, etc.</a:t>
            </a:r>
          </a:p>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C#:</a:t>
            </a:r>
            <a:r>
              <a:rPr lang="en-GB" altLang="en-US"/>
              <a:t> todo miembro es declarado como </a:t>
            </a:r>
            <a:r>
              <a:rPr lang="en-GB" altLang="en-US" b="1"/>
              <a:t>PRIVATE</a:t>
            </a:r>
            <a:r>
              <a:rPr lang="en-GB" altLang="en-US"/>
              <a:t> por default</a:t>
            </a:r>
          </a:p>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a:t>VB.NET:</a:t>
            </a:r>
            <a:r>
              <a:rPr lang="en-GB" altLang="en-US"/>
              <a:t> todo miembro es declarado como </a:t>
            </a:r>
            <a:r>
              <a:rPr lang="en-GB" altLang="en-US" b="1"/>
              <a:t>PUBLIC</a:t>
            </a:r>
            <a:r>
              <a:rPr lang="en-GB" altLang="en-US"/>
              <a:t> por default</a:t>
            </a:r>
          </a:p>
          <a:p>
            <a:pPr marL="341313" indent="-341313">
              <a:lnSpc>
                <a:spcPct val="85000"/>
              </a:lnSpc>
              <a:spcBef>
                <a:spcPts val="900"/>
              </a:spcBef>
              <a:spcAft>
                <a:spcPts val="3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Modificadores de acceso disponibles:</a:t>
            </a:r>
          </a:p>
        </p:txBody>
      </p:sp>
      <p:grpSp>
        <p:nvGrpSpPr>
          <p:cNvPr id="233476" name="Group 4"/>
          <p:cNvGrpSpPr>
            <a:grpSpLocks/>
          </p:cNvGrpSpPr>
          <p:nvPr/>
        </p:nvGrpSpPr>
        <p:grpSpPr bwMode="auto">
          <a:xfrm>
            <a:off x="2971801" y="3810001"/>
            <a:ext cx="6402388" cy="2725738"/>
            <a:chOff x="912" y="2400"/>
            <a:chExt cx="4033" cy="1717"/>
          </a:xfrm>
        </p:grpSpPr>
        <p:sp>
          <p:nvSpPr>
            <p:cNvPr id="233477" name="Rectangle 5"/>
            <p:cNvSpPr>
              <a:spLocks noChangeArrowheads="1"/>
            </p:cNvSpPr>
            <p:nvPr/>
          </p:nvSpPr>
          <p:spPr bwMode="auto">
            <a:xfrm>
              <a:off x="2969" y="3830"/>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Protected Friend</a:t>
              </a:r>
            </a:p>
          </p:txBody>
        </p:sp>
        <p:sp>
          <p:nvSpPr>
            <p:cNvPr id="233478" name="Rectangle 6"/>
            <p:cNvSpPr>
              <a:spLocks noChangeArrowheads="1"/>
            </p:cNvSpPr>
            <p:nvPr/>
          </p:nvSpPr>
          <p:spPr bwMode="auto">
            <a:xfrm>
              <a:off x="912" y="3830"/>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protected internal</a:t>
              </a:r>
            </a:p>
          </p:txBody>
        </p:sp>
        <p:sp>
          <p:nvSpPr>
            <p:cNvPr id="233479" name="Rectangle 7"/>
            <p:cNvSpPr>
              <a:spLocks noChangeArrowheads="1"/>
            </p:cNvSpPr>
            <p:nvPr/>
          </p:nvSpPr>
          <p:spPr bwMode="auto">
            <a:xfrm>
              <a:off x="2969" y="3544"/>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Protected</a:t>
              </a:r>
            </a:p>
          </p:txBody>
        </p:sp>
        <p:sp>
          <p:nvSpPr>
            <p:cNvPr id="233480" name="Rectangle 8"/>
            <p:cNvSpPr>
              <a:spLocks noChangeArrowheads="1"/>
            </p:cNvSpPr>
            <p:nvPr/>
          </p:nvSpPr>
          <p:spPr bwMode="auto">
            <a:xfrm>
              <a:off x="912" y="3544"/>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dirty="0">
                  <a:solidFill>
                    <a:srgbClr val="0000FF"/>
                  </a:solidFill>
                  <a:latin typeface="Segoe Semibold" pitchFamily="34" charset="0"/>
                  <a:cs typeface="Times New Roman" panose="02020603050405020304" pitchFamily="18" charset="0"/>
                </a:rPr>
                <a:t>protected</a:t>
              </a:r>
            </a:p>
          </p:txBody>
        </p:sp>
        <p:sp>
          <p:nvSpPr>
            <p:cNvPr id="233481" name="Rectangle 9"/>
            <p:cNvSpPr>
              <a:spLocks noChangeArrowheads="1"/>
            </p:cNvSpPr>
            <p:nvPr/>
          </p:nvSpPr>
          <p:spPr bwMode="auto">
            <a:xfrm>
              <a:off x="2969" y="3258"/>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dirty="0" smtClean="0">
                  <a:solidFill>
                    <a:srgbClr val="0000FF"/>
                  </a:solidFill>
                  <a:latin typeface="Segoe Semibold" pitchFamily="34" charset="0"/>
                  <a:cs typeface="Times New Roman" panose="02020603050405020304" pitchFamily="18" charset="0"/>
                </a:rPr>
                <a:t>Friend</a:t>
              </a:r>
              <a:endParaRPr lang="en-GB" altLang="en-US" sz="2800" b="1" dirty="0">
                <a:solidFill>
                  <a:srgbClr val="0000FF"/>
                </a:solidFill>
                <a:latin typeface="Segoe Semibold" pitchFamily="34" charset="0"/>
                <a:cs typeface="Times New Roman" panose="02020603050405020304" pitchFamily="18" charset="0"/>
              </a:endParaRPr>
            </a:p>
          </p:txBody>
        </p:sp>
        <p:sp>
          <p:nvSpPr>
            <p:cNvPr id="233482" name="Rectangle 10"/>
            <p:cNvSpPr>
              <a:spLocks noChangeArrowheads="1"/>
            </p:cNvSpPr>
            <p:nvPr/>
          </p:nvSpPr>
          <p:spPr bwMode="auto">
            <a:xfrm>
              <a:off x="912" y="3258"/>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dirty="0">
                  <a:solidFill>
                    <a:srgbClr val="0000FF"/>
                  </a:solidFill>
                  <a:latin typeface="Segoe Semibold" pitchFamily="34" charset="0"/>
                  <a:cs typeface="Times New Roman" panose="02020603050405020304" pitchFamily="18" charset="0"/>
                </a:rPr>
                <a:t>internal</a:t>
              </a:r>
            </a:p>
          </p:txBody>
        </p:sp>
        <p:sp>
          <p:nvSpPr>
            <p:cNvPr id="233483" name="Rectangle 11"/>
            <p:cNvSpPr>
              <a:spLocks noChangeArrowheads="1"/>
            </p:cNvSpPr>
            <p:nvPr/>
          </p:nvSpPr>
          <p:spPr bwMode="auto">
            <a:xfrm>
              <a:off x="2969" y="2972"/>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Private</a:t>
              </a:r>
            </a:p>
          </p:txBody>
        </p:sp>
        <p:sp>
          <p:nvSpPr>
            <p:cNvPr id="233484" name="Rectangle 12"/>
            <p:cNvSpPr>
              <a:spLocks noChangeArrowheads="1"/>
            </p:cNvSpPr>
            <p:nvPr/>
          </p:nvSpPr>
          <p:spPr bwMode="auto">
            <a:xfrm>
              <a:off x="912" y="2972"/>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private</a:t>
              </a:r>
            </a:p>
          </p:txBody>
        </p:sp>
        <p:sp>
          <p:nvSpPr>
            <p:cNvPr id="233485" name="Rectangle 13"/>
            <p:cNvSpPr>
              <a:spLocks noChangeArrowheads="1"/>
            </p:cNvSpPr>
            <p:nvPr/>
          </p:nvSpPr>
          <p:spPr bwMode="auto">
            <a:xfrm>
              <a:off x="2969" y="2686"/>
              <a:ext cx="1975"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Public</a:t>
              </a:r>
            </a:p>
          </p:txBody>
        </p:sp>
        <p:sp>
          <p:nvSpPr>
            <p:cNvPr id="233486" name="Rectangle 14"/>
            <p:cNvSpPr>
              <a:spLocks noChangeArrowheads="1"/>
            </p:cNvSpPr>
            <p:nvPr/>
          </p:nvSpPr>
          <p:spPr bwMode="auto">
            <a:xfrm>
              <a:off x="912" y="2686"/>
              <a:ext cx="2057" cy="2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2800" b="1">
                  <a:solidFill>
                    <a:srgbClr val="0000FF"/>
                  </a:solidFill>
                  <a:latin typeface="Segoe Semibold" pitchFamily="34" charset="0"/>
                  <a:cs typeface="Times New Roman" panose="02020603050405020304" pitchFamily="18" charset="0"/>
                </a:rPr>
                <a:t>public</a:t>
              </a:r>
            </a:p>
          </p:txBody>
        </p:sp>
        <p:sp>
          <p:nvSpPr>
            <p:cNvPr id="233487" name="Rectangle 15"/>
            <p:cNvSpPr>
              <a:spLocks noChangeArrowheads="1"/>
            </p:cNvSpPr>
            <p:nvPr/>
          </p:nvSpPr>
          <p:spPr bwMode="auto">
            <a:xfrm>
              <a:off x="2969" y="2400"/>
              <a:ext cx="1975" cy="286"/>
            </a:xfrm>
            <a:prstGeom prst="rect">
              <a:avLst/>
            </a:prstGeom>
            <a:gradFill rotWithShape="0">
              <a:gsLst>
                <a:gs pos="0">
                  <a:srgbClr val="213B65"/>
                </a:gs>
                <a:gs pos="50000">
                  <a:srgbClr val="4880DC"/>
                </a:gs>
                <a:gs pos="100000">
                  <a:srgbClr val="213B6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2800" b="1">
                  <a:solidFill>
                    <a:srgbClr val="FFFFFF"/>
                  </a:solidFill>
                  <a:latin typeface="Segoe Semibold" pitchFamily="34" charset="0"/>
                  <a:cs typeface="Times New Roman" panose="02020603050405020304" pitchFamily="18" charset="0"/>
                </a:rPr>
                <a:t>VB.NET</a:t>
              </a:r>
            </a:p>
          </p:txBody>
        </p:sp>
        <p:sp>
          <p:nvSpPr>
            <p:cNvPr id="233488" name="Rectangle 16"/>
            <p:cNvSpPr>
              <a:spLocks noChangeArrowheads="1"/>
            </p:cNvSpPr>
            <p:nvPr/>
          </p:nvSpPr>
          <p:spPr bwMode="auto">
            <a:xfrm>
              <a:off x="912" y="2400"/>
              <a:ext cx="2057" cy="286"/>
            </a:xfrm>
            <a:prstGeom prst="rect">
              <a:avLst/>
            </a:prstGeom>
            <a:gradFill rotWithShape="0">
              <a:gsLst>
                <a:gs pos="0">
                  <a:srgbClr val="213B65"/>
                </a:gs>
                <a:gs pos="50000">
                  <a:srgbClr val="4880DC"/>
                </a:gs>
                <a:gs pos="100000">
                  <a:srgbClr val="213B65"/>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2800" b="1">
                  <a:solidFill>
                    <a:srgbClr val="FFFFFF"/>
                  </a:solidFill>
                  <a:latin typeface="Segoe Semibold" pitchFamily="34" charset="0"/>
                  <a:cs typeface="Times New Roman" panose="02020603050405020304" pitchFamily="18" charset="0"/>
                </a:rPr>
                <a:t>C#</a:t>
              </a:r>
            </a:p>
          </p:txBody>
        </p:sp>
        <p:sp>
          <p:nvSpPr>
            <p:cNvPr id="233489" name="Line 17"/>
            <p:cNvSpPr>
              <a:spLocks noChangeShapeType="1"/>
            </p:cNvSpPr>
            <p:nvPr/>
          </p:nvSpPr>
          <p:spPr bwMode="auto">
            <a:xfrm>
              <a:off x="912" y="2686"/>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0" name="Line 18"/>
            <p:cNvSpPr>
              <a:spLocks noChangeShapeType="1"/>
            </p:cNvSpPr>
            <p:nvPr/>
          </p:nvSpPr>
          <p:spPr bwMode="auto">
            <a:xfrm>
              <a:off x="2969" y="2400"/>
              <a:ext cx="1" cy="1716"/>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1" name="Line 19"/>
            <p:cNvSpPr>
              <a:spLocks noChangeShapeType="1"/>
            </p:cNvSpPr>
            <p:nvPr/>
          </p:nvSpPr>
          <p:spPr bwMode="auto">
            <a:xfrm>
              <a:off x="912" y="2972"/>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2" name="Line 20"/>
            <p:cNvSpPr>
              <a:spLocks noChangeShapeType="1"/>
            </p:cNvSpPr>
            <p:nvPr/>
          </p:nvSpPr>
          <p:spPr bwMode="auto">
            <a:xfrm>
              <a:off x="912" y="3258"/>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3" name="Line 21"/>
            <p:cNvSpPr>
              <a:spLocks noChangeShapeType="1"/>
            </p:cNvSpPr>
            <p:nvPr/>
          </p:nvSpPr>
          <p:spPr bwMode="auto">
            <a:xfrm>
              <a:off x="912" y="3544"/>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4" name="Line 22"/>
            <p:cNvSpPr>
              <a:spLocks noChangeShapeType="1"/>
            </p:cNvSpPr>
            <p:nvPr/>
          </p:nvSpPr>
          <p:spPr bwMode="auto">
            <a:xfrm>
              <a:off x="912" y="3830"/>
              <a:ext cx="4032"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5" name="Line 23"/>
            <p:cNvSpPr>
              <a:spLocks noChangeShapeType="1"/>
            </p:cNvSpPr>
            <p:nvPr/>
          </p:nvSpPr>
          <p:spPr bwMode="auto">
            <a:xfrm>
              <a:off x="912" y="2400"/>
              <a:ext cx="40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6" name="Line 24"/>
            <p:cNvSpPr>
              <a:spLocks noChangeShapeType="1"/>
            </p:cNvSpPr>
            <p:nvPr/>
          </p:nvSpPr>
          <p:spPr bwMode="auto">
            <a:xfrm>
              <a:off x="912" y="2400"/>
              <a:ext cx="1" cy="17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7" name="Line 25"/>
            <p:cNvSpPr>
              <a:spLocks noChangeShapeType="1"/>
            </p:cNvSpPr>
            <p:nvPr/>
          </p:nvSpPr>
          <p:spPr bwMode="auto">
            <a:xfrm>
              <a:off x="4944" y="2400"/>
              <a:ext cx="1" cy="1716"/>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33498" name="Line 26"/>
            <p:cNvSpPr>
              <a:spLocks noChangeShapeType="1"/>
            </p:cNvSpPr>
            <p:nvPr/>
          </p:nvSpPr>
          <p:spPr bwMode="auto">
            <a:xfrm>
              <a:off x="912" y="4116"/>
              <a:ext cx="4032"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Tree>
    <p:extLst>
      <p:ext uri="{BB962C8B-B14F-4D97-AF65-F5344CB8AC3E}">
        <p14:creationId xmlns:p14="http://schemas.microsoft.com/office/powerpoint/2010/main" val="4260278828"/>
      </p:ext>
    </p:extLst>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76400" y="381000"/>
            <a:ext cx="96774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Declaración de Variables</a:t>
            </a:r>
          </a:p>
        </p:txBody>
      </p:sp>
      <p:sp>
        <p:nvSpPr>
          <p:cNvPr id="11267" name="Rectangle 3"/>
          <p:cNvSpPr>
            <a:spLocks noGrp="1" noChangeArrowheads="1"/>
          </p:cNvSpPr>
          <p:nvPr>
            <p:ph type="body" idx="1"/>
          </p:nvPr>
        </p:nvSpPr>
        <p:spPr>
          <a:xfrm>
            <a:off x="1905000" y="12954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s-AR" altLang="en-US" sz="2700"/>
              <a:t>C#: el tipo de dato precede al identificador (nombre)</a:t>
            </a:r>
          </a:p>
        </p:txBody>
      </p:sp>
      <p:sp>
        <p:nvSpPr>
          <p:cNvPr id="11268" name="Rectangle 4"/>
          <p:cNvSpPr>
            <a:spLocks noChangeArrowheads="1"/>
          </p:cNvSpPr>
          <p:nvPr/>
        </p:nvSpPr>
        <p:spPr bwMode="auto">
          <a:xfrm>
            <a:off x="1905000" y="3657601"/>
            <a:ext cx="8388350" cy="115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VB.NET: comienza con “</a:t>
            </a:r>
            <a:r>
              <a:rPr lang="es-AR" altLang="en-US" sz="2700" dirty="0" err="1">
                <a:latin typeface="Franklin Gothic Medium" panose="020B0603020102020204" pitchFamily="34" charset="0"/>
                <a:cs typeface="Lucida Sans Unicode" panose="020B0602030504020204" pitchFamily="34" charset="0"/>
              </a:rPr>
              <a:t>Dim</a:t>
            </a:r>
            <a:r>
              <a:rPr lang="es-AR" altLang="en-US" sz="2700" dirty="0">
                <a:latin typeface="Franklin Gothic Medium" panose="020B0603020102020204" pitchFamily="34" charset="0"/>
                <a:cs typeface="Lucida Sans Unicode" panose="020B0602030504020204" pitchFamily="34" charset="0"/>
              </a:rPr>
              <a:t>” o algún modificador de acceso (</a:t>
            </a:r>
            <a:r>
              <a:rPr lang="es-AR" altLang="en-US" sz="2700" dirty="0" err="1">
                <a:latin typeface="Franklin Gothic Medium" panose="020B0603020102020204" pitchFamily="34" charset="0"/>
                <a:cs typeface="Lucida Sans Unicode" panose="020B0602030504020204" pitchFamily="34" charset="0"/>
              </a:rPr>
              <a:t>Public</a:t>
            </a:r>
            <a:r>
              <a:rPr lang="es-AR" altLang="en-US" sz="2700" dirty="0">
                <a:latin typeface="Franklin Gothic Medium" panose="020B0603020102020204" pitchFamily="34" charset="0"/>
                <a:cs typeface="Lucida Sans Unicode" panose="020B0602030504020204" pitchFamily="34" charset="0"/>
              </a:rPr>
              <a:t>, </a:t>
            </a:r>
            <a:r>
              <a:rPr lang="es-AR" altLang="en-US" sz="2700" dirty="0" err="1">
                <a:latin typeface="Franklin Gothic Medium" panose="020B0603020102020204" pitchFamily="34" charset="0"/>
                <a:cs typeface="Lucida Sans Unicode" panose="020B0602030504020204" pitchFamily="34" charset="0"/>
              </a:rPr>
              <a:t>Private</a:t>
            </a:r>
            <a:r>
              <a:rPr lang="es-AR" altLang="en-US" sz="2700" dirty="0">
                <a:latin typeface="Franklin Gothic Medium" panose="020B0603020102020204" pitchFamily="34" charset="0"/>
                <a:cs typeface="Lucida Sans Unicode" panose="020B0602030504020204" pitchFamily="34" charset="0"/>
              </a:rPr>
              <a:t>, etc.) + identificador de la variable + “As” Tipo de Dato</a:t>
            </a:r>
          </a:p>
        </p:txBody>
      </p:sp>
      <p:sp>
        <p:nvSpPr>
          <p:cNvPr id="11269" name="Rectangle 5"/>
          <p:cNvSpPr>
            <a:spLocks noChangeArrowheads="1"/>
          </p:cNvSpPr>
          <p:nvPr/>
        </p:nvSpPr>
        <p:spPr bwMode="auto">
          <a:xfrm>
            <a:off x="1981200" y="19050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int</a:t>
            </a:r>
            <a:r>
              <a:rPr lang="en-GB" altLang="en-US" sz="2000" b="1">
                <a:solidFill>
                  <a:srgbClr val="000000"/>
                </a:solidFill>
                <a:latin typeface="Courier New" panose="02070309020205020404" pitchFamily="49" charset="0"/>
                <a:cs typeface="Times New Roman" panose="02020603050405020304" pitchFamily="18" charset="0"/>
              </a:rPr>
              <a:t> x;</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decimal</a:t>
            </a:r>
            <a:r>
              <a:rPr lang="en-GB" altLang="en-US" sz="2000" b="1">
                <a:solidFill>
                  <a:srgbClr val="000000"/>
                </a:solidFill>
                <a:latin typeface="Courier New" panose="02070309020205020404" pitchFamily="49" charset="0"/>
                <a:cs typeface="Times New Roman" panose="02020603050405020304" pitchFamily="18" charset="0"/>
              </a:rPr>
              <a:t> y;</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rectangle</a:t>
            </a:r>
            <a:r>
              <a:rPr lang="en-GB" altLang="en-US" sz="2000" b="1">
                <a:solidFill>
                  <a:srgbClr val="000000"/>
                </a:solidFill>
                <a:latin typeface="Courier New" panose="02070309020205020404" pitchFamily="49" charset="0"/>
                <a:cs typeface="Times New Roman" panose="02020603050405020304" pitchFamily="18" charset="0"/>
              </a:rPr>
              <a:t> z;</a:t>
            </a:r>
          </a:p>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Cliente</a:t>
            </a:r>
            <a:r>
              <a:rPr lang="en-GB" altLang="en-US" sz="2000" b="1">
                <a:solidFill>
                  <a:srgbClr val="000000"/>
                </a:solidFill>
                <a:latin typeface="Courier New" panose="02070309020205020404" pitchFamily="49" charset="0"/>
                <a:cs typeface="Times New Roman" panose="02020603050405020304" pitchFamily="18" charset="0"/>
              </a:rPr>
              <a:t> cli;</a:t>
            </a:r>
          </a:p>
        </p:txBody>
      </p:sp>
      <p:sp>
        <p:nvSpPr>
          <p:cNvPr id="11270" name="Rectangle 6"/>
          <p:cNvSpPr>
            <a:spLocks noChangeArrowheads="1"/>
          </p:cNvSpPr>
          <p:nvPr/>
        </p:nvSpPr>
        <p:spPr bwMode="auto">
          <a:xfrm>
            <a:off x="1981200" y="5029200"/>
            <a:ext cx="8229600" cy="1371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x</a:t>
            </a:r>
            <a:r>
              <a:rPr lang="en-GB" altLang="en-US" sz="2000" b="1" dirty="0">
                <a:solidFill>
                  <a:srgbClr val="0000FF"/>
                </a:solidFill>
                <a:latin typeface="Courier New" panose="02070309020205020404" pitchFamily="49" charset="0"/>
                <a:cs typeface="Times New Roman" panose="02020603050405020304" pitchFamily="18" charset="0"/>
              </a:rPr>
              <a:t> As Integer      </a:t>
            </a:r>
            <a:r>
              <a:rPr lang="en-GB" altLang="en-US" sz="2000" b="1" dirty="0">
                <a:solidFill>
                  <a:srgbClr val="009900"/>
                </a:solidFill>
                <a:latin typeface="Courier New" panose="02070309020205020404" pitchFamily="49" charset="0"/>
                <a:cs typeface="Times New Roman" panose="02020603050405020304" pitchFamily="18" charset="0"/>
              </a:rPr>
              <a:t>‘Dim </a:t>
            </a:r>
            <a:r>
              <a:rPr lang="en-GB" altLang="en-US" sz="2000" b="1" dirty="0" err="1">
                <a:solidFill>
                  <a:srgbClr val="009900"/>
                </a:solidFill>
                <a:latin typeface="Courier New" panose="02070309020205020404" pitchFamily="49" charset="0"/>
                <a:cs typeface="Times New Roman" panose="02020603050405020304" pitchFamily="18" charset="0"/>
              </a:rPr>
              <a:t>es</a:t>
            </a:r>
            <a:r>
              <a:rPr lang="en-GB" altLang="en-US" sz="2000" b="1" dirty="0">
                <a:solidFill>
                  <a:srgbClr val="009900"/>
                </a:solidFill>
                <a:latin typeface="Courier New" panose="02070309020205020404" pitchFamily="49" charset="0"/>
                <a:cs typeface="Times New Roman" panose="02020603050405020304" pitchFamily="18" charset="0"/>
              </a:rPr>
              <a:t> </a:t>
            </a:r>
            <a:r>
              <a:rPr lang="en-GB" altLang="en-US" sz="2000" b="1" dirty="0" smtClean="0">
                <a:solidFill>
                  <a:srgbClr val="009900"/>
                </a:solidFill>
                <a:latin typeface="Courier New" panose="02070309020205020404" pitchFamily="49" charset="0"/>
                <a:cs typeface="Times New Roman" panose="02020603050405020304" pitchFamily="18" charset="0"/>
              </a:rPr>
              <a:t>Private </a:t>
            </a:r>
            <a:r>
              <a:rPr lang="en-GB" altLang="en-US" sz="2000" b="1" dirty="0" err="1">
                <a:solidFill>
                  <a:srgbClr val="009900"/>
                </a:solidFill>
                <a:latin typeface="Courier New" panose="02070309020205020404" pitchFamily="49" charset="0"/>
                <a:cs typeface="Times New Roman" panose="02020603050405020304" pitchFamily="18" charset="0"/>
              </a:rPr>
              <a:t>por</a:t>
            </a:r>
            <a:r>
              <a:rPr lang="en-GB" altLang="en-US" sz="2000" b="1" dirty="0">
                <a:solidFill>
                  <a:srgbClr val="009900"/>
                </a:solidFill>
                <a:latin typeface="Courier New" panose="02070309020205020404" pitchFamily="49" charset="0"/>
                <a:cs typeface="Times New Roman" panose="02020603050405020304" pitchFamily="18" charset="0"/>
              </a:rPr>
              <a:t> </a:t>
            </a:r>
            <a:r>
              <a:rPr lang="en-GB" altLang="en-US" sz="2000" b="1" dirty="0" err="1">
                <a:solidFill>
                  <a:srgbClr val="009900"/>
                </a:solidFill>
                <a:latin typeface="Courier New" panose="02070309020205020404" pitchFamily="49" charset="0"/>
                <a:cs typeface="Times New Roman" panose="02020603050405020304" pitchFamily="18" charset="0"/>
              </a:rPr>
              <a:t>defecto</a:t>
            </a:r>
            <a:endParaRPr lang="en-GB" altLang="en-US" sz="2000" b="1" dirty="0">
              <a:solidFill>
                <a:srgbClr val="009900"/>
              </a:solidFill>
              <a:latin typeface="Courier New" panose="02070309020205020404" pitchFamily="49" charset="0"/>
              <a:cs typeface="Times New Roman" panose="02020603050405020304" pitchFamily="18" charset="0"/>
            </a:endParaRPr>
          </a:p>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y</a:t>
            </a:r>
            <a:r>
              <a:rPr lang="en-GB" altLang="en-US" sz="2000" b="1" dirty="0">
                <a:solidFill>
                  <a:srgbClr val="0000FF"/>
                </a:solidFill>
                <a:latin typeface="Courier New" panose="02070309020205020404" pitchFamily="49" charset="0"/>
                <a:cs typeface="Times New Roman" panose="02020603050405020304" pitchFamily="18" charset="0"/>
              </a:rPr>
              <a:t> As Decimal</a:t>
            </a:r>
          </a:p>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z</a:t>
            </a:r>
            <a:r>
              <a:rPr lang="en-GB" altLang="en-US" sz="2000" b="1" dirty="0">
                <a:solidFill>
                  <a:srgbClr val="0000FF"/>
                </a:solidFill>
                <a:latin typeface="Courier New" panose="02070309020205020404" pitchFamily="49" charset="0"/>
                <a:cs typeface="Times New Roman" panose="02020603050405020304" pitchFamily="18" charset="0"/>
              </a:rPr>
              <a:t> As Rectangle</a:t>
            </a:r>
          </a:p>
          <a:p>
            <a:pPr>
              <a:buClr>
                <a:srgbClr val="0000FF"/>
              </a:buClr>
              <a:buSzPct val="100000"/>
              <a:buFont typeface="Courier New" panose="02070309020205020404" pitchFamily="49" charset="0"/>
              <a:buNone/>
            </a:pPr>
            <a:r>
              <a:rPr lang="en-GB" altLang="en-US" sz="2000" b="1" dirty="0">
                <a:solidFill>
                  <a:srgbClr val="0000FF"/>
                </a:solidFill>
                <a:latin typeface="Courier New" panose="02070309020205020404" pitchFamily="49" charset="0"/>
                <a:cs typeface="Times New Roman" panose="02020603050405020304" pitchFamily="18" charset="0"/>
              </a:rPr>
              <a:t>Dim </a:t>
            </a:r>
            <a:r>
              <a:rPr lang="en-GB" altLang="en-US" sz="2000" b="1" dirty="0">
                <a:solidFill>
                  <a:srgbClr val="000000"/>
                </a:solidFill>
                <a:latin typeface="Courier New" panose="02070309020205020404" pitchFamily="49" charset="0"/>
                <a:cs typeface="Times New Roman" panose="02020603050405020304" pitchFamily="18" charset="0"/>
              </a:rPr>
              <a:t>cli</a:t>
            </a:r>
            <a:r>
              <a:rPr lang="en-GB" altLang="en-US" sz="2000" b="1" dirty="0">
                <a:solidFill>
                  <a:srgbClr val="0000FF"/>
                </a:solidFill>
                <a:latin typeface="Courier New" panose="02070309020205020404" pitchFamily="49" charset="0"/>
                <a:cs typeface="Times New Roman" panose="02020603050405020304" pitchFamily="18" charset="0"/>
              </a:rPr>
              <a:t> As </a:t>
            </a:r>
            <a:r>
              <a:rPr lang="en-GB" altLang="en-US" sz="2000" b="1" dirty="0" err="1">
                <a:solidFill>
                  <a:srgbClr val="0000FF"/>
                </a:solidFill>
                <a:latin typeface="Courier New" panose="02070309020205020404" pitchFamily="49" charset="0"/>
                <a:cs typeface="Times New Roman" panose="02020603050405020304" pitchFamily="18" charset="0"/>
              </a:rPr>
              <a:t>Cliente</a:t>
            </a:r>
            <a:endParaRPr lang="en-GB" altLang="en-US" sz="2000" b="1" dirty="0">
              <a:solidFill>
                <a:srgbClr val="0000FF"/>
              </a:solidFill>
              <a:latin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270949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76400" y="366714"/>
            <a:ext cx="91440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Inicialización de Variables</a:t>
            </a:r>
          </a:p>
        </p:txBody>
      </p:sp>
      <p:sp>
        <p:nvSpPr>
          <p:cNvPr id="13315" name="Rectangle 3"/>
          <p:cNvSpPr>
            <a:spLocks noGrp="1" noChangeArrowheads="1"/>
          </p:cNvSpPr>
          <p:nvPr>
            <p:ph type="body" idx="1"/>
          </p:nvPr>
        </p:nvSpPr>
        <p:spPr>
          <a:xfrm>
            <a:off x="1905000" y="1295401"/>
            <a:ext cx="8388350" cy="79057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b="1"/>
              <a:t>C#:</a:t>
            </a:r>
            <a:r>
              <a:rPr lang="en-GB" altLang="en-US" sz="2700"/>
              <a:t> toda variable debe ser inicializada EXPLICITAMENTE antes de ser usada</a:t>
            </a:r>
          </a:p>
        </p:txBody>
      </p:sp>
      <p:sp>
        <p:nvSpPr>
          <p:cNvPr id="13316" name="Rectangle 4"/>
          <p:cNvSpPr>
            <a:spLocks noChangeArrowheads="1"/>
          </p:cNvSpPr>
          <p:nvPr/>
        </p:nvSpPr>
        <p:spPr bwMode="auto">
          <a:xfrm>
            <a:off x="1905000" y="4010026"/>
            <a:ext cx="8388350" cy="80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a:t>
            </a:r>
            <a:r>
              <a:rPr lang="en-GB" altLang="en-US" sz="2700" dirty="0" err="1">
                <a:latin typeface="Franklin Gothic Medium" panose="020B0603020102020204" pitchFamily="34" charset="0"/>
                <a:cs typeface="Lucida Sans Unicode" panose="020B0602030504020204" pitchFamily="34" charset="0"/>
              </a:rPr>
              <a:t>inicializa</a:t>
            </a:r>
            <a:r>
              <a:rPr lang="en-GB" altLang="en-US" sz="2700" dirty="0">
                <a:latin typeface="Franklin Gothic Medium" panose="020B0603020102020204" pitchFamily="34" charset="0"/>
                <a:cs typeface="Lucida Sans Unicode" panose="020B0602030504020204" pitchFamily="34" charset="0"/>
              </a:rPr>
              <a:t> </a:t>
            </a:r>
            <a:r>
              <a:rPr lang="en-GB" altLang="en-US" sz="2700" dirty="0" err="1">
                <a:latin typeface="Franklin Gothic Medium" panose="020B0603020102020204" pitchFamily="34" charset="0"/>
                <a:cs typeface="Lucida Sans Unicode" panose="020B0602030504020204" pitchFamily="34" charset="0"/>
              </a:rPr>
              <a:t>automáticamente</a:t>
            </a:r>
            <a:r>
              <a:rPr lang="en-GB" altLang="en-US" sz="2700" dirty="0">
                <a:latin typeface="Franklin Gothic Medium" panose="020B0603020102020204" pitchFamily="34" charset="0"/>
                <a:cs typeface="Lucida Sans Unicode" panose="020B0602030504020204" pitchFamily="34" charset="0"/>
              </a:rPr>
              <a:t> las variables </a:t>
            </a:r>
            <a:r>
              <a:rPr lang="en-GB" altLang="en-US" sz="2700" dirty="0" err="1">
                <a:latin typeface="Franklin Gothic Medium" panose="020B0603020102020204" pitchFamily="34" charset="0"/>
                <a:cs typeface="Lucida Sans Unicode" panose="020B0602030504020204" pitchFamily="34" charset="0"/>
              </a:rPr>
              <a:t>en</a:t>
            </a:r>
            <a:r>
              <a:rPr lang="en-GB" altLang="en-US" sz="2700" dirty="0">
                <a:latin typeface="Franklin Gothic Medium" panose="020B0603020102020204" pitchFamily="34" charset="0"/>
                <a:cs typeface="Lucida Sans Unicode" panose="020B0602030504020204" pitchFamily="34" charset="0"/>
              </a:rPr>
              <a:t> CERO o </a:t>
            </a:r>
            <a:r>
              <a:rPr lang="en-GB" altLang="en-US" sz="2700" dirty="0" err="1">
                <a:latin typeface="Franklin Gothic Medium" panose="020B0603020102020204" pitchFamily="34" charset="0"/>
                <a:cs typeface="Lucida Sans Unicode" panose="020B0602030504020204" pitchFamily="34" charset="0"/>
              </a:rPr>
              <a:t>en</a:t>
            </a:r>
            <a:r>
              <a:rPr lang="en-GB" altLang="en-US" sz="2700" dirty="0">
                <a:latin typeface="Franklin Gothic Medium" panose="020B0603020102020204" pitchFamily="34" charset="0"/>
                <a:cs typeface="Lucida Sans Unicode" panose="020B0602030504020204" pitchFamily="34" charset="0"/>
              </a:rPr>
              <a:t> Nothing</a:t>
            </a:r>
          </a:p>
        </p:txBody>
      </p:sp>
      <p:sp>
        <p:nvSpPr>
          <p:cNvPr id="13317" name="Rectangle 5"/>
          <p:cNvSpPr>
            <a:spLocks noChangeArrowheads="1"/>
          </p:cNvSpPr>
          <p:nvPr/>
        </p:nvSpPr>
        <p:spPr bwMode="auto">
          <a:xfrm>
            <a:off x="1981200" y="2209800"/>
            <a:ext cx="8229600" cy="12192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int</a:t>
            </a:r>
            <a:r>
              <a:rPr lang="en-GB" altLang="en-US" sz="2000" b="1">
                <a:solidFill>
                  <a:srgbClr val="000000"/>
                </a:solidFill>
                <a:latin typeface="Courier New" panose="02070309020205020404" pitchFamily="49" charset="0"/>
                <a:cs typeface="Times New Roman" panose="02020603050405020304" pitchFamily="18" charset="0"/>
              </a:rPr>
              <a:t> tempBalance; </a:t>
            </a:r>
            <a:r>
              <a:rPr lang="en-GB" altLang="en-US" sz="2000" b="1">
                <a:solidFill>
                  <a:srgbClr val="009900"/>
                </a:solidFill>
                <a:latin typeface="Courier New" panose="02070309020205020404" pitchFamily="49" charset="0"/>
                <a:cs typeface="Times New Roman" panose="02020603050405020304" pitchFamily="18" charset="0"/>
              </a:rPr>
              <a:t>//variable local</a:t>
            </a:r>
          </a:p>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//ERROR: tempBalance NO ha sido inicializada</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System.Console.WriteLine(tempBalance); </a:t>
            </a:r>
          </a:p>
        </p:txBody>
      </p:sp>
      <p:sp>
        <p:nvSpPr>
          <p:cNvPr id="13318" name="Rectangle 6"/>
          <p:cNvSpPr>
            <a:spLocks noChangeArrowheads="1"/>
          </p:cNvSpPr>
          <p:nvPr/>
        </p:nvSpPr>
        <p:spPr bwMode="auto">
          <a:xfrm>
            <a:off x="1981200" y="4953000"/>
            <a:ext cx="8229600" cy="11430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2000" b="1">
                <a:solidFill>
                  <a:srgbClr val="0000FF"/>
                </a:solidFill>
                <a:latin typeface="Courier New" panose="02070309020205020404" pitchFamily="49" charset="0"/>
                <a:cs typeface="Times New Roman" panose="02020603050405020304" pitchFamily="18" charset="0"/>
              </a:rPr>
              <a:t>Dim</a:t>
            </a:r>
            <a:r>
              <a:rPr lang="en-GB" altLang="en-US" sz="2000" b="1">
                <a:solidFill>
                  <a:srgbClr val="009900"/>
                </a:solidFill>
                <a:latin typeface="Courier New" panose="02070309020205020404" pitchFamily="49" charset="0"/>
                <a:cs typeface="Times New Roman" panose="02020603050405020304" pitchFamily="18" charset="0"/>
              </a:rPr>
              <a:t> </a:t>
            </a:r>
            <a:r>
              <a:rPr lang="en-GB" altLang="en-US" sz="2000" b="1">
                <a:solidFill>
                  <a:srgbClr val="000000"/>
                </a:solidFill>
                <a:latin typeface="Courier New" panose="02070309020205020404" pitchFamily="49" charset="0"/>
                <a:cs typeface="Times New Roman" panose="02020603050405020304" pitchFamily="18" charset="0"/>
              </a:rPr>
              <a:t>tempBalance</a:t>
            </a:r>
            <a:r>
              <a:rPr lang="en-GB" altLang="en-US" sz="2000" b="1">
                <a:solidFill>
                  <a:srgbClr val="009900"/>
                </a:solidFill>
                <a:latin typeface="Courier New" panose="02070309020205020404" pitchFamily="49" charset="0"/>
                <a:cs typeface="Times New Roman" panose="02020603050405020304" pitchFamily="18" charset="0"/>
              </a:rPr>
              <a:t> </a:t>
            </a:r>
            <a:r>
              <a:rPr lang="en-GB" altLang="en-US" sz="2000" b="1">
                <a:solidFill>
                  <a:srgbClr val="0000FF"/>
                </a:solidFill>
                <a:latin typeface="Courier New" panose="02070309020205020404" pitchFamily="49" charset="0"/>
                <a:cs typeface="Times New Roman" panose="02020603050405020304" pitchFamily="18" charset="0"/>
              </a:rPr>
              <a:t>As Integer</a:t>
            </a:r>
          </a:p>
          <a:p>
            <a:pPr>
              <a:buClr>
                <a:srgbClr val="009900"/>
              </a:buClr>
              <a:buSzPct val="100000"/>
              <a:buFont typeface="Courier New" panose="02070309020205020404" pitchFamily="49" charset="0"/>
              <a:buNone/>
            </a:pPr>
            <a:r>
              <a:rPr lang="en-GB" altLang="en-US" sz="2000" b="1">
                <a:solidFill>
                  <a:srgbClr val="009900"/>
                </a:solidFill>
                <a:latin typeface="Courier New" panose="02070309020205020404" pitchFamily="49" charset="0"/>
                <a:cs typeface="Times New Roman" panose="02020603050405020304" pitchFamily="18" charset="0"/>
              </a:rPr>
              <a:t>'SIN ERROR: tempBalance vale CERO</a:t>
            </a:r>
          </a:p>
          <a:p>
            <a:pPr>
              <a:buClr>
                <a:srgbClr val="000000"/>
              </a:buClr>
              <a:buSzPct val="100000"/>
              <a:buFont typeface="Courier New" panose="02070309020205020404" pitchFamily="49" charset="0"/>
              <a:buNone/>
            </a:pPr>
            <a:r>
              <a:rPr lang="en-GB" altLang="en-US" sz="2000" b="1">
                <a:solidFill>
                  <a:srgbClr val="000000"/>
                </a:solidFill>
                <a:latin typeface="Courier New" panose="02070309020205020404" pitchFamily="49" charset="0"/>
                <a:cs typeface="Times New Roman" panose="02020603050405020304" pitchFamily="18" charset="0"/>
              </a:rPr>
              <a:t>System.Console.WriteLine(tempBalance)</a:t>
            </a:r>
          </a:p>
        </p:txBody>
      </p:sp>
    </p:spTree>
    <p:extLst>
      <p:ext uri="{BB962C8B-B14F-4D97-AF65-F5344CB8AC3E}">
        <p14:creationId xmlns:p14="http://schemas.microsoft.com/office/powerpoint/2010/main" val="499677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00" y="293689"/>
            <a:ext cx="83947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Arreglos</a:t>
            </a:r>
          </a:p>
        </p:txBody>
      </p:sp>
      <p:sp>
        <p:nvSpPr>
          <p:cNvPr id="21507" name="Rectangle 3"/>
          <p:cNvSpPr>
            <a:spLocks noGrp="1" noChangeArrowheads="1"/>
          </p:cNvSpPr>
          <p:nvPr>
            <p:ph type="body" idx="1"/>
          </p:nvPr>
        </p:nvSpPr>
        <p:spPr>
          <a:xfrm>
            <a:off x="1905000" y="1219201"/>
            <a:ext cx="8388350" cy="392113"/>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a:bodyPr>
          <a:lstStyle/>
          <a:p>
            <a:pPr marL="341313" indent="-341313">
              <a:lnSpc>
                <a:spcPct val="85000"/>
              </a:lnSpc>
              <a:spcBef>
                <a:spcPts val="863"/>
              </a:spcBef>
              <a:spcAft>
                <a:spcPts val="1438"/>
              </a:spcAft>
              <a:buClr>
                <a:srgbClr val="FFB601"/>
              </a:buClr>
              <a:buSzPct val="13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300"/>
              <a:t>C# utiliza corchetes [ ] para definición de arrays</a:t>
            </a:r>
          </a:p>
        </p:txBody>
      </p:sp>
      <p:sp>
        <p:nvSpPr>
          <p:cNvPr id="21508" name="Rectangle 4"/>
          <p:cNvSpPr>
            <a:spLocks noChangeArrowheads="1"/>
          </p:cNvSpPr>
          <p:nvPr/>
        </p:nvSpPr>
        <p:spPr bwMode="auto">
          <a:xfrm>
            <a:off x="1905000" y="3940175"/>
            <a:ext cx="8388350" cy="39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863"/>
              </a:spcBef>
              <a:spcAft>
                <a:spcPts val="1438"/>
              </a:spcAft>
              <a:buClr>
                <a:srgbClr val="FFB601"/>
              </a:buClr>
              <a:buSzPct val="139000"/>
              <a:buBlip>
                <a:blip r:embed="rId3"/>
              </a:buBlip>
            </a:pPr>
            <a:r>
              <a:rPr lang="en-GB" altLang="en-US" sz="2300" dirty="0">
                <a:latin typeface="Franklin Gothic Medium" panose="020B0603020102020204" pitchFamily="34" charset="0"/>
                <a:cs typeface="Lucida Sans Unicode" panose="020B0602030504020204" pitchFamily="34" charset="0"/>
              </a:rPr>
              <a:t>VB.NET </a:t>
            </a:r>
            <a:r>
              <a:rPr lang="en-GB" altLang="en-US" sz="2300" dirty="0" err="1">
                <a:latin typeface="Franklin Gothic Medium" panose="020B0603020102020204" pitchFamily="34" charset="0"/>
                <a:cs typeface="Lucida Sans Unicode" panose="020B0602030504020204" pitchFamily="34" charset="0"/>
              </a:rPr>
              <a:t>permite</a:t>
            </a:r>
            <a:r>
              <a:rPr lang="en-GB" altLang="en-US" sz="2300" dirty="0">
                <a:latin typeface="Franklin Gothic Medium" panose="020B0603020102020204" pitchFamily="34" charset="0"/>
                <a:cs typeface="Lucida Sans Unicode" panose="020B0602030504020204" pitchFamily="34" charset="0"/>
              </a:rPr>
              <a:t> </a:t>
            </a:r>
            <a:r>
              <a:rPr lang="en-GB" altLang="en-US" sz="2300" dirty="0" err="1">
                <a:latin typeface="Franklin Gothic Medium" panose="020B0603020102020204" pitchFamily="34" charset="0"/>
                <a:cs typeface="Lucida Sans Unicode" panose="020B0602030504020204" pitchFamily="34" charset="0"/>
              </a:rPr>
              <a:t>definir</a:t>
            </a:r>
            <a:r>
              <a:rPr lang="en-GB" altLang="en-US" sz="2300" dirty="0">
                <a:latin typeface="Franklin Gothic Medium" panose="020B0603020102020204" pitchFamily="34" charset="0"/>
                <a:cs typeface="Lucida Sans Unicode" panose="020B0602030504020204" pitchFamily="34" charset="0"/>
              </a:rPr>
              <a:t> arrays de </a:t>
            </a:r>
            <a:r>
              <a:rPr lang="en-GB" altLang="en-US" sz="2300" dirty="0" err="1">
                <a:latin typeface="Franklin Gothic Medium" panose="020B0603020102020204" pitchFamily="34" charset="0"/>
                <a:cs typeface="Lucida Sans Unicode" panose="020B0602030504020204" pitchFamily="34" charset="0"/>
              </a:rPr>
              <a:t>varias</a:t>
            </a:r>
            <a:r>
              <a:rPr lang="en-GB" altLang="en-US" sz="2300" dirty="0">
                <a:latin typeface="Franklin Gothic Medium" panose="020B0603020102020204" pitchFamily="34" charset="0"/>
                <a:cs typeface="Lucida Sans Unicode" panose="020B0602030504020204" pitchFamily="34" charset="0"/>
              </a:rPr>
              <a:t> </a:t>
            </a:r>
            <a:r>
              <a:rPr lang="en-GB" altLang="en-US" sz="2300" dirty="0" err="1">
                <a:latin typeface="Franklin Gothic Medium" panose="020B0603020102020204" pitchFamily="34" charset="0"/>
                <a:cs typeface="Lucida Sans Unicode" panose="020B0602030504020204" pitchFamily="34" charset="0"/>
              </a:rPr>
              <a:t>formas</a:t>
            </a:r>
            <a:r>
              <a:rPr lang="en-GB" altLang="en-US" sz="2300" dirty="0">
                <a:latin typeface="Franklin Gothic Medium" panose="020B0603020102020204" pitchFamily="34" charset="0"/>
                <a:cs typeface="Lucida Sans Unicode" panose="020B0602030504020204" pitchFamily="34" charset="0"/>
              </a:rPr>
              <a:t> con ()</a:t>
            </a:r>
          </a:p>
        </p:txBody>
      </p:sp>
      <p:sp>
        <p:nvSpPr>
          <p:cNvPr id="21509" name="Rectangle 5"/>
          <p:cNvSpPr>
            <a:spLocks noChangeArrowheads="1"/>
          </p:cNvSpPr>
          <p:nvPr/>
        </p:nvSpPr>
        <p:spPr bwMode="auto">
          <a:xfrm>
            <a:off x="1981200" y="1752600"/>
            <a:ext cx="8229600" cy="17526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 telefonos; </a:t>
            </a:r>
            <a:r>
              <a:rPr lang="en-GB" altLang="en-US" b="1">
                <a:solidFill>
                  <a:srgbClr val="009900"/>
                </a:solidFill>
                <a:latin typeface="Courier New" panose="02070309020205020404" pitchFamily="49" charset="0"/>
                <a:cs typeface="Times New Roman" panose="02020603050405020304" pitchFamily="18" charset="0"/>
              </a:rPr>
              <a:t>//Definicion de un Arreglo de strings</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 = </a:t>
            </a:r>
            <a:r>
              <a:rPr lang="en-GB" altLang="en-US" b="1">
                <a:solidFill>
                  <a:srgbClr val="0000FF"/>
                </a:solidFill>
                <a:latin typeface="Courier New" panose="02070309020205020404" pitchFamily="49" charset="0"/>
                <a:cs typeface="Times New Roman" panose="02020603050405020304" pitchFamily="18" charset="0"/>
              </a:rPr>
              <a:t>new</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[3]; </a:t>
            </a:r>
            <a:r>
              <a:rPr lang="en-GB" altLang="en-US" b="1">
                <a:solidFill>
                  <a:srgbClr val="009900"/>
                </a:solidFill>
                <a:latin typeface="Courier New" panose="02070309020205020404" pitchFamily="49" charset="0"/>
                <a:cs typeface="Times New Roman" panose="02020603050405020304" pitchFamily="18" charset="0"/>
              </a:rPr>
              <a:t>//De </a:t>
            </a:r>
            <a:r>
              <a:rPr lang="en-GB" altLang="en-US" b="1" u="sng">
                <a:solidFill>
                  <a:srgbClr val="009900"/>
                </a:solidFill>
                <a:latin typeface="Courier New" panose="02070309020205020404" pitchFamily="49" charset="0"/>
                <a:cs typeface="Times New Roman" panose="02020603050405020304" pitchFamily="18" charset="0"/>
              </a:rPr>
              <a:t>3 elementos</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telefonos[0] = “1245”;</a:t>
            </a:r>
            <a:r>
              <a:rPr lang="en-GB" altLang="en-US" b="1">
                <a:solidFill>
                  <a:srgbClr val="009900"/>
                </a:solidFill>
                <a:latin typeface="Courier New" panose="02070309020205020404" pitchFamily="49" charset="0"/>
                <a:cs typeface="Times New Roman" panose="02020603050405020304" pitchFamily="18" charset="0"/>
              </a:rPr>
              <a:t> //Seteo del 1er elemento del arreglo</a:t>
            </a:r>
          </a:p>
          <a:p>
            <a:pPr>
              <a:buClr>
                <a:srgbClr val="009900"/>
              </a:buClr>
              <a:buSzPct val="100000"/>
              <a:buFont typeface="Courier New" panose="02070309020205020404" pitchFamily="49" charset="0"/>
              <a:buNone/>
            </a:pPr>
            <a:endParaRPr lang="en-GB" altLang="en-US" b="1">
              <a:solidFill>
                <a:srgbClr val="009900"/>
              </a:solidFill>
              <a:latin typeface="Courier New" panose="02070309020205020404" pitchFamily="49" charset="0"/>
              <a:cs typeface="Times New Roman" panose="02020603050405020304" pitchFamily="18" charset="0"/>
            </a:endParaRPr>
          </a:p>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//Definicion y asignacion de una vez</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 = </a:t>
            </a:r>
            <a:r>
              <a:rPr lang="en-GB" altLang="en-US" b="1">
                <a:solidFill>
                  <a:srgbClr val="0000FF"/>
                </a:solidFill>
                <a:latin typeface="Courier New" panose="02070309020205020404" pitchFamily="49" charset="0"/>
                <a:cs typeface="Times New Roman" panose="02020603050405020304" pitchFamily="18" charset="0"/>
              </a:rPr>
              <a:t>new</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 {“1”,“2”,“3”};</a:t>
            </a:r>
          </a:p>
        </p:txBody>
      </p:sp>
      <p:sp>
        <p:nvSpPr>
          <p:cNvPr id="21510" name="Rectangle 6"/>
          <p:cNvSpPr>
            <a:spLocks noChangeArrowheads="1"/>
          </p:cNvSpPr>
          <p:nvPr/>
        </p:nvSpPr>
        <p:spPr bwMode="auto">
          <a:xfrm>
            <a:off x="1981200" y="4495800"/>
            <a:ext cx="8229600" cy="18288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telefonos</a:t>
            </a:r>
            <a:r>
              <a:rPr lang="en-GB" altLang="en-US" b="1">
                <a:solidFill>
                  <a:srgbClr val="0000FF"/>
                </a:solidFill>
                <a:latin typeface="Courier New" panose="02070309020205020404" pitchFamily="49" charset="0"/>
                <a:cs typeface="Times New Roman" panose="02020603050405020304" pitchFamily="18" charset="0"/>
              </a:rPr>
              <a:t> As String</a:t>
            </a:r>
            <a:r>
              <a:rPr lang="en-GB" altLang="en-US" b="1">
                <a:solidFill>
                  <a:srgbClr val="000000"/>
                </a:solidFill>
                <a:latin typeface="Courier New" panose="02070309020205020404" pitchFamily="49" charset="0"/>
                <a:cs typeface="Times New Roman" panose="02020603050405020304" pitchFamily="18" charset="0"/>
              </a:rPr>
              <a:t>()</a:t>
            </a:r>
            <a:r>
              <a:rPr lang="en-GB" altLang="en-US" b="1">
                <a:solidFill>
                  <a:srgbClr val="0000FF"/>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ó</a:t>
            </a:r>
            <a:r>
              <a:rPr lang="en-GB" altLang="en-US" b="1">
                <a:solidFill>
                  <a:srgbClr val="0000FF"/>
                </a:solidFill>
                <a:latin typeface="Courier New" panose="02070309020205020404" pitchFamily="49" charset="0"/>
                <a:cs typeface="Times New Roman" panose="02020603050405020304" pitchFamily="18" charset="0"/>
              </a:rPr>
              <a:t>   Dim </a:t>
            </a:r>
            <a:r>
              <a:rPr lang="en-GB" altLang="en-US" b="1">
                <a:solidFill>
                  <a:srgbClr val="000000"/>
                </a:solidFill>
                <a:latin typeface="Courier New" panose="02070309020205020404" pitchFamily="49" charset="0"/>
                <a:cs typeface="Times New Roman" panose="02020603050405020304" pitchFamily="18" charset="0"/>
              </a:rPr>
              <a:t>telefonos()</a:t>
            </a:r>
            <a:r>
              <a:rPr lang="en-GB" altLang="en-US" b="1">
                <a:solidFill>
                  <a:srgbClr val="0000FF"/>
                </a:solidFill>
                <a:latin typeface="Courier New" panose="02070309020205020404" pitchFamily="49" charset="0"/>
                <a:cs typeface="Times New Roman" panose="02020603050405020304" pitchFamily="18" charset="0"/>
              </a:rPr>
              <a:t> As String</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telefonos(3)</a:t>
            </a:r>
            <a:r>
              <a:rPr lang="en-GB" altLang="en-US" b="1">
                <a:solidFill>
                  <a:srgbClr val="0000FF"/>
                </a:solidFill>
                <a:latin typeface="Courier New" panose="02070309020205020404" pitchFamily="49" charset="0"/>
                <a:cs typeface="Times New Roman" panose="02020603050405020304" pitchFamily="18" charset="0"/>
              </a:rPr>
              <a:t> As String </a:t>
            </a:r>
            <a:r>
              <a:rPr lang="en-GB" altLang="en-US" b="1">
                <a:solidFill>
                  <a:srgbClr val="009900"/>
                </a:solidFill>
                <a:latin typeface="Courier New" panose="02070309020205020404" pitchFamily="49" charset="0"/>
                <a:cs typeface="Times New Roman" panose="02020603050405020304" pitchFamily="18" charset="0"/>
              </a:rPr>
              <a:t>‘Crea un array de </a:t>
            </a:r>
            <a:r>
              <a:rPr lang="en-GB" altLang="en-US" b="1" u="sng">
                <a:solidFill>
                  <a:srgbClr val="009900"/>
                </a:solidFill>
                <a:latin typeface="Courier New" panose="02070309020205020404" pitchFamily="49" charset="0"/>
                <a:cs typeface="Times New Roman" panose="02020603050405020304" pitchFamily="18" charset="0"/>
              </a:rPr>
              <a:t>4 elementos</a:t>
            </a:r>
            <a:r>
              <a:rPr lang="en-GB" altLang="en-US" b="1">
                <a:solidFill>
                  <a:srgbClr val="0000FF"/>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telefonos(0) = “1245”</a:t>
            </a:r>
            <a:r>
              <a:rPr lang="en-GB" altLang="en-US" b="1">
                <a:solidFill>
                  <a:srgbClr val="0000FF"/>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‘Seteo del 1er elemento del arreglo</a:t>
            </a:r>
          </a:p>
          <a:p>
            <a:pPr>
              <a:buClr>
                <a:srgbClr val="009900"/>
              </a:buClr>
              <a:buSzPct val="100000"/>
              <a:buFont typeface="Courier New" panose="02070309020205020404" pitchFamily="49" charset="0"/>
              <a:buNone/>
            </a:pPr>
            <a:endParaRPr lang="en-GB" altLang="en-US" b="1">
              <a:solidFill>
                <a:srgbClr val="009900"/>
              </a:solidFill>
              <a:latin typeface="Courier New" panose="02070309020205020404" pitchFamily="49" charset="0"/>
              <a:cs typeface="Times New Roman" panose="02020603050405020304" pitchFamily="18" charset="0"/>
            </a:endParaRPr>
          </a:p>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‘Definicion y asignacion de una vez</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a:t>
            </a:r>
            <a:r>
              <a:rPr lang="en-GB" altLang="en-US" b="1">
                <a:solidFill>
                  <a:srgbClr val="000000"/>
                </a:solidFill>
                <a:latin typeface="Courier New" panose="02070309020205020404" pitchFamily="49" charset="0"/>
                <a:cs typeface="Times New Roman" panose="02020603050405020304" pitchFamily="18" charset="0"/>
              </a:rPr>
              <a:t> telefonos() </a:t>
            </a:r>
            <a:r>
              <a:rPr lang="en-GB" altLang="en-US" b="1">
                <a:solidFill>
                  <a:srgbClr val="0000FF"/>
                </a:solidFill>
                <a:latin typeface="Courier New" panose="02070309020205020404" pitchFamily="49" charset="0"/>
                <a:cs typeface="Times New Roman" panose="02020603050405020304" pitchFamily="18" charset="0"/>
              </a:rPr>
              <a:t>As String </a:t>
            </a:r>
            <a:r>
              <a:rPr lang="en-GB" altLang="en-US" b="1">
                <a:solidFill>
                  <a:srgbClr val="000000"/>
                </a:solidFill>
                <a:latin typeface="Courier New" panose="02070309020205020404" pitchFamily="49" charset="0"/>
                <a:cs typeface="Times New Roman" panose="02020603050405020304" pitchFamily="18" charset="0"/>
              </a:rPr>
              <a:t>= {“1”,“2”,“3”}</a:t>
            </a:r>
          </a:p>
        </p:txBody>
      </p:sp>
    </p:spTree>
    <p:extLst>
      <p:ext uri="{BB962C8B-B14F-4D97-AF65-F5344CB8AC3E}">
        <p14:creationId xmlns:p14="http://schemas.microsoft.com/office/powerpoint/2010/main" val="1011458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1905000" y="2762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AR" altLang="en-US" sz="4100"/>
              <a:t>VB.NET y C# - Operadores</a:t>
            </a:r>
          </a:p>
        </p:txBody>
      </p:sp>
      <p:graphicFrame>
        <p:nvGraphicFramePr>
          <p:cNvPr id="235783" name="Group 263"/>
          <p:cNvGraphicFramePr>
            <a:graphicFrameLocks noGrp="1"/>
          </p:cNvGraphicFramePr>
          <p:nvPr>
            <p:ph idx="1"/>
          </p:nvPr>
        </p:nvGraphicFramePr>
        <p:xfrm>
          <a:off x="1905000" y="1416050"/>
          <a:ext cx="8388350" cy="4754880"/>
        </p:xfrm>
        <a:graphic>
          <a:graphicData uri="http://schemas.openxmlformats.org/drawingml/2006/table">
            <a:tbl>
              <a:tblPr/>
              <a:tblGrid>
                <a:gridCol w="5486400"/>
                <a:gridCol w="1419225"/>
                <a:gridCol w="1482725"/>
              </a:tblGrid>
              <a:tr h="193675">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1" i="0" u="none" strike="noStrike" cap="none" normalizeH="0" baseline="0" dirty="0" smtClean="0">
                          <a:ln>
                            <a:noFill/>
                          </a:ln>
                          <a:solidFill>
                            <a:srgbClr val="FFFFFF"/>
                          </a:solidFill>
                          <a:effectLst/>
                          <a:latin typeface="Arial" panose="020B0604020202020204" pitchFamily="34" charset="0"/>
                          <a:cs typeface="Arial" panose="020B0604020202020204" pitchFamily="34" charset="0"/>
                        </a:rPr>
                        <a:t>Descripción</a:t>
                      </a:r>
                      <a:endParaRPr kumimoji="0" lang="es-AR" altLang="en-US" sz="3600" b="0" i="0" u="none" strike="noStrike" cap="none" normalizeH="0" baseline="0" dirty="0" smtClean="0">
                        <a:ln>
                          <a:noFill/>
                        </a:ln>
                        <a:solidFill>
                          <a:schemeClr val="tx1"/>
                        </a:solidFill>
                        <a:effectLst/>
                        <a:latin typeface="Arial" panose="020B0604020202020204" pitchFamily="34" charset="0"/>
                      </a:endParaRP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C#</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1" i="0" u="none" strike="noStrike" cap="none" normalizeH="0" baseline="0" smtClean="0">
                          <a:ln>
                            <a:noFill/>
                          </a:ln>
                          <a:solidFill>
                            <a:srgbClr val="FFFFFF"/>
                          </a:solidFill>
                          <a:effectLst/>
                          <a:latin typeface="Arial" panose="020B0604020202020204" pitchFamily="34" charset="0"/>
                          <a:cs typeface="Arial" panose="020B0604020202020204" pitchFamily="34" charset="0"/>
                        </a:rPr>
                        <a:t>VB.NET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Asignación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Adición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Sustracción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Multiplicación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División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Negación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not</a:t>
                      </a:r>
                      <a:endParaRPr kumimoji="0" lang="es-AR" altLang="en-US" sz="36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Módulo (Parte entera de la división)</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mod</a:t>
                      </a:r>
                      <a:endParaRPr kumimoji="0" lang="es-AR" altLang="en-US" sz="36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Mayor</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Menor</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0650">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Mayor o Igual</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&gt;=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9063">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Menor o Igual</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5000"/>
                        </a:spcBef>
                        <a:buClr>
                          <a:schemeClr val="tx2"/>
                        </a:buClr>
                        <a:buSzPct val="75000"/>
                        <a:buFont typeface="Wingdings" panose="05000000000000000000" pitchFamily="2" charset="2"/>
                        <a:defRPr sz="2800">
                          <a:solidFill>
                            <a:schemeClr val="tx1"/>
                          </a:solidFill>
                          <a:effectLst>
                            <a:outerShdw blurRad="38100" dist="38100" dir="2700000" algn="tl">
                              <a:srgbClr val="000000"/>
                            </a:outerShdw>
                          </a:effectLst>
                          <a:latin typeface="Franklin Gothic Medium" panose="020B0603020102020204" pitchFamily="34" charset="0"/>
                        </a:defRPr>
                      </a:lvl1pPr>
                      <a:lvl2pPr>
                        <a:lnSpc>
                          <a:spcPct val="90000"/>
                        </a:lnSpc>
                        <a:spcBef>
                          <a:spcPct val="25000"/>
                        </a:spcBef>
                        <a:buClr>
                          <a:schemeClr val="tx2"/>
                        </a:buClr>
                        <a:buSzPct val="60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2pPr>
                      <a:lvl3pPr>
                        <a:lnSpc>
                          <a:spcPct val="90000"/>
                        </a:lnSpc>
                        <a:spcBef>
                          <a:spcPct val="25000"/>
                        </a:spcBef>
                        <a:buClr>
                          <a:schemeClr val="tx2"/>
                        </a:buClr>
                        <a:buSzPct val="65000"/>
                        <a:buFont typeface="Wingdings" panose="05000000000000000000" pitchFamily="2" charset="2"/>
                        <a:defRPr sz="2400">
                          <a:solidFill>
                            <a:schemeClr val="tx1"/>
                          </a:solidFill>
                          <a:effectLst>
                            <a:outerShdw blurRad="38100" dist="38100" dir="2700000" algn="tl">
                              <a:srgbClr val="000000"/>
                            </a:outerShdw>
                          </a:effectLst>
                          <a:latin typeface="Franklin Gothic Medium" panose="020B0603020102020204" pitchFamily="34" charset="0"/>
                        </a:defRPr>
                      </a:lvl3pPr>
                      <a:lvl4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4pPr>
                      <a:lvl5pPr>
                        <a:lnSpc>
                          <a:spcPct val="90000"/>
                        </a:lnSpc>
                        <a:spcBef>
                          <a:spcPct val="25000"/>
                        </a:spcBef>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5pPr>
                      <a:lvl6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6pPr>
                      <a:lvl7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7pPr>
                      <a:lvl8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8pPr>
                      <a:lvl9pPr fontAlgn="base">
                        <a:lnSpc>
                          <a:spcPct val="90000"/>
                        </a:lnSpc>
                        <a:spcBef>
                          <a:spcPct val="25000"/>
                        </a:spcBef>
                        <a:spcAft>
                          <a:spcPct val="0"/>
                        </a:spcAft>
                        <a:buClr>
                          <a:schemeClr val="tx2"/>
                        </a:buClr>
                        <a:buSzPct val="65000"/>
                        <a:buFont typeface="Wingdings" panose="05000000000000000000" pitchFamily="2" charset="2"/>
                        <a:defRPr sz="2400" b="1">
                          <a:solidFill>
                            <a:schemeClr val="tx1"/>
                          </a:solidFill>
                          <a:effectLst>
                            <a:outerShdw blurRad="38100" dist="38100" dir="2700000" algn="tl">
                              <a:srgbClr val="000000"/>
                            </a:outerShdw>
                          </a:effectLst>
                          <a:latin typeface="Franklin Gothic Book" panose="020B0503020102020204" pitchFamily="34"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s-AR"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&lt;=</a:t>
                      </a:r>
                      <a:endParaRPr kumimoji="0" lang="es-AR" altLang="en-US" sz="36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59810374"/>
      </p:ext>
    </p:extLst>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981200" y="1546225"/>
            <a:ext cx="8229600" cy="27432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&gt; 10)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p>
          <a:p>
            <a:pPr>
              <a:buClr>
                <a:srgbClr val="FFFFFF"/>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HacerAlgo();    {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Hacer1();           Hacer1();           Hacer1();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Hacer2();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r>
              <a:rPr lang="en-GB" altLang="en-US" sz="1400" b="1">
                <a:solidFill>
                  <a:srgbClr val="0000FF"/>
                </a:solidFill>
                <a:latin typeface="Courier New" panose="02070309020205020404" pitchFamily="49" charset="0"/>
                <a:cs typeface="Times New Roman" panose="02020603050405020304" pitchFamily="18" charset="0"/>
              </a:rPr>
              <a:t>else</a:t>
            </a:r>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else if</a:t>
            </a:r>
            <a:r>
              <a:rPr lang="en-GB" altLang="en-US" sz="1400" b="1">
                <a:solidFill>
                  <a:srgbClr val="000000"/>
                </a:solidFill>
                <a:latin typeface="Courier New" panose="02070309020205020404" pitchFamily="49" charset="0"/>
                <a:cs typeface="Times New Roman" panose="02020603050405020304" pitchFamily="18" charset="0"/>
              </a:rPr>
              <a:t> (x &gt; 20)</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Hacer2();           Hacer2();</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else</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Hacer3();</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  </a:t>
            </a:r>
          </a:p>
        </p:txBody>
      </p:sp>
      <p:sp>
        <p:nvSpPr>
          <p:cNvPr id="17411" name="Rectangle 3"/>
          <p:cNvSpPr>
            <a:spLocks noGrp="1" noChangeArrowheads="1"/>
          </p:cNvSpPr>
          <p:nvPr>
            <p:ph type="title"/>
          </p:nvPr>
        </p:nvSpPr>
        <p:spPr>
          <a:xfrm>
            <a:off x="1752600" y="290514"/>
            <a:ext cx="8991600" cy="623887"/>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Sentencias condicionales</a:t>
            </a:r>
          </a:p>
        </p:txBody>
      </p:sp>
      <p:sp>
        <p:nvSpPr>
          <p:cNvPr id="17412" name="Rectangle 4"/>
          <p:cNvSpPr>
            <a:spLocks noGrp="1" noChangeArrowheads="1"/>
          </p:cNvSpPr>
          <p:nvPr>
            <p:ph type="body" idx="1"/>
          </p:nvPr>
        </p:nvSpPr>
        <p:spPr>
          <a:xfrm>
            <a:off x="1905000" y="10668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sentencia if con varios formatos</a:t>
            </a:r>
          </a:p>
        </p:txBody>
      </p:sp>
      <p:sp>
        <p:nvSpPr>
          <p:cNvPr id="17413" name="Rectangle 5"/>
          <p:cNvSpPr>
            <a:spLocks noChangeArrowheads="1"/>
          </p:cNvSpPr>
          <p:nvPr/>
        </p:nvSpPr>
        <p:spPr bwMode="auto">
          <a:xfrm>
            <a:off x="1905000" y="44958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la </a:t>
            </a:r>
            <a:r>
              <a:rPr lang="en-GB" altLang="en-US" sz="2700" dirty="0" err="1">
                <a:latin typeface="Franklin Gothic Medium" panose="020B0603020102020204" pitchFamily="34" charset="0"/>
                <a:cs typeface="Lucida Sans Unicode" panose="020B0602030504020204" pitchFamily="34" charset="0"/>
              </a:rPr>
              <a:t>sentencia</a:t>
            </a:r>
            <a:r>
              <a:rPr lang="en-GB" altLang="en-US" sz="2700" dirty="0">
                <a:latin typeface="Franklin Gothic Medium" panose="020B0603020102020204" pitchFamily="34" charset="0"/>
                <a:cs typeface="Lucida Sans Unicode" panose="020B0602030504020204" pitchFamily="34" charset="0"/>
              </a:rPr>
              <a:t> If </a:t>
            </a:r>
            <a:r>
              <a:rPr lang="en-GB" altLang="en-US" sz="2700" dirty="0" err="1">
                <a:latin typeface="Franklin Gothic Medium" panose="020B0603020102020204" pitchFamily="34" charset="0"/>
                <a:cs typeface="Lucida Sans Unicode" panose="020B0602030504020204" pitchFamily="34" charset="0"/>
              </a:rPr>
              <a:t>requiere</a:t>
            </a:r>
            <a:r>
              <a:rPr lang="en-GB" altLang="en-US" sz="2700" dirty="0">
                <a:latin typeface="Franklin Gothic Medium" panose="020B0603020102020204" pitchFamily="34" charset="0"/>
                <a:cs typeface="Lucida Sans Unicode" panose="020B0602030504020204" pitchFamily="34" charset="0"/>
              </a:rPr>
              <a:t> de la palabra Then</a:t>
            </a:r>
          </a:p>
        </p:txBody>
      </p:sp>
      <p:sp>
        <p:nvSpPr>
          <p:cNvPr id="17414" name="Rectangle 6"/>
          <p:cNvSpPr>
            <a:spLocks noChangeArrowheads="1"/>
          </p:cNvSpPr>
          <p:nvPr/>
        </p:nvSpPr>
        <p:spPr bwMode="auto">
          <a:xfrm>
            <a:off x="1981200" y="4953000"/>
            <a:ext cx="8229600" cy="17526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 </a:t>
            </a:r>
            <a:r>
              <a:rPr lang="en-GB" altLang="en-US" sz="1400" b="1">
                <a:solidFill>
                  <a:srgbClr val="000000"/>
                </a:solidFill>
                <a:latin typeface="Courier New" panose="02070309020205020404" pitchFamily="49" charset="0"/>
                <a:cs typeface="Times New Roman" panose="02020603050405020304" pitchFamily="18" charset="0"/>
              </a:rPr>
              <a:t>x &gt; 10</a:t>
            </a:r>
            <a:r>
              <a:rPr lang="en-GB" altLang="en-US" sz="1400" b="1">
                <a:solidFill>
                  <a:srgbClr val="0000FF"/>
                </a:solidFill>
                <a:latin typeface="Courier New" panose="02070309020205020404" pitchFamily="49" charset="0"/>
                <a:cs typeface="Times New Roman" panose="02020603050405020304" pitchFamily="18" charset="0"/>
              </a:rPr>
              <a:t> Then </a:t>
            </a:r>
            <a:r>
              <a:rPr lang="en-GB" altLang="en-US" sz="1400" b="1">
                <a:solidFill>
                  <a:srgbClr val="000000"/>
                </a:solidFill>
                <a:latin typeface="Courier New" panose="02070309020205020404" pitchFamily="49" charset="0"/>
                <a:cs typeface="Times New Roman" panose="02020603050405020304" pitchFamily="18" charset="0"/>
              </a:rPr>
              <a:t>Hacer()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x &lt; 10 </a:t>
            </a:r>
            <a:r>
              <a:rPr lang="en-GB" altLang="en-US" sz="1400" b="1">
                <a:solidFill>
                  <a:srgbClr val="0000FF"/>
                </a:solidFill>
                <a:latin typeface="Courier New" panose="02070309020205020404" pitchFamily="49" charset="0"/>
                <a:cs typeface="Times New Roman" panose="02020603050405020304" pitchFamily="18" charset="0"/>
              </a:rPr>
              <a:t>Then  If </a:t>
            </a:r>
            <a:r>
              <a:rPr lang="en-GB" altLang="en-US" sz="1400" b="1">
                <a:solidFill>
                  <a:srgbClr val="000000"/>
                </a:solidFill>
                <a:latin typeface="Courier New" panose="02070309020205020404" pitchFamily="49" charset="0"/>
                <a:cs typeface="Times New Roman" panose="02020603050405020304" pitchFamily="18" charset="0"/>
              </a:rPr>
              <a:t>x &lt; 10</a:t>
            </a:r>
            <a:r>
              <a:rPr lang="en-GB" altLang="en-US" sz="1400" b="1">
                <a:solidFill>
                  <a:srgbClr val="0000FF"/>
                </a:solidFill>
                <a:latin typeface="Courier New" panose="02070309020205020404" pitchFamily="49" charset="0"/>
                <a:cs typeface="Times New Roman" panose="02020603050405020304" pitchFamily="18" charset="0"/>
              </a:rPr>
              <a:t> Then  If </a:t>
            </a:r>
            <a:r>
              <a:rPr lang="en-GB" altLang="en-US" sz="1400" b="1">
                <a:solidFill>
                  <a:srgbClr val="000000"/>
                </a:solidFill>
                <a:latin typeface="Courier New" panose="02070309020205020404" pitchFamily="49" charset="0"/>
                <a:cs typeface="Times New Roman" panose="02020603050405020304" pitchFamily="18" charset="0"/>
              </a:rPr>
              <a:t>x &lt; 10</a:t>
            </a:r>
            <a:r>
              <a:rPr lang="en-GB" altLang="en-US" sz="1400" b="1">
                <a:solidFill>
                  <a:srgbClr val="0000FF"/>
                </a:solidFill>
                <a:latin typeface="Courier New" panose="02070309020205020404" pitchFamily="49" charset="0"/>
                <a:cs typeface="Times New Roman" panose="02020603050405020304" pitchFamily="18" charset="0"/>
              </a:rPr>
              <a:t> Then</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Hacer1()        Hacer1()         Hacer1()</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Hacer2()     </a:t>
            </a:r>
            <a:r>
              <a:rPr lang="en-GB" altLang="en-US" sz="1400" b="1">
                <a:solidFill>
                  <a:srgbClr val="0000FF"/>
                </a:solidFill>
                <a:latin typeface="Courier New" panose="02070309020205020404" pitchFamily="49" charset="0"/>
                <a:cs typeface="Times New Roman" panose="02020603050405020304" pitchFamily="18" charset="0"/>
              </a:rPr>
              <a:t>Else            ElseIf </a:t>
            </a:r>
            <a:r>
              <a:rPr lang="en-GB" altLang="en-US" sz="1400" b="1">
                <a:solidFill>
                  <a:srgbClr val="000000"/>
                </a:solidFill>
                <a:latin typeface="Courier New" panose="02070309020205020404" pitchFamily="49" charset="0"/>
                <a:cs typeface="Times New Roman" panose="02020603050405020304" pitchFamily="18" charset="0"/>
              </a:rPr>
              <a:t>x &gt; 20</a:t>
            </a:r>
            <a:r>
              <a:rPr lang="en-GB" altLang="en-US" sz="1400" b="1">
                <a:solidFill>
                  <a:srgbClr val="0000FF"/>
                </a:solidFill>
                <a:latin typeface="Courier New" panose="02070309020205020404" pitchFamily="49" charset="0"/>
                <a:cs typeface="Times New Roman" panose="02020603050405020304" pitchFamily="18" charset="0"/>
              </a:rPr>
              <a:t> Then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End If             </a:t>
            </a:r>
            <a:r>
              <a:rPr lang="en-GB" altLang="en-US" sz="1400" b="1">
                <a:solidFill>
                  <a:srgbClr val="000000"/>
                </a:solidFill>
                <a:latin typeface="Courier New" panose="02070309020205020404" pitchFamily="49" charset="0"/>
                <a:cs typeface="Times New Roman" panose="02020603050405020304" pitchFamily="18" charset="0"/>
              </a:rPr>
              <a:t>Hacer2()         Hacer2()</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End If          Else</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a:t>
            </a:r>
            <a:r>
              <a:rPr lang="en-GB" altLang="en-US" sz="1400" b="1">
                <a:solidFill>
                  <a:srgbClr val="000000"/>
                </a:solidFill>
                <a:latin typeface="Courier New" panose="02070309020205020404" pitchFamily="49" charset="0"/>
                <a:cs typeface="Times New Roman" panose="02020603050405020304" pitchFamily="18" charset="0"/>
              </a:rPr>
              <a:t>Hacer3()</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End If</a:t>
            </a:r>
          </a:p>
        </p:txBody>
      </p:sp>
    </p:spTree>
    <p:extLst>
      <p:ext uri="{BB962C8B-B14F-4D97-AF65-F5344CB8AC3E}">
        <p14:creationId xmlns:p14="http://schemas.microsoft.com/office/powerpoint/2010/main" val="2152378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title"/>
          </p:nvPr>
        </p:nvSpPr>
        <p:spPr/>
        <p:txBody>
          <a:bodyPr/>
          <a:lstStyle/>
          <a:p>
            <a:r>
              <a:rPr lang="es-CR" altLang="en-US" dirty="0"/>
              <a:t>¿Por qué Orientación a Objetos </a:t>
            </a:r>
            <a:r>
              <a:rPr lang="es-CR" altLang="en-US" dirty="0" smtClean="0"/>
              <a:t>(POO</a:t>
            </a:r>
            <a:r>
              <a:rPr lang="es-CR" altLang="en-US" dirty="0"/>
              <a:t>)?</a:t>
            </a:r>
          </a:p>
        </p:txBody>
      </p:sp>
      <p:sp>
        <p:nvSpPr>
          <p:cNvPr id="551941" name="Rectangle 5"/>
          <p:cNvSpPr>
            <a:spLocks noGrp="1" noChangeArrowheads="1"/>
          </p:cNvSpPr>
          <p:nvPr>
            <p:ph idx="1"/>
          </p:nvPr>
        </p:nvSpPr>
        <p:spPr/>
        <p:txBody>
          <a:bodyPr/>
          <a:lstStyle/>
          <a:p>
            <a:pPr lvl="1"/>
            <a:r>
              <a:rPr lang="es-CR" altLang="en-US" dirty="0" smtClean="0"/>
              <a:t>Se parece más al mundo real</a:t>
            </a:r>
          </a:p>
          <a:p>
            <a:pPr lvl="1"/>
            <a:r>
              <a:rPr lang="es-CR" altLang="en-US" dirty="0" smtClean="0"/>
              <a:t>Permite </a:t>
            </a:r>
            <a:r>
              <a:rPr lang="es-CR" altLang="en-US" dirty="0"/>
              <a:t>representar modelos complejos</a:t>
            </a:r>
          </a:p>
          <a:p>
            <a:pPr lvl="1"/>
            <a:r>
              <a:rPr lang="es-CR" altLang="en-US" dirty="0"/>
              <a:t>Muy apropiada para aplicaciones de negocios</a:t>
            </a:r>
          </a:p>
          <a:p>
            <a:pPr lvl="1"/>
            <a:r>
              <a:rPr lang="es-CR" altLang="en-US" dirty="0"/>
              <a:t>Las empresas </a:t>
            </a:r>
            <a:r>
              <a:rPr lang="es-CR" altLang="en-US" dirty="0" smtClean="0"/>
              <a:t>usan </a:t>
            </a:r>
            <a:r>
              <a:rPr lang="es-CR" altLang="en-US" dirty="0"/>
              <a:t>la </a:t>
            </a:r>
            <a:r>
              <a:rPr lang="es-CR" altLang="en-US" dirty="0" smtClean="0"/>
              <a:t>POO(OOP)</a:t>
            </a:r>
            <a:endParaRPr lang="es-CR" altLang="en-US" dirty="0"/>
          </a:p>
          <a:p>
            <a:pPr lvl="1"/>
            <a:r>
              <a:rPr lang="es-CR" altLang="en-US" dirty="0"/>
              <a:t>Las nuevas plataformas de desarrollo la han adoptado (Java / .NET)</a:t>
            </a:r>
          </a:p>
          <a:p>
            <a:endParaRPr lang="es-CR" altLang="en-US" dirty="0"/>
          </a:p>
          <a:p>
            <a:endParaRPr lang="es-CR" altLang="en-US" dirty="0"/>
          </a:p>
        </p:txBody>
      </p:sp>
    </p:spTree>
    <p:extLst>
      <p:ext uri="{BB962C8B-B14F-4D97-AF65-F5344CB8AC3E}">
        <p14:creationId xmlns:p14="http://schemas.microsoft.com/office/powerpoint/2010/main" val="1329820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0" y="276225"/>
            <a:ext cx="83947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Operadores Lógicos</a:t>
            </a:r>
          </a:p>
        </p:txBody>
      </p:sp>
      <p:grpSp>
        <p:nvGrpSpPr>
          <p:cNvPr id="19459" name="Group 3"/>
          <p:cNvGrpSpPr>
            <a:grpSpLocks/>
          </p:cNvGrpSpPr>
          <p:nvPr/>
        </p:nvGrpSpPr>
        <p:grpSpPr bwMode="auto">
          <a:xfrm>
            <a:off x="1905000" y="1039814"/>
            <a:ext cx="7467600" cy="1703387"/>
            <a:chOff x="240" y="655"/>
            <a:chExt cx="5283" cy="1267"/>
          </a:xfrm>
        </p:grpSpPr>
        <p:sp>
          <p:nvSpPr>
            <p:cNvPr id="19460" name="Rectangle 4"/>
            <p:cNvSpPr>
              <a:spLocks noChangeArrowheads="1"/>
            </p:cNvSpPr>
            <p:nvPr/>
          </p:nvSpPr>
          <p:spPr bwMode="auto">
            <a:xfrm>
              <a:off x="2540" y="1691"/>
              <a:ext cx="2984" cy="23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Distinto</a:t>
              </a:r>
            </a:p>
          </p:txBody>
        </p:sp>
        <p:sp>
          <p:nvSpPr>
            <p:cNvPr id="19461" name="Rectangle 5"/>
            <p:cNvSpPr>
              <a:spLocks noChangeArrowheads="1"/>
            </p:cNvSpPr>
            <p:nvPr/>
          </p:nvSpPr>
          <p:spPr bwMode="auto">
            <a:xfrm>
              <a:off x="1414" y="1691"/>
              <a:ext cx="1126" cy="23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&lt;&gt;</a:t>
              </a:r>
            </a:p>
          </p:txBody>
        </p:sp>
        <p:sp>
          <p:nvSpPr>
            <p:cNvPr id="19462" name="Rectangle 6"/>
            <p:cNvSpPr>
              <a:spLocks noChangeArrowheads="1"/>
            </p:cNvSpPr>
            <p:nvPr/>
          </p:nvSpPr>
          <p:spPr bwMode="auto">
            <a:xfrm>
              <a:off x="240" y="1691"/>
              <a:ext cx="1174" cy="23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3" name="Rectangle 7"/>
            <p:cNvSpPr>
              <a:spLocks noChangeArrowheads="1"/>
            </p:cNvSpPr>
            <p:nvPr/>
          </p:nvSpPr>
          <p:spPr bwMode="auto">
            <a:xfrm>
              <a:off x="2540" y="1479"/>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Igual</a:t>
              </a:r>
              <a:r>
                <a:rPr lang="en-GB" altLang="en-US" sz="1600">
                  <a:solidFill>
                    <a:srgbClr val="000000"/>
                  </a:solidFill>
                  <a:latin typeface="Segoe Semibold" pitchFamily="34" charset="0"/>
                  <a:cs typeface="Times New Roman" panose="02020603050405020304" pitchFamily="18" charset="0"/>
                </a:rPr>
                <a:t>  </a:t>
              </a:r>
            </a:p>
          </p:txBody>
        </p:sp>
        <p:sp>
          <p:nvSpPr>
            <p:cNvPr id="19464" name="Rectangle 8"/>
            <p:cNvSpPr>
              <a:spLocks noChangeArrowheads="1"/>
            </p:cNvSpPr>
            <p:nvPr/>
          </p:nvSpPr>
          <p:spPr bwMode="auto">
            <a:xfrm>
              <a:off x="1414" y="1479"/>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5" name="Rectangle 9"/>
            <p:cNvSpPr>
              <a:spLocks noChangeArrowheads="1"/>
            </p:cNvSpPr>
            <p:nvPr/>
          </p:nvSpPr>
          <p:spPr bwMode="auto">
            <a:xfrm>
              <a:off x="240" y="1479"/>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6" name="Rectangle 10"/>
            <p:cNvSpPr>
              <a:spLocks noChangeArrowheads="1"/>
            </p:cNvSpPr>
            <p:nvPr/>
          </p:nvSpPr>
          <p:spPr bwMode="auto">
            <a:xfrm>
              <a:off x="2540" y="1267"/>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Negacion logica</a:t>
              </a:r>
            </a:p>
          </p:txBody>
        </p:sp>
        <p:sp>
          <p:nvSpPr>
            <p:cNvPr id="19467" name="Rectangle 11"/>
            <p:cNvSpPr>
              <a:spLocks noChangeArrowheads="1"/>
            </p:cNvSpPr>
            <p:nvPr/>
          </p:nvSpPr>
          <p:spPr bwMode="auto">
            <a:xfrm>
              <a:off x="1414" y="1267"/>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Not</a:t>
              </a:r>
            </a:p>
          </p:txBody>
        </p:sp>
        <p:sp>
          <p:nvSpPr>
            <p:cNvPr id="19468" name="Rectangle 12"/>
            <p:cNvSpPr>
              <a:spLocks noChangeArrowheads="1"/>
            </p:cNvSpPr>
            <p:nvPr/>
          </p:nvSpPr>
          <p:spPr bwMode="auto">
            <a:xfrm>
              <a:off x="240" y="1267"/>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t>
              </a:r>
            </a:p>
          </p:txBody>
        </p:sp>
        <p:sp>
          <p:nvSpPr>
            <p:cNvPr id="19469" name="Rectangle 13"/>
            <p:cNvSpPr>
              <a:spLocks noChangeArrowheads="1"/>
            </p:cNvSpPr>
            <p:nvPr/>
          </p:nvSpPr>
          <p:spPr bwMode="auto">
            <a:xfrm>
              <a:off x="2540" y="1055"/>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Operador logico O</a:t>
              </a:r>
            </a:p>
          </p:txBody>
        </p:sp>
        <p:sp>
          <p:nvSpPr>
            <p:cNvPr id="19470" name="Rectangle 14"/>
            <p:cNvSpPr>
              <a:spLocks noChangeArrowheads="1"/>
            </p:cNvSpPr>
            <p:nvPr/>
          </p:nvSpPr>
          <p:spPr bwMode="auto">
            <a:xfrm>
              <a:off x="1414" y="1055"/>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Or</a:t>
              </a:r>
            </a:p>
          </p:txBody>
        </p:sp>
        <p:sp>
          <p:nvSpPr>
            <p:cNvPr id="19471" name="Rectangle 15"/>
            <p:cNvSpPr>
              <a:spLocks noChangeArrowheads="1"/>
            </p:cNvSpPr>
            <p:nvPr/>
          </p:nvSpPr>
          <p:spPr bwMode="auto">
            <a:xfrm>
              <a:off x="240" y="1055"/>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ll</a:t>
              </a:r>
            </a:p>
          </p:txBody>
        </p:sp>
        <p:sp>
          <p:nvSpPr>
            <p:cNvPr id="19472" name="Rectangle 16"/>
            <p:cNvSpPr>
              <a:spLocks noChangeArrowheads="1"/>
            </p:cNvSpPr>
            <p:nvPr/>
          </p:nvSpPr>
          <p:spPr bwMode="auto">
            <a:xfrm>
              <a:off x="2540" y="843"/>
              <a:ext cx="298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nSpc>
                  <a:spcPct val="85000"/>
                </a:lnSpc>
                <a:buClr>
                  <a:srgbClr val="FFB601"/>
                </a:buClr>
                <a:buSzPct val="100000"/>
                <a:buFont typeface="Arial" panose="020B0604020202020204" pitchFamily="34" charset="0"/>
                <a:buNone/>
              </a:pPr>
              <a:r>
                <a:rPr lang="en-GB" altLang="en-US" sz="1500">
                  <a:solidFill>
                    <a:srgbClr val="000000"/>
                  </a:solidFill>
                  <a:latin typeface="Segoe Semibold" pitchFamily="34" charset="0"/>
                  <a:cs typeface="Lucida Sans Unicode" panose="020B0602030504020204" pitchFamily="34" charset="0"/>
                </a:rPr>
                <a:t>Operador logico Y</a:t>
              </a:r>
            </a:p>
          </p:txBody>
        </p:sp>
        <p:sp>
          <p:nvSpPr>
            <p:cNvPr id="19473" name="Rectangle 17"/>
            <p:cNvSpPr>
              <a:spLocks noChangeArrowheads="1"/>
            </p:cNvSpPr>
            <p:nvPr/>
          </p:nvSpPr>
          <p:spPr bwMode="auto">
            <a:xfrm>
              <a:off x="1414" y="843"/>
              <a:ext cx="1126"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And</a:t>
              </a:r>
            </a:p>
          </p:txBody>
        </p:sp>
        <p:sp>
          <p:nvSpPr>
            <p:cNvPr id="19474" name="Rectangle 18"/>
            <p:cNvSpPr>
              <a:spLocks noChangeArrowheads="1"/>
            </p:cNvSpPr>
            <p:nvPr/>
          </p:nvSpPr>
          <p:spPr bwMode="auto">
            <a:xfrm>
              <a:off x="240" y="843"/>
              <a:ext cx="1174" cy="212"/>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900" b="1">
                  <a:solidFill>
                    <a:srgbClr val="0000FF"/>
                  </a:solidFill>
                  <a:latin typeface="Segoe Semibold" pitchFamily="34" charset="0"/>
                  <a:cs typeface="Lucida Sans Unicode" panose="020B0602030504020204" pitchFamily="34" charset="0"/>
                </a:rPr>
                <a:t>&amp;&amp;</a:t>
              </a:r>
            </a:p>
          </p:txBody>
        </p:sp>
        <p:sp>
          <p:nvSpPr>
            <p:cNvPr id="19475" name="Rectangle 19"/>
            <p:cNvSpPr>
              <a:spLocks noChangeArrowheads="1"/>
            </p:cNvSpPr>
            <p:nvPr/>
          </p:nvSpPr>
          <p:spPr bwMode="auto">
            <a:xfrm>
              <a:off x="2540" y="655"/>
              <a:ext cx="2984" cy="188"/>
            </a:xfrm>
            <a:prstGeom prst="rect">
              <a:avLst/>
            </a:prstGeom>
            <a:gradFill rotWithShape="0">
              <a:gsLst>
                <a:gs pos="0">
                  <a:srgbClr val="1B3053"/>
                </a:gs>
                <a:gs pos="50000">
                  <a:srgbClr val="4880DC"/>
                </a:gs>
                <a:gs pos="100000">
                  <a:srgbClr val="1B3053"/>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600" b="1">
                  <a:solidFill>
                    <a:srgbClr val="FFFFFF"/>
                  </a:solidFill>
                  <a:latin typeface="Segoe Semibold" pitchFamily="34" charset="0"/>
                  <a:cs typeface="Times New Roman" panose="02020603050405020304" pitchFamily="18" charset="0"/>
                </a:rPr>
                <a:t>Operador</a:t>
              </a:r>
            </a:p>
          </p:txBody>
        </p:sp>
        <p:sp>
          <p:nvSpPr>
            <p:cNvPr id="19476" name="Rectangle 20"/>
            <p:cNvSpPr>
              <a:spLocks noChangeArrowheads="1"/>
            </p:cNvSpPr>
            <p:nvPr/>
          </p:nvSpPr>
          <p:spPr bwMode="auto">
            <a:xfrm>
              <a:off x="1414" y="655"/>
              <a:ext cx="1126" cy="188"/>
            </a:xfrm>
            <a:prstGeom prst="rect">
              <a:avLst/>
            </a:prstGeom>
            <a:gradFill rotWithShape="0">
              <a:gsLst>
                <a:gs pos="0">
                  <a:srgbClr val="1B3053"/>
                </a:gs>
                <a:gs pos="50000">
                  <a:srgbClr val="4880DC"/>
                </a:gs>
                <a:gs pos="100000">
                  <a:srgbClr val="1B3053"/>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600" b="1">
                  <a:solidFill>
                    <a:srgbClr val="FFFFFF"/>
                  </a:solidFill>
                  <a:latin typeface="Segoe Semibold" pitchFamily="34" charset="0"/>
                  <a:cs typeface="Times New Roman" panose="02020603050405020304" pitchFamily="18" charset="0"/>
                </a:rPr>
                <a:t>VB.NET</a:t>
              </a:r>
            </a:p>
          </p:txBody>
        </p:sp>
        <p:sp>
          <p:nvSpPr>
            <p:cNvPr id="19477" name="Rectangle 21"/>
            <p:cNvSpPr>
              <a:spLocks noChangeArrowheads="1"/>
            </p:cNvSpPr>
            <p:nvPr/>
          </p:nvSpPr>
          <p:spPr bwMode="auto">
            <a:xfrm>
              <a:off x="240" y="655"/>
              <a:ext cx="1174" cy="188"/>
            </a:xfrm>
            <a:prstGeom prst="rect">
              <a:avLst/>
            </a:prstGeom>
            <a:gradFill rotWithShape="0">
              <a:gsLst>
                <a:gs pos="0">
                  <a:srgbClr val="1B3053"/>
                </a:gs>
                <a:gs pos="50000">
                  <a:srgbClr val="4880DC"/>
                </a:gs>
                <a:gs pos="100000">
                  <a:srgbClr val="1B3053"/>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marL="446088" indent="-446088"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1pPr>
              <a:lvl2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2pPr>
              <a:lvl3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3pPr>
              <a:lvl4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4pPr>
              <a:lvl5pPr defTabSz="457200">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5pPr>
              <a:lvl6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6pPr>
              <a:lvl7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7pPr>
              <a:lvl8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8pPr>
              <a:lvl9pPr defTabSz="457200" fontAlgn="base">
                <a:spcBef>
                  <a:spcPct val="0"/>
                </a:spcBef>
                <a:spcAft>
                  <a:spcPct val="0"/>
                </a:spcAft>
                <a:tabLst>
                  <a:tab pos="446088" algn="l"/>
                  <a:tab pos="1360488" algn="l"/>
                  <a:tab pos="2274888" algn="l"/>
                  <a:tab pos="3189288" algn="l"/>
                  <a:tab pos="4103688" algn="l"/>
                  <a:tab pos="5018088" algn="l"/>
                  <a:tab pos="5932488" algn="l"/>
                  <a:tab pos="6846888" algn="l"/>
                  <a:tab pos="7761288" algn="l"/>
                  <a:tab pos="8675688" algn="l"/>
                  <a:tab pos="9590088" algn="l"/>
                  <a:tab pos="10504488" algn="l"/>
                </a:tabLst>
                <a:defRPr>
                  <a:solidFill>
                    <a:schemeClr val="tx1"/>
                  </a:solidFill>
                  <a:latin typeface="Arial" panose="020B0604020202020204" pitchFamily="34" charset="0"/>
                </a:defRPr>
              </a:lvl9pPr>
            </a:lstStyle>
            <a:p>
              <a:pPr algn="ctr">
                <a:lnSpc>
                  <a:spcPct val="85000"/>
                </a:lnSpc>
                <a:buClr>
                  <a:srgbClr val="FFB601"/>
                </a:buClr>
                <a:buSzPct val="100000"/>
                <a:buFont typeface="Arial" panose="020B0604020202020204" pitchFamily="34" charset="0"/>
                <a:buNone/>
              </a:pPr>
              <a:r>
                <a:rPr lang="en-GB" altLang="en-US" sz="1600" b="1">
                  <a:solidFill>
                    <a:srgbClr val="FFFFFF"/>
                  </a:solidFill>
                  <a:latin typeface="Segoe Semibold" pitchFamily="34" charset="0"/>
                  <a:cs typeface="Times New Roman" panose="02020603050405020304" pitchFamily="18" charset="0"/>
                </a:rPr>
                <a:t>C#</a:t>
              </a:r>
            </a:p>
          </p:txBody>
        </p:sp>
        <p:sp>
          <p:nvSpPr>
            <p:cNvPr id="19478" name="Line 22"/>
            <p:cNvSpPr>
              <a:spLocks noChangeShapeType="1"/>
            </p:cNvSpPr>
            <p:nvPr/>
          </p:nvSpPr>
          <p:spPr bwMode="auto">
            <a:xfrm>
              <a:off x="240" y="843"/>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79" name="Line 23"/>
            <p:cNvSpPr>
              <a:spLocks noChangeShapeType="1"/>
            </p:cNvSpPr>
            <p:nvPr/>
          </p:nvSpPr>
          <p:spPr bwMode="auto">
            <a:xfrm>
              <a:off x="1414" y="655"/>
              <a:ext cx="1" cy="1268"/>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0" name="Line 24"/>
            <p:cNvSpPr>
              <a:spLocks noChangeShapeType="1"/>
            </p:cNvSpPr>
            <p:nvPr/>
          </p:nvSpPr>
          <p:spPr bwMode="auto">
            <a:xfrm>
              <a:off x="2540" y="655"/>
              <a:ext cx="1" cy="1268"/>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1" name="Line 25"/>
            <p:cNvSpPr>
              <a:spLocks noChangeShapeType="1"/>
            </p:cNvSpPr>
            <p:nvPr/>
          </p:nvSpPr>
          <p:spPr bwMode="auto">
            <a:xfrm>
              <a:off x="240" y="1055"/>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2" name="Line 26"/>
            <p:cNvSpPr>
              <a:spLocks noChangeShapeType="1"/>
            </p:cNvSpPr>
            <p:nvPr/>
          </p:nvSpPr>
          <p:spPr bwMode="auto">
            <a:xfrm>
              <a:off x="240" y="1267"/>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3" name="Line 27"/>
            <p:cNvSpPr>
              <a:spLocks noChangeShapeType="1"/>
            </p:cNvSpPr>
            <p:nvPr/>
          </p:nvSpPr>
          <p:spPr bwMode="auto">
            <a:xfrm>
              <a:off x="240" y="1479"/>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4" name="Line 28"/>
            <p:cNvSpPr>
              <a:spLocks noChangeShapeType="1"/>
            </p:cNvSpPr>
            <p:nvPr/>
          </p:nvSpPr>
          <p:spPr bwMode="auto">
            <a:xfrm>
              <a:off x="240" y="1691"/>
              <a:ext cx="5284" cy="1"/>
            </a:xfrm>
            <a:prstGeom prst="line">
              <a:avLst/>
            </a:prstGeom>
            <a:noFill/>
            <a:ln w="12600">
              <a:solidFill>
                <a:srgbClr val="4880D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5" name="Line 29"/>
            <p:cNvSpPr>
              <a:spLocks noChangeShapeType="1"/>
            </p:cNvSpPr>
            <p:nvPr/>
          </p:nvSpPr>
          <p:spPr bwMode="auto">
            <a:xfrm>
              <a:off x="240" y="655"/>
              <a:ext cx="5284"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6" name="Line 30"/>
            <p:cNvSpPr>
              <a:spLocks noChangeShapeType="1"/>
            </p:cNvSpPr>
            <p:nvPr/>
          </p:nvSpPr>
          <p:spPr bwMode="auto">
            <a:xfrm>
              <a:off x="240" y="655"/>
              <a:ext cx="1" cy="126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7" name="Line 31"/>
            <p:cNvSpPr>
              <a:spLocks noChangeShapeType="1"/>
            </p:cNvSpPr>
            <p:nvPr/>
          </p:nvSpPr>
          <p:spPr bwMode="auto">
            <a:xfrm>
              <a:off x="5524" y="655"/>
              <a:ext cx="1" cy="126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19488" name="Line 32"/>
            <p:cNvSpPr>
              <a:spLocks noChangeShapeType="1"/>
            </p:cNvSpPr>
            <p:nvPr/>
          </p:nvSpPr>
          <p:spPr bwMode="auto">
            <a:xfrm>
              <a:off x="240" y="1923"/>
              <a:ext cx="5284"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
        <p:nvSpPr>
          <p:cNvPr id="19489" name="Rectangle 33"/>
          <p:cNvSpPr>
            <a:spLocks noChangeArrowheads="1"/>
          </p:cNvSpPr>
          <p:nvPr/>
        </p:nvSpPr>
        <p:spPr bwMode="auto">
          <a:xfrm>
            <a:off x="1600200" y="2819401"/>
            <a:ext cx="8915400" cy="80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En C# todas las evaluaciones se hacen por “cortocircuito”</a:t>
            </a:r>
          </a:p>
        </p:txBody>
      </p:sp>
      <p:sp>
        <p:nvSpPr>
          <p:cNvPr id="19490" name="Rectangle 34"/>
          <p:cNvSpPr>
            <a:spLocks noChangeArrowheads="1"/>
          </p:cNvSpPr>
          <p:nvPr/>
        </p:nvSpPr>
        <p:spPr bwMode="auto">
          <a:xfrm>
            <a:off x="1905000" y="3581400"/>
            <a:ext cx="8229600" cy="1066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//Si Hacer1() es True, entonces         //Si Hacer1() es False, entonces</a:t>
            </a:r>
          </a:p>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//NO se evalua Hacer2()                 //NO se evalua Hacer2()</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9900"/>
                </a:solidFill>
                <a:latin typeface="Courier New" panose="02070309020205020404" pitchFamily="49" charset="0"/>
                <a:cs typeface="Times New Roman" panose="02020603050405020304" pitchFamily="18" charset="0"/>
              </a:rPr>
              <a:t> </a:t>
            </a:r>
            <a:r>
              <a:rPr lang="en-GB" altLang="en-US" sz="1400" b="1">
                <a:solidFill>
                  <a:srgbClr val="000000"/>
                </a:solidFill>
                <a:latin typeface="Courier New" panose="02070309020205020404" pitchFamily="49" charset="0"/>
                <a:cs typeface="Times New Roman" panose="02020603050405020304" pitchFamily="18" charset="0"/>
              </a:rPr>
              <a:t>(Hacer1() || Hacer2())               </a:t>
            </a:r>
            <a:r>
              <a:rPr lang="en-GB" altLang="en-US" sz="1400" b="1">
                <a:solidFill>
                  <a:srgbClr val="0000FF"/>
                </a:solidFill>
                <a:latin typeface="Courier New" panose="02070309020205020404" pitchFamily="49" charset="0"/>
                <a:cs typeface="Times New Roman" panose="02020603050405020304" pitchFamily="18" charset="0"/>
              </a:rPr>
              <a:t>if</a:t>
            </a:r>
            <a:r>
              <a:rPr lang="en-GB" altLang="en-US" sz="1400" b="1">
                <a:solidFill>
                  <a:srgbClr val="000000"/>
                </a:solidFill>
                <a:latin typeface="Courier New" panose="02070309020205020404" pitchFamily="49" charset="0"/>
                <a:cs typeface="Times New Roman" panose="02020603050405020304" pitchFamily="18" charset="0"/>
              </a:rPr>
              <a:t> (Hacer1() &amp;&amp; Hacer2())</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sz="1400" b="1">
                <a:solidFill>
                  <a:srgbClr val="000000"/>
                </a:solidFill>
                <a:latin typeface="Courier New" panose="02070309020205020404" pitchFamily="49" charset="0"/>
                <a:cs typeface="Times New Roman" panose="02020603050405020304" pitchFamily="18" charset="0"/>
              </a:rPr>
              <a:t>}</a:t>
            </a:r>
            <a:r>
              <a:rPr lang="en-GB" altLang="en-US" sz="1400" b="1">
                <a:solidFill>
                  <a:srgbClr val="009900"/>
                </a:solidFill>
                <a:latin typeface="Courier New" panose="02070309020205020404" pitchFamily="49" charset="0"/>
                <a:cs typeface="Times New Roman" panose="02020603050405020304" pitchFamily="18" charset="0"/>
              </a:rPr>
              <a:t>                                       </a:t>
            </a:r>
            <a:r>
              <a:rPr lang="en-GB" altLang="en-US" sz="1400" b="1">
                <a:solidFill>
                  <a:srgbClr val="000000"/>
                </a:solidFill>
                <a:latin typeface="Courier New" panose="02070309020205020404" pitchFamily="49" charset="0"/>
                <a:cs typeface="Times New Roman" panose="02020603050405020304" pitchFamily="18" charset="0"/>
              </a:rPr>
              <a:t>}</a:t>
            </a:r>
          </a:p>
        </p:txBody>
      </p:sp>
      <p:sp>
        <p:nvSpPr>
          <p:cNvPr id="19491" name="Rectangle 35"/>
          <p:cNvSpPr>
            <a:spLocks noChangeArrowheads="1"/>
          </p:cNvSpPr>
          <p:nvPr/>
        </p:nvSpPr>
        <p:spPr bwMode="auto">
          <a:xfrm>
            <a:off x="1600200" y="4876801"/>
            <a:ext cx="8388350" cy="80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En VB.NET se debe utilizar los operadores </a:t>
            </a:r>
            <a:r>
              <a:rPr lang="es-AR" altLang="en-US" sz="2700" dirty="0" err="1">
                <a:latin typeface="Franklin Gothic Medium" panose="020B0603020102020204" pitchFamily="34" charset="0"/>
                <a:cs typeface="Lucida Sans Unicode" panose="020B0602030504020204" pitchFamily="34" charset="0"/>
              </a:rPr>
              <a:t>AndAlso</a:t>
            </a:r>
            <a:r>
              <a:rPr lang="es-AR" altLang="en-US" sz="2700" dirty="0">
                <a:latin typeface="Franklin Gothic Medium" panose="020B0603020102020204" pitchFamily="34" charset="0"/>
                <a:cs typeface="Lucida Sans Unicode" panose="020B0602030504020204" pitchFamily="34" charset="0"/>
              </a:rPr>
              <a:t> y </a:t>
            </a:r>
            <a:r>
              <a:rPr lang="es-AR" altLang="en-US" sz="2700" dirty="0" err="1">
                <a:latin typeface="Franklin Gothic Medium" panose="020B0603020102020204" pitchFamily="34" charset="0"/>
                <a:cs typeface="Lucida Sans Unicode" panose="020B0602030504020204" pitchFamily="34" charset="0"/>
              </a:rPr>
              <a:t>OrElse</a:t>
            </a:r>
            <a:endParaRPr lang="es-AR" altLang="en-US" sz="2700" dirty="0">
              <a:latin typeface="Franklin Gothic Medium" panose="020B0603020102020204" pitchFamily="34" charset="0"/>
              <a:cs typeface="Lucida Sans Unicode" panose="020B0602030504020204" pitchFamily="34" charset="0"/>
            </a:endParaRPr>
          </a:p>
        </p:txBody>
      </p:sp>
      <p:sp>
        <p:nvSpPr>
          <p:cNvPr id="19492" name="Rectangle 36"/>
          <p:cNvSpPr>
            <a:spLocks noChangeArrowheads="1"/>
          </p:cNvSpPr>
          <p:nvPr/>
        </p:nvSpPr>
        <p:spPr bwMode="auto">
          <a:xfrm>
            <a:off x="1981200" y="5638800"/>
            <a:ext cx="8229600" cy="11430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‘Si Hacer1() es True, entonces          ‘Si Hacer1() es False, entonces</a:t>
            </a:r>
          </a:p>
          <a:p>
            <a:pPr>
              <a:buClr>
                <a:srgbClr val="009900"/>
              </a:buClr>
              <a:buSzPct val="100000"/>
              <a:buFont typeface="Courier New" panose="02070309020205020404" pitchFamily="49" charset="0"/>
              <a:buNone/>
            </a:pPr>
            <a:r>
              <a:rPr lang="en-GB" altLang="en-US" sz="1400" b="1">
                <a:solidFill>
                  <a:srgbClr val="009900"/>
                </a:solidFill>
                <a:latin typeface="Courier New" panose="02070309020205020404" pitchFamily="49" charset="0"/>
                <a:cs typeface="Times New Roman" panose="02020603050405020304" pitchFamily="18" charset="0"/>
              </a:rPr>
              <a:t>‘NO se evalua Hacer2()                  ‘NO se evalua Hacer2()</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If </a:t>
            </a:r>
            <a:r>
              <a:rPr lang="en-GB" altLang="en-US" sz="1400" b="1">
                <a:solidFill>
                  <a:srgbClr val="000000"/>
                </a:solidFill>
                <a:latin typeface="Courier New" panose="02070309020205020404" pitchFamily="49" charset="0"/>
                <a:cs typeface="Times New Roman" panose="02020603050405020304" pitchFamily="18" charset="0"/>
              </a:rPr>
              <a:t>Hacer1()</a:t>
            </a:r>
            <a:r>
              <a:rPr lang="en-GB" altLang="en-US" sz="1400" b="1">
                <a:solidFill>
                  <a:srgbClr val="0000FF"/>
                </a:solidFill>
                <a:latin typeface="Courier New" panose="02070309020205020404" pitchFamily="49" charset="0"/>
                <a:cs typeface="Times New Roman" panose="02020603050405020304" pitchFamily="18" charset="0"/>
              </a:rPr>
              <a:t> OrElse </a:t>
            </a:r>
            <a:r>
              <a:rPr lang="en-GB" altLang="en-US" sz="1400" b="1">
                <a:solidFill>
                  <a:srgbClr val="000000"/>
                </a:solidFill>
                <a:latin typeface="Courier New" panose="02070309020205020404" pitchFamily="49" charset="0"/>
                <a:cs typeface="Times New Roman" panose="02020603050405020304" pitchFamily="18" charset="0"/>
              </a:rPr>
              <a:t>Hacer2()</a:t>
            </a:r>
            <a:r>
              <a:rPr lang="en-GB" altLang="en-US" sz="1400" b="1">
                <a:solidFill>
                  <a:srgbClr val="0000FF"/>
                </a:solidFill>
                <a:latin typeface="Courier New" panose="02070309020205020404" pitchFamily="49" charset="0"/>
                <a:cs typeface="Times New Roman" panose="02020603050405020304" pitchFamily="18" charset="0"/>
              </a:rPr>
              <a:t> Then        If </a:t>
            </a:r>
            <a:r>
              <a:rPr lang="en-GB" altLang="en-US" sz="1400" b="1">
                <a:solidFill>
                  <a:srgbClr val="000000"/>
                </a:solidFill>
                <a:latin typeface="Courier New" panose="02070309020205020404" pitchFamily="49" charset="0"/>
                <a:cs typeface="Times New Roman" panose="02020603050405020304" pitchFamily="18" charset="0"/>
              </a:rPr>
              <a:t>Hacer1()</a:t>
            </a:r>
            <a:r>
              <a:rPr lang="en-GB" altLang="en-US" sz="1400" b="1">
                <a:solidFill>
                  <a:srgbClr val="0000FF"/>
                </a:solidFill>
                <a:latin typeface="Courier New" panose="02070309020205020404" pitchFamily="49" charset="0"/>
                <a:cs typeface="Times New Roman" panose="02020603050405020304" pitchFamily="18" charset="0"/>
              </a:rPr>
              <a:t> AndAlso </a:t>
            </a:r>
            <a:r>
              <a:rPr lang="en-GB" altLang="en-US" sz="1400" b="1">
                <a:solidFill>
                  <a:srgbClr val="000000"/>
                </a:solidFill>
                <a:latin typeface="Courier New" panose="02070309020205020404" pitchFamily="49" charset="0"/>
                <a:cs typeface="Times New Roman" panose="02020603050405020304" pitchFamily="18" charset="0"/>
              </a:rPr>
              <a:t>Hacer2()</a:t>
            </a:r>
            <a:r>
              <a:rPr lang="en-GB" altLang="en-US" sz="1400" b="1">
                <a:solidFill>
                  <a:srgbClr val="0000FF"/>
                </a:solidFill>
                <a:latin typeface="Courier New" panose="02070309020205020404" pitchFamily="49" charset="0"/>
                <a:cs typeface="Times New Roman" panose="02020603050405020304" pitchFamily="18" charset="0"/>
              </a:rPr>
              <a:t> Then</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   ...                                      ...</a:t>
            </a:r>
          </a:p>
          <a:p>
            <a:pPr>
              <a:buClr>
                <a:srgbClr val="0000FF"/>
              </a:buClr>
              <a:buSzPct val="100000"/>
              <a:buFont typeface="Courier New" panose="02070309020205020404" pitchFamily="49" charset="0"/>
              <a:buNone/>
            </a:pPr>
            <a:r>
              <a:rPr lang="en-GB" altLang="en-US" sz="1400" b="1">
                <a:solidFill>
                  <a:srgbClr val="0000FF"/>
                </a:solidFill>
                <a:latin typeface="Courier New" panose="02070309020205020404" pitchFamily="49" charset="0"/>
                <a:cs typeface="Times New Roman" panose="02020603050405020304" pitchFamily="18" charset="0"/>
              </a:rPr>
              <a:t>End If                                  End If</a:t>
            </a:r>
          </a:p>
        </p:txBody>
      </p:sp>
    </p:spTree>
    <p:extLst>
      <p:ext uri="{BB962C8B-B14F-4D97-AF65-F5344CB8AC3E}">
        <p14:creationId xmlns:p14="http://schemas.microsoft.com/office/powerpoint/2010/main" val="2706804538"/>
      </p:ext>
    </p:extLst>
  </p:cSld>
  <p:clrMapOvr>
    <a:masterClrMapping/>
  </p:clrMapOvr>
  <p:transition>
    <p:strips dir="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1905000" y="1371600"/>
            <a:ext cx="8229600" cy="28956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sz="1400" b="1">
                <a:solidFill>
                  <a:srgbClr val="0000FF"/>
                </a:solidFill>
                <a:latin typeface="Courier New" panose="02070309020205020404" pitchFamily="49" charset="0"/>
                <a:cs typeface="Times New Roman" panose="02020603050405020304" pitchFamily="18" charset="0"/>
              </a:rPr>
              <a:t>int</a:t>
            </a:r>
            <a:r>
              <a:rPr lang="en-GB" altLang="en-US" sz="1400" b="1">
                <a:solidFill>
                  <a:srgbClr val="000000"/>
                </a:solidFill>
                <a:latin typeface="Courier New" panose="02070309020205020404" pitchFamily="49" charset="0"/>
                <a:cs typeface="Times New Roman" panose="02020603050405020304" pitchFamily="18" charset="0"/>
              </a:rPr>
              <a:t> a = 0;</a:t>
            </a:r>
          </a:p>
          <a:p>
            <a:r>
              <a:rPr lang="en-GB" altLang="en-US" sz="1400" b="1">
                <a:solidFill>
                  <a:srgbClr val="0000FF"/>
                </a:solidFill>
                <a:latin typeface="Courier New" panose="02070309020205020404" pitchFamily="49" charset="0"/>
                <a:cs typeface="Times New Roman" panose="02020603050405020304" pitchFamily="18" charset="0"/>
              </a:rPr>
              <a:t>switch</a:t>
            </a:r>
            <a:r>
              <a:rPr lang="en-GB" altLang="en-US" sz="1400" b="1">
                <a:solidFill>
                  <a:srgbClr val="000000"/>
                </a:solidFill>
                <a:latin typeface="Courier New" panose="02070309020205020404" pitchFamily="49" charset="0"/>
                <a:cs typeface="Times New Roman" panose="02020603050405020304" pitchFamily="18" charset="0"/>
              </a:rPr>
              <a:t>(a) {</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case</a:t>
            </a:r>
            <a:r>
              <a:rPr lang="en-GB" altLang="en-US" sz="1400" b="1">
                <a:solidFill>
                  <a:srgbClr val="000000"/>
                </a:solidFill>
                <a:latin typeface="Courier New" panose="02070309020205020404" pitchFamily="49" charset="0"/>
                <a:cs typeface="Times New Roman" panose="02020603050405020304" pitchFamily="18" charset="0"/>
              </a:rPr>
              <a:t> 1:{</a:t>
            </a:r>
            <a:r>
              <a:rPr lang="en-GB" altLang="en-US" sz="1400" b="1">
                <a:solidFill>
                  <a:srgbClr val="009900"/>
                </a:solidFill>
                <a:latin typeface="Courier New" panose="02070309020205020404" pitchFamily="49" charset="0"/>
                <a:cs typeface="Times New Roman" panose="02020603050405020304" pitchFamily="18" charset="0"/>
              </a:rPr>
              <a:t>//CODIGO 1</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break</a:t>
            </a:r>
            <a:r>
              <a:rPr lang="en-GB" altLang="en-US" sz="1400" b="1">
                <a:solidFill>
                  <a:srgbClr val="000000"/>
                </a:solidFill>
                <a:latin typeface="Courier New" panose="02070309020205020404" pitchFamily="49" charset="0"/>
                <a:cs typeface="Times New Roman" panose="02020603050405020304" pitchFamily="18" charset="0"/>
              </a:rPr>
              <a:t>;</a:t>
            </a:r>
          </a:p>
          <a:p>
            <a:r>
              <a:rPr lang="en-GB" altLang="en-US" sz="1400" b="1">
                <a:solidFill>
                  <a:srgbClr val="000000"/>
                </a:solidFill>
                <a:latin typeface="Courier New" panose="02070309020205020404" pitchFamily="49" charset="0"/>
                <a:cs typeface="Times New Roman" panose="02020603050405020304" pitchFamily="18" charset="0"/>
              </a:rPr>
              <a:t>	}</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case</a:t>
            </a:r>
            <a:r>
              <a:rPr lang="en-GB" altLang="en-US" sz="1400" b="1">
                <a:solidFill>
                  <a:srgbClr val="000000"/>
                </a:solidFill>
                <a:latin typeface="Courier New" panose="02070309020205020404" pitchFamily="49" charset="0"/>
                <a:cs typeface="Times New Roman" panose="02020603050405020304" pitchFamily="18" charset="0"/>
              </a:rPr>
              <a:t> 2: {</a:t>
            </a:r>
            <a:r>
              <a:rPr lang="en-GB" altLang="en-US" sz="1400" b="1">
                <a:solidFill>
                  <a:srgbClr val="009900"/>
                </a:solidFill>
                <a:latin typeface="Courier New" panose="02070309020205020404" pitchFamily="49" charset="0"/>
                <a:cs typeface="Times New Roman" panose="02020603050405020304" pitchFamily="18" charset="0"/>
              </a:rPr>
              <a:t>//CODIGO 2</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break</a:t>
            </a:r>
            <a:r>
              <a:rPr lang="en-GB" altLang="en-US" sz="1400" b="1">
                <a:solidFill>
                  <a:srgbClr val="000000"/>
                </a:solidFill>
                <a:latin typeface="Courier New" panose="02070309020205020404" pitchFamily="49" charset="0"/>
                <a:cs typeface="Times New Roman" panose="02020603050405020304" pitchFamily="18" charset="0"/>
              </a:rPr>
              <a:t>;</a:t>
            </a:r>
          </a:p>
          <a:p>
            <a:r>
              <a:rPr lang="en-GB" altLang="en-US" sz="1400" b="1">
                <a:solidFill>
                  <a:srgbClr val="000000"/>
                </a:solidFill>
                <a:latin typeface="Courier New" panose="02070309020205020404" pitchFamily="49" charset="0"/>
                <a:cs typeface="Times New Roman" panose="02020603050405020304" pitchFamily="18" charset="0"/>
              </a:rPr>
              <a:t>	}</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default</a:t>
            </a:r>
            <a:r>
              <a:rPr lang="en-GB" altLang="en-US" sz="1400" b="1">
                <a:solidFill>
                  <a:srgbClr val="000000"/>
                </a:solidFill>
                <a:latin typeface="Courier New" panose="02070309020205020404" pitchFamily="49" charset="0"/>
                <a:cs typeface="Times New Roman" panose="02020603050405020304" pitchFamily="18" charset="0"/>
              </a:rPr>
              <a:t>:{</a:t>
            </a:r>
            <a:r>
              <a:rPr lang="en-GB" altLang="en-US" sz="1400" b="1">
                <a:solidFill>
                  <a:srgbClr val="009900"/>
                </a:solidFill>
                <a:latin typeface="Courier New" panose="02070309020205020404" pitchFamily="49" charset="0"/>
                <a:cs typeface="Times New Roman" panose="02020603050405020304" pitchFamily="18" charset="0"/>
              </a:rPr>
              <a:t>//CODIGO DEFAULT</a:t>
            </a:r>
          </a:p>
          <a:p>
            <a:r>
              <a:rPr lang="en-GB" altLang="en-US" sz="1400" b="1">
                <a:solidFill>
                  <a:srgbClr val="000000"/>
                </a:solidFill>
                <a:latin typeface="Courier New" panose="02070309020205020404" pitchFamily="49" charset="0"/>
                <a:cs typeface="Times New Roman" panose="02020603050405020304" pitchFamily="18" charset="0"/>
              </a:rPr>
              <a:t>	  </a:t>
            </a:r>
            <a:r>
              <a:rPr lang="en-GB" altLang="en-US" sz="1400" b="1">
                <a:solidFill>
                  <a:srgbClr val="0000FF"/>
                </a:solidFill>
                <a:latin typeface="Courier New" panose="02070309020205020404" pitchFamily="49" charset="0"/>
                <a:cs typeface="Times New Roman" panose="02020603050405020304" pitchFamily="18" charset="0"/>
              </a:rPr>
              <a:t>break</a:t>
            </a:r>
            <a:r>
              <a:rPr lang="en-GB" altLang="en-US" sz="1400" b="1">
                <a:solidFill>
                  <a:srgbClr val="000000"/>
                </a:solidFill>
                <a:latin typeface="Courier New" panose="02070309020205020404" pitchFamily="49" charset="0"/>
                <a:cs typeface="Times New Roman" panose="02020603050405020304" pitchFamily="18" charset="0"/>
              </a:rPr>
              <a:t>;</a:t>
            </a:r>
          </a:p>
          <a:p>
            <a:r>
              <a:rPr lang="en-GB" altLang="en-US" sz="1400" b="1">
                <a:solidFill>
                  <a:srgbClr val="000000"/>
                </a:solidFill>
                <a:latin typeface="Courier New" panose="02070309020205020404" pitchFamily="49" charset="0"/>
                <a:cs typeface="Times New Roman" panose="02020603050405020304" pitchFamily="18" charset="0"/>
              </a:rPr>
              <a:t>	}</a:t>
            </a:r>
          </a:p>
          <a:p>
            <a:r>
              <a:rPr lang="en-GB" altLang="en-US" sz="1400" b="1">
                <a:solidFill>
                  <a:srgbClr val="000000"/>
                </a:solidFill>
                <a:latin typeface="Courier New" panose="02070309020205020404" pitchFamily="49" charset="0"/>
                <a:cs typeface="Times New Roman" panose="02020603050405020304" pitchFamily="18" charset="0"/>
              </a:rPr>
              <a:t>}</a:t>
            </a:r>
          </a:p>
        </p:txBody>
      </p:sp>
      <p:sp>
        <p:nvSpPr>
          <p:cNvPr id="239619" name="Rectangle 3"/>
          <p:cNvSpPr>
            <a:spLocks noGrp="1" noChangeArrowheads="1"/>
          </p:cNvSpPr>
          <p:nvPr>
            <p:ph type="title"/>
          </p:nvPr>
        </p:nvSpPr>
        <p:spPr>
          <a:xfrm>
            <a:off x="1676400" y="152400"/>
            <a:ext cx="8991600" cy="623888"/>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Sentencias condicionales</a:t>
            </a:r>
          </a:p>
        </p:txBody>
      </p:sp>
      <p:sp>
        <p:nvSpPr>
          <p:cNvPr id="239620" name="Rectangle 4"/>
          <p:cNvSpPr>
            <a:spLocks noGrp="1" noChangeArrowheads="1"/>
          </p:cNvSpPr>
          <p:nvPr>
            <p:ph type="body" idx="1"/>
          </p:nvPr>
        </p:nvSpPr>
        <p:spPr>
          <a:xfrm>
            <a:off x="1905000" y="930276"/>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sentencia case</a:t>
            </a:r>
          </a:p>
        </p:txBody>
      </p:sp>
      <p:sp>
        <p:nvSpPr>
          <p:cNvPr id="239621" name="Rectangle 5"/>
          <p:cNvSpPr>
            <a:spLocks noChangeArrowheads="1"/>
          </p:cNvSpPr>
          <p:nvPr/>
        </p:nvSpPr>
        <p:spPr bwMode="auto">
          <a:xfrm>
            <a:off x="1905000" y="43434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s-AR" altLang="en-US" sz="2700" dirty="0">
                <a:latin typeface="Franklin Gothic Medium" panose="020B0603020102020204" pitchFamily="34" charset="0"/>
                <a:cs typeface="Lucida Sans Unicode" panose="020B0602030504020204" pitchFamily="34" charset="0"/>
              </a:rPr>
              <a:t>VB.NET: sentencia case</a:t>
            </a:r>
          </a:p>
        </p:txBody>
      </p:sp>
      <p:sp>
        <p:nvSpPr>
          <p:cNvPr id="239622" name="Rectangle 6"/>
          <p:cNvSpPr>
            <a:spLocks noChangeArrowheads="1"/>
          </p:cNvSpPr>
          <p:nvPr/>
        </p:nvSpPr>
        <p:spPr bwMode="auto">
          <a:xfrm>
            <a:off x="1905000" y="4724400"/>
            <a:ext cx="8229600" cy="19812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s-AR" altLang="en-US" sz="1400" b="1">
                <a:solidFill>
                  <a:srgbClr val="0000FF"/>
                </a:solidFill>
                <a:latin typeface="Courier New" panose="02070309020205020404" pitchFamily="49" charset="0"/>
                <a:cs typeface="Times New Roman" panose="02020603050405020304" pitchFamily="18" charset="0"/>
              </a:rPr>
              <a:t>Dim</a:t>
            </a:r>
            <a:r>
              <a:rPr lang="es-AR" altLang="en-US" sz="1400" b="1">
                <a:solidFill>
                  <a:srgbClr val="000000"/>
                </a:solidFill>
                <a:latin typeface="Courier New" panose="02070309020205020404" pitchFamily="49" charset="0"/>
                <a:cs typeface="Times New Roman" panose="02020603050405020304" pitchFamily="18" charset="0"/>
              </a:rPr>
              <a:t> a </a:t>
            </a:r>
            <a:r>
              <a:rPr lang="es-AR" altLang="en-US" sz="1400" b="1">
                <a:solidFill>
                  <a:srgbClr val="0000FF"/>
                </a:solidFill>
                <a:latin typeface="Courier New" panose="02070309020205020404" pitchFamily="49" charset="0"/>
                <a:cs typeface="Times New Roman" panose="02020603050405020304" pitchFamily="18" charset="0"/>
              </a:rPr>
              <a:t>As</a:t>
            </a:r>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Integer</a:t>
            </a:r>
            <a:r>
              <a:rPr lang="es-AR" altLang="en-US" sz="1400" b="1">
                <a:solidFill>
                  <a:srgbClr val="000000"/>
                </a:solidFill>
                <a:latin typeface="Courier New" panose="02070309020205020404" pitchFamily="49" charset="0"/>
                <a:cs typeface="Times New Roman" panose="02020603050405020304" pitchFamily="18" charset="0"/>
              </a:rPr>
              <a:t> = 0</a:t>
            </a:r>
          </a:p>
          <a:p>
            <a:r>
              <a:rPr lang="es-AR" altLang="en-US" sz="1400" b="1">
                <a:solidFill>
                  <a:srgbClr val="0000FF"/>
                </a:solidFill>
                <a:latin typeface="Courier New" panose="02070309020205020404" pitchFamily="49" charset="0"/>
                <a:cs typeface="Times New Roman" panose="02020603050405020304" pitchFamily="18" charset="0"/>
              </a:rPr>
              <a:t>Select</a:t>
            </a:r>
            <a:r>
              <a:rPr lang="es-AR" altLang="en-US" sz="1400" b="1">
                <a:solidFill>
                  <a:srgbClr val="000000"/>
                </a:solidFill>
                <a:latin typeface="Courier New" panose="02070309020205020404" pitchFamily="49" charset="0"/>
                <a:cs typeface="Times New Roman" panose="02020603050405020304" pitchFamily="18" charset="0"/>
              </a:rPr>
              <a:t> a</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Case</a:t>
            </a:r>
            <a:r>
              <a:rPr lang="es-AR" altLang="en-US" sz="1400" b="1">
                <a:solidFill>
                  <a:srgbClr val="000000"/>
                </a:solidFill>
                <a:latin typeface="Courier New" panose="02070309020205020404" pitchFamily="49" charset="0"/>
                <a:cs typeface="Times New Roman" panose="02020603050405020304" pitchFamily="18" charset="0"/>
              </a:rPr>
              <a:t> 1</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9900"/>
                </a:solidFill>
                <a:latin typeface="Courier New" panose="02070309020205020404" pitchFamily="49" charset="0"/>
                <a:cs typeface="Times New Roman" panose="02020603050405020304" pitchFamily="18" charset="0"/>
              </a:rPr>
              <a:t>'Código 1</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Case</a:t>
            </a:r>
            <a:r>
              <a:rPr lang="es-AR" altLang="en-US" sz="1400" b="1">
                <a:solidFill>
                  <a:srgbClr val="000000"/>
                </a:solidFill>
                <a:latin typeface="Courier New" panose="02070309020205020404" pitchFamily="49" charset="0"/>
                <a:cs typeface="Times New Roman" panose="02020603050405020304" pitchFamily="18" charset="0"/>
              </a:rPr>
              <a:t> 2</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9900"/>
                </a:solidFill>
                <a:latin typeface="Courier New" panose="02070309020205020404" pitchFamily="49" charset="0"/>
                <a:cs typeface="Times New Roman" panose="02020603050405020304" pitchFamily="18" charset="0"/>
              </a:rPr>
              <a:t>'Código 2</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00FF"/>
                </a:solidFill>
                <a:latin typeface="Courier New" panose="02070309020205020404" pitchFamily="49" charset="0"/>
                <a:cs typeface="Times New Roman" panose="02020603050405020304" pitchFamily="18" charset="0"/>
              </a:rPr>
              <a:t>Case</a:t>
            </a:r>
            <a:r>
              <a:rPr lang="es-AR" altLang="en-US" sz="1400" b="1">
                <a:solidFill>
                  <a:srgbClr val="000000"/>
                </a:solidFill>
                <a:latin typeface="Courier New" panose="02070309020205020404" pitchFamily="49" charset="0"/>
                <a:cs typeface="Times New Roman" panose="02020603050405020304" pitchFamily="18" charset="0"/>
              </a:rPr>
              <a:t> Else</a:t>
            </a:r>
          </a:p>
          <a:p>
            <a:r>
              <a:rPr lang="es-AR" altLang="en-US" sz="1400" b="1">
                <a:solidFill>
                  <a:srgbClr val="000000"/>
                </a:solidFill>
                <a:latin typeface="Courier New" panose="02070309020205020404" pitchFamily="49" charset="0"/>
                <a:cs typeface="Times New Roman" panose="02020603050405020304" pitchFamily="18" charset="0"/>
              </a:rPr>
              <a:t>	  </a:t>
            </a:r>
            <a:r>
              <a:rPr lang="es-AR" altLang="en-US" sz="1400" b="1">
                <a:solidFill>
                  <a:srgbClr val="009900"/>
                </a:solidFill>
                <a:latin typeface="Courier New" panose="02070309020205020404" pitchFamily="49" charset="0"/>
                <a:cs typeface="Times New Roman" panose="02020603050405020304" pitchFamily="18" charset="0"/>
              </a:rPr>
              <a:t>'Código Default</a:t>
            </a:r>
          </a:p>
          <a:p>
            <a:r>
              <a:rPr lang="es-AR" altLang="en-US" sz="1400" b="1">
                <a:solidFill>
                  <a:srgbClr val="0000FF"/>
                </a:solidFill>
                <a:latin typeface="Courier New" panose="02070309020205020404" pitchFamily="49" charset="0"/>
                <a:cs typeface="Times New Roman" panose="02020603050405020304" pitchFamily="18" charset="0"/>
              </a:rPr>
              <a:t>End Select</a:t>
            </a:r>
            <a:r>
              <a:rPr lang="es-AR" altLang="en-US" sz="1400" b="1">
                <a:solidFill>
                  <a:srgbClr val="000000"/>
                </a:solidFill>
                <a:latin typeface="Courier New" panose="02070309020205020404" pitchFamily="49" charset="0"/>
                <a:cs typeface="Times New Roman" panose="02020603050405020304" pitchFamily="18" charset="0"/>
              </a:rPr>
              <a:t> </a:t>
            </a:r>
          </a:p>
        </p:txBody>
      </p:sp>
    </p:spTree>
    <p:extLst>
      <p:ext uri="{BB962C8B-B14F-4D97-AF65-F5344CB8AC3E}">
        <p14:creationId xmlns:p14="http://schemas.microsoft.com/office/powerpoint/2010/main" val="1693129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 for</a:t>
            </a:r>
          </a:p>
        </p:txBody>
      </p:sp>
      <p:sp>
        <p:nvSpPr>
          <p:cNvPr id="23555" name="Rectangle 3"/>
          <p:cNvSpPr>
            <a:spLocks noGrp="1" noChangeArrowheads="1"/>
          </p:cNvSpPr>
          <p:nvPr>
            <p:ph type="body" idx="1"/>
          </p:nvPr>
        </p:nvSpPr>
        <p:spPr>
          <a:xfrm>
            <a:off x="1905000" y="12192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 la sentencia for consta de tres partes</a:t>
            </a:r>
          </a:p>
        </p:txBody>
      </p:sp>
      <p:sp>
        <p:nvSpPr>
          <p:cNvPr id="23556" name="Rectangle 4"/>
          <p:cNvSpPr>
            <a:spLocks noChangeArrowheads="1"/>
          </p:cNvSpPr>
          <p:nvPr/>
        </p:nvSpPr>
        <p:spPr bwMode="auto">
          <a:xfrm>
            <a:off x="1905000" y="35052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 </a:t>
            </a:r>
            <a:r>
              <a:rPr lang="en-GB" altLang="en-US" sz="2700" dirty="0" err="1">
                <a:latin typeface="Franklin Gothic Medium" panose="020B0603020102020204" pitchFamily="34" charset="0"/>
                <a:cs typeface="Lucida Sans Unicode" panose="020B0602030504020204" pitchFamily="34" charset="0"/>
              </a:rPr>
              <a:t>usa</a:t>
            </a:r>
            <a:r>
              <a:rPr lang="en-GB" altLang="en-US" sz="2700" dirty="0">
                <a:latin typeface="Franklin Gothic Medium" panose="020B0603020102020204" pitchFamily="34" charset="0"/>
                <a:cs typeface="Lucida Sans Unicode" panose="020B0602030504020204" pitchFamily="34" charset="0"/>
              </a:rPr>
              <a:t> las palabras claves For, To, Next y Step</a:t>
            </a:r>
          </a:p>
        </p:txBody>
      </p:sp>
      <p:sp>
        <p:nvSpPr>
          <p:cNvPr id="23557" name="Rectangle 5"/>
          <p:cNvSpPr>
            <a:spLocks noChangeArrowheads="1"/>
          </p:cNvSpPr>
          <p:nvPr/>
        </p:nvSpPr>
        <p:spPr bwMode="auto">
          <a:xfrm>
            <a:off x="1981200" y="1828800"/>
            <a:ext cx="8229600" cy="12192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//Partes: declaración, prueba, acción</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int</a:t>
            </a:r>
            <a:r>
              <a:rPr lang="en-GB" altLang="en-US" b="1">
                <a:solidFill>
                  <a:srgbClr val="000000"/>
                </a:solidFill>
                <a:latin typeface="Courier New" panose="02070309020205020404" pitchFamily="49" charset="0"/>
                <a:cs typeface="Times New Roman" panose="02020603050405020304" pitchFamily="18" charset="0"/>
              </a:rPr>
              <a:t> i=1; i &lt; 10; i++)</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p:txBody>
      </p:sp>
      <p:sp>
        <p:nvSpPr>
          <p:cNvPr id="23558" name="Rectangle 6"/>
          <p:cNvSpPr>
            <a:spLocks noChangeArrowheads="1"/>
          </p:cNvSpPr>
          <p:nvPr/>
        </p:nvSpPr>
        <p:spPr bwMode="auto">
          <a:xfrm>
            <a:off x="1981200" y="41148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i</a:t>
            </a:r>
            <a:r>
              <a:rPr lang="en-GB" altLang="en-US" b="1">
                <a:solidFill>
                  <a:srgbClr val="0000FF"/>
                </a:solidFill>
                <a:latin typeface="Courier New" panose="02070309020205020404" pitchFamily="49" charset="0"/>
                <a:cs typeface="Times New Roman" panose="02020603050405020304" pitchFamily="18" charset="0"/>
              </a:rPr>
              <a:t> As Integer</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  </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 </a:t>
            </a:r>
            <a:r>
              <a:rPr lang="en-GB" altLang="en-US" b="1">
                <a:solidFill>
                  <a:srgbClr val="000000"/>
                </a:solidFill>
                <a:latin typeface="Courier New" panose="02070309020205020404" pitchFamily="49" charset="0"/>
                <a:cs typeface="Times New Roman" panose="02020603050405020304" pitchFamily="18" charset="0"/>
              </a:rPr>
              <a:t>i = 1</a:t>
            </a:r>
            <a:r>
              <a:rPr lang="en-GB" altLang="en-US" b="1">
                <a:solidFill>
                  <a:srgbClr val="0000FF"/>
                </a:solidFill>
                <a:latin typeface="Courier New" panose="02070309020205020404" pitchFamily="49" charset="0"/>
                <a:cs typeface="Times New Roman" panose="02020603050405020304" pitchFamily="18" charset="0"/>
              </a:rPr>
              <a:t> To </a:t>
            </a:r>
            <a:r>
              <a:rPr lang="en-GB" altLang="en-US" b="1">
                <a:solidFill>
                  <a:srgbClr val="000000"/>
                </a:solidFill>
                <a:latin typeface="Courier New" panose="02070309020205020404" pitchFamily="49" charset="0"/>
                <a:cs typeface="Times New Roman" panose="02020603050405020304" pitchFamily="18" charset="0"/>
              </a:rPr>
              <a:t>100               </a:t>
            </a:r>
            <a:r>
              <a:rPr lang="en-GB" altLang="en-US" b="1">
                <a:solidFill>
                  <a:srgbClr val="0000FF"/>
                </a:solidFill>
                <a:latin typeface="Courier New" panose="02070309020205020404" pitchFamily="49" charset="0"/>
                <a:cs typeface="Times New Roman" panose="02020603050405020304" pitchFamily="18" charset="0"/>
              </a:rPr>
              <a:t>For</a:t>
            </a:r>
            <a:r>
              <a:rPr lang="en-GB" altLang="en-US" b="1">
                <a:solidFill>
                  <a:srgbClr val="000000"/>
                </a:solidFill>
                <a:latin typeface="Courier New" panose="02070309020205020404" pitchFamily="49" charset="0"/>
                <a:cs typeface="Times New Roman" panose="02020603050405020304" pitchFamily="18" charset="0"/>
              </a:rPr>
              <a:t> i = 1 </a:t>
            </a:r>
            <a:r>
              <a:rPr lang="en-GB" altLang="en-US" b="1">
                <a:solidFill>
                  <a:srgbClr val="0000FF"/>
                </a:solidFill>
                <a:latin typeface="Courier New" panose="02070309020205020404" pitchFamily="49" charset="0"/>
                <a:cs typeface="Times New Roman" panose="02020603050405020304" pitchFamily="18" charset="0"/>
              </a:rPr>
              <a:t>To</a:t>
            </a:r>
            <a:r>
              <a:rPr lang="en-GB" altLang="en-US" b="1">
                <a:solidFill>
                  <a:srgbClr val="000000"/>
                </a:solidFill>
                <a:latin typeface="Courier New" panose="02070309020205020404" pitchFamily="49" charset="0"/>
                <a:cs typeface="Times New Roman" panose="02020603050405020304" pitchFamily="18" charset="0"/>
              </a:rPr>
              <a:t> 100 </a:t>
            </a:r>
            <a:r>
              <a:rPr lang="en-GB" altLang="en-US" b="1">
                <a:solidFill>
                  <a:srgbClr val="0000FF"/>
                </a:solidFill>
                <a:latin typeface="Courier New" panose="02070309020205020404" pitchFamily="49" charset="0"/>
                <a:cs typeface="Times New Roman" panose="02020603050405020304" pitchFamily="18" charset="0"/>
              </a:rPr>
              <a:t>Step</a:t>
            </a:r>
            <a:r>
              <a:rPr lang="en-GB" altLang="en-US" b="1">
                <a:solidFill>
                  <a:srgbClr val="000000"/>
                </a:solidFill>
                <a:latin typeface="Courier New" panose="02070309020205020404" pitchFamily="49" charset="0"/>
                <a:cs typeface="Times New Roman" panose="02020603050405020304" pitchFamily="18" charset="0"/>
              </a:rPr>
              <a:t> 2</a:t>
            </a:r>
          </a:p>
          <a:p>
            <a:pPr>
              <a:buClr>
                <a:srgbClr val="0099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  ‘i se incrementa en 1	        ‘i se incrementa en 2</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Next</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Next</a:t>
            </a:r>
          </a:p>
        </p:txBody>
      </p:sp>
    </p:spTree>
    <p:extLst>
      <p:ext uri="{BB962C8B-B14F-4D97-AF65-F5344CB8AC3E}">
        <p14:creationId xmlns:p14="http://schemas.microsoft.com/office/powerpoint/2010/main" val="255292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 for/each</a:t>
            </a:r>
          </a:p>
        </p:txBody>
      </p:sp>
      <p:sp>
        <p:nvSpPr>
          <p:cNvPr id="25603" name="Rectangle 3"/>
          <p:cNvSpPr>
            <a:spLocks noGrp="1" noChangeArrowheads="1"/>
          </p:cNvSpPr>
          <p:nvPr>
            <p:ph type="body" idx="1"/>
          </p:nvPr>
        </p:nvSpPr>
        <p:spPr>
          <a:xfrm>
            <a:off x="1905000" y="1689101"/>
            <a:ext cx="8389938" cy="4032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900"/>
              </a:spcBef>
              <a:spcAft>
                <a:spcPts val="1500"/>
              </a:spcAft>
              <a:buClr>
                <a:srgbClr val="FFB601"/>
              </a:buClr>
              <a:buSzPct val="133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 usa la palabra foreach</a:t>
            </a:r>
          </a:p>
        </p:txBody>
      </p:sp>
      <p:sp>
        <p:nvSpPr>
          <p:cNvPr id="25604" name="Rectangle 4"/>
          <p:cNvSpPr>
            <a:spLocks noChangeArrowheads="1"/>
          </p:cNvSpPr>
          <p:nvPr/>
        </p:nvSpPr>
        <p:spPr bwMode="auto">
          <a:xfrm>
            <a:off x="1905000" y="4114800"/>
            <a:ext cx="8388350" cy="40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900"/>
              </a:spcBef>
              <a:spcAft>
                <a:spcPts val="1500"/>
              </a:spcAft>
              <a:buClr>
                <a:srgbClr val="FFB601"/>
              </a:buClr>
              <a:buSzPct val="133000"/>
              <a:buBlip>
                <a:blip r:embed="rId3"/>
              </a:buBlip>
            </a:pPr>
            <a:r>
              <a:rPr lang="en-GB" altLang="en-US" sz="2400" dirty="0">
                <a:latin typeface="Franklin Gothic Medium" panose="020B0603020102020204" pitchFamily="34" charset="0"/>
                <a:cs typeface="Lucida Sans Unicode" panose="020B0602030504020204" pitchFamily="34" charset="0"/>
              </a:rPr>
              <a:t>VB.NET </a:t>
            </a:r>
            <a:r>
              <a:rPr lang="en-GB" altLang="en-US" sz="2400" dirty="0" err="1">
                <a:latin typeface="Franklin Gothic Medium" panose="020B0603020102020204" pitchFamily="34" charset="0"/>
                <a:cs typeface="Lucida Sans Unicode" panose="020B0602030504020204" pitchFamily="34" charset="0"/>
              </a:rPr>
              <a:t>usa</a:t>
            </a:r>
            <a:r>
              <a:rPr lang="en-GB" altLang="en-US" sz="2400" dirty="0">
                <a:latin typeface="Franklin Gothic Medium" panose="020B0603020102020204" pitchFamily="34" charset="0"/>
                <a:cs typeface="Lucida Sans Unicode" panose="020B0602030504020204" pitchFamily="34" charset="0"/>
              </a:rPr>
              <a:t> las palabra For Each</a:t>
            </a:r>
          </a:p>
        </p:txBody>
      </p:sp>
      <p:sp>
        <p:nvSpPr>
          <p:cNvPr id="25605" name="Rectangle 5"/>
          <p:cNvSpPr>
            <a:spLocks noChangeArrowheads="1"/>
          </p:cNvSpPr>
          <p:nvPr/>
        </p:nvSpPr>
        <p:spPr bwMode="auto">
          <a:xfrm>
            <a:off x="1981200" y="2209800"/>
            <a:ext cx="8229600" cy="14478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 nombres = </a:t>
            </a:r>
            <a:r>
              <a:rPr lang="en-GB" altLang="en-US" b="1">
                <a:solidFill>
                  <a:srgbClr val="0000FF"/>
                </a:solidFill>
                <a:latin typeface="Courier New" panose="02070309020205020404" pitchFamily="49" charset="0"/>
                <a:cs typeface="Times New Roman" panose="02020603050405020304" pitchFamily="18" charset="0"/>
              </a:rPr>
              <a:t>new</a:t>
            </a: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string</a:t>
            </a:r>
            <a:r>
              <a:rPr lang="en-GB" altLang="en-US" b="1">
                <a:solidFill>
                  <a:srgbClr val="000000"/>
                </a:solidFill>
                <a:latin typeface="Courier New" panose="02070309020205020404" pitchFamily="49" charset="0"/>
                <a:cs typeface="Times New Roman" panose="02020603050405020304" pitchFamily="18" charset="0"/>
              </a:rPr>
              <a:t>[5];</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foreach</a:t>
            </a:r>
            <a:r>
              <a:rPr lang="en-GB" altLang="en-US" b="1">
                <a:solidFill>
                  <a:srgbClr val="000000"/>
                </a:solidFill>
                <a:latin typeface="Courier New" panose="02070309020205020404" pitchFamily="49" charset="0"/>
                <a:cs typeface="Times New Roman" panose="02020603050405020304" pitchFamily="18" charset="0"/>
              </a:rPr>
              <a:t>(string auxNombre </a:t>
            </a:r>
            <a:r>
              <a:rPr lang="en-GB" altLang="en-US" b="1">
                <a:solidFill>
                  <a:srgbClr val="0000FF"/>
                </a:solidFill>
                <a:latin typeface="Courier New" panose="02070309020205020404" pitchFamily="49" charset="0"/>
                <a:cs typeface="Times New Roman" panose="02020603050405020304" pitchFamily="18" charset="0"/>
              </a:rPr>
              <a:t>in</a:t>
            </a:r>
            <a:r>
              <a:rPr lang="en-GB" altLang="en-US" b="1">
                <a:solidFill>
                  <a:srgbClr val="000000"/>
                </a:solidFill>
                <a:latin typeface="Courier New" panose="02070309020205020404" pitchFamily="49" charset="0"/>
                <a:cs typeface="Times New Roman" panose="02020603050405020304" pitchFamily="18" charset="0"/>
              </a:rPr>
              <a:t> nombres)</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//auxNombre es de SOLO LECTURA</a:t>
            </a:r>
            <a:r>
              <a:rPr lang="en-GB" altLang="en-US" b="1">
                <a:solidFill>
                  <a:srgbClr val="000000"/>
                </a:solidFill>
                <a:latin typeface="Courier New" panose="02070309020205020404" pitchFamily="49" charset="0"/>
                <a:cs typeface="Times New Roman" panose="02020603050405020304" pitchFamily="18" charset="0"/>
              </a:rPr>
              <a:t>	</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p:txBody>
      </p:sp>
      <p:sp>
        <p:nvSpPr>
          <p:cNvPr id="25606" name="Rectangle 6"/>
          <p:cNvSpPr>
            <a:spLocks noChangeArrowheads="1"/>
          </p:cNvSpPr>
          <p:nvPr/>
        </p:nvSpPr>
        <p:spPr bwMode="auto">
          <a:xfrm>
            <a:off x="1981200" y="46482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nombres(5)</a:t>
            </a:r>
            <a:r>
              <a:rPr lang="en-GB" altLang="en-US" b="1">
                <a:solidFill>
                  <a:srgbClr val="0000FF"/>
                </a:solidFill>
                <a:latin typeface="Courier New" panose="02070309020205020404" pitchFamily="49" charset="0"/>
                <a:cs typeface="Times New Roman" panose="02020603050405020304" pitchFamily="18" charset="0"/>
              </a:rPr>
              <a:t> As String</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Dim </a:t>
            </a:r>
            <a:r>
              <a:rPr lang="en-GB" altLang="en-US" b="1">
                <a:solidFill>
                  <a:srgbClr val="000000"/>
                </a:solidFill>
                <a:latin typeface="Courier New" panose="02070309020205020404" pitchFamily="49" charset="0"/>
                <a:cs typeface="Times New Roman" panose="02020603050405020304" pitchFamily="18" charset="0"/>
              </a:rPr>
              <a:t>auxNombre</a:t>
            </a:r>
            <a:r>
              <a:rPr lang="en-GB" altLang="en-US" b="1">
                <a:solidFill>
                  <a:srgbClr val="0000FF"/>
                </a:solidFill>
                <a:latin typeface="Courier New" panose="02070309020205020404" pitchFamily="49" charset="0"/>
                <a:cs typeface="Times New Roman" panose="02020603050405020304" pitchFamily="18" charset="0"/>
              </a:rPr>
              <a:t> As String</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For Each </a:t>
            </a:r>
            <a:r>
              <a:rPr lang="en-GB" altLang="en-US" b="1">
                <a:solidFill>
                  <a:srgbClr val="000000"/>
                </a:solidFill>
                <a:latin typeface="Courier New" panose="02070309020205020404" pitchFamily="49" charset="0"/>
                <a:cs typeface="Times New Roman" panose="02020603050405020304" pitchFamily="18" charset="0"/>
              </a:rPr>
              <a:t>auxNombre</a:t>
            </a:r>
            <a:r>
              <a:rPr lang="en-GB" altLang="en-US" b="1">
                <a:solidFill>
                  <a:srgbClr val="0000FF"/>
                </a:solidFill>
                <a:latin typeface="Courier New" panose="02070309020205020404" pitchFamily="49" charset="0"/>
                <a:cs typeface="Times New Roman" panose="02020603050405020304" pitchFamily="18" charset="0"/>
              </a:rPr>
              <a:t> In </a:t>
            </a:r>
            <a:r>
              <a:rPr lang="en-GB" altLang="en-US" b="1">
                <a:solidFill>
                  <a:srgbClr val="000000"/>
                </a:solidFill>
                <a:latin typeface="Courier New" panose="02070309020205020404" pitchFamily="49" charset="0"/>
                <a:cs typeface="Times New Roman" panose="02020603050405020304" pitchFamily="18" charset="0"/>
              </a:rPr>
              <a:t>nombres</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‘auxNombre NO es de SOLO LECTURA</a:t>
            </a:r>
            <a:r>
              <a:rPr lang="en-GB" altLang="en-US" b="1">
                <a:solidFill>
                  <a:srgbClr val="0000FF"/>
                </a:solidFill>
                <a:latin typeface="Courier New" panose="02070309020205020404" pitchFamily="49" charset="0"/>
                <a:cs typeface="Times New Roman" panose="02020603050405020304" pitchFamily="18" charset="0"/>
              </a:rPr>
              <a:t>  </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Next</a:t>
            </a:r>
          </a:p>
        </p:txBody>
      </p:sp>
      <p:sp>
        <p:nvSpPr>
          <p:cNvPr id="25607" name="Rectangle 7"/>
          <p:cNvSpPr>
            <a:spLocks noChangeArrowheads="1"/>
          </p:cNvSpPr>
          <p:nvPr/>
        </p:nvSpPr>
        <p:spPr bwMode="auto">
          <a:xfrm>
            <a:off x="1905000" y="1219200"/>
            <a:ext cx="8388350" cy="408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900"/>
              </a:spcBef>
              <a:spcAft>
                <a:spcPts val="1500"/>
              </a:spcAft>
              <a:buClr>
                <a:srgbClr val="FFB601"/>
              </a:buClr>
              <a:buSzPct val="133000"/>
              <a:buBlip>
                <a:blip r:embed="rId3"/>
              </a:buBlip>
            </a:pPr>
            <a:r>
              <a:rPr lang="en-GB" altLang="en-US" sz="2400" dirty="0">
                <a:latin typeface="Franklin Gothic Medium" panose="020B0603020102020204" pitchFamily="34" charset="0"/>
                <a:cs typeface="Lucida Sans Unicode" panose="020B0602030504020204" pitchFamily="34" charset="0"/>
              </a:rPr>
              <a:t>For/Each </a:t>
            </a:r>
            <a:r>
              <a:rPr lang="en-GB" altLang="en-US" sz="2400" dirty="0" err="1">
                <a:latin typeface="Franklin Gothic Medium" panose="020B0603020102020204" pitchFamily="34" charset="0"/>
                <a:cs typeface="Lucida Sans Unicode" panose="020B0602030504020204" pitchFamily="34" charset="0"/>
              </a:rPr>
              <a:t>permite</a:t>
            </a:r>
            <a:r>
              <a:rPr lang="en-GB" altLang="en-US" sz="2400" dirty="0">
                <a:latin typeface="Franklin Gothic Medium" panose="020B0603020102020204" pitchFamily="34" charset="0"/>
                <a:cs typeface="Lucida Sans Unicode" panose="020B0602030504020204" pitchFamily="34" charset="0"/>
              </a:rPr>
              <a:t> </a:t>
            </a:r>
            <a:r>
              <a:rPr lang="en-GB" altLang="en-US" sz="2400" dirty="0" err="1">
                <a:latin typeface="Franklin Gothic Medium" panose="020B0603020102020204" pitchFamily="34" charset="0"/>
                <a:cs typeface="Lucida Sans Unicode" panose="020B0602030504020204" pitchFamily="34" charset="0"/>
              </a:rPr>
              <a:t>recorrer</a:t>
            </a:r>
            <a:r>
              <a:rPr lang="en-GB" altLang="en-US" sz="2400" dirty="0">
                <a:latin typeface="Franklin Gothic Medium" panose="020B0603020102020204" pitchFamily="34" charset="0"/>
                <a:cs typeface="Lucida Sans Unicode" panose="020B0602030504020204" pitchFamily="34" charset="0"/>
              </a:rPr>
              <a:t> </a:t>
            </a:r>
            <a:r>
              <a:rPr lang="en-GB" altLang="en-US" sz="2400" dirty="0" err="1">
                <a:latin typeface="Franklin Gothic Medium" panose="020B0603020102020204" pitchFamily="34" charset="0"/>
                <a:cs typeface="Lucida Sans Unicode" panose="020B0602030504020204" pitchFamily="34" charset="0"/>
              </a:rPr>
              <a:t>arreglos</a:t>
            </a:r>
            <a:r>
              <a:rPr lang="en-GB" altLang="en-US" sz="2400" dirty="0">
                <a:latin typeface="Franklin Gothic Medium" panose="020B0603020102020204" pitchFamily="34" charset="0"/>
                <a:cs typeface="Lucida Sans Unicode" panose="020B0602030504020204" pitchFamily="34" charset="0"/>
              </a:rPr>
              <a:t> y </a:t>
            </a:r>
            <a:r>
              <a:rPr lang="en-GB" altLang="en-US" sz="2400" dirty="0" err="1">
                <a:latin typeface="Franklin Gothic Medium" panose="020B0603020102020204" pitchFamily="34" charset="0"/>
                <a:cs typeface="Lucida Sans Unicode" panose="020B0602030504020204" pitchFamily="34" charset="0"/>
              </a:rPr>
              <a:t>colecciones</a:t>
            </a:r>
            <a:endParaRPr lang="en-GB" altLang="en-US" sz="2400" dirty="0">
              <a:latin typeface="Franklin Gothic Medium" panose="020B0603020102020204" pitchFamily="34" charset="0"/>
              <a:cs typeface="Lucida Sans Unicode" panose="020B0602030504020204" pitchFamily="34" charset="0"/>
            </a:endParaRPr>
          </a:p>
        </p:txBody>
      </p:sp>
    </p:spTree>
    <p:extLst>
      <p:ext uri="{BB962C8B-B14F-4D97-AF65-F5344CB8AC3E}">
        <p14:creationId xmlns:p14="http://schemas.microsoft.com/office/powerpoint/2010/main" val="247269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1905000" y="377825"/>
            <a:ext cx="8394700" cy="623888"/>
          </a:xfrm>
          <a:ln/>
          <a:extLst>
            <a:ext uri="{91240B29-F687-4F45-9708-019B960494DF}">
              <a14:hiddenLine xmlns:a14="http://schemas.microsoft.com/office/drawing/2010/main" w="9525" cap="flat" cmpd="sng" algn="ctr">
                <a:solidFill>
                  <a:srgbClr val="000000"/>
                </a:solidFill>
                <a:prstDash val="solid"/>
                <a:round/>
                <a:headEnd/>
                <a:tailEnd/>
              </a14:hiddenLine>
            </a:ext>
          </a:extLst>
        </p:spPr>
        <p:txBody>
          <a:bodyPr vert="horz" lIns="90000" tIns="46800" rIns="90000" bIns="46800" rtlCol="0" anchor="ctr">
            <a:normAutofit fontScale="90000"/>
          </a:bodyPr>
          <a:lstStyle/>
          <a:p>
            <a:pPr>
              <a:lnSpc>
                <a:spcPct val="85000"/>
              </a:lnSpc>
              <a:buClr>
                <a:srgbClr val="FFB601"/>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100"/>
              <a:t>VB.NET y C# - Sentencia while</a:t>
            </a:r>
          </a:p>
        </p:txBody>
      </p:sp>
      <p:sp>
        <p:nvSpPr>
          <p:cNvPr id="249859" name="Rectangle 3"/>
          <p:cNvSpPr>
            <a:spLocks noGrp="1" noChangeArrowheads="1"/>
          </p:cNvSpPr>
          <p:nvPr>
            <p:ph type="body" idx="1"/>
          </p:nvPr>
        </p:nvSpPr>
        <p:spPr>
          <a:xfrm>
            <a:off x="1905000" y="1219201"/>
            <a:ext cx="8388350" cy="441325"/>
          </a:xfrm>
          <a:ln/>
          <a:extLst>
            <a:ext uri="{91240B29-F687-4F45-9708-019B960494DF}">
              <a14:hiddenLine xmlns:a14="http://schemas.microsoft.com/office/drawing/2010/main" w="9525">
                <a:solidFill>
                  <a:srgbClr val="000000"/>
                </a:solidFill>
                <a:round/>
                <a:headEnd/>
                <a:tailEnd/>
              </a14:hiddenLine>
            </a:ext>
          </a:extLst>
        </p:spPr>
        <p:txBody>
          <a:bodyPr vert="horz" lIns="90000" tIns="46800" rIns="90000" bIns="46800" rtlCol="0" anchor="ctr">
            <a:normAutofit lnSpcReduction="10000"/>
          </a:bodyPr>
          <a:lstStyle/>
          <a:p>
            <a:pPr marL="341313" indent="-341313">
              <a:lnSpc>
                <a:spcPct val="85000"/>
              </a:lnSpc>
              <a:spcBef>
                <a:spcPts val="1013"/>
              </a:spcBef>
              <a:spcAft>
                <a:spcPts val="1688"/>
              </a:spcAft>
              <a:buClr>
                <a:srgbClr val="FFB601"/>
              </a:buClr>
              <a:buSzPct val="11900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a:t>C#:</a:t>
            </a:r>
          </a:p>
        </p:txBody>
      </p:sp>
      <p:sp>
        <p:nvSpPr>
          <p:cNvPr id="249860" name="Rectangle 4"/>
          <p:cNvSpPr>
            <a:spLocks noChangeArrowheads="1"/>
          </p:cNvSpPr>
          <p:nvPr/>
        </p:nvSpPr>
        <p:spPr bwMode="auto">
          <a:xfrm>
            <a:off x="1905000" y="3505200"/>
            <a:ext cx="8388350" cy="4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1pPr>
            <a:lvl2pPr marL="741363" indent="-18097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2pPr>
            <a:lvl3pPr marL="1333500" indent="-354013"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3pPr>
            <a:lvl4pPr marL="1665288" indent="-330200"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4pPr>
            <a:lvl5pPr marL="1981200" indent="-314325" defTabSz="45720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5pPr>
            <a:lvl6pPr marL="24384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6pPr>
            <a:lvl7pPr marL="28956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7pPr>
            <a:lvl8pPr marL="33528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8pPr>
            <a:lvl9pPr marL="3810000" indent="-314325" defTabSz="457200" fontAlgn="base">
              <a:spcBef>
                <a:spcPct val="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tx1"/>
                </a:solidFill>
                <a:latin typeface="Arial" panose="020B0604020202020204" pitchFamily="34" charset="0"/>
              </a:defRPr>
            </a:lvl9pPr>
          </a:lstStyle>
          <a:p>
            <a:pPr>
              <a:lnSpc>
                <a:spcPct val="85000"/>
              </a:lnSpc>
              <a:spcBef>
                <a:spcPts val="1013"/>
              </a:spcBef>
              <a:spcAft>
                <a:spcPts val="1688"/>
              </a:spcAft>
              <a:buClr>
                <a:srgbClr val="FFB601"/>
              </a:buClr>
              <a:buSzPct val="119000"/>
              <a:buBlip>
                <a:blip r:embed="rId3"/>
              </a:buBlip>
            </a:pPr>
            <a:r>
              <a:rPr lang="en-GB" altLang="en-US" sz="2700" dirty="0">
                <a:latin typeface="Franklin Gothic Medium" panose="020B0603020102020204" pitchFamily="34" charset="0"/>
                <a:cs typeface="Lucida Sans Unicode" panose="020B0602030504020204" pitchFamily="34" charset="0"/>
              </a:rPr>
              <a:t>VB.NET:</a:t>
            </a:r>
          </a:p>
        </p:txBody>
      </p:sp>
      <p:sp>
        <p:nvSpPr>
          <p:cNvPr id="249861" name="Rectangle 5"/>
          <p:cNvSpPr>
            <a:spLocks noChangeArrowheads="1"/>
          </p:cNvSpPr>
          <p:nvPr/>
        </p:nvSpPr>
        <p:spPr bwMode="auto">
          <a:xfrm>
            <a:off x="1981200" y="1828800"/>
            <a:ext cx="8229600" cy="1524000"/>
          </a:xfrm>
          <a:prstGeom prst="rect">
            <a:avLst/>
          </a:prstGeom>
          <a:gradFill rotWithShape="0">
            <a:gsLst>
              <a:gs pos="0">
                <a:srgbClr val="FFFFFF"/>
              </a:gs>
              <a:gs pos="100000">
                <a:srgbClr val="FFFFCC"/>
              </a:gs>
            </a:gsLst>
            <a:lin ang="5400000" scaled="1"/>
          </a:gradFill>
          <a:ln w="936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a:buClr>
                <a:srgbClr val="009900"/>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bool</a:t>
            </a:r>
            <a:r>
              <a:rPr lang="en-GB" altLang="en-US" b="1">
                <a:solidFill>
                  <a:srgbClr val="009900"/>
                </a:solidFill>
                <a:latin typeface="Courier New" panose="02070309020205020404" pitchFamily="49" charset="0"/>
                <a:cs typeface="Times New Roman" panose="02020603050405020304" pitchFamily="18" charset="0"/>
              </a:rPr>
              <a:t> </a:t>
            </a:r>
            <a:r>
              <a:rPr lang="en-GB" altLang="en-US" b="1">
                <a:solidFill>
                  <a:srgbClr val="000000"/>
                </a:solidFill>
                <a:latin typeface="Courier New" panose="02070309020205020404" pitchFamily="49" charset="0"/>
                <a:cs typeface="Times New Roman" panose="02020603050405020304" pitchFamily="18" charset="0"/>
              </a:rPr>
              <a:t>condicion =</a:t>
            </a:r>
            <a:r>
              <a:rPr lang="en-GB" altLang="en-US" b="1">
                <a:solidFill>
                  <a:srgbClr val="0099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true</a:t>
            </a:r>
            <a:r>
              <a:rPr lang="en-GB" altLang="en-US" b="1">
                <a:solidFill>
                  <a:srgbClr val="000000"/>
                </a:solidFill>
                <a:latin typeface="Courier New" panose="02070309020205020404" pitchFamily="49" charset="0"/>
                <a:cs typeface="Times New Roman" panose="02020603050405020304" pitchFamily="18" charset="0"/>
              </a:rPr>
              <a:t>;</a:t>
            </a:r>
          </a:p>
          <a:p>
            <a:pPr>
              <a:buClr>
                <a:srgbClr val="0000FF"/>
              </a:buClr>
              <a:buSzPct val="100000"/>
              <a:buFont typeface="Courier New" panose="02070309020205020404" pitchFamily="49" charset="0"/>
              <a:buNone/>
            </a:pPr>
            <a:r>
              <a:rPr lang="en-GB" altLang="en-US" b="1">
                <a:solidFill>
                  <a:srgbClr val="0000FF"/>
                </a:solidFill>
                <a:latin typeface="Courier New" panose="02070309020205020404" pitchFamily="49" charset="0"/>
                <a:cs typeface="Times New Roman" panose="02020603050405020304" pitchFamily="18" charset="0"/>
              </a:rPr>
              <a:t>while </a:t>
            </a:r>
            <a:r>
              <a:rPr lang="en-GB" altLang="en-US" b="1">
                <a:solidFill>
                  <a:srgbClr val="000000"/>
                </a:solidFill>
                <a:latin typeface="Courier New" panose="02070309020205020404" pitchFamily="49" charset="0"/>
                <a:cs typeface="Times New Roman" panose="02020603050405020304" pitchFamily="18" charset="0"/>
              </a:rPr>
              <a:t>(condicion ==</a:t>
            </a:r>
            <a:r>
              <a:rPr lang="en-GB" altLang="en-US" b="1">
                <a:solidFill>
                  <a:srgbClr val="0000FF"/>
                </a:solidFill>
                <a:latin typeface="Courier New" panose="02070309020205020404" pitchFamily="49" charset="0"/>
                <a:cs typeface="Times New Roman" panose="02020603050405020304" pitchFamily="18" charset="0"/>
              </a:rPr>
              <a:t> true</a:t>
            </a:r>
            <a:r>
              <a:rPr lang="en-GB" altLang="en-US" b="1">
                <a:solidFill>
                  <a:srgbClr val="000000"/>
                </a:solidFill>
                <a:latin typeface="Courier New" panose="02070309020205020404" pitchFamily="49" charset="0"/>
                <a:cs typeface="Times New Roman" panose="02020603050405020304" pitchFamily="18" charset="0"/>
              </a:rPr>
              <a:t>){</a:t>
            </a:r>
          </a:p>
          <a:p>
            <a:pPr>
              <a:buClr>
                <a:srgbClr val="000000"/>
              </a:buClr>
              <a:buSzPct val="100000"/>
              <a:buFont typeface="Courier New" panose="02070309020205020404" pitchFamily="49" charset="0"/>
              <a:buNone/>
            </a:pPr>
            <a:r>
              <a:rPr lang="en-GB" altLang="en-US" b="1">
                <a:solidFill>
                  <a:srgbClr val="009900"/>
                </a:solidFill>
                <a:latin typeface="Courier New" panose="02070309020205020404" pitchFamily="49" charset="0"/>
                <a:cs typeface="Times New Roman" panose="02020603050405020304" pitchFamily="18" charset="0"/>
              </a:rPr>
              <a:t>	//En algún momento poner condicion = false</a:t>
            </a:r>
          </a:p>
          <a:p>
            <a:pPr>
              <a:buClr>
                <a:srgbClr val="000000"/>
              </a:buClr>
              <a:buSzPct val="100000"/>
              <a:buFont typeface="Courier New" panose="02070309020205020404" pitchFamily="49" charset="0"/>
              <a:buNone/>
            </a:pPr>
            <a:r>
              <a:rPr lang="en-GB" altLang="en-US" b="1">
                <a:solidFill>
                  <a:srgbClr val="000000"/>
                </a:solidFill>
                <a:latin typeface="Courier New" panose="02070309020205020404" pitchFamily="49" charset="0"/>
                <a:cs typeface="Times New Roman" panose="02020603050405020304" pitchFamily="18" charset="0"/>
              </a:rPr>
              <a:t>}</a:t>
            </a:r>
          </a:p>
        </p:txBody>
      </p:sp>
      <p:sp>
        <p:nvSpPr>
          <p:cNvPr id="249862" name="Rectangle 6"/>
          <p:cNvSpPr>
            <a:spLocks noChangeArrowheads="1"/>
          </p:cNvSpPr>
          <p:nvPr/>
        </p:nvSpPr>
        <p:spPr bwMode="auto">
          <a:xfrm>
            <a:off x="1981200" y="4114800"/>
            <a:ext cx="8229600" cy="1676400"/>
          </a:xfrm>
          <a:prstGeom prst="rect">
            <a:avLst/>
          </a:prstGeom>
          <a:gradFill rotWithShape="0">
            <a:gsLst>
              <a:gs pos="0">
                <a:srgbClr val="FFFFFF"/>
              </a:gs>
              <a:gs pos="100000">
                <a:srgbClr val="CCECFF"/>
              </a:gs>
            </a:gsLst>
            <a:lin ang="5400000" scaled="1"/>
          </a:gradFill>
          <a:ln w="9360">
            <a:solidFill>
              <a:srgbClr val="99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572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Dim</a:t>
            </a:r>
            <a:r>
              <a:rPr lang="en-GB" altLang="en-US" b="1">
                <a:solidFill>
                  <a:srgbClr val="000000"/>
                </a:solidFill>
                <a:latin typeface="Courier New" panose="02070309020205020404" pitchFamily="49" charset="0"/>
                <a:cs typeface="Times New Roman" panose="02020603050405020304" pitchFamily="18" charset="0"/>
              </a:rPr>
              <a:t> condicion </a:t>
            </a:r>
            <a:r>
              <a:rPr lang="en-GB" altLang="en-US" b="1">
                <a:solidFill>
                  <a:srgbClr val="0000FF"/>
                </a:solidFill>
                <a:latin typeface="Courier New" panose="02070309020205020404" pitchFamily="49" charset="0"/>
                <a:cs typeface="Times New Roman" panose="02020603050405020304" pitchFamily="18" charset="0"/>
              </a:rPr>
              <a:t>As Boolean</a:t>
            </a:r>
            <a:r>
              <a:rPr lang="en-GB" altLang="en-US" b="1">
                <a:solidFill>
                  <a:srgbClr val="000000"/>
                </a:solidFill>
                <a:latin typeface="Courier New" panose="02070309020205020404" pitchFamily="49" charset="0"/>
                <a:cs typeface="Times New Roman" panose="02020603050405020304" pitchFamily="18" charset="0"/>
              </a:rPr>
              <a:t> = </a:t>
            </a:r>
            <a:r>
              <a:rPr lang="en-GB" altLang="en-US" b="1">
                <a:solidFill>
                  <a:srgbClr val="0000FF"/>
                </a:solidFill>
                <a:latin typeface="Courier New" panose="02070309020205020404" pitchFamily="49" charset="0"/>
                <a:cs typeface="Times New Roman" panose="02020603050405020304" pitchFamily="18" charset="0"/>
              </a:rPr>
              <a:t>True</a:t>
            </a:r>
          </a:p>
          <a:p>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00FF"/>
                </a:solidFill>
                <a:latin typeface="Courier New" panose="02070309020205020404" pitchFamily="49" charset="0"/>
                <a:cs typeface="Times New Roman" panose="02020603050405020304" pitchFamily="18" charset="0"/>
              </a:rPr>
              <a:t>While</a:t>
            </a:r>
            <a:r>
              <a:rPr lang="en-GB" altLang="en-US" b="1">
                <a:solidFill>
                  <a:srgbClr val="000000"/>
                </a:solidFill>
                <a:latin typeface="Courier New" panose="02070309020205020404" pitchFamily="49" charset="0"/>
                <a:cs typeface="Times New Roman" panose="02020603050405020304" pitchFamily="18" charset="0"/>
              </a:rPr>
              <a:t> condicion = </a:t>
            </a:r>
            <a:r>
              <a:rPr lang="en-GB" altLang="en-US" b="1">
                <a:solidFill>
                  <a:srgbClr val="0000FF"/>
                </a:solidFill>
                <a:latin typeface="Courier New" panose="02070309020205020404" pitchFamily="49" charset="0"/>
                <a:cs typeface="Times New Roman" panose="02020603050405020304" pitchFamily="18" charset="0"/>
              </a:rPr>
              <a:t>True</a:t>
            </a:r>
          </a:p>
          <a:p>
            <a:r>
              <a:rPr lang="en-GB" altLang="en-US" b="1">
                <a:solidFill>
                  <a:srgbClr val="000000"/>
                </a:solidFill>
                <a:latin typeface="Courier New" panose="02070309020205020404" pitchFamily="49" charset="0"/>
                <a:cs typeface="Times New Roman" panose="02020603050405020304" pitchFamily="18" charset="0"/>
              </a:rPr>
              <a:t>    </a:t>
            </a:r>
            <a:r>
              <a:rPr lang="en-GB" altLang="en-US" b="1">
                <a:solidFill>
                  <a:srgbClr val="009900"/>
                </a:solidFill>
                <a:latin typeface="Courier New" panose="02070309020205020404" pitchFamily="49" charset="0"/>
                <a:cs typeface="Times New Roman" panose="02020603050405020304" pitchFamily="18" charset="0"/>
              </a:rPr>
              <a:t>'Poner condicion=false en algún momento</a:t>
            </a:r>
          </a:p>
          <a:p>
            <a:r>
              <a:rPr lang="en-GB" altLang="en-US" b="1">
                <a:solidFill>
                  <a:srgbClr val="0000FF"/>
                </a:solidFill>
                <a:latin typeface="Courier New" panose="02070309020205020404" pitchFamily="49" charset="0"/>
                <a:cs typeface="Times New Roman" panose="02020603050405020304" pitchFamily="18" charset="0"/>
              </a:rPr>
              <a:t> End While</a:t>
            </a:r>
          </a:p>
        </p:txBody>
      </p:sp>
    </p:spTree>
    <p:extLst>
      <p:ext uri="{BB962C8B-B14F-4D97-AF65-F5344CB8AC3E}">
        <p14:creationId xmlns:p14="http://schemas.microsoft.com/office/powerpoint/2010/main" val="2750427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de apropiación</a:t>
            </a:r>
            <a:endParaRPr lang="es-ES" dirty="0"/>
          </a:p>
        </p:txBody>
      </p:sp>
      <p:sp>
        <p:nvSpPr>
          <p:cNvPr id="3" name="Marcador de contenido 2"/>
          <p:cNvSpPr>
            <a:spLocks noGrp="1"/>
          </p:cNvSpPr>
          <p:nvPr>
            <p:ph idx="1"/>
          </p:nvPr>
        </p:nvSpPr>
        <p:spPr/>
        <p:txBody>
          <a:bodyPr>
            <a:normAutofit lnSpcReduction="10000"/>
          </a:bodyPr>
          <a:lstStyle/>
          <a:p>
            <a:r>
              <a:rPr lang="es-ES" dirty="0"/>
              <a:t>Crear un aplicativo </a:t>
            </a:r>
            <a:r>
              <a:rPr lang="es-ES" dirty="0" smtClean="0"/>
              <a:t>que </a:t>
            </a:r>
            <a:r>
              <a:rPr lang="es-ES" dirty="0"/>
              <a:t>permita en diferentes formularios:</a:t>
            </a:r>
          </a:p>
          <a:p>
            <a:pPr lvl="1"/>
            <a:r>
              <a:rPr lang="es-ES" dirty="0"/>
              <a:t>Convertir de Litro a galón.</a:t>
            </a:r>
          </a:p>
          <a:p>
            <a:pPr lvl="1"/>
            <a:r>
              <a:rPr lang="es-ES" dirty="0"/>
              <a:t>Mostrar cuanto necesita el estudiante en la nota final para aprobar el curso con la nota mínima dadas las siguientes condiciones: </a:t>
            </a:r>
          </a:p>
          <a:p>
            <a:pPr lvl="2"/>
            <a:r>
              <a:rPr lang="es-ES" dirty="0"/>
              <a:t>El estudiante realizará cuatro exámenes durante el semestre, los cuales tienen la siguiente ponderación: nota 1:20%, nota 2: 20 %, nota 3: 15% y nota 4: 45 %. El estudiante ya conoce las notas de los tres primeros exámenes. </a:t>
            </a:r>
            <a:endParaRPr lang="es-ES" dirty="0" smtClean="0"/>
          </a:p>
          <a:p>
            <a:pPr lvl="1"/>
            <a:r>
              <a:rPr lang="es-ES" dirty="0" smtClean="0"/>
              <a:t>Calcular </a:t>
            </a:r>
            <a:r>
              <a:rPr lang="es-ES" dirty="0"/>
              <a:t>y mostrar el índice de masa corporal de una persona con su respectiva clasificación.</a:t>
            </a:r>
          </a:p>
          <a:p>
            <a:endParaRPr lang="es-ES" dirty="0"/>
          </a:p>
        </p:txBody>
      </p:sp>
    </p:spTree>
    <p:extLst>
      <p:ext uri="{BB962C8B-B14F-4D97-AF65-F5344CB8AC3E}">
        <p14:creationId xmlns:p14="http://schemas.microsoft.com/office/powerpoint/2010/main" val="6683574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Ejercicios de apropiación</a:t>
            </a:r>
            <a:endParaRPr lang="es-ES" dirty="0"/>
          </a:p>
        </p:txBody>
      </p:sp>
      <p:sp>
        <p:nvSpPr>
          <p:cNvPr id="3" name="Marcador de contenido 2"/>
          <p:cNvSpPr>
            <a:spLocks noGrp="1"/>
          </p:cNvSpPr>
          <p:nvPr>
            <p:ph idx="1"/>
          </p:nvPr>
        </p:nvSpPr>
        <p:spPr/>
        <p:txBody>
          <a:bodyPr>
            <a:normAutofit/>
          </a:bodyPr>
          <a:lstStyle/>
          <a:p>
            <a:pPr lvl="0"/>
            <a:r>
              <a:rPr lang="es-ES" dirty="0" smtClean="0"/>
              <a:t>Obtener las </a:t>
            </a:r>
            <a:r>
              <a:rPr lang="es-ES" dirty="0"/>
              <a:t>cuatro notas (de </a:t>
            </a:r>
            <a:r>
              <a:rPr lang="es-ES" dirty="0" smtClean="0"/>
              <a:t>0 </a:t>
            </a:r>
            <a:r>
              <a:rPr lang="es-ES" dirty="0"/>
              <a:t>a 5) de un estudiante y permita clasificar su rendimiento de acuerdo al promedio de la siguiente forma:</a:t>
            </a:r>
            <a:endParaRPr lang="en-US" dirty="0"/>
          </a:p>
          <a:p>
            <a:endParaRPr lang="en-US" dirty="0"/>
          </a:p>
          <a:p>
            <a:pPr lvl="1"/>
            <a:r>
              <a:rPr lang="es-ES" dirty="0"/>
              <a:t>Entre 4 y 5: excelente</a:t>
            </a:r>
            <a:endParaRPr lang="en-US" dirty="0"/>
          </a:p>
          <a:p>
            <a:pPr lvl="1"/>
            <a:r>
              <a:rPr lang="es-ES" dirty="0"/>
              <a:t>Ente 3 y 3.99: Bien</a:t>
            </a:r>
            <a:endParaRPr lang="en-US" dirty="0"/>
          </a:p>
          <a:p>
            <a:pPr lvl="1"/>
            <a:r>
              <a:rPr lang="es-ES" dirty="0"/>
              <a:t>Entre 0 y 2,99: Deficiente</a:t>
            </a:r>
            <a:endParaRPr lang="en-US" dirty="0"/>
          </a:p>
          <a:p>
            <a:endParaRPr lang="es-ES" dirty="0"/>
          </a:p>
        </p:txBody>
      </p:sp>
    </p:spTree>
    <p:extLst>
      <p:ext uri="{BB962C8B-B14F-4D97-AF65-F5344CB8AC3E}">
        <p14:creationId xmlns:p14="http://schemas.microsoft.com/office/powerpoint/2010/main" val="152832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8" name="Rectangle 4"/>
          <p:cNvSpPr>
            <a:spLocks noGrp="1" noChangeArrowheads="1"/>
          </p:cNvSpPr>
          <p:nvPr>
            <p:ph type="title"/>
          </p:nvPr>
        </p:nvSpPr>
        <p:spPr/>
        <p:txBody>
          <a:bodyPr/>
          <a:lstStyle/>
          <a:p>
            <a:r>
              <a:rPr lang="es-CR" altLang="en-US"/>
              <a:t>¿Qué es un Objeto?</a:t>
            </a:r>
          </a:p>
        </p:txBody>
      </p:sp>
      <p:sp>
        <p:nvSpPr>
          <p:cNvPr id="605189" name="Rectangle 5"/>
          <p:cNvSpPr>
            <a:spLocks noGrp="1" noChangeArrowheads="1"/>
          </p:cNvSpPr>
          <p:nvPr>
            <p:ph type="body" idx="1"/>
          </p:nvPr>
        </p:nvSpPr>
        <p:spPr>
          <a:xfrm>
            <a:off x="1854200" y="1962150"/>
            <a:ext cx="8388350" cy="4121150"/>
          </a:xfrm>
        </p:spPr>
        <p:txBody>
          <a:bodyPr/>
          <a:lstStyle/>
          <a:p>
            <a:r>
              <a:rPr lang="es-CR" altLang="en-US" dirty="0"/>
              <a:t>Informalmente, un objeto representa una entidad del mundo real</a:t>
            </a:r>
          </a:p>
          <a:p>
            <a:r>
              <a:rPr lang="es-CR" altLang="en-US" dirty="0"/>
              <a:t>Entidades Físicas </a:t>
            </a:r>
          </a:p>
          <a:p>
            <a:pPr lvl="2"/>
            <a:r>
              <a:rPr lang="es-CR" altLang="en-US" dirty="0"/>
              <a:t>(Ej.: </a:t>
            </a:r>
            <a:r>
              <a:rPr lang="es-AR" altLang="en-US" dirty="0"/>
              <a:t>Vehículo, Casa, Producto</a:t>
            </a:r>
            <a:r>
              <a:rPr lang="es-CR" altLang="en-US" dirty="0"/>
              <a:t>)</a:t>
            </a:r>
          </a:p>
          <a:p>
            <a:r>
              <a:rPr lang="es-CR" altLang="en-US" dirty="0"/>
              <a:t>Entidades Conceptuales </a:t>
            </a:r>
          </a:p>
          <a:p>
            <a:pPr lvl="1"/>
            <a:r>
              <a:rPr lang="es-CR" altLang="en-US" dirty="0"/>
              <a:t>(Ej.: Proceso Químico, </a:t>
            </a:r>
            <a:r>
              <a:rPr lang="es-AR" altLang="en-US" dirty="0"/>
              <a:t>Transacción Bancaria</a:t>
            </a:r>
            <a:r>
              <a:rPr lang="es-CR" altLang="en-US" dirty="0"/>
              <a:t>)</a:t>
            </a:r>
          </a:p>
          <a:p>
            <a:r>
              <a:rPr lang="es-CR" altLang="en-US" dirty="0"/>
              <a:t>Entidades de Software </a:t>
            </a:r>
          </a:p>
          <a:p>
            <a:pPr lvl="1"/>
            <a:r>
              <a:rPr lang="es-CR" altLang="en-US" dirty="0"/>
              <a:t>(Ej.: Lista Enlazada, </a:t>
            </a:r>
            <a:r>
              <a:rPr lang="es-AR" altLang="en-US" dirty="0"/>
              <a:t>Interfaz Gráfica</a:t>
            </a:r>
            <a:r>
              <a:rPr lang="es-CR" altLang="en-US" dirty="0"/>
              <a:t>)</a:t>
            </a:r>
          </a:p>
        </p:txBody>
      </p:sp>
    </p:spTree>
    <p:extLst>
      <p:ext uri="{BB962C8B-B14F-4D97-AF65-F5344CB8AC3E}">
        <p14:creationId xmlns:p14="http://schemas.microsoft.com/office/powerpoint/2010/main" val="632811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Rectangle 4"/>
          <p:cNvSpPr>
            <a:spLocks noGrp="1" noChangeArrowheads="1"/>
          </p:cNvSpPr>
          <p:nvPr>
            <p:ph type="title"/>
          </p:nvPr>
        </p:nvSpPr>
        <p:spPr/>
        <p:txBody>
          <a:bodyPr/>
          <a:lstStyle/>
          <a:p>
            <a:r>
              <a:rPr lang="es-CR" altLang="en-US"/>
              <a:t>¿Qué es un Objeto?</a:t>
            </a:r>
          </a:p>
        </p:txBody>
      </p:sp>
      <p:sp>
        <p:nvSpPr>
          <p:cNvPr id="560133" name="Rectangle 5"/>
          <p:cNvSpPr>
            <a:spLocks noGrp="1" noChangeArrowheads="1"/>
          </p:cNvSpPr>
          <p:nvPr>
            <p:ph type="body" idx="1"/>
          </p:nvPr>
        </p:nvSpPr>
        <p:spPr>
          <a:xfrm>
            <a:off x="1905000" y="2000251"/>
            <a:ext cx="8388350" cy="3821113"/>
          </a:xfrm>
        </p:spPr>
        <p:txBody>
          <a:bodyPr/>
          <a:lstStyle/>
          <a:p>
            <a:r>
              <a:rPr lang="es-CR" altLang="en-US" dirty="0" smtClean="0"/>
              <a:t>Definición Formal </a:t>
            </a:r>
            <a:r>
              <a:rPr lang="es-ES" altLang="en-US" dirty="0" smtClean="0"/>
              <a:t>(</a:t>
            </a:r>
            <a:r>
              <a:rPr lang="es-ES" altLang="en-US" dirty="0" err="1" smtClean="0"/>
              <a:t>Rumbaugh</a:t>
            </a:r>
            <a:r>
              <a:rPr lang="es-ES" altLang="en-US" dirty="0" smtClean="0"/>
              <a:t>)</a:t>
            </a:r>
            <a:r>
              <a:rPr lang="es-CR" altLang="en-US" dirty="0" smtClean="0"/>
              <a:t>:</a:t>
            </a:r>
          </a:p>
          <a:p>
            <a:pPr lvl="1"/>
            <a:r>
              <a:rPr lang="es-ES" altLang="en-US" dirty="0" smtClean="0"/>
              <a:t>“Un objeto es un concepto, abstracción o cosa con un significado y límites claros en el problema en cuestión” </a:t>
            </a:r>
          </a:p>
          <a:p>
            <a:r>
              <a:rPr lang="es-ES" altLang="en-US" dirty="0" smtClean="0"/>
              <a:t>Un objeto posee (</a:t>
            </a:r>
            <a:r>
              <a:rPr lang="es-ES" altLang="en-US" dirty="0" err="1" smtClean="0"/>
              <a:t>Booch</a:t>
            </a:r>
            <a:r>
              <a:rPr lang="es-ES" altLang="en-US" dirty="0" smtClean="0"/>
              <a:t>):</a:t>
            </a:r>
          </a:p>
          <a:p>
            <a:pPr lvl="1"/>
            <a:r>
              <a:rPr lang="es-ES" altLang="en-US" dirty="0" smtClean="0"/>
              <a:t>Estado</a:t>
            </a:r>
          </a:p>
          <a:p>
            <a:pPr lvl="1"/>
            <a:r>
              <a:rPr lang="es-ES" altLang="en-US" dirty="0" smtClean="0"/>
              <a:t>Comportamiento</a:t>
            </a:r>
          </a:p>
          <a:p>
            <a:pPr lvl="1"/>
            <a:r>
              <a:rPr lang="es-ES" altLang="en-US" dirty="0" smtClean="0"/>
              <a:t>Identidad</a:t>
            </a:r>
            <a:endParaRPr lang="es-CR" altLang="en-US" dirty="0"/>
          </a:p>
        </p:txBody>
      </p:sp>
      <p:sp>
        <p:nvSpPr>
          <p:cNvPr id="2" name="Rectángulo 1"/>
          <p:cNvSpPr/>
          <p:nvPr/>
        </p:nvSpPr>
        <p:spPr>
          <a:xfrm>
            <a:off x="6447522" y="6000234"/>
            <a:ext cx="5093061" cy="369332"/>
          </a:xfrm>
          <a:prstGeom prst="rect">
            <a:avLst/>
          </a:prstGeom>
        </p:spPr>
        <p:txBody>
          <a:bodyPr wrap="none">
            <a:spAutoFit/>
          </a:bodyPr>
          <a:lstStyle/>
          <a:p>
            <a:r>
              <a:rPr lang="es-ES" dirty="0"/>
              <a:t>Metodología Orientada a Objetos (OMT). </a:t>
            </a:r>
            <a:r>
              <a:rPr lang="es-ES" dirty="0" err="1"/>
              <a:t>Rumbaugh</a:t>
            </a:r>
            <a:endParaRPr lang="es-ES" dirty="0"/>
          </a:p>
        </p:txBody>
      </p:sp>
      <p:sp>
        <p:nvSpPr>
          <p:cNvPr id="3" name="Rectángulo 2"/>
          <p:cNvSpPr/>
          <p:nvPr/>
        </p:nvSpPr>
        <p:spPr>
          <a:xfrm>
            <a:off x="5750177" y="6369566"/>
            <a:ext cx="6152646" cy="369332"/>
          </a:xfrm>
          <a:prstGeom prst="rect">
            <a:avLst/>
          </a:prstGeom>
        </p:spPr>
        <p:txBody>
          <a:bodyPr wrap="none">
            <a:spAutoFit/>
          </a:bodyPr>
          <a:lstStyle/>
          <a:p>
            <a:r>
              <a:rPr lang="es-ES" dirty="0" err="1"/>
              <a:t>Booch</a:t>
            </a:r>
            <a:r>
              <a:rPr lang="es-ES" dirty="0"/>
              <a:t> G., </a:t>
            </a:r>
            <a:r>
              <a:rPr lang="es-ES" dirty="0" err="1"/>
              <a:t>Object</a:t>
            </a:r>
            <a:r>
              <a:rPr lang="es-ES" dirty="0"/>
              <a:t> </a:t>
            </a:r>
            <a:r>
              <a:rPr lang="es-ES" dirty="0" err="1"/>
              <a:t>Oriented</a:t>
            </a:r>
            <a:r>
              <a:rPr lang="es-ES" dirty="0"/>
              <a:t> </a:t>
            </a:r>
            <a:r>
              <a:rPr lang="es-ES" dirty="0" err="1"/>
              <a:t>Analysis</a:t>
            </a:r>
            <a:r>
              <a:rPr lang="es-ES" dirty="0"/>
              <a:t> and </a:t>
            </a:r>
            <a:r>
              <a:rPr lang="es-ES" dirty="0" err="1"/>
              <a:t>Design</a:t>
            </a:r>
            <a:r>
              <a:rPr lang="es-ES" dirty="0"/>
              <a:t> </a:t>
            </a:r>
            <a:r>
              <a:rPr lang="es-ES" dirty="0" err="1"/>
              <a:t>with</a:t>
            </a:r>
            <a:r>
              <a:rPr lang="es-ES" dirty="0"/>
              <a:t> </a:t>
            </a:r>
            <a:r>
              <a:rPr lang="es-ES" dirty="0" err="1"/>
              <a:t>Applications</a:t>
            </a:r>
            <a:endParaRPr lang="es-ES" dirty="0"/>
          </a:p>
        </p:txBody>
      </p:sp>
    </p:spTree>
    <p:extLst>
      <p:ext uri="{BB962C8B-B14F-4D97-AF65-F5344CB8AC3E}">
        <p14:creationId xmlns:p14="http://schemas.microsoft.com/office/powerpoint/2010/main" val="2079894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6" name="Rectangle 4"/>
          <p:cNvSpPr>
            <a:spLocks noGrp="1" noChangeArrowheads="1"/>
          </p:cNvSpPr>
          <p:nvPr>
            <p:ph type="title"/>
          </p:nvPr>
        </p:nvSpPr>
        <p:spPr/>
        <p:txBody>
          <a:bodyPr/>
          <a:lstStyle/>
          <a:p>
            <a:r>
              <a:rPr lang="es-AR" altLang="en-US"/>
              <a:t>Un objeto posee Estado</a:t>
            </a:r>
            <a:endParaRPr lang="en-US" altLang="en-US"/>
          </a:p>
        </p:txBody>
      </p:sp>
      <p:sp>
        <p:nvSpPr>
          <p:cNvPr id="607237" name="Rectangle 5"/>
          <p:cNvSpPr>
            <a:spLocks noGrp="1" noChangeArrowheads="1"/>
          </p:cNvSpPr>
          <p:nvPr>
            <p:ph idx="1"/>
          </p:nvPr>
        </p:nvSpPr>
        <p:spPr/>
        <p:txBody>
          <a:bodyPr/>
          <a:lstStyle/>
          <a:p>
            <a:r>
              <a:rPr lang="es-ES" altLang="en-US" b="1" i="1"/>
              <a:t>Lo que el objeto sabe</a:t>
            </a:r>
          </a:p>
          <a:p>
            <a:r>
              <a:rPr lang="es-ES" altLang="en-US"/>
              <a:t>El estado de un objeto es una de las posibles condiciones en que el objeto puede existir</a:t>
            </a:r>
          </a:p>
          <a:p>
            <a:r>
              <a:rPr lang="es-ES" altLang="en-US"/>
              <a:t>El estado normalmente cambia en el transcurso del tiempo</a:t>
            </a:r>
          </a:p>
          <a:p>
            <a:r>
              <a:rPr lang="es-ES" altLang="en-US"/>
              <a:t>El estado de un objeto es implementado por un conjunto de propiedades (atributos), además de las conexiones que puede tener con otros objetos</a:t>
            </a:r>
            <a:endParaRPr lang="en-US" altLang="en-US"/>
          </a:p>
        </p:txBody>
      </p:sp>
    </p:spTree>
    <p:extLst>
      <p:ext uri="{BB962C8B-B14F-4D97-AF65-F5344CB8AC3E}">
        <p14:creationId xmlns:p14="http://schemas.microsoft.com/office/powerpoint/2010/main" val="3723766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60" name="Rectangle 4"/>
          <p:cNvSpPr>
            <a:spLocks noGrp="1" noChangeArrowheads="1"/>
          </p:cNvSpPr>
          <p:nvPr>
            <p:ph type="title"/>
          </p:nvPr>
        </p:nvSpPr>
        <p:spPr/>
        <p:txBody>
          <a:bodyPr/>
          <a:lstStyle/>
          <a:p>
            <a:r>
              <a:rPr lang="es-AR" altLang="en-US"/>
              <a:t>Un objeto posee Comportamiento</a:t>
            </a:r>
            <a:endParaRPr lang="en-US" altLang="en-US"/>
          </a:p>
        </p:txBody>
      </p:sp>
      <p:sp>
        <p:nvSpPr>
          <p:cNvPr id="608261" name="Rectangle 5"/>
          <p:cNvSpPr>
            <a:spLocks noGrp="1" noChangeArrowheads="1"/>
          </p:cNvSpPr>
          <p:nvPr>
            <p:ph idx="1"/>
          </p:nvPr>
        </p:nvSpPr>
        <p:spPr/>
        <p:txBody>
          <a:bodyPr/>
          <a:lstStyle/>
          <a:p>
            <a:r>
              <a:rPr lang="es-ES" altLang="en-US" b="1" i="1"/>
              <a:t>Lo que el objeto puede hacer</a:t>
            </a:r>
          </a:p>
          <a:p>
            <a:r>
              <a:rPr lang="es-ES" altLang="en-US"/>
              <a:t>El comportamiento de un objeto determina cómo éste actúa y reacciona frente a las peticiones de otros objetos</a:t>
            </a:r>
          </a:p>
          <a:p>
            <a:r>
              <a:rPr lang="es-ES" altLang="en-US"/>
              <a:t>Es modelado por un conjunto de mensajes a los que el objeto puede responder (operaciones que puede realizar)</a:t>
            </a:r>
          </a:p>
          <a:p>
            <a:r>
              <a:rPr lang="es-ES" altLang="en-US"/>
              <a:t>Se implementa mediante métodos</a:t>
            </a:r>
            <a:endParaRPr lang="en-US" altLang="en-US"/>
          </a:p>
        </p:txBody>
      </p:sp>
    </p:spTree>
    <p:extLst>
      <p:ext uri="{BB962C8B-B14F-4D97-AF65-F5344CB8AC3E}">
        <p14:creationId xmlns:p14="http://schemas.microsoft.com/office/powerpoint/2010/main" val="1054427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422" name="Rectangle 142"/>
          <p:cNvSpPr>
            <a:spLocks noGrp="1" noChangeArrowheads="1"/>
          </p:cNvSpPr>
          <p:nvPr>
            <p:ph type="title"/>
          </p:nvPr>
        </p:nvSpPr>
        <p:spPr/>
        <p:txBody>
          <a:bodyPr/>
          <a:lstStyle/>
          <a:p>
            <a:r>
              <a:rPr lang="es-AR" altLang="en-US"/>
              <a:t>Un objeto posee Identidad</a:t>
            </a:r>
            <a:endParaRPr lang="en-US" altLang="en-US"/>
          </a:p>
        </p:txBody>
      </p:sp>
      <p:sp>
        <p:nvSpPr>
          <p:cNvPr id="609423" name="Rectangle 143"/>
          <p:cNvSpPr>
            <a:spLocks noGrp="1" noChangeArrowheads="1"/>
          </p:cNvSpPr>
          <p:nvPr>
            <p:ph idx="1"/>
          </p:nvPr>
        </p:nvSpPr>
        <p:spPr/>
        <p:txBody>
          <a:bodyPr/>
          <a:lstStyle/>
          <a:p>
            <a:r>
              <a:rPr lang="es-ES" altLang="en-US" dirty="0"/>
              <a:t>Cada objeto tiene una identidad única, incluso si su estado es idéntico al de otro objeto</a:t>
            </a:r>
            <a:endParaRPr lang="en-US" altLang="en-US" dirty="0"/>
          </a:p>
        </p:txBody>
      </p:sp>
      <p:grpSp>
        <p:nvGrpSpPr>
          <p:cNvPr id="609284" name="Group 4"/>
          <p:cNvGrpSpPr>
            <a:grpSpLocks/>
          </p:cNvGrpSpPr>
          <p:nvPr/>
        </p:nvGrpSpPr>
        <p:grpSpPr bwMode="auto">
          <a:xfrm>
            <a:off x="4964114" y="3451226"/>
            <a:ext cx="2319337" cy="2062163"/>
            <a:chOff x="1728" y="1169"/>
            <a:chExt cx="2302" cy="1980"/>
          </a:xfrm>
        </p:grpSpPr>
        <p:sp>
          <p:nvSpPr>
            <p:cNvPr id="609285" name="AutoShape 5"/>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609286" name="Freeform 6"/>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87" name="Freeform 7"/>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66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88" name="Freeform 8"/>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89" name="Freeform 9"/>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0" name="Freeform 10"/>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1" name="Freeform 11"/>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2" name="Freeform 12"/>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3" name="Freeform 13"/>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4" name="Freeform 14"/>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5" name="Freeform 15"/>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6" name="Freeform 16"/>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7" name="Freeform 17"/>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8" name="Freeform 18"/>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299" name="Freeform 19"/>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0" name="Freeform 20"/>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1" name="Freeform 21"/>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2" name="Freeform 22"/>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3" name="Freeform 23"/>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4" name="Freeform 24"/>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5" name="Freeform 25"/>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6" name="Freeform 26"/>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7" name="Freeform 27"/>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8" name="Freeform 28"/>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09" name="Freeform 29"/>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0" name="Freeform 30"/>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1" name="Freeform 31"/>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2" name="Freeform 32"/>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3" name="Freeform 33"/>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4" name="Freeform 34"/>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5" name="Freeform 35"/>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6" name="Freeform 36"/>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7" name="Freeform 37"/>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8" name="Freeform 38"/>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19" name="Freeform 39"/>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0" name="Freeform 40"/>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1" name="Freeform 41"/>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2" name="Freeform 42"/>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3" name="Freeform 43"/>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4" name="Freeform 44"/>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5" name="Freeform 45"/>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6" name="Freeform 46"/>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7" name="Freeform 47"/>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8" name="Freeform 48"/>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29" name="Freeform 49"/>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609330" name="Group 50"/>
          <p:cNvGrpSpPr>
            <a:grpSpLocks/>
          </p:cNvGrpSpPr>
          <p:nvPr/>
        </p:nvGrpSpPr>
        <p:grpSpPr bwMode="auto">
          <a:xfrm>
            <a:off x="7597775" y="3540126"/>
            <a:ext cx="2427288" cy="1890713"/>
            <a:chOff x="1728" y="1169"/>
            <a:chExt cx="2302" cy="1980"/>
          </a:xfrm>
        </p:grpSpPr>
        <p:sp>
          <p:nvSpPr>
            <p:cNvPr id="609331" name="AutoShape 51"/>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609332" name="Freeform 52"/>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3" name="Freeform 53"/>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4" name="Freeform 54"/>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5" name="Freeform 55"/>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6" name="Freeform 56"/>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7" name="Freeform 57"/>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8" name="Freeform 58"/>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39" name="Freeform 59"/>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0" name="Freeform 60"/>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1" name="Freeform 61"/>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2" name="Freeform 62"/>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3" name="Freeform 63"/>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4" name="Freeform 64"/>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5" name="Freeform 65"/>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6" name="Freeform 66"/>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7" name="Freeform 67"/>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8" name="Freeform 68"/>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49" name="Freeform 69"/>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0" name="Freeform 70"/>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1" name="Freeform 71"/>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2" name="Freeform 72"/>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3" name="Freeform 73"/>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4" name="Freeform 74"/>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5" name="Freeform 75"/>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6" name="Freeform 76"/>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7" name="Freeform 77"/>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8" name="Freeform 78"/>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59" name="Freeform 79"/>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0" name="Freeform 80"/>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1" name="Freeform 81"/>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2" name="Freeform 82"/>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3" name="Freeform 83"/>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4" name="Freeform 84"/>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5" name="Freeform 85"/>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6" name="Freeform 86"/>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7" name="Freeform 87"/>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8" name="Freeform 88"/>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69" name="Freeform 89"/>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0" name="Freeform 90"/>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1" name="Freeform 91"/>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2" name="Freeform 92"/>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3" name="Freeform 93"/>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4" name="Freeform 94"/>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5" name="Freeform 95"/>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grpSp>
        <p:nvGrpSpPr>
          <p:cNvPr id="609376" name="Group 96"/>
          <p:cNvGrpSpPr>
            <a:grpSpLocks/>
          </p:cNvGrpSpPr>
          <p:nvPr/>
        </p:nvGrpSpPr>
        <p:grpSpPr bwMode="auto">
          <a:xfrm>
            <a:off x="2159000" y="3559175"/>
            <a:ext cx="2438400" cy="1924050"/>
            <a:chOff x="1728" y="1169"/>
            <a:chExt cx="2302" cy="1980"/>
          </a:xfrm>
        </p:grpSpPr>
        <p:sp>
          <p:nvSpPr>
            <p:cNvPr id="609377" name="AutoShape 97"/>
            <p:cNvSpPr>
              <a:spLocks noChangeAspect="1" noChangeArrowheads="1" noTextEdit="1"/>
            </p:cNvSpPr>
            <p:nvPr/>
          </p:nvSpPr>
          <p:spPr bwMode="auto">
            <a:xfrm>
              <a:off x="1728" y="1169"/>
              <a:ext cx="2302" cy="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609378" name="Freeform 98"/>
            <p:cNvSpPr>
              <a:spLocks/>
            </p:cNvSpPr>
            <p:nvPr/>
          </p:nvSpPr>
          <p:spPr bwMode="auto">
            <a:xfrm>
              <a:off x="1769" y="2143"/>
              <a:ext cx="2126" cy="712"/>
            </a:xfrm>
            <a:custGeom>
              <a:avLst/>
              <a:gdLst>
                <a:gd name="T0" fmla="*/ 825 w 2126"/>
                <a:gd name="T1" fmla="*/ 119 h 712"/>
                <a:gd name="T2" fmla="*/ 905 w 2126"/>
                <a:gd name="T3" fmla="*/ 102 h 712"/>
                <a:gd name="T4" fmla="*/ 1017 w 2126"/>
                <a:gd name="T5" fmla="*/ 80 h 712"/>
                <a:gd name="T6" fmla="*/ 1154 w 2126"/>
                <a:gd name="T7" fmla="*/ 59 h 712"/>
                <a:gd name="T8" fmla="*/ 1306 w 2126"/>
                <a:gd name="T9" fmla="*/ 37 h 712"/>
                <a:gd name="T10" fmla="*/ 1466 w 2126"/>
                <a:gd name="T11" fmla="*/ 20 h 712"/>
                <a:gd name="T12" fmla="*/ 1622 w 2126"/>
                <a:gd name="T13" fmla="*/ 7 h 712"/>
                <a:gd name="T14" fmla="*/ 1768 w 2126"/>
                <a:gd name="T15" fmla="*/ 0 h 712"/>
                <a:gd name="T16" fmla="*/ 1895 w 2126"/>
                <a:gd name="T17" fmla="*/ 2 h 712"/>
                <a:gd name="T18" fmla="*/ 1991 w 2126"/>
                <a:gd name="T19" fmla="*/ 14 h 712"/>
                <a:gd name="T20" fmla="*/ 2049 w 2126"/>
                <a:gd name="T21" fmla="*/ 39 h 712"/>
                <a:gd name="T22" fmla="*/ 2124 w 2126"/>
                <a:gd name="T23" fmla="*/ 175 h 712"/>
                <a:gd name="T24" fmla="*/ 2115 w 2126"/>
                <a:gd name="T25" fmla="*/ 284 h 712"/>
                <a:gd name="T26" fmla="*/ 2108 w 2126"/>
                <a:gd name="T27" fmla="*/ 323 h 712"/>
                <a:gd name="T28" fmla="*/ 2103 w 2126"/>
                <a:gd name="T29" fmla="*/ 457 h 712"/>
                <a:gd name="T30" fmla="*/ 2016 w 2126"/>
                <a:gd name="T31" fmla="*/ 601 h 712"/>
                <a:gd name="T32" fmla="*/ 1861 w 2126"/>
                <a:gd name="T33" fmla="*/ 605 h 712"/>
                <a:gd name="T34" fmla="*/ 1781 w 2126"/>
                <a:gd name="T35" fmla="*/ 526 h 712"/>
                <a:gd name="T36" fmla="*/ 1758 w 2126"/>
                <a:gd name="T37" fmla="*/ 474 h 712"/>
                <a:gd name="T38" fmla="*/ 1724 w 2126"/>
                <a:gd name="T39" fmla="*/ 464 h 712"/>
                <a:gd name="T40" fmla="*/ 1674 w 2126"/>
                <a:gd name="T41" fmla="*/ 460 h 712"/>
                <a:gd name="T42" fmla="*/ 1624 w 2126"/>
                <a:gd name="T43" fmla="*/ 460 h 712"/>
                <a:gd name="T44" fmla="*/ 1567 w 2126"/>
                <a:gd name="T45" fmla="*/ 467 h 712"/>
                <a:gd name="T46" fmla="*/ 1491 w 2126"/>
                <a:gd name="T47" fmla="*/ 478 h 712"/>
                <a:gd name="T48" fmla="*/ 1414 w 2126"/>
                <a:gd name="T49" fmla="*/ 490 h 712"/>
                <a:gd name="T50" fmla="*/ 1355 w 2126"/>
                <a:gd name="T51" fmla="*/ 501 h 712"/>
                <a:gd name="T52" fmla="*/ 1332 w 2126"/>
                <a:gd name="T53" fmla="*/ 505 h 712"/>
                <a:gd name="T54" fmla="*/ 1322 w 2126"/>
                <a:gd name="T55" fmla="*/ 521 h 712"/>
                <a:gd name="T56" fmla="*/ 1279 w 2126"/>
                <a:gd name="T57" fmla="*/ 549 h 712"/>
                <a:gd name="T58" fmla="*/ 1199 w 2126"/>
                <a:gd name="T59" fmla="*/ 556 h 712"/>
                <a:gd name="T60" fmla="*/ 1154 w 2126"/>
                <a:gd name="T61" fmla="*/ 539 h 712"/>
                <a:gd name="T62" fmla="*/ 1138 w 2126"/>
                <a:gd name="T63" fmla="*/ 521 h 712"/>
                <a:gd name="T64" fmla="*/ 1044 w 2126"/>
                <a:gd name="T65" fmla="*/ 549 h 712"/>
                <a:gd name="T66" fmla="*/ 1021 w 2126"/>
                <a:gd name="T67" fmla="*/ 621 h 712"/>
                <a:gd name="T68" fmla="*/ 948 w 2126"/>
                <a:gd name="T69" fmla="*/ 701 h 712"/>
                <a:gd name="T70" fmla="*/ 800 w 2126"/>
                <a:gd name="T71" fmla="*/ 699 h 712"/>
                <a:gd name="T72" fmla="*/ 724 w 2126"/>
                <a:gd name="T73" fmla="*/ 619 h 712"/>
                <a:gd name="T74" fmla="*/ 708 w 2126"/>
                <a:gd name="T75" fmla="*/ 569 h 712"/>
                <a:gd name="T76" fmla="*/ 615 w 2126"/>
                <a:gd name="T77" fmla="*/ 573 h 712"/>
                <a:gd name="T78" fmla="*/ 592 w 2126"/>
                <a:gd name="T79" fmla="*/ 562 h 712"/>
                <a:gd name="T80" fmla="*/ 576 w 2126"/>
                <a:gd name="T81" fmla="*/ 551 h 712"/>
                <a:gd name="T82" fmla="*/ 526 w 2126"/>
                <a:gd name="T83" fmla="*/ 555 h 712"/>
                <a:gd name="T84" fmla="*/ 452 w 2126"/>
                <a:gd name="T85" fmla="*/ 562 h 712"/>
                <a:gd name="T86" fmla="*/ 374 w 2126"/>
                <a:gd name="T87" fmla="*/ 571 h 712"/>
                <a:gd name="T88" fmla="*/ 309 w 2126"/>
                <a:gd name="T89" fmla="*/ 580 h 712"/>
                <a:gd name="T90" fmla="*/ 285 w 2126"/>
                <a:gd name="T91" fmla="*/ 583 h 712"/>
                <a:gd name="T92" fmla="*/ 272 w 2126"/>
                <a:gd name="T93" fmla="*/ 599 h 712"/>
                <a:gd name="T94" fmla="*/ 228 w 2126"/>
                <a:gd name="T95" fmla="*/ 626 h 712"/>
                <a:gd name="T96" fmla="*/ 126 w 2126"/>
                <a:gd name="T97" fmla="*/ 624 h 712"/>
                <a:gd name="T98" fmla="*/ 35 w 2126"/>
                <a:gd name="T99" fmla="*/ 535 h 712"/>
                <a:gd name="T100" fmla="*/ 2 w 2126"/>
                <a:gd name="T101" fmla="*/ 448 h 712"/>
                <a:gd name="T102" fmla="*/ 30 w 2126"/>
                <a:gd name="T103" fmla="*/ 426 h 712"/>
                <a:gd name="T104" fmla="*/ 164 w 2126"/>
                <a:gd name="T105" fmla="*/ 375 h 712"/>
                <a:gd name="T106" fmla="*/ 359 w 2126"/>
                <a:gd name="T107" fmla="*/ 298 h 712"/>
                <a:gd name="T108" fmla="*/ 566 w 2126"/>
                <a:gd name="T109" fmla="*/ 218 h 712"/>
                <a:gd name="T110" fmla="*/ 733 w 2126"/>
                <a:gd name="T111" fmla="*/ 15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26" h="712">
                  <a:moveTo>
                    <a:pt x="797" y="128"/>
                  </a:moveTo>
                  <a:lnTo>
                    <a:pt x="809" y="125"/>
                  </a:lnTo>
                  <a:lnTo>
                    <a:pt x="825" y="119"/>
                  </a:lnTo>
                  <a:lnTo>
                    <a:pt x="848" y="114"/>
                  </a:lnTo>
                  <a:lnTo>
                    <a:pt x="875" y="109"/>
                  </a:lnTo>
                  <a:lnTo>
                    <a:pt x="905" y="102"/>
                  </a:lnTo>
                  <a:lnTo>
                    <a:pt x="939" y="94"/>
                  </a:lnTo>
                  <a:lnTo>
                    <a:pt x="977" y="87"/>
                  </a:lnTo>
                  <a:lnTo>
                    <a:pt x="1017" y="80"/>
                  </a:lnTo>
                  <a:lnTo>
                    <a:pt x="1060" y="73"/>
                  </a:lnTo>
                  <a:lnTo>
                    <a:pt x="1106" y="66"/>
                  </a:lnTo>
                  <a:lnTo>
                    <a:pt x="1154" y="59"/>
                  </a:lnTo>
                  <a:lnTo>
                    <a:pt x="1204" y="52"/>
                  </a:lnTo>
                  <a:lnTo>
                    <a:pt x="1254" y="45"/>
                  </a:lnTo>
                  <a:lnTo>
                    <a:pt x="1306" y="37"/>
                  </a:lnTo>
                  <a:lnTo>
                    <a:pt x="1359" y="32"/>
                  </a:lnTo>
                  <a:lnTo>
                    <a:pt x="1412" y="25"/>
                  </a:lnTo>
                  <a:lnTo>
                    <a:pt x="1466" y="20"/>
                  </a:lnTo>
                  <a:lnTo>
                    <a:pt x="1519" y="14"/>
                  </a:lnTo>
                  <a:lnTo>
                    <a:pt x="1571" y="11"/>
                  </a:lnTo>
                  <a:lnTo>
                    <a:pt x="1622" y="7"/>
                  </a:lnTo>
                  <a:lnTo>
                    <a:pt x="1672" y="4"/>
                  </a:lnTo>
                  <a:lnTo>
                    <a:pt x="1722" y="2"/>
                  </a:lnTo>
                  <a:lnTo>
                    <a:pt x="1768" y="0"/>
                  </a:lnTo>
                  <a:lnTo>
                    <a:pt x="1813" y="0"/>
                  </a:lnTo>
                  <a:lnTo>
                    <a:pt x="1855" y="0"/>
                  </a:lnTo>
                  <a:lnTo>
                    <a:pt x="1895" y="2"/>
                  </a:lnTo>
                  <a:lnTo>
                    <a:pt x="1930" y="5"/>
                  </a:lnTo>
                  <a:lnTo>
                    <a:pt x="1962" y="9"/>
                  </a:lnTo>
                  <a:lnTo>
                    <a:pt x="1991" y="14"/>
                  </a:lnTo>
                  <a:lnTo>
                    <a:pt x="2016" y="21"/>
                  </a:lnTo>
                  <a:lnTo>
                    <a:pt x="2035" y="28"/>
                  </a:lnTo>
                  <a:lnTo>
                    <a:pt x="2049" y="39"/>
                  </a:lnTo>
                  <a:lnTo>
                    <a:pt x="2088" y="84"/>
                  </a:lnTo>
                  <a:lnTo>
                    <a:pt x="2112" y="128"/>
                  </a:lnTo>
                  <a:lnTo>
                    <a:pt x="2124" y="175"/>
                  </a:lnTo>
                  <a:lnTo>
                    <a:pt x="2126" y="218"/>
                  </a:lnTo>
                  <a:lnTo>
                    <a:pt x="2122" y="255"/>
                  </a:lnTo>
                  <a:lnTo>
                    <a:pt x="2115" y="284"/>
                  </a:lnTo>
                  <a:lnTo>
                    <a:pt x="2110" y="303"/>
                  </a:lnTo>
                  <a:lnTo>
                    <a:pt x="2106" y="310"/>
                  </a:lnTo>
                  <a:lnTo>
                    <a:pt x="2108" y="323"/>
                  </a:lnTo>
                  <a:lnTo>
                    <a:pt x="2110" y="355"/>
                  </a:lnTo>
                  <a:lnTo>
                    <a:pt x="2110" y="403"/>
                  </a:lnTo>
                  <a:lnTo>
                    <a:pt x="2103" y="457"/>
                  </a:lnTo>
                  <a:lnTo>
                    <a:pt x="2087" y="512"/>
                  </a:lnTo>
                  <a:lnTo>
                    <a:pt x="2058" y="562"/>
                  </a:lnTo>
                  <a:lnTo>
                    <a:pt x="2016" y="601"/>
                  </a:lnTo>
                  <a:lnTo>
                    <a:pt x="1953" y="621"/>
                  </a:lnTo>
                  <a:lnTo>
                    <a:pt x="1903" y="619"/>
                  </a:lnTo>
                  <a:lnTo>
                    <a:pt x="1861" y="605"/>
                  </a:lnTo>
                  <a:lnTo>
                    <a:pt x="1827" y="581"/>
                  </a:lnTo>
                  <a:lnTo>
                    <a:pt x="1800" y="555"/>
                  </a:lnTo>
                  <a:lnTo>
                    <a:pt x="1781" y="526"/>
                  </a:lnTo>
                  <a:lnTo>
                    <a:pt x="1768" y="499"/>
                  </a:lnTo>
                  <a:lnTo>
                    <a:pt x="1759" y="482"/>
                  </a:lnTo>
                  <a:lnTo>
                    <a:pt x="1758" y="474"/>
                  </a:lnTo>
                  <a:lnTo>
                    <a:pt x="1749" y="469"/>
                  </a:lnTo>
                  <a:lnTo>
                    <a:pt x="1736" y="466"/>
                  </a:lnTo>
                  <a:lnTo>
                    <a:pt x="1724" y="464"/>
                  </a:lnTo>
                  <a:lnTo>
                    <a:pt x="1708" y="462"/>
                  </a:lnTo>
                  <a:lnTo>
                    <a:pt x="1692" y="460"/>
                  </a:lnTo>
                  <a:lnTo>
                    <a:pt x="1674" y="460"/>
                  </a:lnTo>
                  <a:lnTo>
                    <a:pt x="1656" y="460"/>
                  </a:lnTo>
                  <a:lnTo>
                    <a:pt x="1637" y="460"/>
                  </a:lnTo>
                  <a:lnTo>
                    <a:pt x="1624" y="460"/>
                  </a:lnTo>
                  <a:lnTo>
                    <a:pt x="1608" y="462"/>
                  </a:lnTo>
                  <a:lnTo>
                    <a:pt x="1589" y="464"/>
                  </a:lnTo>
                  <a:lnTo>
                    <a:pt x="1567" y="467"/>
                  </a:lnTo>
                  <a:lnTo>
                    <a:pt x="1542" y="471"/>
                  </a:lnTo>
                  <a:lnTo>
                    <a:pt x="1517" y="474"/>
                  </a:lnTo>
                  <a:lnTo>
                    <a:pt x="1491" y="478"/>
                  </a:lnTo>
                  <a:lnTo>
                    <a:pt x="1464" y="482"/>
                  </a:lnTo>
                  <a:lnTo>
                    <a:pt x="1439" y="487"/>
                  </a:lnTo>
                  <a:lnTo>
                    <a:pt x="1414" y="490"/>
                  </a:lnTo>
                  <a:lnTo>
                    <a:pt x="1393" y="494"/>
                  </a:lnTo>
                  <a:lnTo>
                    <a:pt x="1373" y="498"/>
                  </a:lnTo>
                  <a:lnTo>
                    <a:pt x="1355" y="501"/>
                  </a:lnTo>
                  <a:lnTo>
                    <a:pt x="1343" y="503"/>
                  </a:lnTo>
                  <a:lnTo>
                    <a:pt x="1336" y="505"/>
                  </a:lnTo>
                  <a:lnTo>
                    <a:pt x="1332" y="505"/>
                  </a:lnTo>
                  <a:lnTo>
                    <a:pt x="1331" y="507"/>
                  </a:lnTo>
                  <a:lnTo>
                    <a:pt x="1329" y="514"/>
                  </a:lnTo>
                  <a:lnTo>
                    <a:pt x="1322" y="521"/>
                  </a:lnTo>
                  <a:lnTo>
                    <a:pt x="1313" y="532"/>
                  </a:lnTo>
                  <a:lnTo>
                    <a:pt x="1299" y="540"/>
                  </a:lnTo>
                  <a:lnTo>
                    <a:pt x="1279" y="549"/>
                  </a:lnTo>
                  <a:lnTo>
                    <a:pt x="1254" y="555"/>
                  </a:lnTo>
                  <a:lnTo>
                    <a:pt x="1224" y="558"/>
                  </a:lnTo>
                  <a:lnTo>
                    <a:pt x="1199" y="556"/>
                  </a:lnTo>
                  <a:lnTo>
                    <a:pt x="1181" y="553"/>
                  </a:lnTo>
                  <a:lnTo>
                    <a:pt x="1165" y="546"/>
                  </a:lnTo>
                  <a:lnTo>
                    <a:pt x="1154" y="539"/>
                  </a:lnTo>
                  <a:lnTo>
                    <a:pt x="1147" y="532"/>
                  </a:lnTo>
                  <a:lnTo>
                    <a:pt x="1142" y="526"/>
                  </a:lnTo>
                  <a:lnTo>
                    <a:pt x="1138" y="521"/>
                  </a:lnTo>
                  <a:lnTo>
                    <a:pt x="1138" y="519"/>
                  </a:lnTo>
                  <a:lnTo>
                    <a:pt x="1046" y="542"/>
                  </a:lnTo>
                  <a:lnTo>
                    <a:pt x="1044" y="549"/>
                  </a:lnTo>
                  <a:lnTo>
                    <a:pt x="1041" y="567"/>
                  </a:lnTo>
                  <a:lnTo>
                    <a:pt x="1034" y="592"/>
                  </a:lnTo>
                  <a:lnTo>
                    <a:pt x="1021" y="621"/>
                  </a:lnTo>
                  <a:lnTo>
                    <a:pt x="1003" y="651"/>
                  </a:lnTo>
                  <a:lnTo>
                    <a:pt x="978" y="680"/>
                  </a:lnTo>
                  <a:lnTo>
                    <a:pt x="948" y="701"/>
                  </a:lnTo>
                  <a:lnTo>
                    <a:pt x="907" y="712"/>
                  </a:lnTo>
                  <a:lnTo>
                    <a:pt x="847" y="712"/>
                  </a:lnTo>
                  <a:lnTo>
                    <a:pt x="800" y="699"/>
                  </a:lnTo>
                  <a:lnTo>
                    <a:pt x="765" y="676"/>
                  </a:lnTo>
                  <a:lnTo>
                    <a:pt x="740" y="647"/>
                  </a:lnTo>
                  <a:lnTo>
                    <a:pt x="724" y="619"/>
                  </a:lnTo>
                  <a:lnTo>
                    <a:pt x="713" y="594"/>
                  </a:lnTo>
                  <a:lnTo>
                    <a:pt x="710" y="576"/>
                  </a:lnTo>
                  <a:lnTo>
                    <a:pt x="708" y="569"/>
                  </a:lnTo>
                  <a:lnTo>
                    <a:pt x="665" y="573"/>
                  </a:lnTo>
                  <a:lnTo>
                    <a:pt x="635" y="574"/>
                  </a:lnTo>
                  <a:lnTo>
                    <a:pt x="615" y="573"/>
                  </a:lnTo>
                  <a:lnTo>
                    <a:pt x="603" y="571"/>
                  </a:lnTo>
                  <a:lnTo>
                    <a:pt x="598" y="567"/>
                  </a:lnTo>
                  <a:lnTo>
                    <a:pt x="592" y="562"/>
                  </a:lnTo>
                  <a:lnTo>
                    <a:pt x="589" y="556"/>
                  </a:lnTo>
                  <a:lnTo>
                    <a:pt x="583" y="553"/>
                  </a:lnTo>
                  <a:lnTo>
                    <a:pt x="576" y="551"/>
                  </a:lnTo>
                  <a:lnTo>
                    <a:pt x="564" y="551"/>
                  </a:lnTo>
                  <a:lnTo>
                    <a:pt x="548" y="553"/>
                  </a:lnTo>
                  <a:lnTo>
                    <a:pt x="526" y="555"/>
                  </a:lnTo>
                  <a:lnTo>
                    <a:pt x="503" y="556"/>
                  </a:lnTo>
                  <a:lnTo>
                    <a:pt x="478" y="558"/>
                  </a:lnTo>
                  <a:lnTo>
                    <a:pt x="452" y="562"/>
                  </a:lnTo>
                  <a:lnTo>
                    <a:pt x="425" y="565"/>
                  </a:lnTo>
                  <a:lnTo>
                    <a:pt x="398" y="567"/>
                  </a:lnTo>
                  <a:lnTo>
                    <a:pt x="374" y="571"/>
                  </a:lnTo>
                  <a:lnTo>
                    <a:pt x="349" y="574"/>
                  </a:lnTo>
                  <a:lnTo>
                    <a:pt x="327" y="578"/>
                  </a:lnTo>
                  <a:lnTo>
                    <a:pt x="309" y="580"/>
                  </a:lnTo>
                  <a:lnTo>
                    <a:pt x="297" y="581"/>
                  </a:lnTo>
                  <a:lnTo>
                    <a:pt x="288" y="583"/>
                  </a:lnTo>
                  <a:lnTo>
                    <a:pt x="285" y="583"/>
                  </a:lnTo>
                  <a:lnTo>
                    <a:pt x="283" y="585"/>
                  </a:lnTo>
                  <a:lnTo>
                    <a:pt x="279" y="590"/>
                  </a:lnTo>
                  <a:lnTo>
                    <a:pt x="272" y="599"/>
                  </a:lnTo>
                  <a:lnTo>
                    <a:pt x="261" y="608"/>
                  </a:lnTo>
                  <a:lnTo>
                    <a:pt x="245" y="617"/>
                  </a:lnTo>
                  <a:lnTo>
                    <a:pt x="228" y="626"/>
                  </a:lnTo>
                  <a:lnTo>
                    <a:pt x="203" y="631"/>
                  </a:lnTo>
                  <a:lnTo>
                    <a:pt x="174" y="633"/>
                  </a:lnTo>
                  <a:lnTo>
                    <a:pt x="126" y="624"/>
                  </a:lnTo>
                  <a:lnTo>
                    <a:pt x="89" y="603"/>
                  </a:lnTo>
                  <a:lnTo>
                    <a:pt x="59" y="573"/>
                  </a:lnTo>
                  <a:lnTo>
                    <a:pt x="35" y="535"/>
                  </a:lnTo>
                  <a:lnTo>
                    <a:pt x="18" y="499"/>
                  </a:lnTo>
                  <a:lnTo>
                    <a:pt x="7" y="469"/>
                  </a:lnTo>
                  <a:lnTo>
                    <a:pt x="2" y="448"/>
                  </a:lnTo>
                  <a:lnTo>
                    <a:pt x="0" y="439"/>
                  </a:lnTo>
                  <a:lnTo>
                    <a:pt x="7" y="435"/>
                  </a:lnTo>
                  <a:lnTo>
                    <a:pt x="30" y="426"/>
                  </a:lnTo>
                  <a:lnTo>
                    <a:pt x="64" y="414"/>
                  </a:lnTo>
                  <a:lnTo>
                    <a:pt x="110" y="396"/>
                  </a:lnTo>
                  <a:lnTo>
                    <a:pt x="164" y="375"/>
                  </a:lnTo>
                  <a:lnTo>
                    <a:pt x="224" y="351"/>
                  </a:lnTo>
                  <a:lnTo>
                    <a:pt x="290" y="325"/>
                  </a:lnTo>
                  <a:lnTo>
                    <a:pt x="359" y="298"/>
                  </a:lnTo>
                  <a:lnTo>
                    <a:pt x="430" y="271"/>
                  </a:lnTo>
                  <a:lnTo>
                    <a:pt x="500" y="244"/>
                  </a:lnTo>
                  <a:lnTo>
                    <a:pt x="566" y="218"/>
                  </a:lnTo>
                  <a:lnTo>
                    <a:pt x="630" y="193"/>
                  </a:lnTo>
                  <a:lnTo>
                    <a:pt x="685" y="171"/>
                  </a:lnTo>
                  <a:lnTo>
                    <a:pt x="733" y="153"/>
                  </a:lnTo>
                  <a:lnTo>
                    <a:pt x="770" y="139"/>
                  </a:lnTo>
                  <a:lnTo>
                    <a:pt x="797"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79" name="Freeform 99"/>
            <p:cNvSpPr>
              <a:spLocks/>
            </p:cNvSpPr>
            <p:nvPr/>
          </p:nvSpPr>
          <p:spPr bwMode="auto">
            <a:xfrm>
              <a:off x="1742" y="1797"/>
              <a:ext cx="2167" cy="861"/>
            </a:xfrm>
            <a:custGeom>
              <a:avLst/>
              <a:gdLst>
                <a:gd name="T0" fmla="*/ 223 w 2167"/>
                <a:gd name="T1" fmla="*/ 196 h 861"/>
                <a:gd name="T2" fmla="*/ 151 w 2167"/>
                <a:gd name="T3" fmla="*/ 285 h 861"/>
                <a:gd name="T4" fmla="*/ 102 w 2167"/>
                <a:gd name="T5" fmla="*/ 401 h 861"/>
                <a:gd name="T6" fmla="*/ 100 w 2167"/>
                <a:gd name="T7" fmla="*/ 462 h 861"/>
                <a:gd name="T8" fmla="*/ 86 w 2167"/>
                <a:gd name="T9" fmla="*/ 474 h 861"/>
                <a:gd name="T10" fmla="*/ 32 w 2167"/>
                <a:gd name="T11" fmla="*/ 548 h 861"/>
                <a:gd name="T12" fmla="*/ 0 w 2167"/>
                <a:gd name="T13" fmla="*/ 683 h 861"/>
                <a:gd name="T14" fmla="*/ 27 w 2167"/>
                <a:gd name="T15" fmla="*/ 788 h 861"/>
                <a:gd name="T16" fmla="*/ 77 w 2167"/>
                <a:gd name="T17" fmla="*/ 812 h 861"/>
                <a:gd name="T18" fmla="*/ 118 w 2167"/>
                <a:gd name="T19" fmla="*/ 813 h 861"/>
                <a:gd name="T20" fmla="*/ 182 w 2167"/>
                <a:gd name="T21" fmla="*/ 819 h 861"/>
                <a:gd name="T22" fmla="*/ 281 w 2167"/>
                <a:gd name="T23" fmla="*/ 826 h 861"/>
                <a:gd name="T24" fmla="*/ 392 w 2167"/>
                <a:gd name="T25" fmla="*/ 835 h 861"/>
                <a:gd name="T26" fmla="*/ 486 w 2167"/>
                <a:gd name="T27" fmla="*/ 845 h 861"/>
                <a:gd name="T28" fmla="*/ 541 w 2167"/>
                <a:gd name="T29" fmla="*/ 854 h 861"/>
                <a:gd name="T30" fmla="*/ 596 w 2167"/>
                <a:gd name="T31" fmla="*/ 861 h 861"/>
                <a:gd name="T32" fmla="*/ 651 w 2167"/>
                <a:gd name="T33" fmla="*/ 828 h 861"/>
                <a:gd name="T34" fmla="*/ 708 w 2167"/>
                <a:gd name="T35" fmla="*/ 721 h 861"/>
                <a:gd name="T36" fmla="*/ 788 w 2167"/>
                <a:gd name="T37" fmla="*/ 585 h 861"/>
                <a:gd name="T38" fmla="*/ 913 w 2167"/>
                <a:gd name="T39" fmla="*/ 499 h 861"/>
                <a:gd name="T40" fmla="*/ 1057 w 2167"/>
                <a:gd name="T41" fmla="*/ 540 h 861"/>
                <a:gd name="T42" fmla="*/ 1112 w 2167"/>
                <a:gd name="T43" fmla="*/ 692 h 861"/>
                <a:gd name="T44" fmla="*/ 1116 w 2167"/>
                <a:gd name="T45" fmla="*/ 806 h 861"/>
                <a:gd name="T46" fmla="*/ 1112 w 2167"/>
                <a:gd name="T47" fmla="*/ 849 h 861"/>
                <a:gd name="T48" fmla="*/ 1130 w 2167"/>
                <a:gd name="T49" fmla="*/ 854 h 861"/>
                <a:gd name="T50" fmla="*/ 1181 w 2167"/>
                <a:gd name="T51" fmla="*/ 803 h 861"/>
                <a:gd name="T52" fmla="*/ 1274 w 2167"/>
                <a:gd name="T53" fmla="*/ 769 h 861"/>
                <a:gd name="T54" fmla="*/ 1406 w 2167"/>
                <a:gd name="T55" fmla="*/ 742 h 861"/>
                <a:gd name="T56" fmla="*/ 1546 w 2167"/>
                <a:gd name="T57" fmla="*/ 722 h 861"/>
                <a:gd name="T58" fmla="*/ 1665 w 2167"/>
                <a:gd name="T59" fmla="*/ 703 h 861"/>
                <a:gd name="T60" fmla="*/ 1729 w 2167"/>
                <a:gd name="T61" fmla="*/ 680 h 861"/>
                <a:gd name="T62" fmla="*/ 1767 w 2167"/>
                <a:gd name="T63" fmla="*/ 660 h 861"/>
                <a:gd name="T64" fmla="*/ 1790 w 2167"/>
                <a:gd name="T65" fmla="*/ 660 h 861"/>
                <a:gd name="T66" fmla="*/ 1813 w 2167"/>
                <a:gd name="T67" fmla="*/ 624 h 861"/>
                <a:gd name="T68" fmla="*/ 1872 w 2167"/>
                <a:gd name="T69" fmla="*/ 510 h 861"/>
                <a:gd name="T70" fmla="*/ 1964 w 2167"/>
                <a:gd name="T71" fmla="*/ 412 h 861"/>
                <a:gd name="T72" fmla="*/ 2066 w 2167"/>
                <a:gd name="T73" fmla="*/ 430 h 861"/>
                <a:gd name="T74" fmla="*/ 2128 w 2167"/>
                <a:gd name="T75" fmla="*/ 510 h 861"/>
                <a:gd name="T76" fmla="*/ 2147 w 2167"/>
                <a:gd name="T77" fmla="*/ 571 h 861"/>
                <a:gd name="T78" fmla="*/ 2163 w 2167"/>
                <a:gd name="T79" fmla="*/ 560 h 861"/>
                <a:gd name="T80" fmla="*/ 2149 w 2167"/>
                <a:gd name="T81" fmla="*/ 473 h 861"/>
                <a:gd name="T82" fmla="*/ 2075 w 2167"/>
                <a:gd name="T83" fmla="*/ 364 h 861"/>
                <a:gd name="T84" fmla="*/ 2062 w 2167"/>
                <a:gd name="T85" fmla="*/ 301 h 861"/>
                <a:gd name="T86" fmla="*/ 1996 w 2167"/>
                <a:gd name="T87" fmla="*/ 298 h 861"/>
                <a:gd name="T88" fmla="*/ 1872 w 2167"/>
                <a:gd name="T89" fmla="*/ 366 h 861"/>
                <a:gd name="T90" fmla="*/ 1786 w 2167"/>
                <a:gd name="T91" fmla="*/ 480 h 861"/>
                <a:gd name="T92" fmla="*/ 1836 w 2167"/>
                <a:gd name="T93" fmla="*/ 335 h 861"/>
                <a:gd name="T94" fmla="*/ 1891 w 2167"/>
                <a:gd name="T95" fmla="*/ 69 h 861"/>
                <a:gd name="T96" fmla="*/ 1852 w 2167"/>
                <a:gd name="T97" fmla="*/ 7 h 861"/>
                <a:gd name="T98" fmla="*/ 1721 w 2167"/>
                <a:gd name="T99" fmla="*/ 34 h 861"/>
                <a:gd name="T100" fmla="*/ 1521 w 2167"/>
                <a:gd name="T101" fmla="*/ 77 h 861"/>
                <a:gd name="T102" fmla="*/ 1295 w 2167"/>
                <a:gd name="T103" fmla="*/ 121 h 861"/>
                <a:gd name="T104" fmla="*/ 1082 w 2167"/>
                <a:gd name="T105" fmla="*/ 160 h 861"/>
                <a:gd name="T106" fmla="*/ 920 w 2167"/>
                <a:gd name="T107" fmla="*/ 184 h 861"/>
                <a:gd name="T108" fmla="*/ 772 w 2167"/>
                <a:gd name="T109" fmla="*/ 198 h 861"/>
                <a:gd name="T110" fmla="*/ 626 w 2167"/>
                <a:gd name="T111" fmla="*/ 205 h 861"/>
                <a:gd name="T112" fmla="*/ 488 w 2167"/>
                <a:gd name="T113" fmla="*/ 205 h 861"/>
                <a:gd name="T114" fmla="*/ 360 w 2167"/>
                <a:gd name="T115" fmla="*/ 196 h 861"/>
                <a:gd name="T116" fmla="*/ 244 w 2167"/>
                <a:gd name="T117" fmla="*/ 175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67" h="861">
                  <a:moveTo>
                    <a:pt x="244" y="175"/>
                  </a:moveTo>
                  <a:lnTo>
                    <a:pt x="239" y="180"/>
                  </a:lnTo>
                  <a:lnTo>
                    <a:pt x="223" y="196"/>
                  </a:lnTo>
                  <a:lnTo>
                    <a:pt x="201" y="219"/>
                  </a:lnTo>
                  <a:lnTo>
                    <a:pt x="176" y="250"/>
                  </a:lnTo>
                  <a:lnTo>
                    <a:pt x="151" y="285"/>
                  </a:lnTo>
                  <a:lnTo>
                    <a:pt x="128" y="323"/>
                  </a:lnTo>
                  <a:lnTo>
                    <a:pt x="111" y="362"/>
                  </a:lnTo>
                  <a:lnTo>
                    <a:pt x="102" y="401"/>
                  </a:lnTo>
                  <a:lnTo>
                    <a:pt x="98" y="440"/>
                  </a:lnTo>
                  <a:lnTo>
                    <a:pt x="100" y="458"/>
                  </a:lnTo>
                  <a:lnTo>
                    <a:pt x="100" y="462"/>
                  </a:lnTo>
                  <a:lnTo>
                    <a:pt x="102" y="460"/>
                  </a:lnTo>
                  <a:lnTo>
                    <a:pt x="98" y="464"/>
                  </a:lnTo>
                  <a:lnTo>
                    <a:pt x="86" y="474"/>
                  </a:lnTo>
                  <a:lnTo>
                    <a:pt x="70" y="492"/>
                  </a:lnTo>
                  <a:lnTo>
                    <a:pt x="50" y="515"/>
                  </a:lnTo>
                  <a:lnTo>
                    <a:pt x="32" y="548"/>
                  </a:lnTo>
                  <a:lnTo>
                    <a:pt x="14" y="585"/>
                  </a:lnTo>
                  <a:lnTo>
                    <a:pt x="4" y="631"/>
                  </a:lnTo>
                  <a:lnTo>
                    <a:pt x="0" y="683"/>
                  </a:lnTo>
                  <a:lnTo>
                    <a:pt x="4" y="731"/>
                  </a:lnTo>
                  <a:lnTo>
                    <a:pt x="14" y="765"/>
                  </a:lnTo>
                  <a:lnTo>
                    <a:pt x="27" y="788"/>
                  </a:lnTo>
                  <a:lnTo>
                    <a:pt x="43" y="803"/>
                  </a:lnTo>
                  <a:lnTo>
                    <a:pt x="61" y="810"/>
                  </a:lnTo>
                  <a:lnTo>
                    <a:pt x="77" y="812"/>
                  </a:lnTo>
                  <a:lnTo>
                    <a:pt x="93" y="813"/>
                  </a:lnTo>
                  <a:lnTo>
                    <a:pt x="107" y="813"/>
                  </a:lnTo>
                  <a:lnTo>
                    <a:pt x="118" y="813"/>
                  </a:lnTo>
                  <a:lnTo>
                    <a:pt x="134" y="815"/>
                  </a:lnTo>
                  <a:lnTo>
                    <a:pt x="155" y="817"/>
                  </a:lnTo>
                  <a:lnTo>
                    <a:pt x="182" y="819"/>
                  </a:lnTo>
                  <a:lnTo>
                    <a:pt x="212" y="820"/>
                  </a:lnTo>
                  <a:lnTo>
                    <a:pt x="246" y="824"/>
                  </a:lnTo>
                  <a:lnTo>
                    <a:pt x="281" y="826"/>
                  </a:lnTo>
                  <a:lnTo>
                    <a:pt x="319" y="829"/>
                  </a:lnTo>
                  <a:lnTo>
                    <a:pt x="354" y="833"/>
                  </a:lnTo>
                  <a:lnTo>
                    <a:pt x="392" y="835"/>
                  </a:lnTo>
                  <a:lnTo>
                    <a:pt x="425" y="838"/>
                  </a:lnTo>
                  <a:lnTo>
                    <a:pt x="457" y="842"/>
                  </a:lnTo>
                  <a:lnTo>
                    <a:pt x="486" y="845"/>
                  </a:lnTo>
                  <a:lnTo>
                    <a:pt x="509" y="849"/>
                  </a:lnTo>
                  <a:lnTo>
                    <a:pt x="529" y="851"/>
                  </a:lnTo>
                  <a:lnTo>
                    <a:pt x="541" y="854"/>
                  </a:lnTo>
                  <a:lnTo>
                    <a:pt x="559" y="860"/>
                  </a:lnTo>
                  <a:lnTo>
                    <a:pt x="578" y="861"/>
                  </a:lnTo>
                  <a:lnTo>
                    <a:pt x="596" y="861"/>
                  </a:lnTo>
                  <a:lnTo>
                    <a:pt x="616" y="856"/>
                  </a:lnTo>
                  <a:lnTo>
                    <a:pt x="634" y="845"/>
                  </a:lnTo>
                  <a:lnTo>
                    <a:pt x="651" y="828"/>
                  </a:lnTo>
                  <a:lnTo>
                    <a:pt x="671" y="801"/>
                  </a:lnTo>
                  <a:lnTo>
                    <a:pt x="689" y="765"/>
                  </a:lnTo>
                  <a:lnTo>
                    <a:pt x="708" y="721"/>
                  </a:lnTo>
                  <a:lnTo>
                    <a:pt x="731" y="674"/>
                  </a:lnTo>
                  <a:lnTo>
                    <a:pt x="758" y="628"/>
                  </a:lnTo>
                  <a:lnTo>
                    <a:pt x="788" y="585"/>
                  </a:lnTo>
                  <a:lnTo>
                    <a:pt x="824" y="548"/>
                  </a:lnTo>
                  <a:lnTo>
                    <a:pt x="865" y="517"/>
                  </a:lnTo>
                  <a:lnTo>
                    <a:pt x="913" y="499"/>
                  </a:lnTo>
                  <a:lnTo>
                    <a:pt x="968" y="494"/>
                  </a:lnTo>
                  <a:lnTo>
                    <a:pt x="1020" y="508"/>
                  </a:lnTo>
                  <a:lnTo>
                    <a:pt x="1057" y="540"/>
                  </a:lnTo>
                  <a:lnTo>
                    <a:pt x="1084" y="585"/>
                  </a:lnTo>
                  <a:lnTo>
                    <a:pt x="1101" y="637"/>
                  </a:lnTo>
                  <a:lnTo>
                    <a:pt x="1112" y="692"/>
                  </a:lnTo>
                  <a:lnTo>
                    <a:pt x="1116" y="742"/>
                  </a:lnTo>
                  <a:lnTo>
                    <a:pt x="1117" y="781"/>
                  </a:lnTo>
                  <a:lnTo>
                    <a:pt x="1116" y="806"/>
                  </a:lnTo>
                  <a:lnTo>
                    <a:pt x="1114" y="822"/>
                  </a:lnTo>
                  <a:lnTo>
                    <a:pt x="1112" y="836"/>
                  </a:lnTo>
                  <a:lnTo>
                    <a:pt x="1112" y="849"/>
                  </a:lnTo>
                  <a:lnTo>
                    <a:pt x="1116" y="856"/>
                  </a:lnTo>
                  <a:lnTo>
                    <a:pt x="1121" y="860"/>
                  </a:lnTo>
                  <a:lnTo>
                    <a:pt x="1130" y="854"/>
                  </a:lnTo>
                  <a:lnTo>
                    <a:pt x="1144" y="840"/>
                  </a:lnTo>
                  <a:lnTo>
                    <a:pt x="1165" y="817"/>
                  </a:lnTo>
                  <a:lnTo>
                    <a:pt x="1181" y="803"/>
                  </a:lnTo>
                  <a:lnTo>
                    <a:pt x="1206" y="790"/>
                  </a:lnTo>
                  <a:lnTo>
                    <a:pt x="1237" y="779"/>
                  </a:lnTo>
                  <a:lnTo>
                    <a:pt x="1274" y="769"/>
                  </a:lnTo>
                  <a:lnTo>
                    <a:pt x="1315" y="760"/>
                  </a:lnTo>
                  <a:lnTo>
                    <a:pt x="1359" y="751"/>
                  </a:lnTo>
                  <a:lnTo>
                    <a:pt x="1406" y="742"/>
                  </a:lnTo>
                  <a:lnTo>
                    <a:pt x="1454" y="735"/>
                  </a:lnTo>
                  <a:lnTo>
                    <a:pt x="1500" y="728"/>
                  </a:lnTo>
                  <a:lnTo>
                    <a:pt x="1546" y="722"/>
                  </a:lnTo>
                  <a:lnTo>
                    <a:pt x="1591" y="715"/>
                  </a:lnTo>
                  <a:lnTo>
                    <a:pt x="1630" y="708"/>
                  </a:lnTo>
                  <a:lnTo>
                    <a:pt x="1665" y="703"/>
                  </a:lnTo>
                  <a:lnTo>
                    <a:pt x="1694" y="696"/>
                  </a:lnTo>
                  <a:lnTo>
                    <a:pt x="1715" y="688"/>
                  </a:lnTo>
                  <a:lnTo>
                    <a:pt x="1729" y="680"/>
                  </a:lnTo>
                  <a:lnTo>
                    <a:pt x="1745" y="667"/>
                  </a:lnTo>
                  <a:lnTo>
                    <a:pt x="1758" y="660"/>
                  </a:lnTo>
                  <a:lnTo>
                    <a:pt x="1767" y="660"/>
                  </a:lnTo>
                  <a:lnTo>
                    <a:pt x="1776" y="660"/>
                  </a:lnTo>
                  <a:lnTo>
                    <a:pt x="1783" y="662"/>
                  </a:lnTo>
                  <a:lnTo>
                    <a:pt x="1790" y="660"/>
                  </a:lnTo>
                  <a:lnTo>
                    <a:pt x="1795" y="656"/>
                  </a:lnTo>
                  <a:lnTo>
                    <a:pt x="1802" y="646"/>
                  </a:lnTo>
                  <a:lnTo>
                    <a:pt x="1813" y="624"/>
                  </a:lnTo>
                  <a:lnTo>
                    <a:pt x="1827" y="592"/>
                  </a:lnTo>
                  <a:lnTo>
                    <a:pt x="1847" y="553"/>
                  </a:lnTo>
                  <a:lnTo>
                    <a:pt x="1872" y="510"/>
                  </a:lnTo>
                  <a:lnTo>
                    <a:pt x="1898" y="469"/>
                  </a:lnTo>
                  <a:lnTo>
                    <a:pt x="1930" y="435"/>
                  </a:lnTo>
                  <a:lnTo>
                    <a:pt x="1964" y="412"/>
                  </a:lnTo>
                  <a:lnTo>
                    <a:pt x="2000" y="405"/>
                  </a:lnTo>
                  <a:lnTo>
                    <a:pt x="2035" y="412"/>
                  </a:lnTo>
                  <a:lnTo>
                    <a:pt x="2066" y="430"/>
                  </a:lnTo>
                  <a:lnTo>
                    <a:pt x="2091" y="453"/>
                  </a:lnTo>
                  <a:lnTo>
                    <a:pt x="2112" y="482"/>
                  </a:lnTo>
                  <a:lnTo>
                    <a:pt x="2128" y="510"/>
                  </a:lnTo>
                  <a:lnTo>
                    <a:pt x="2139" y="537"/>
                  </a:lnTo>
                  <a:lnTo>
                    <a:pt x="2146" y="558"/>
                  </a:lnTo>
                  <a:lnTo>
                    <a:pt x="2147" y="571"/>
                  </a:lnTo>
                  <a:lnTo>
                    <a:pt x="2151" y="576"/>
                  </a:lnTo>
                  <a:lnTo>
                    <a:pt x="2156" y="572"/>
                  </a:lnTo>
                  <a:lnTo>
                    <a:pt x="2163" y="560"/>
                  </a:lnTo>
                  <a:lnTo>
                    <a:pt x="2167" y="540"/>
                  </a:lnTo>
                  <a:lnTo>
                    <a:pt x="2163" y="512"/>
                  </a:lnTo>
                  <a:lnTo>
                    <a:pt x="2149" y="473"/>
                  </a:lnTo>
                  <a:lnTo>
                    <a:pt x="2121" y="426"/>
                  </a:lnTo>
                  <a:lnTo>
                    <a:pt x="2076" y="369"/>
                  </a:lnTo>
                  <a:lnTo>
                    <a:pt x="2075" y="364"/>
                  </a:lnTo>
                  <a:lnTo>
                    <a:pt x="2071" y="350"/>
                  </a:lnTo>
                  <a:lnTo>
                    <a:pt x="2066" y="328"/>
                  </a:lnTo>
                  <a:lnTo>
                    <a:pt x="2062" y="301"/>
                  </a:lnTo>
                  <a:lnTo>
                    <a:pt x="2053" y="292"/>
                  </a:lnTo>
                  <a:lnTo>
                    <a:pt x="2030" y="291"/>
                  </a:lnTo>
                  <a:lnTo>
                    <a:pt x="1996" y="298"/>
                  </a:lnTo>
                  <a:lnTo>
                    <a:pt x="1957" y="312"/>
                  </a:lnTo>
                  <a:lnTo>
                    <a:pt x="1914" y="335"/>
                  </a:lnTo>
                  <a:lnTo>
                    <a:pt x="1872" y="366"/>
                  </a:lnTo>
                  <a:lnTo>
                    <a:pt x="1834" y="405"/>
                  </a:lnTo>
                  <a:lnTo>
                    <a:pt x="1802" y="453"/>
                  </a:lnTo>
                  <a:lnTo>
                    <a:pt x="1786" y="480"/>
                  </a:lnTo>
                  <a:lnTo>
                    <a:pt x="1792" y="462"/>
                  </a:lnTo>
                  <a:lnTo>
                    <a:pt x="1809" y="410"/>
                  </a:lnTo>
                  <a:lnTo>
                    <a:pt x="1836" y="335"/>
                  </a:lnTo>
                  <a:lnTo>
                    <a:pt x="1861" y="248"/>
                  </a:lnTo>
                  <a:lnTo>
                    <a:pt x="1882" y="155"/>
                  </a:lnTo>
                  <a:lnTo>
                    <a:pt x="1891" y="69"/>
                  </a:lnTo>
                  <a:lnTo>
                    <a:pt x="1881" y="0"/>
                  </a:lnTo>
                  <a:lnTo>
                    <a:pt x="1873" y="2"/>
                  </a:lnTo>
                  <a:lnTo>
                    <a:pt x="1852" y="7"/>
                  </a:lnTo>
                  <a:lnTo>
                    <a:pt x="1818" y="14"/>
                  </a:lnTo>
                  <a:lnTo>
                    <a:pt x="1774" y="23"/>
                  </a:lnTo>
                  <a:lnTo>
                    <a:pt x="1721" y="34"/>
                  </a:lnTo>
                  <a:lnTo>
                    <a:pt x="1660" y="48"/>
                  </a:lnTo>
                  <a:lnTo>
                    <a:pt x="1594" y="62"/>
                  </a:lnTo>
                  <a:lnTo>
                    <a:pt x="1521" y="77"/>
                  </a:lnTo>
                  <a:lnTo>
                    <a:pt x="1447" y="91"/>
                  </a:lnTo>
                  <a:lnTo>
                    <a:pt x="1370" y="107"/>
                  </a:lnTo>
                  <a:lnTo>
                    <a:pt x="1295" y="121"/>
                  </a:lnTo>
                  <a:lnTo>
                    <a:pt x="1221" y="135"/>
                  </a:lnTo>
                  <a:lnTo>
                    <a:pt x="1149" y="150"/>
                  </a:lnTo>
                  <a:lnTo>
                    <a:pt x="1082" y="160"/>
                  </a:lnTo>
                  <a:lnTo>
                    <a:pt x="1021" y="171"/>
                  </a:lnTo>
                  <a:lnTo>
                    <a:pt x="968" y="178"/>
                  </a:lnTo>
                  <a:lnTo>
                    <a:pt x="920" y="184"/>
                  </a:lnTo>
                  <a:lnTo>
                    <a:pt x="870" y="189"/>
                  </a:lnTo>
                  <a:lnTo>
                    <a:pt x="820" y="194"/>
                  </a:lnTo>
                  <a:lnTo>
                    <a:pt x="772" y="198"/>
                  </a:lnTo>
                  <a:lnTo>
                    <a:pt x="722" y="201"/>
                  </a:lnTo>
                  <a:lnTo>
                    <a:pt x="674" y="203"/>
                  </a:lnTo>
                  <a:lnTo>
                    <a:pt x="626" y="205"/>
                  </a:lnTo>
                  <a:lnTo>
                    <a:pt x="580" y="207"/>
                  </a:lnTo>
                  <a:lnTo>
                    <a:pt x="534" y="207"/>
                  </a:lnTo>
                  <a:lnTo>
                    <a:pt x="488" y="205"/>
                  </a:lnTo>
                  <a:lnTo>
                    <a:pt x="443" y="203"/>
                  </a:lnTo>
                  <a:lnTo>
                    <a:pt x="401" y="200"/>
                  </a:lnTo>
                  <a:lnTo>
                    <a:pt x="360" y="196"/>
                  </a:lnTo>
                  <a:lnTo>
                    <a:pt x="319" y="191"/>
                  </a:lnTo>
                  <a:lnTo>
                    <a:pt x="281" y="184"/>
                  </a:lnTo>
                  <a:lnTo>
                    <a:pt x="244" y="175"/>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0" name="Freeform 100"/>
            <p:cNvSpPr>
              <a:spLocks/>
            </p:cNvSpPr>
            <p:nvPr/>
          </p:nvSpPr>
          <p:spPr bwMode="auto">
            <a:xfrm>
              <a:off x="1972" y="1444"/>
              <a:ext cx="1852" cy="1170"/>
            </a:xfrm>
            <a:custGeom>
              <a:avLst/>
              <a:gdLst>
                <a:gd name="T0" fmla="*/ 10 w 1852"/>
                <a:gd name="T1" fmla="*/ 531 h 1170"/>
                <a:gd name="T2" fmla="*/ 48 w 1852"/>
                <a:gd name="T3" fmla="*/ 501 h 1170"/>
                <a:gd name="T4" fmla="*/ 87 w 1852"/>
                <a:gd name="T5" fmla="*/ 460 h 1170"/>
                <a:gd name="T6" fmla="*/ 101 w 1852"/>
                <a:gd name="T7" fmla="*/ 465 h 1170"/>
                <a:gd name="T8" fmla="*/ 151 w 1852"/>
                <a:gd name="T9" fmla="*/ 478 h 1170"/>
                <a:gd name="T10" fmla="*/ 247 w 1852"/>
                <a:gd name="T11" fmla="*/ 487 h 1170"/>
                <a:gd name="T12" fmla="*/ 402 w 1852"/>
                <a:gd name="T13" fmla="*/ 483 h 1170"/>
                <a:gd name="T14" fmla="*/ 624 w 1852"/>
                <a:gd name="T15" fmla="*/ 456 h 1170"/>
                <a:gd name="T16" fmla="*/ 729 w 1852"/>
                <a:gd name="T17" fmla="*/ 422 h 1170"/>
                <a:gd name="T18" fmla="*/ 809 w 1852"/>
                <a:gd name="T19" fmla="*/ 312 h 1170"/>
                <a:gd name="T20" fmla="*/ 966 w 1852"/>
                <a:gd name="T21" fmla="*/ 100 h 1170"/>
                <a:gd name="T22" fmla="*/ 1017 w 1852"/>
                <a:gd name="T23" fmla="*/ 51 h 1170"/>
                <a:gd name="T24" fmla="*/ 1080 w 1852"/>
                <a:gd name="T25" fmla="*/ 23 h 1170"/>
                <a:gd name="T26" fmla="*/ 1147 w 1852"/>
                <a:gd name="T27" fmla="*/ 7 h 1170"/>
                <a:gd name="T28" fmla="*/ 1211 w 1852"/>
                <a:gd name="T29" fmla="*/ 1 h 1170"/>
                <a:gd name="T30" fmla="*/ 1266 w 1852"/>
                <a:gd name="T31" fmla="*/ 0 h 1170"/>
                <a:gd name="T32" fmla="*/ 1309 w 1852"/>
                <a:gd name="T33" fmla="*/ 0 h 1170"/>
                <a:gd name="T34" fmla="*/ 1412 w 1852"/>
                <a:gd name="T35" fmla="*/ 7 h 1170"/>
                <a:gd name="T36" fmla="*/ 1526 w 1852"/>
                <a:gd name="T37" fmla="*/ 25 h 1170"/>
                <a:gd name="T38" fmla="*/ 1563 w 1852"/>
                <a:gd name="T39" fmla="*/ 76 h 1170"/>
                <a:gd name="T40" fmla="*/ 1643 w 1852"/>
                <a:gd name="T41" fmla="*/ 194 h 1170"/>
                <a:gd name="T42" fmla="*/ 1699 w 1852"/>
                <a:gd name="T43" fmla="*/ 289 h 1170"/>
                <a:gd name="T44" fmla="*/ 1729 w 1852"/>
                <a:gd name="T45" fmla="*/ 321 h 1170"/>
                <a:gd name="T46" fmla="*/ 1779 w 1852"/>
                <a:gd name="T47" fmla="*/ 358 h 1170"/>
                <a:gd name="T48" fmla="*/ 1829 w 1852"/>
                <a:gd name="T49" fmla="*/ 399 h 1170"/>
                <a:gd name="T50" fmla="*/ 1850 w 1852"/>
                <a:gd name="T51" fmla="*/ 524 h 1170"/>
                <a:gd name="T52" fmla="*/ 1841 w 1852"/>
                <a:gd name="T53" fmla="*/ 649 h 1170"/>
                <a:gd name="T54" fmla="*/ 1789 w 1852"/>
                <a:gd name="T55" fmla="*/ 690 h 1170"/>
                <a:gd name="T56" fmla="*/ 1693 w 1852"/>
                <a:gd name="T57" fmla="*/ 715 h 1170"/>
                <a:gd name="T58" fmla="*/ 1579 w 1852"/>
                <a:gd name="T59" fmla="*/ 843 h 1170"/>
                <a:gd name="T60" fmla="*/ 1540 w 1852"/>
                <a:gd name="T61" fmla="*/ 954 h 1170"/>
                <a:gd name="T62" fmla="*/ 1555 w 1852"/>
                <a:gd name="T63" fmla="*/ 1004 h 1170"/>
                <a:gd name="T64" fmla="*/ 1565 w 1852"/>
                <a:gd name="T65" fmla="*/ 1015 h 1170"/>
                <a:gd name="T66" fmla="*/ 1547 w 1852"/>
                <a:gd name="T67" fmla="*/ 1040 h 1170"/>
                <a:gd name="T68" fmla="*/ 1487 w 1852"/>
                <a:gd name="T69" fmla="*/ 1075 h 1170"/>
                <a:gd name="T70" fmla="*/ 1357 w 1852"/>
                <a:gd name="T71" fmla="*/ 1116 h 1170"/>
                <a:gd name="T72" fmla="*/ 1140 w 1852"/>
                <a:gd name="T73" fmla="*/ 1152 h 1170"/>
                <a:gd name="T74" fmla="*/ 934 w 1852"/>
                <a:gd name="T75" fmla="*/ 1168 h 1170"/>
                <a:gd name="T76" fmla="*/ 919 w 1852"/>
                <a:gd name="T77" fmla="*/ 1140 h 1170"/>
                <a:gd name="T78" fmla="*/ 927 w 1852"/>
                <a:gd name="T79" fmla="*/ 1102 h 1170"/>
                <a:gd name="T80" fmla="*/ 976 w 1852"/>
                <a:gd name="T81" fmla="*/ 1082 h 1170"/>
                <a:gd name="T82" fmla="*/ 1067 w 1852"/>
                <a:gd name="T83" fmla="*/ 1063 h 1170"/>
                <a:gd name="T84" fmla="*/ 1186 w 1852"/>
                <a:gd name="T85" fmla="*/ 1034 h 1170"/>
                <a:gd name="T86" fmla="*/ 1309 w 1852"/>
                <a:gd name="T87" fmla="*/ 991 h 1170"/>
                <a:gd name="T88" fmla="*/ 1414 w 1852"/>
                <a:gd name="T89" fmla="*/ 929 h 1170"/>
                <a:gd name="T90" fmla="*/ 1471 w 1852"/>
                <a:gd name="T91" fmla="*/ 861 h 1170"/>
                <a:gd name="T92" fmla="*/ 1556 w 1852"/>
                <a:gd name="T93" fmla="*/ 701 h 1170"/>
                <a:gd name="T94" fmla="*/ 1619 w 1852"/>
                <a:gd name="T95" fmla="*/ 462 h 1170"/>
                <a:gd name="T96" fmla="*/ 1590 w 1852"/>
                <a:gd name="T97" fmla="*/ 394 h 1170"/>
                <a:gd name="T98" fmla="*/ 1492 w 1852"/>
                <a:gd name="T99" fmla="*/ 415 h 1170"/>
                <a:gd name="T100" fmla="*/ 1323 w 1852"/>
                <a:gd name="T101" fmla="*/ 447 h 1170"/>
                <a:gd name="T102" fmla="*/ 1096 w 1852"/>
                <a:gd name="T103" fmla="*/ 485 h 1170"/>
                <a:gd name="T104" fmla="*/ 822 w 1852"/>
                <a:gd name="T105" fmla="*/ 522 h 1170"/>
                <a:gd name="T106" fmla="*/ 523 w 1852"/>
                <a:gd name="T107" fmla="*/ 549 h 1170"/>
                <a:gd name="T108" fmla="*/ 302 w 1852"/>
                <a:gd name="T109" fmla="*/ 563 h 1170"/>
                <a:gd name="T110" fmla="*/ 165 w 1852"/>
                <a:gd name="T111" fmla="*/ 567 h 1170"/>
                <a:gd name="T112" fmla="*/ 83 w 1852"/>
                <a:gd name="T113" fmla="*/ 560 h 1170"/>
                <a:gd name="T114" fmla="*/ 37 w 1852"/>
                <a:gd name="T115" fmla="*/ 549 h 1170"/>
                <a:gd name="T116" fmla="*/ 0 w 1852"/>
                <a:gd name="T117" fmla="*/ 538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2" h="1170">
                  <a:moveTo>
                    <a:pt x="0" y="538"/>
                  </a:moveTo>
                  <a:lnTo>
                    <a:pt x="1" y="537"/>
                  </a:lnTo>
                  <a:lnTo>
                    <a:pt x="10" y="531"/>
                  </a:lnTo>
                  <a:lnTo>
                    <a:pt x="21" y="524"/>
                  </a:lnTo>
                  <a:lnTo>
                    <a:pt x="34" y="513"/>
                  </a:lnTo>
                  <a:lnTo>
                    <a:pt x="48" y="501"/>
                  </a:lnTo>
                  <a:lnTo>
                    <a:pt x="62" y="488"/>
                  </a:lnTo>
                  <a:lnTo>
                    <a:pt x="76" y="474"/>
                  </a:lnTo>
                  <a:lnTo>
                    <a:pt x="87" y="460"/>
                  </a:lnTo>
                  <a:lnTo>
                    <a:pt x="89" y="460"/>
                  </a:lnTo>
                  <a:lnTo>
                    <a:pt x="92" y="463"/>
                  </a:lnTo>
                  <a:lnTo>
                    <a:pt x="101" y="465"/>
                  </a:lnTo>
                  <a:lnTo>
                    <a:pt x="114" y="469"/>
                  </a:lnTo>
                  <a:lnTo>
                    <a:pt x="130" y="474"/>
                  </a:lnTo>
                  <a:lnTo>
                    <a:pt x="151" y="478"/>
                  </a:lnTo>
                  <a:lnTo>
                    <a:pt x="178" y="481"/>
                  </a:lnTo>
                  <a:lnTo>
                    <a:pt x="210" y="485"/>
                  </a:lnTo>
                  <a:lnTo>
                    <a:pt x="247" y="487"/>
                  </a:lnTo>
                  <a:lnTo>
                    <a:pt x="291" y="487"/>
                  </a:lnTo>
                  <a:lnTo>
                    <a:pt x="343" y="485"/>
                  </a:lnTo>
                  <a:lnTo>
                    <a:pt x="402" y="483"/>
                  </a:lnTo>
                  <a:lnTo>
                    <a:pt x="468" y="476"/>
                  </a:lnTo>
                  <a:lnTo>
                    <a:pt x="541" y="469"/>
                  </a:lnTo>
                  <a:lnTo>
                    <a:pt x="624" y="456"/>
                  </a:lnTo>
                  <a:lnTo>
                    <a:pt x="715" y="442"/>
                  </a:lnTo>
                  <a:lnTo>
                    <a:pt x="718" y="437"/>
                  </a:lnTo>
                  <a:lnTo>
                    <a:pt x="729" y="422"/>
                  </a:lnTo>
                  <a:lnTo>
                    <a:pt x="749" y="396"/>
                  </a:lnTo>
                  <a:lnTo>
                    <a:pt x="774" y="360"/>
                  </a:lnTo>
                  <a:lnTo>
                    <a:pt x="809" y="312"/>
                  </a:lnTo>
                  <a:lnTo>
                    <a:pt x="852" y="253"/>
                  </a:lnTo>
                  <a:lnTo>
                    <a:pt x="905" y="182"/>
                  </a:lnTo>
                  <a:lnTo>
                    <a:pt x="966" y="100"/>
                  </a:lnTo>
                  <a:lnTo>
                    <a:pt x="982" y="82"/>
                  </a:lnTo>
                  <a:lnTo>
                    <a:pt x="998" y="66"/>
                  </a:lnTo>
                  <a:lnTo>
                    <a:pt x="1017" y="51"/>
                  </a:lnTo>
                  <a:lnTo>
                    <a:pt x="1037" y="41"/>
                  </a:lnTo>
                  <a:lnTo>
                    <a:pt x="1058" y="30"/>
                  </a:lnTo>
                  <a:lnTo>
                    <a:pt x="1080" y="23"/>
                  </a:lnTo>
                  <a:lnTo>
                    <a:pt x="1101" y="16"/>
                  </a:lnTo>
                  <a:lnTo>
                    <a:pt x="1124" y="10"/>
                  </a:lnTo>
                  <a:lnTo>
                    <a:pt x="1147" y="7"/>
                  </a:lnTo>
                  <a:lnTo>
                    <a:pt x="1169" y="3"/>
                  </a:lnTo>
                  <a:lnTo>
                    <a:pt x="1190" y="1"/>
                  </a:lnTo>
                  <a:lnTo>
                    <a:pt x="1211" y="1"/>
                  </a:lnTo>
                  <a:lnTo>
                    <a:pt x="1231" y="0"/>
                  </a:lnTo>
                  <a:lnTo>
                    <a:pt x="1250" y="0"/>
                  </a:lnTo>
                  <a:lnTo>
                    <a:pt x="1266" y="0"/>
                  </a:lnTo>
                  <a:lnTo>
                    <a:pt x="1282" y="0"/>
                  </a:lnTo>
                  <a:lnTo>
                    <a:pt x="1289" y="0"/>
                  </a:lnTo>
                  <a:lnTo>
                    <a:pt x="1309" y="0"/>
                  </a:lnTo>
                  <a:lnTo>
                    <a:pt x="1338" y="1"/>
                  </a:lnTo>
                  <a:lnTo>
                    <a:pt x="1373" y="3"/>
                  </a:lnTo>
                  <a:lnTo>
                    <a:pt x="1412" y="7"/>
                  </a:lnTo>
                  <a:lnTo>
                    <a:pt x="1453" y="12"/>
                  </a:lnTo>
                  <a:lnTo>
                    <a:pt x="1492" y="18"/>
                  </a:lnTo>
                  <a:lnTo>
                    <a:pt x="1526" y="25"/>
                  </a:lnTo>
                  <a:lnTo>
                    <a:pt x="1531" y="32"/>
                  </a:lnTo>
                  <a:lnTo>
                    <a:pt x="1544" y="48"/>
                  </a:lnTo>
                  <a:lnTo>
                    <a:pt x="1563" y="76"/>
                  </a:lnTo>
                  <a:lnTo>
                    <a:pt x="1588" y="110"/>
                  </a:lnTo>
                  <a:lnTo>
                    <a:pt x="1615" y="150"/>
                  </a:lnTo>
                  <a:lnTo>
                    <a:pt x="1643" y="194"/>
                  </a:lnTo>
                  <a:lnTo>
                    <a:pt x="1672" y="239"/>
                  </a:lnTo>
                  <a:lnTo>
                    <a:pt x="1697" y="285"/>
                  </a:lnTo>
                  <a:lnTo>
                    <a:pt x="1699" y="289"/>
                  </a:lnTo>
                  <a:lnTo>
                    <a:pt x="1706" y="296"/>
                  </a:lnTo>
                  <a:lnTo>
                    <a:pt x="1715" y="308"/>
                  </a:lnTo>
                  <a:lnTo>
                    <a:pt x="1729" y="321"/>
                  </a:lnTo>
                  <a:lnTo>
                    <a:pt x="1743" y="335"/>
                  </a:lnTo>
                  <a:lnTo>
                    <a:pt x="1759" y="348"/>
                  </a:lnTo>
                  <a:lnTo>
                    <a:pt x="1779" y="358"/>
                  </a:lnTo>
                  <a:lnTo>
                    <a:pt x="1796" y="364"/>
                  </a:lnTo>
                  <a:lnTo>
                    <a:pt x="1814" y="374"/>
                  </a:lnTo>
                  <a:lnTo>
                    <a:pt x="1829" y="399"/>
                  </a:lnTo>
                  <a:lnTo>
                    <a:pt x="1839" y="435"/>
                  </a:lnTo>
                  <a:lnTo>
                    <a:pt x="1846" y="478"/>
                  </a:lnTo>
                  <a:lnTo>
                    <a:pt x="1850" y="524"/>
                  </a:lnTo>
                  <a:lnTo>
                    <a:pt x="1852" y="571"/>
                  </a:lnTo>
                  <a:lnTo>
                    <a:pt x="1848" y="613"/>
                  </a:lnTo>
                  <a:lnTo>
                    <a:pt x="1841" y="649"/>
                  </a:lnTo>
                  <a:lnTo>
                    <a:pt x="1829" y="672"/>
                  </a:lnTo>
                  <a:lnTo>
                    <a:pt x="1813" y="685"/>
                  </a:lnTo>
                  <a:lnTo>
                    <a:pt x="1789" y="690"/>
                  </a:lnTo>
                  <a:lnTo>
                    <a:pt x="1761" y="694"/>
                  </a:lnTo>
                  <a:lnTo>
                    <a:pt x="1729" y="701"/>
                  </a:lnTo>
                  <a:lnTo>
                    <a:pt x="1693" y="715"/>
                  </a:lnTo>
                  <a:lnTo>
                    <a:pt x="1654" y="744"/>
                  </a:lnTo>
                  <a:lnTo>
                    <a:pt x="1613" y="790"/>
                  </a:lnTo>
                  <a:lnTo>
                    <a:pt x="1579" y="843"/>
                  </a:lnTo>
                  <a:lnTo>
                    <a:pt x="1556" y="888"/>
                  </a:lnTo>
                  <a:lnTo>
                    <a:pt x="1544" y="925"/>
                  </a:lnTo>
                  <a:lnTo>
                    <a:pt x="1540" y="954"/>
                  </a:lnTo>
                  <a:lnTo>
                    <a:pt x="1540" y="977"/>
                  </a:lnTo>
                  <a:lnTo>
                    <a:pt x="1547" y="993"/>
                  </a:lnTo>
                  <a:lnTo>
                    <a:pt x="1555" y="1004"/>
                  </a:lnTo>
                  <a:lnTo>
                    <a:pt x="1562" y="1008"/>
                  </a:lnTo>
                  <a:lnTo>
                    <a:pt x="1563" y="1009"/>
                  </a:lnTo>
                  <a:lnTo>
                    <a:pt x="1565" y="1015"/>
                  </a:lnTo>
                  <a:lnTo>
                    <a:pt x="1563" y="1020"/>
                  </a:lnTo>
                  <a:lnTo>
                    <a:pt x="1558" y="1029"/>
                  </a:lnTo>
                  <a:lnTo>
                    <a:pt x="1547" y="1040"/>
                  </a:lnTo>
                  <a:lnTo>
                    <a:pt x="1533" y="1050"/>
                  </a:lnTo>
                  <a:lnTo>
                    <a:pt x="1514" y="1063"/>
                  </a:lnTo>
                  <a:lnTo>
                    <a:pt x="1487" y="1075"/>
                  </a:lnTo>
                  <a:lnTo>
                    <a:pt x="1451" y="1090"/>
                  </a:lnTo>
                  <a:lnTo>
                    <a:pt x="1409" y="1104"/>
                  </a:lnTo>
                  <a:lnTo>
                    <a:pt x="1357" y="1116"/>
                  </a:lnTo>
                  <a:lnTo>
                    <a:pt x="1297" y="1129"/>
                  </a:lnTo>
                  <a:lnTo>
                    <a:pt x="1224" y="1141"/>
                  </a:lnTo>
                  <a:lnTo>
                    <a:pt x="1140" y="1152"/>
                  </a:lnTo>
                  <a:lnTo>
                    <a:pt x="1044" y="1163"/>
                  </a:lnTo>
                  <a:lnTo>
                    <a:pt x="935" y="1170"/>
                  </a:lnTo>
                  <a:lnTo>
                    <a:pt x="934" y="1168"/>
                  </a:lnTo>
                  <a:lnTo>
                    <a:pt x="928" y="1161"/>
                  </a:lnTo>
                  <a:lnTo>
                    <a:pt x="923" y="1152"/>
                  </a:lnTo>
                  <a:lnTo>
                    <a:pt x="919" y="1140"/>
                  </a:lnTo>
                  <a:lnTo>
                    <a:pt x="918" y="1127"/>
                  </a:lnTo>
                  <a:lnTo>
                    <a:pt x="919" y="1113"/>
                  </a:lnTo>
                  <a:lnTo>
                    <a:pt x="927" y="1102"/>
                  </a:lnTo>
                  <a:lnTo>
                    <a:pt x="943" y="1091"/>
                  </a:lnTo>
                  <a:lnTo>
                    <a:pt x="957" y="1088"/>
                  </a:lnTo>
                  <a:lnTo>
                    <a:pt x="976" y="1082"/>
                  </a:lnTo>
                  <a:lnTo>
                    <a:pt x="1001" y="1077"/>
                  </a:lnTo>
                  <a:lnTo>
                    <a:pt x="1033" y="1070"/>
                  </a:lnTo>
                  <a:lnTo>
                    <a:pt x="1067" y="1063"/>
                  </a:lnTo>
                  <a:lnTo>
                    <a:pt x="1104" y="1056"/>
                  </a:lnTo>
                  <a:lnTo>
                    <a:pt x="1145" y="1045"/>
                  </a:lnTo>
                  <a:lnTo>
                    <a:pt x="1186" y="1034"/>
                  </a:lnTo>
                  <a:lnTo>
                    <a:pt x="1227" y="1022"/>
                  </a:lnTo>
                  <a:lnTo>
                    <a:pt x="1270" y="1008"/>
                  </a:lnTo>
                  <a:lnTo>
                    <a:pt x="1309" y="991"/>
                  </a:lnTo>
                  <a:lnTo>
                    <a:pt x="1348" y="972"/>
                  </a:lnTo>
                  <a:lnTo>
                    <a:pt x="1384" y="952"/>
                  </a:lnTo>
                  <a:lnTo>
                    <a:pt x="1414" y="929"/>
                  </a:lnTo>
                  <a:lnTo>
                    <a:pt x="1441" y="904"/>
                  </a:lnTo>
                  <a:lnTo>
                    <a:pt x="1462" y="876"/>
                  </a:lnTo>
                  <a:lnTo>
                    <a:pt x="1471" y="861"/>
                  </a:lnTo>
                  <a:lnTo>
                    <a:pt x="1492" y="826"/>
                  </a:lnTo>
                  <a:lnTo>
                    <a:pt x="1523" y="770"/>
                  </a:lnTo>
                  <a:lnTo>
                    <a:pt x="1556" y="701"/>
                  </a:lnTo>
                  <a:lnTo>
                    <a:pt x="1587" y="624"/>
                  </a:lnTo>
                  <a:lnTo>
                    <a:pt x="1610" y="542"/>
                  </a:lnTo>
                  <a:lnTo>
                    <a:pt x="1619" y="462"/>
                  </a:lnTo>
                  <a:lnTo>
                    <a:pt x="1610" y="389"/>
                  </a:lnTo>
                  <a:lnTo>
                    <a:pt x="1604" y="390"/>
                  </a:lnTo>
                  <a:lnTo>
                    <a:pt x="1590" y="394"/>
                  </a:lnTo>
                  <a:lnTo>
                    <a:pt x="1565" y="399"/>
                  </a:lnTo>
                  <a:lnTo>
                    <a:pt x="1533" y="406"/>
                  </a:lnTo>
                  <a:lnTo>
                    <a:pt x="1492" y="415"/>
                  </a:lnTo>
                  <a:lnTo>
                    <a:pt x="1442" y="424"/>
                  </a:lnTo>
                  <a:lnTo>
                    <a:pt x="1387" y="435"/>
                  </a:lnTo>
                  <a:lnTo>
                    <a:pt x="1323" y="447"/>
                  </a:lnTo>
                  <a:lnTo>
                    <a:pt x="1254" y="460"/>
                  </a:lnTo>
                  <a:lnTo>
                    <a:pt x="1177" y="472"/>
                  </a:lnTo>
                  <a:lnTo>
                    <a:pt x="1096" y="485"/>
                  </a:lnTo>
                  <a:lnTo>
                    <a:pt x="1008" y="497"/>
                  </a:lnTo>
                  <a:lnTo>
                    <a:pt x="918" y="510"/>
                  </a:lnTo>
                  <a:lnTo>
                    <a:pt x="822" y="522"/>
                  </a:lnTo>
                  <a:lnTo>
                    <a:pt x="722" y="533"/>
                  </a:lnTo>
                  <a:lnTo>
                    <a:pt x="619" y="542"/>
                  </a:lnTo>
                  <a:lnTo>
                    <a:pt x="523" y="549"/>
                  </a:lnTo>
                  <a:lnTo>
                    <a:pt x="439" y="556"/>
                  </a:lnTo>
                  <a:lnTo>
                    <a:pt x="366" y="560"/>
                  </a:lnTo>
                  <a:lnTo>
                    <a:pt x="302" y="563"/>
                  </a:lnTo>
                  <a:lnTo>
                    <a:pt x="249" y="565"/>
                  </a:lnTo>
                  <a:lnTo>
                    <a:pt x="203" y="567"/>
                  </a:lnTo>
                  <a:lnTo>
                    <a:pt x="165" y="567"/>
                  </a:lnTo>
                  <a:lnTo>
                    <a:pt x="133" y="565"/>
                  </a:lnTo>
                  <a:lnTo>
                    <a:pt x="106" y="563"/>
                  </a:lnTo>
                  <a:lnTo>
                    <a:pt x="83" y="560"/>
                  </a:lnTo>
                  <a:lnTo>
                    <a:pt x="66" y="558"/>
                  </a:lnTo>
                  <a:lnTo>
                    <a:pt x="51" y="554"/>
                  </a:lnTo>
                  <a:lnTo>
                    <a:pt x="37" y="549"/>
                  </a:lnTo>
                  <a:lnTo>
                    <a:pt x="25" y="546"/>
                  </a:lnTo>
                  <a:lnTo>
                    <a:pt x="12" y="542"/>
                  </a:lnTo>
                  <a:lnTo>
                    <a:pt x="0" y="538"/>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1" name="Freeform 101"/>
            <p:cNvSpPr>
              <a:spLocks/>
            </p:cNvSpPr>
            <p:nvPr/>
          </p:nvSpPr>
          <p:spPr bwMode="auto">
            <a:xfrm>
              <a:off x="2045" y="1437"/>
              <a:ext cx="1129" cy="497"/>
            </a:xfrm>
            <a:custGeom>
              <a:avLst/>
              <a:gdLst>
                <a:gd name="T0" fmla="*/ 0 w 1129"/>
                <a:gd name="T1" fmla="*/ 483 h 497"/>
                <a:gd name="T2" fmla="*/ 9 w 1129"/>
                <a:gd name="T3" fmla="*/ 470 h 497"/>
                <a:gd name="T4" fmla="*/ 26 w 1129"/>
                <a:gd name="T5" fmla="*/ 444 h 497"/>
                <a:gd name="T6" fmla="*/ 57 w 1129"/>
                <a:gd name="T7" fmla="*/ 404 h 497"/>
                <a:gd name="T8" fmla="*/ 101 w 1129"/>
                <a:gd name="T9" fmla="*/ 355 h 497"/>
                <a:gd name="T10" fmla="*/ 163 w 1129"/>
                <a:gd name="T11" fmla="*/ 294 h 497"/>
                <a:gd name="T12" fmla="*/ 247 w 1129"/>
                <a:gd name="T13" fmla="*/ 221 h 497"/>
                <a:gd name="T14" fmla="*/ 354 w 1129"/>
                <a:gd name="T15" fmla="*/ 137 h 497"/>
                <a:gd name="T16" fmla="*/ 418 w 1129"/>
                <a:gd name="T17" fmla="*/ 91 h 497"/>
                <a:gd name="T18" fmla="*/ 436 w 1129"/>
                <a:gd name="T19" fmla="*/ 82 h 497"/>
                <a:gd name="T20" fmla="*/ 471 w 1129"/>
                <a:gd name="T21" fmla="*/ 66 h 497"/>
                <a:gd name="T22" fmla="*/ 530 w 1129"/>
                <a:gd name="T23" fmla="*/ 46 h 497"/>
                <a:gd name="T24" fmla="*/ 613 w 1129"/>
                <a:gd name="T25" fmla="*/ 26 h 497"/>
                <a:gd name="T26" fmla="*/ 722 w 1129"/>
                <a:gd name="T27" fmla="*/ 10 h 497"/>
                <a:gd name="T28" fmla="*/ 861 w 1129"/>
                <a:gd name="T29" fmla="*/ 1 h 497"/>
                <a:gd name="T30" fmla="*/ 1031 w 1129"/>
                <a:gd name="T31" fmla="*/ 1 h 497"/>
                <a:gd name="T32" fmla="*/ 1122 w 1129"/>
                <a:gd name="T33" fmla="*/ 7 h 497"/>
                <a:gd name="T34" fmla="*/ 1081 w 1129"/>
                <a:gd name="T35" fmla="*/ 12 h 497"/>
                <a:gd name="T36" fmla="*/ 1017 w 1129"/>
                <a:gd name="T37" fmla="*/ 26 h 497"/>
                <a:gd name="T38" fmla="*/ 950 w 1129"/>
                <a:gd name="T39" fmla="*/ 58 h 497"/>
                <a:gd name="T40" fmla="*/ 889 w 1129"/>
                <a:gd name="T41" fmla="*/ 123 h 497"/>
                <a:gd name="T42" fmla="*/ 807 w 1129"/>
                <a:gd name="T43" fmla="*/ 226 h 497"/>
                <a:gd name="T44" fmla="*/ 727 w 1129"/>
                <a:gd name="T45" fmla="*/ 333 h 497"/>
                <a:gd name="T46" fmla="*/ 670 w 1129"/>
                <a:gd name="T47" fmla="*/ 408 h 497"/>
                <a:gd name="T48" fmla="*/ 654 w 1129"/>
                <a:gd name="T49" fmla="*/ 428 h 497"/>
                <a:gd name="T50" fmla="*/ 645 w 1129"/>
                <a:gd name="T51" fmla="*/ 444 h 497"/>
                <a:gd name="T52" fmla="*/ 619 w 1129"/>
                <a:gd name="T53" fmla="*/ 462 h 497"/>
                <a:gd name="T54" fmla="*/ 556 w 1129"/>
                <a:gd name="T55" fmla="*/ 478 h 497"/>
                <a:gd name="T56" fmla="*/ 503 w 1129"/>
                <a:gd name="T57" fmla="*/ 485 h 497"/>
                <a:gd name="T58" fmla="*/ 482 w 1129"/>
                <a:gd name="T59" fmla="*/ 487 h 497"/>
                <a:gd name="T60" fmla="*/ 444 w 1129"/>
                <a:gd name="T61" fmla="*/ 490 h 497"/>
                <a:gd name="T62" fmla="*/ 389 w 1129"/>
                <a:gd name="T63" fmla="*/ 494 h 497"/>
                <a:gd name="T64" fmla="*/ 322 w 1129"/>
                <a:gd name="T65" fmla="*/ 497 h 497"/>
                <a:gd name="T66" fmla="*/ 240 w 1129"/>
                <a:gd name="T67" fmla="*/ 497 h 497"/>
                <a:gd name="T68" fmla="*/ 151 w 1129"/>
                <a:gd name="T69" fmla="*/ 495 h 497"/>
                <a:gd name="T70" fmla="*/ 51 w 1129"/>
                <a:gd name="T71" fmla="*/ 49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9" h="497">
                  <a:moveTo>
                    <a:pt x="0" y="485"/>
                  </a:moveTo>
                  <a:lnTo>
                    <a:pt x="0" y="483"/>
                  </a:lnTo>
                  <a:lnTo>
                    <a:pt x="3" y="478"/>
                  </a:lnTo>
                  <a:lnTo>
                    <a:pt x="9" y="470"/>
                  </a:lnTo>
                  <a:lnTo>
                    <a:pt x="16" y="458"/>
                  </a:lnTo>
                  <a:lnTo>
                    <a:pt x="26" y="444"/>
                  </a:lnTo>
                  <a:lnTo>
                    <a:pt x="39" y="426"/>
                  </a:lnTo>
                  <a:lnTo>
                    <a:pt x="57" y="404"/>
                  </a:lnTo>
                  <a:lnTo>
                    <a:pt x="76" y="381"/>
                  </a:lnTo>
                  <a:lnTo>
                    <a:pt x="101" y="355"/>
                  </a:lnTo>
                  <a:lnTo>
                    <a:pt x="130" y="326"/>
                  </a:lnTo>
                  <a:lnTo>
                    <a:pt x="163" y="294"/>
                  </a:lnTo>
                  <a:lnTo>
                    <a:pt x="202" y="258"/>
                  </a:lnTo>
                  <a:lnTo>
                    <a:pt x="247" y="221"/>
                  </a:lnTo>
                  <a:lnTo>
                    <a:pt x="297" y="180"/>
                  </a:lnTo>
                  <a:lnTo>
                    <a:pt x="354" y="137"/>
                  </a:lnTo>
                  <a:lnTo>
                    <a:pt x="416" y="92"/>
                  </a:lnTo>
                  <a:lnTo>
                    <a:pt x="418" y="91"/>
                  </a:lnTo>
                  <a:lnTo>
                    <a:pt x="425" y="87"/>
                  </a:lnTo>
                  <a:lnTo>
                    <a:pt x="436" y="82"/>
                  </a:lnTo>
                  <a:lnTo>
                    <a:pt x="452" y="74"/>
                  </a:lnTo>
                  <a:lnTo>
                    <a:pt x="471" y="66"/>
                  </a:lnTo>
                  <a:lnTo>
                    <a:pt x="498" y="57"/>
                  </a:lnTo>
                  <a:lnTo>
                    <a:pt x="530" y="46"/>
                  </a:lnTo>
                  <a:lnTo>
                    <a:pt x="569" y="35"/>
                  </a:lnTo>
                  <a:lnTo>
                    <a:pt x="613" y="26"/>
                  </a:lnTo>
                  <a:lnTo>
                    <a:pt x="665" y="17"/>
                  </a:lnTo>
                  <a:lnTo>
                    <a:pt x="722" y="10"/>
                  </a:lnTo>
                  <a:lnTo>
                    <a:pt x="788" y="5"/>
                  </a:lnTo>
                  <a:lnTo>
                    <a:pt x="861" y="1"/>
                  </a:lnTo>
                  <a:lnTo>
                    <a:pt x="943" y="0"/>
                  </a:lnTo>
                  <a:lnTo>
                    <a:pt x="1031" y="1"/>
                  </a:lnTo>
                  <a:lnTo>
                    <a:pt x="1129" y="7"/>
                  </a:lnTo>
                  <a:lnTo>
                    <a:pt x="1122" y="7"/>
                  </a:lnTo>
                  <a:lnTo>
                    <a:pt x="1106" y="8"/>
                  </a:lnTo>
                  <a:lnTo>
                    <a:pt x="1081" y="12"/>
                  </a:lnTo>
                  <a:lnTo>
                    <a:pt x="1051" y="17"/>
                  </a:lnTo>
                  <a:lnTo>
                    <a:pt x="1017" y="26"/>
                  </a:lnTo>
                  <a:lnTo>
                    <a:pt x="982" y="41"/>
                  </a:lnTo>
                  <a:lnTo>
                    <a:pt x="950" y="58"/>
                  </a:lnTo>
                  <a:lnTo>
                    <a:pt x="923" y="83"/>
                  </a:lnTo>
                  <a:lnTo>
                    <a:pt x="889" y="123"/>
                  </a:lnTo>
                  <a:lnTo>
                    <a:pt x="850" y="173"/>
                  </a:lnTo>
                  <a:lnTo>
                    <a:pt x="807" y="226"/>
                  </a:lnTo>
                  <a:lnTo>
                    <a:pt x="766" y="281"/>
                  </a:lnTo>
                  <a:lnTo>
                    <a:pt x="727" y="333"/>
                  </a:lnTo>
                  <a:lnTo>
                    <a:pt x="693" y="376"/>
                  </a:lnTo>
                  <a:lnTo>
                    <a:pt x="670" y="408"/>
                  </a:lnTo>
                  <a:lnTo>
                    <a:pt x="658" y="422"/>
                  </a:lnTo>
                  <a:lnTo>
                    <a:pt x="654" y="428"/>
                  </a:lnTo>
                  <a:lnTo>
                    <a:pt x="651" y="435"/>
                  </a:lnTo>
                  <a:lnTo>
                    <a:pt x="645" y="444"/>
                  </a:lnTo>
                  <a:lnTo>
                    <a:pt x="635" y="453"/>
                  </a:lnTo>
                  <a:lnTo>
                    <a:pt x="619" y="462"/>
                  </a:lnTo>
                  <a:lnTo>
                    <a:pt x="594" y="469"/>
                  </a:lnTo>
                  <a:lnTo>
                    <a:pt x="556" y="478"/>
                  </a:lnTo>
                  <a:lnTo>
                    <a:pt x="505" y="485"/>
                  </a:lnTo>
                  <a:lnTo>
                    <a:pt x="503" y="485"/>
                  </a:lnTo>
                  <a:lnTo>
                    <a:pt x="494" y="487"/>
                  </a:lnTo>
                  <a:lnTo>
                    <a:pt x="482" y="487"/>
                  </a:lnTo>
                  <a:lnTo>
                    <a:pt x="466" y="488"/>
                  </a:lnTo>
                  <a:lnTo>
                    <a:pt x="444" y="490"/>
                  </a:lnTo>
                  <a:lnTo>
                    <a:pt x="419" y="492"/>
                  </a:lnTo>
                  <a:lnTo>
                    <a:pt x="389" y="494"/>
                  </a:lnTo>
                  <a:lnTo>
                    <a:pt x="357" y="495"/>
                  </a:lnTo>
                  <a:lnTo>
                    <a:pt x="322" y="497"/>
                  </a:lnTo>
                  <a:lnTo>
                    <a:pt x="283" y="497"/>
                  </a:lnTo>
                  <a:lnTo>
                    <a:pt x="240" y="497"/>
                  </a:lnTo>
                  <a:lnTo>
                    <a:pt x="197" y="497"/>
                  </a:lnTo>
                  <a:lnTo>
                    <a:pt x="151" y="495"/>
                  </a:lnTo>
                  <a:lnTo>
                    <a:pt x="101" y="494"/>
                  </a:lnTo>
                  <a:lnTo>
                    <a:pt x="51" y="490"/>
                  </a:lnTo>
                  <a:lnTo>
                    <a:pt x="0" y="485"/>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2" name="Freeform 102"/>
            <p:cNvSpPr>
              <a:spLocks/>
            </p:cNvSpPr>
            <p:nvPr/>
          </p:nvSpPr>
          <p:spPr bwMode="auto">
            <a:xfrm>
              <a:off x="2842" y="1524"/>
              <a:ext cx="679" cy="360"/>
            </a:xfrm>
            <a:custGeom>
              <a:avLst/>
              <a:gdLst>
                <a:gd name="T0" fmla="*/ 0 w 679"/>
                <a:gd name="T1" fmla="*/ 360 h 360"/>
                <a:gd name="T2" fmla="*/ 633 w 679"/>
                <a:gd name="T3" fmla="*/ 259 h 360"/>
                <a:gd name="T4" fmla="*/ 635 w 679"/>
                <a:gd name="T5" fmla="*/ 253 h 360"/>
                <a:gd name="T6" fmla="*/ 640 w 679"/>
                <a:gd name="T7" fmla="*/ 237 h 360"/>
                <a:gd name="T8" fmla="*/ 654 w 679"/>
                <a:gd name="T9" fmla="*/ 221 h 360"/>
                <a:gd name="T10" fmla="*/ 679 w 679"/>
                <a:gd name="T11" fmla="*/ 207 h 360"/>
                <a:gd name="T12" fmla="*/ 676 w 679"/>
                <a:gd name="T13" fmla="*/ 200 h 360"/>
                <a:gd name="T14" fmla="*/ 669 w 679"/>
                <a:gd name="T15" fmla="*/ 178 h 360"/>
                <a:gd name="T16" fmla="*/ 654 w 679"/>
                <a:gd name="T17" fmla="*/ 148 h 360"/>
                <a:gd name="T18" fmla="*/ 637 w 679"/>
                <a:gd name="T19" fmla="*/ 114 h 360"/>
                <a:gd name="T20" fmla="*/ 613 w 679"/>
                <a:gd name="T21" fmla="*/ 78 h 360"/>
                <a:gd name="T22" fmla="*/ 588 w 679"/>
                <a:gd name="T23" fmla="*/ 46 h 360"/>
                <a:gd name="T24" fmla="*/ 558 w 679"/>
                <a:gd name="T25" fmla="*/ 21 h 360"/>
                <a:gd name="T26" fmla="*/ 526 w 679"/>
                <a:gd name="T27" fmla="*/ 9 h 360"/>
                <a:gd name="T28" fmla="*/ 508 w 679"/>
                <a:gd name="T29" fmla="*/ 5 h 360"/>
                <a:gd name="T30" fmla="*/ 491 w 679"/>
                <a:gd name="T31" fmla="*/ 4 h 360"/>
                <a:gd name="T32" fmla="*/ 471 w 679"/>
                <a:gd name="T33" fmla="*/ 2 h 360"/>
                <a:gd name="T34" fmla="*/ 450 w 679"/>
                <a:gd name="T35" fmla="*/ 0 h 360"/>
                <a:gd name="T36" fmla="*/ 428 w 679"/>
                <a:gd name="T37" fmla="*/ 0 h 360"/>
                <a:gd name="T38" fmla="*/ 407 w 679"/>
                <a:gd name="T39" fmla="*/ 0 h 360"/>
                <a:gd name="T40" fmla="*/ 386 w 679"/>
                <a:gd name="T41" fmla="*/ 0 h 360"/>
                <a:gd name="T42" fmla="*/ 364 w 679"/>
                <a:gd name="T43" fmla="*/ 2 h 360"/>
                <a:gd name="T44" fmla="*/ 343 w 679"/>
                <a:gd name="T45" fmla="*/ 5 h 360"/>
                <a:gd name="T46" fmla="*/ 322 w 679"/>
                <a:gd name="T47" fmla="*/ 9 h 360"/>
                <a:gd name="T48" fmla="*/ 302 w 679"/>
                <a:gd name="T49" fmla="*/ 14 h 360"/>
                <a:gd name="T50" fmla="*/ 282 w 679"/>
                <a:gd name="T51" fmla="*/ 20 h 360"/>
                <a:gd name="T52" fmla="*/ 265 w 679"/>
                <a:gd name="T53" fmla="*/ 29 h 360"/>
                <a:gd name="T54" fmla="*/ 249 w 679"/>
                <a:gd name="T55" fmla="*/ 37 h 360"/>
                <a:gd name="T56" fmla="*/ 234 w 679"/>
                <a:gd name="T57" fmla="*/ 46 h 360"/>
                <a:gd name="T58" fmla="*/ 222 w 679"/>
                <a:gd name="T59" fmla="*/ 59 h 360"/>
                <a:gd name="T60" fmla="*/ 194 w 679"/>
                <a:gd name="T61" fmla="*/ 91 h 360"/>
                <a:gd name="T62" fmla="*/ 165 w 679"/>
                <a:gd name="T63" fmla="*/ 123 h 360"/>
                <a:gd name="T64" fmla="*/ 135 w 679"/>
                <a:gd name="T65" fmla="*/ 157 h 360"/>
                <a:gd name="T66" fmla="*/ 106 w 679"/>
                <a:gd name="T67" fmla="*/ 193 h 360"/>
                <a:gd name="T68" fmla="*/ 78 w 679"/>
                <a:gd name="T69" fmla="*/ 230 h 360"/>
                <a:gd name="T70" fmla="*/ 51 w 679"/>
                <a:gd name="T71" fmla="*/ 269 h 360"/>
                <a:gd name="T72" fmla="*/ 25 w 679"/>
                <a:gd name="T73" fmla="*/ 314 h 360"/>
                <a:gd name="T74" fmla="*/ 0 w 679"/>
                <a:gd name="T7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9" h="360">
                  <a:moveTo>
                    <a:pt x="0" y="360"/>
                  </a:moveTo>
                  <a:lnTo>
                    <a:pt x="633" y="259"/>
                  </a:lnTo>
                  <a:lnTo>
                    <a:pt x="635" y="253"/>
                  </a:lnTo>
                  <a:lnTo>
                    <a:pt x="640" y="237"/>
                  </a:lnTo>
                  <a:lnTo>
                    <a:pt x="654" y="221"/>
                  </a:lnTo>
                  <a:lnTo>
                    <a:pt x="679" y="207"/>
                  </a:lnTo>
                  <a:lnTo>
                    <a:pt x="676" y="200"/>
                  </a:lnTo>
                  <a:lnTo>
                    <a:pt x="669" y="178"/>
                  </a:lnTo>
                  <a:lnTo>
                    <a:pt x="654" y="148"/>
                  </a:lnTo>
                  <a:lnTo>
                    <a:pt x="637" y="114"/>
                  </a:lnTo>
                  <a:lnTo>
                    <a:pt x="613" y="78"/>
                  </a:lnTo>
                  <a:lnTo>
                    <a:pt x="588" y="46"/>
                  </a:lnTo>
                  <a:lnTo>
                    <a:pt x="558" y="21"/>
                  </a:lnTo>
                  <a:lnTo>
                    <a:pt x="526" y="9"/>
                  </a:lnTo>
                  <a:lnTo>
                    <a:pt x="508" y="5"/>
                  </a:lnTo>
                  <a:lnTo>
                    <a:pt x="491" y="4"/>
                  </a:lnTo>
                  <a:lnTo>
                    <a:pt x="471" y="2"/>
                  </a:lnTo>
                  <a:lnTo>
                    <a:pt x="450" y="0"/>
                  </a:lnTo>
                  <a:lnTo>
                    <a:pt x="428" y="0"/>
                  </a:lnTo>
                  <a:lnTo>
                    <a:pt x="407" y="0"/>
                  </a:lnTo>
                  <a:lnTo>
                    <a:pt x="386" y="0"/>
                  </a:lnTo>
                  <a:lnTo>
                    <a:pt x="364" y="2"/>
                  </a:lnTo>
                  <a:lnTo>
                    <a:pt x="343" y="5"/>
                  </a:lnTo>
                  <a:lnTo>
                    <a:pt x="322" y="9"/>
                  </a:lnTo>
                  <a:lnTo>
                    <a:pt x="302" y="14"/>
                  </a:lnTo>
                  <a:lnTo>
                    <a:pt x="282" y="20"/>
                  </a:lnTo>
                  <a:lnTo>
                    <a:pt x="265" y="29"/>
                  </a:lnTo>
                  <a:lnTo>
                    <a:pt x="249" y="37"/>
                  </a:lnTo>
                  <a:lnTo>
                    <a:pt x="234" y="46"/>
                  </a:lnTo>
                  <a:lnTo>
                    <a:pt x="222" y="59"/>
                  </a:lnTo>
                  <a:lnTo>
                    <a:pt x="194" y="91"/>
                  </a:lnTo>
                  <a:lnTo>
                    <a:pt x="165" y="123"/>
                  </a:lnTo>
                  <a:lnTo>
                    <a:pt x="135" y="157"/>
                  </a:lnTo>
                  <a:lnTo>
                    <a:pt x="106" y="193"/>
                  </a:lnTo>
                  <a:lnTo>
                    <a:pt x="78" y="230"/>
                  </a:lnTo>
                  <a:lnTo>
                    <a:pt x="51" y="269"/>
                  </a:lnTo>
                  <a:lnTo>
                    <a:pt x="25" y="314"/>
                  </a:lnTo>
                  <a:lnTo>
                    <a:pt x="0" y="36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3" name="Freeform 103"/>
            <p:cNvSpPr>
              <a:spLocks/>
            </p:cNvSpPr>
            <p:nvPr/>
          </p:nvSpPr>
          <p:spPr bwMode="auto">
            <a:xfrm>
              <a:off x="3498" y="1469"/>
              <a:ext cx="272" cy="348"/>
            </a:xfrm>
            <a:custGeom>
              <a:avLst/>
              <a:gdLst>
                <a:gd name="T0" fmla="*/ 0 w 272"/>
                <a:gd name="T1" fmla="*/ 0 h 348"/>
                <a:gd name="T2" fmla="*/ 4 w 272"/>
                <a:gd name="T3" fmla="*/ 0 h 348"/>
                <a:gd name="T4" fmla="*/ 14 w 272"/>
                <a:gd name="T5" fmla="*/ 1 h 348"/>
                <a:gd name="T6" fmla="*/ 29 w 272"/>
                <a:gd name="T7" fmla="*/ 3 h 348"/>
                <a:gd name="T8" fmla="*/ 50 w 272"/>
                <a:gd name="T9" fmla="*/ 7 h 348"/>
                <a:gd name="T10" fmla="*/ 73 w 272"/>
                <a:gd name="T11" fmla="*/ 12 h 348"/>
                <a:gd name="T12" fmla="*/ 98 w 272"/>
                <a:gd name="T13" fmla="*/ 18 h 348"/>
                <a:gd name="T14" fmla="*/ 125 w 272"/>
                <a:gd name="T15" fmla="*/ 23 h 348"/>
                <a:gd name="T16" fmla="*/ 151 w 272"/>
                <a:gd name="T17" fmla="*/ 32 h 348"/>
                <a:gd name="T18" fmla="*/ 150 w 272"/>
                <a:gd name="T19" fmla="*/ 35 h 348"/>
                <a:gd name="T20" fmla="*/ 150 w 272"/>
                <a:gd name="T21" fmla="*/ 44 h 348"/>
                <a:gd name="T22" fmla="*/ 151 w 272"/>
                <a:gd name="T23" fmla="*/ 60 h 348"/>
                <a:gd name="T24" fmla="*/ 162 w 272"/>
                <a:gd name="T25" fmla="*/ 80 h 348"/>
                <a:gd name="T26" fmla="*/ 171 w 272"/>
                <a:gd name="T27" fmla="*/ 96 h 348"/>
                <a:gd name="T28" fmla="*/ 185 w 272"/>
                <a:gd name="T29" fmla="*/ 117 h 348"/>
                <a:gd name="T30" fmla="*/ 201 w 272"/>
                <a:gd name="T31" fmla="*/ 146 h 348"/>
                <a:gd name="T32" fmla="*/ 219 w 272"/>
                <a:gd name="T33" fmla="*/ 180 h 348"/>
                <a:gd name="T34" fmla="*/ 235 w 272"/>
                <a:gd name="T35" fmla="*/ 217 h 348"/>
                <a:gd name="T36" fmla="*/ 251 w 272"/>
                <a:gd name="T37" fmla="*/ 258 h 348"/>
                <a:gd name="T38" fmla="*/ 263 w 272"/>
                <a:gd name="T39" fmla="*/ 301 h 348"/>
                <a:gd name="T40" fmla="*/ 272 w 272"/>
                <a:gd name="T41" fmla="*/ 344 h 348"/>
                <a:gd name="T42" fmla="*/ 270 w 272"/>
                <a:gd name="T43" fmla="*/ 346 h 348"/>
                <a:gd name="T44" fmla="*/ 267 w 272"/>
                <a:gd name="T45" fmla="*/ 348 h 348"/>
                <a:gd name="T46" fmla="*/ 260 w 272"/>
                <a:gd name="T47" fmla="*/ 348 h 348"/>
                <a:gd name="T48" fmla="*/ 249 w 272"/>
                <a:gd name="T49" fmla="*/ 346 h 348"/>
                <a:gd name="T50" fmla="*/ 235 w 272"/>
                <a:gd name="T51" fmla="*/ 339 h 348"/>
                <a:gd name="T52" fmla="*/ 219 w 272"/>
                <a:gd name="T53" fmla="*/ 324 h 348"/>
                <a:gd name="T54" fmla="*/ 199 w 272"/>
                <a:gd name="T55" fmla="*/ 301 h 348"/>
                <a:gd name="T56" fmla="*/ 176 w 272"/>
                <a:gd name="T57" fmla="*/ 267 h 348"/>
                <a:gd name="T58" fmla="*/ 151 w 272"/>
                <a:gd name="T59" fmla="*/ 228 h 348"/>
                <a:gd name="T60" fmla="*/ 128 w 272"/>
                <a:gd name="T61" fmla="*/ 189 h 348"/>
                <a:gd name="T62" fmla="*/ 105 w 272"/>
                <a:gd name="T63" fmla="*/ 151 h 348"/>
                <a:gd name="T64" fmla="*/ 84 w 272"/>
                <a:gd name="T65" fmla="*/ 116 h 348"/>
                <a:gd name="T66" fmla="*/ 62 w 272"/>
                <a:gd name="T67" fmla="*/ 84 h 348"/>
                <a:gd name="T68" fmla="*/ 41 w 272"/>
                <a:gd name="T69" fmla="*/ 51 h 348"/>
                <a:gd name="T70" fmla="*/ 21 w 272"/>
                <a:gd name="T71" fmla="*/ 25 h 348"/>
                <a:gd name="T72" fmla="*/ 0 w 272"/>
                <a:gd name="T7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2" h="348">
                  <a:moveTo>
                    <a:pt x="0" y="0"/>
                  </a:moveTo>
                  <a:lnTo>
                    <a:pt x="4" y="0"/>
                  </a:lnTo>
                  <a:lnTo>
                    <a:pt x="14" y="1"/>
                  </a:lnTo>
                  <a:lnTo>
                    <a:pt x="29" y="3"/>
                  </a:lnTo>
                  <a:lnTo>
                    <a:pt x="50" y="7"/>
                  </a:lnTo>
                  <a:lnTo>
                    <a:pt x="73" y="12"/>
                  </a:lnTo>
                  <a:lnTo>
                    <a:pt x="98" y="18"/>
                  </a:lnTo>
                  <a:lnTo>
                    <a:pt x="125" y="23"/>
                  </a:lnTo>
                  <a:lnTo>
                    <a:pt x="151" y="32"/>
                  </a:lnTo>
                  <a:lnTo>
                    <a:pt x="150" y="35"/>
                  </a:lnTo>
                  <a:lnTo>
                    <a:pt x="150" y="44"/>
                  </a:lnTo>
                  <a:lnTo>
                    <a:pt x="151" y="60"/>
                  </a:lnTo>
                  <a:lnTo>
                    <a:pt x="162" y="80"/>
                  </a:lnTo>
                  <a:lnTo>
                    <a:pt x="171" y="96"/>
                  </a:lnTo>
                  <a:lnTo>
                    <a:pt x="185" y="117"/>
                  </a:lnTo>
                  <a:lnTo>
                    <a:pt x="201" y="146"/>
                  </a:lnTo>
                  <a:lnTo>
                    <a:pt x="219" y="180"/>
                  </a:lnTo>
                  <a:lnTo>
                    <a:pt x="235" y="217"/>
                  </a:lnTo>
                  <a:lnTo>
                    <a:pt x="251" y="258"/>
                  </a:lnTo>
                  <a:lnTo>
                    <a:pt x="263" y="301"/>
                  </a:lnTo>
                  <a:lnTo>
                    <a:pt x="272" y="344"/>
                  </a:lnTo>
                  <a:lnTo>
                    <a:pt x="270" y="346"/>
                  </a:lnTo>
                  <a:lnTo>
                    <a:pt x="267" y="348"/>
                  </a:lnTo>
                  <a:lnTo>
                    <a:pt x="260" y="348"/>
                  </a:lnTo>
                  <a:lnTo>
                    <a:pt x="249" y="346"/>
                  </a:lnTo>
                  <a:lnTo>
                    <a:pt x="235" y="339"/>
                  </a:lnTo>
                  <a:lnTo>
                    <a:pt x="219" y="324"/>
                  </a:lnTo>
                  <a:lnTo>
                    <a:pt x="199" y="301"/>
                  </a:lnTo>
                  <a:lnTo>
                    <a:pt x="176" y="267"/>
                  </a:lnTo>
                  <a:lnTo>
                    <a:pt x="151" y="228"/>
                  </a:lnTo>
                  <a:lnTo>
                    <a:pt x="128" y="189"/>
                  </a:lnTo>
                  <a:lnTo>
                    <a:pt x="105" y="151"/>
                  </a:lnTo>
                  <a:lnTo>
                    <a:pt x="84" y="116"/>
                  </a:lnTo>
                  <a:lnTo>
                    <a:pt x="62" y="84"/>
                  </a:lnTo>
                  <a:lnTo>
                    <a:pt x="41" y="51"/>
                  </a:lnTo>
                  <a:lnTo>
                    <a:pt x="21" y="25"/>
                  </a:lnTo>
                  <a:lnTo>
                    <a:pt x="0" y="0"/>
                  </a:lnTo>
                  <a:close/>
                </a:path>
              </a:pathLst>
            </a:custGeom>
            <a:solidFill>
              <a:srgbClr val="33F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4" name="Freeform 104"/>
            <p:cNvSpPr>
              <a:spLocks/>
            </p:cNvSpPr>
            <p:nvPr/>
          </p:nvSpPr>
          <p:spPr bwMode="auto">
            <a:xfrm>
              <a:off x="2023" y="1469"/>
              <a:ext cx="603" cy="462"/>
            </a:xfrm>
            <a:custGeom>
              <a:avLst/>
              <a:gdLst>
                <a:gd name="T0" fmla="*/ 0 w 603"/>
                <a:gd name="T1" fmla="*/ 458 h 462"/>
                <a:gd name="T2" fmla="*/ 2 w 603"/>
                <a:gd name="T3" fmla="*/ 456 h 462"/>
                <a:gd name="T4" fmla="*/ 6 w 603"/>
                <a:gd name="T5" fmla="*/ 449 h 462"/>
                <a:gd name="T6" fmla="*/ 13 w 603"/>
                <a:gd name="T7" fmla="*/ 440 h 462"/>
                <a:gd name="T8" fmla="*/ 22 w 603"/>
                <a:gd name="T9" fmla="*/ 430 h 462"/>
                <a:gd name="T10" fmla="*/ 32 w 603"/>
                <a:gd name="T11" fmla="*/ 417 h 462"/>
                <a:gd name="T12" fmla="*/ 41 w 603"/>
                <a:gd name="T13" fmla="*/ 403 h 462"/>
                <a:gd name="T14" fmla="*/ 52 w 603"/>
                <a:gd name="T15" fmla="*/ 390 h 462"/>
                <a:gd name="T16" fmla="*/ 61 w 603"/>
                <a:gd name="T17" fmla="*/ 378 h 462"/>
                <a:gd name="T18" fmla="*/ 71 w 603"/>
                <a:gd name="T19" fmla="*/ 364 h 462"/>
                <a:gd name="T20" fmla="*/ 89 w 603"/>
                <a:gd name="T21" fmla="*/ 342 h 462"/>
                <a:gd name="T22" fmla="*/ 111 w 603"/>
                <a:gd name="T23" fmla="*/ 317 h 462"/>
                <a:gd name="T24" fmla="*/ 134 w 603"/>
                <a:gd name="T25" fmla="*/ 290 h 462"/>
                <a:gd name="T26" fmla="*/ 159 w 603"/>
                <a:gd name="T27" fmla="*/ 262 h 462"/>
                <a:gd name="T28" fmla="*/ 182 w 603"/>
                <a:gd name="T29" fmla="*/ 233 h 462"/>
                <a:gd name="T30" fmla="*/ 205 w 603"/>
                <a:gd name="T31" fmla="*/ 208 h 462"/>
                <a:gd name="T32" fmla="*/ 224 w 603"/>
                <a:gd name="T33" fmla="*/ 187 h 462"/>
                <a:gd name="T34" fmla="*/ 244 w 603"/>
                <a:gd name="T35" fmla="*/ 167 h 462"/>
                <a:gd name="T36" fmla="*/ 271 w 603"/>
                <a:gd name="T37" fmla="*/ 148 h 462"/>
                <a:gd name="T38" fmla="*/ 297 w 603"/>
                <a:gd name="T39" fmla="*/ 130 h 462"/>
                <a:gd name="T40" fmla="*/ 328 w 603"/>
                <a:gd name="T41" fmla="*/ 110 h 462"/>
                <a:gd name="T42" fmla="*/ 356 w 603"/>
                <a:gd name="T43" fmla="*/ 92 h 462"/>
                <a:gd name="T44" fmla="*/ 383 w 603"/>
                <a:gd name="T45" fmla="*/ 76 h 462"/>
                <a:gd name="T46" fmla="*/ 406 w 603"/>
                <a:gd name="T47" fmla="*/ 62 h 462"/>
                <a:gd name="T48" fmla="*/ 422 w 603"/>
                <a:gd name="T49" fmla="*/ 51 h 462"/>
                <a:gd name="T50" fmla="*/ 438 w 603"/>
                <a:gd name="T51" fmla="*/ 41 h 462"/>
                <a:gd name="T52" fmla="*/ 461 w 603"/>
                <a:gd name="T53" fmla="*/ 32 h 462"/>
                <a:gd name="T54" fmla="*/ 486 w 603"/>
                <a:gd name="T55" fmla="*/ 23 h 462"/>
                <a:gd name="T56" fmla="*/ 514 w 603"/>
                <a:gd name="T57" fmla="*/ 16 h 462"/>
                <a:gd name="T58" fmla="*/ 541 w 603"/>
                <a:gd name="T59" fmla="*/ 10 h 462"/>
                <a:gd name="T60" fmla="*/ 566 w 603"/>
                <a:gd name="T61" fmla="*/ 5 h 462"/>
                <a:gd name="T62" fmla="*/ 586 w 603"/>
                <a:gd name="T63" fmla="*/ 1 h 462"/>
                <a:gd name="T64" fmla="*/ 600 w 603"/>
                <a:gd name="T65" fmla="*/ 0 h 462"/>
                <a:gd name="T66" fmla="*/ 603 w 603"/>
                <a:gd name="T67" fmla="*/ 0 h 462"/>
                <a:gd name="T68" fmla="*/ 598 w 603"/>
                <a:gd name="T69" fmla="*/ 3 h 462"/>
                <a:gd name="T70" fmla="*/ 586 w 603"/>
                <a:gd name="T71" fmla="*/ 9 h 462"/>
                <a:gd name="T72" fmla="*/ 566 w 603"/>
                <a:gd name="T73" fmla="*/ 18 h 462"/>
                <a:gd name="T74" fmla="*/ 545 w 603"/>
                <a:gd name="T75" fmla="*/ 26 h 462"/>
                <a:gd name="T76" fmla="*/ 522 w 603"/>
                <a:gd name="T77" fmla="*/ 35 h 462"/>
                <a:gd name="T78" fmla="*/ 498 w 603"/>
                <a:gd name="T79" fmla="*/ 44 h 462"/>
                <a:gd name="T80" fmla="*/ 481 w 603"/>
                <a:gd name="T81" fmla="*/ 53 h 462"/>
                <a:gd name="T82" fmla="*/ 459 w 603"/>
                <a:gd name="T83" fmla="*/ 64 h 462"/>
                <a:gd name="T84" fmla="*/ 433 w 603"/>
                <a:gd name="T85" fmla="*/ 80 h 462"/>
                <a:gd name="T86" fmla="*/ 399 w 603"/>
                <a:gd name="T87" fmla="*/ 101 h 462"/>
                <a:gd name="T88" fmla="*/ 365 w 603"/>
                <a:gd name="T89" fmla="*/ 125 h 462"/>
                <a:gd name="T90" fmla="*/ 329 w 603"/>
                <a:gd name="T91" fmla="*/ 148 h 462"/>
                <a:gd name="T92" fmla="*/ 299 w 603"/>
                <a:gd name="T93" fmla="*/ 171 h 462"/>
                <a:gd name="T94" fmla="*/ 274 w 603"/>
                <a:gd name="T95" fmla="*/ 191 h 462"/>
                <a:gd name="T96" fmla="*/ 258 w 603"/>
                <a:gd name="T97" fmla="*/ 207 h 462"/>
                <a:gd name="T98" fmla="*/ 242 w 603"/>
                <a:gd name="T99" fmla="*/ 224 h 462"/>
                <a:gd name="T100" fmla="*/ 216 w 603"/>
                <a:gd name="T101" fmla="*/ 253 h 462"/>
                <a:gd name="T102" fmla="*/ 182 w 603"/>
                <a:gd name="T103" fmla="*/ 285 h 462"/>
                <a:gd name="T104" fmla="*/ 148 w 603"/>
                <a:gd name="T105" fmla="*/ 319 h 462"/>
                <a:gd name="T106" fmla="*/ 112 w 603"/>
                <a:gd name="T107" fmla="*/ 353 h 462"/>
                <a:gd name="T108" fmla="*/ 82 w 603"/>
                <a:gd name="T109" fmla="*/ 383 h 462"/>
                <a:gd name="T110" fmla="*/ 59 w 603"/>
                <a:gd name="T111" fmla="*/ 405 h 462"/>
                <a:gd name="T112" fmla="*/ 47 w 603"/>
                <a:gd name="T113" fmla="*/ 417 h 462"/>
                <a:gd name="T114" fmla="*/ 36 w 603"/>
                <a:gd name="T115" fmla="*/ 433 h 462"/>
                <a:gd name="T116" fmla="*/ 25 w 603"/>
                <a:gd name="T117" fmla="*/ 451 h 462"/>
                <a:gd name="T118" fmla="*/ 13 w 603"/>
                <a:gd name="T119" fmla="*/ 462 h 462"/>
                <a:gd name="T120" fmla="*/ 0 w 603"/>
                <a:gd name="T121" fmla="*/ 458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3" h="462">
                  <a:moveTo>
                    <a:pt x="0" y="458"/>
                  </a:moveTo>
                  <a:lnTo>
                    <a:pt x="2" y="456"/>
                  </a:lnTo>
                  <a:lnTo>
                    <a:pt x="6" y="449"/>
                  </a:lnTo>
                  <a:lnTo>
                    <a:pt x="13" y="440"/>
                  </a:lnTo>
                  <a:lnTo>
                    <a:pt x="22" y="430"/>
                  </a:lnTo>
                  <a:lnTo>
                    <a:pt x="32" y="417"/>
                  </a:lnTo>
                  <a:lnTo>
                    <a:pt x="41" y="403"/>
                  </a:lnTo>
                  <a:lnTo>
                    <a:pt x="52" y="390"/>
                  </a:lnTo>
                  <a:lnTo>
                    <a:pt x="61" y="378"/>
                  </a:lnTo>
                  <a:lnTo>
                    <a:pt x="71" y="364"/>
                  </a:lnTo>
                  <a:lnTo>
                    <a:pt x="89" y="342"/>
                  </a:lnTo>
                  <a:lnTo>
                    <a:pt x="111" y="317"/>
                  </a:lnTo>
                  <a:lnTo>
                    <a:pt x="134" y="290"/>
                  </a:lnTo>
                  <a:lnTo>
                    <a:pt x="159" y="262"/>
                  </a:lnTo>
                  <a:lnTo>
                    <a:pt x="182" y="233"/>
                  </a:lnTo>
                  <a:lnTo>
                    <a:pt x="205" y="208"/>
                  </a:lnTo>
                  <a:lnTo>
                    <a:pt x="224" y="187"/>
                  </a:lnTo>
                  <a:lnTo>
                    <a:pt x="244" y="167"/>
                  </a:lnTo>
                  <a:lnTo>
                    <a:pt x="271" y="148"/>
                  </a:lnTo>
                  <a:lnTo>
                    <a:pt x="297" y="130"/>
                  </a:lnTo>
                  <a:lnTo>
                    <a:pt x="328" y="110"/>
                  </a:lnTo>
                  <a:lnTo>
                    <a:pt x="356" y="92"/>
                  </a:lnTo>
                  <a:lnTo>
                    <a:pt x="383" y="76"/>
                  </a:lnTo>
                  <a:lnTo>
                    <a:pt x="406" y="62"/>
                  </a:lnTo>
                  <a:lnTo>
                    <a:pt x="422" y="51"/>
                  </a:lnTo>
                  <a:lnTo>
                    <a:pt x="438" y="41"/>
                  </a:lnTo>
                  <a:lnTo>
                    <a:pt x="461" y="32"/>
                  </a:lnTo>
                  <a:lnTo>
                    <a:pt x="486" y="23"/>
                  </a:lnTo>
                  <a:lnTo>
                    <a:pt x="514" y="16"/>
                  </a:lnTo>
                  <a:lnTo>
                    <a:pt x="541" y="10"/>
                  </a:lnTo>
                  <a:lnTo>
                    <a:pt x="566" y="5"/>
                  </a:lnTo>
                  <a:lnTo>
                    <a:pt x="586" y="1"/>
                  </a:lnTo>
                  <a:lnTo>
                    <a:pt x="600" y="0"/>
                  </a:lnTo>
                  <a:lnTo>
                    <a:pt x="603" y="0"/>
                  </a:lnTo>
                  <a:lnTo>
                    <a:pt x="598" y="3"/>
                  </a:lnTo>
                  <a:lnTo>
                    <a:pt x="586" y="9"/>
                  </a:lnTo>
                  <a:lnTo>
                    <a:pt x="566" y="18"/>
                  </a:lnTo>
                  <a:lnTo>
                    <a:pt x="545" y="26"/>
                  </a:lnTo>
                  <a:lnTo>
                    <a:pt x="522" y="35"/>
                  </a:lnTo>
                  <a:lnTo>
                    <a:pt x="498" y="44"/>
                  </a:lnTo>
                  <a:lnTo>
                    <a:pt x="481" y="53"/>
                  </a:lnTo>
                  <a:lnTo>
                    <a:pt x="459" y="64"/>
                  </a:lnTo>
                  <a:lnTo>
                    <a:pt x="433" y="80"/>
                  </a:lnTo>
                  <a:lnTo>
                    <a:pt x="399" y="101"/>
                  </a:lnTo>
                  <a:lnTo>
                    <a:pt x="365" y="125"/>
                  </a:lnTo>
                  <a:lnTo>
                    <a:pt x="329" y="148"/>
                  </a:lnTo>
                  <a:lnTo>
                    <a:pt x="299" y="171"/>
                  </a:lnTo>
                  <a:lnTo>
                    <a:pt x="274" y="191"/>
                  </a:lnTo>
                  <a:lnTo>
                    <a:pt x="258" y="207"/>
                  </a:lnTo>
                  <a:lnTo>
                    <a:pt x="242" y="224"/>
                  </a:lnTo>
                  <a:lnTo>
                    <a:pt x="216" y="253"/>
                  </a:lnTo>
                  <a:lnTo>
                    <a:pt x="182" y="285"/>
                  </a:lnTo>
                  <a:lnTo>
                    <a:pt x="148" y="319"/>
                  </a:lnTo>
                  <a:lnTo>
                    <a:pt x="112" y="353"/>
                  </a:lnTo>
                  <a:lnTo>
                    <a:pt x="82" y="383"/>
                  </a:lnTo>
                  <a:lnTo>
                    <a:pt x="59" y="405"/>
                  </a:lnTo>
                  <a:lnTo>
                    <a:pt x="47" y="417"/>
                  </a:lnTo>
                  <a:lnTo>
                    <a:pt x="36" y="433"/>
                  </a:lnTo>
                  <a:lnTo>
                    <a:pt x="25" y="451"/>
                  </a:lnTo>
                  <a:lnTo>
                    <a:pt x="13" y="462"/>
                  </a:lnTo>
                  <a:lnTo>
                    <a:pt x="0" y="4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5" name="Freeform 105"/>
            <p:cNvSpPr>
              <a:spLocks/>
            </p:cNvSpPr>
            <p:nvPr/>
          </p:nvSpPr>
          <p:spPr bwMode="auto">
            <a:xfrm>
              <a:off x="2682" y="1422"/>
              <a:ext cx="638" cy="387"/>
            </a:xfrm>
            <a:custGeom>
              <a:avLst/>
              <a:gdLst>
                <a:gd name="T0" fmla="*/ 8 w 638"/>
                <a:gd name="T1" fmla="*/ 23 h 387"/>
                <a:gd name="T2" fmla="*/ 62 w 638"/>
                <a:gd name="T3" fmla="*/ 18 h 387"/>
                <a:gd name="T4" fmla="*/ 142 w 638"/>
                <a:gd name="T5" fmla="*/ 9 h 387"/>
                <a:gd name="T6" fmla="*/ 220 w 638"/>
                <a:gd name="T7" fmla="*/ 4 h 387"/>
                <a:gd name="T8" fmla="*/ 275 w 638"/>
                <a:gd name="T9" fmla="*/ 4 h 387"/>
                <a:gd name="T10" fmla="*/ 345 w 638"/>
                <a:gd name="T11" fmla="*/ 2 h 387"/>
                <a:gd name="T12" fmla="*/ 418 w 638"/>
                <a:gd name="T13" fmla="*/ 0 h 387"/>
                <a:gd name="T14" fmla="*/ 473 w 638"/>
                <a:gd name="T15" fmla="*/ 0 h 387"/>
                <a:gd name="T16" fmla="*/ 498 w 638"/>
                <a:gd name="T17" fmla="*/ 4 h 387"/>
                <a:gd name="T18" fmla="*/ 524 w 638"/>
                <a:gd name="T19" fmla="*/ 6 h 387"/>
                <a:gd name="T20" fmla="*/ 553 w 638"/>
                <a:gd name="T21" fmla="*/ 6 h 387"/>
                <a:gd name="T22" fmla="*/ 576 w 638"/>
                <a:gd name="T23" fmla="*/ 6 h 387"/>
                <a:gd name="T24" fmla="*/ 617 w 638"/>
                <a:gd name="T25" fmla="*/ 13 h 387"/>
                <a:gd name="T26" fmla="*/ 638 w 638"/>
                <a:gd name="T27" fmla="*/ 22 h 387"/>
                <a:gd name="T28" fmla="*/ 617 w 638"/>
                <a:gd name="T29" fmla="*/ 29 h 387"/>
                <a:gd name="T30" fmla="*/ 583 w 638"/>
                <a:gd name="T31" fmla="*/ 32 h 387"/>
                <a:gd name="T32" fmla="*/ 556 w 638"/>
                <a:gd name="T33" fmla="*/ 36 h 387"/>
                <a:gd name="T34" fmla="*/ 501 w 638"/>
                <a:gd name="T35" fmla="*/ 41 h 387"/>
                <a:gd name="T36" fmla="*/ 432 w 638"/>
                <a:gd name="T37" fmla="*/ 48 h 387"/>
                <a:gd name="T38" fmla="*/ 375 w 638"/>
                <a:gd name="T39" fmla="*/ 61 h 387"/>
                <a:gd name="T40" fmla="*/ 343 w 638"/>
                <a:gd name="T41" fmla="*/ 79 h 387"/>
                <a:gd name="T42" fmla="*/ 298 w 638"/>
                <a:gd name="T43" fmla="*/ 120 h 387"/>
                <a:gd name="T44" fmla="*/ 250 w 638"/>
                <a:gd name="T45" fmla="*/ 172 h 387"/>
                <a:gd name="T46" fmla="*/ 209 w 638"/>
                <a:gd name="T47" fmla="*/ 220 h 387"/>
                <a:gd name="T48" fmla="*/ 186 w 638"/>
                <a:gd name="T49" fmla="*/ 254 h 387"/>
                <a:gd name="T50" fmla="*/ 158 w 638"/>
                <a:gd name="T51" fmla="*/ 291 h 387"/>
                <a:gd name="T52" fmla="*/ 126 w 638"/>
                <a:gd name="T53" fmla="*/ 330 h 387"/>
                <a:gd name="T54" fmla="*/ 97 w 638"/>
                <a:gd name="T55" fmla="*/ 362 h 387"/>
                <a:gd name="T56" fmla="*/ 74 w 638"/>
                <a:gd name="T57" fmla="*/ 387 h 387"/>
                <a:gd name="T58" fmla="*/ 62 w 638"/>
                <a:gd name="T59" fmla="*/ 377 h 387"/>
                <a:gd name="T60" fmla="*/ 78 w 638"/>
                <a:gd name="T61" fmla="*/ 346 h 387"/>
                <a:gd name="T62" fmla="*/ 113 w 638"/>
                <a:gd name="T63" fmla="*/ 298 h 387"/>
                <a:gd name="T64" fmla="*/ 156 w 638"/>
                <a:gd name="T65" fmla="*/ 241 h 387"/>
                <a:gd name="T66" fmla="*/ 195 w 638"/>
                <a:gd name="T67" fmla="*/ 197 h 387"/>
                <a:gd name="T68" fmla="*/ 215 w 638"/>
                <a:gd name="T69" fmla="*/ 175 h 387"/>
                <a:gd name="T70" fmla="*/ 245 w 638"/>
                <a:gd name="T71" fmla="*/ 141 h 387"/>
                <a:gd name="T72" fmla="*/ 282 w 638"/>
                <a:gd name="T73" fmla="*/ 102 h 387"/>
                <a:gd name="T74" fmla="*/ 318 w 638"/>
                <a:gd name="T75" fmla="*/ 68 h 387"/>
                <a:gd name="T76" fmla="*/ 345 w 638"/>
                <a:gd name="T77" fmla="*/ 52 h 387"/>
                <a:gd name="T78" fmla="*/ 370 w 638"/>
                <a:gd name="T79" fmla="*/ 41 h 387"/>
                <a:gd name="T80" fmla="*/ 389 w 638"/>
                <a:gd name="T81" fmla="*/ 31 h 387"/>
                <a:gd name="T82" fmla="*/ 400 w 638"/>
                <a:gd name="T83" fmla="*/ 25 h 387"/>
                <a:gd name="T84" fmla="*/ 398 w 638"/>
                <a:gd name="T85" fmla="*/ 25 h 387"/>
                <a:gd name="T86" fmla="*/ 377 w 638"/>
                <a:gd name="T87" fmla="*/ 27 h 387"/>
                <a:gd name="T88" fmla="*/ 338 w 638"/>
                <a:gd name="T89" fmla="*/ 29 h 387"/>
                <a:gd name="T90" fmla="*/ 290 w 638"/>
                <a:gd name="T91" fmla="*/ 32 h 387"/>
                <a:gd name="T92" fmla="*/ 236 w 638"/>
                <a:gd name="T93" fmla="*/ 36 h 387"/>
                <a:gd name="T94" fmla="*/ 185 w 638"/>
                <a:gd name="T95" fmla="*/ 38 h 387"/>
                <a:gd name="T96" fmla="*/ 140 w 638"/>
                <a:gd name="T97" fmla="*/ 41 h 387"/>
                <a:gd name="T98" fmla="*/ 110 w 638"/>
                <a:gd name="T99" fmla="*/ 41 h 387"/>
                <a:gd name="T100" fmla="*/ 87 w 638"/>
                <a:gd name="T101" fmla="*/ 41 h 387"/>
                <a:gd name="T102" fmla="*/ 53 w 638"/>
                <a:gd name="T103" fmla="*/ 45 h 387"/>
                <a:gd name="T104" fmla="*/ 19 w 638"/>
                <a:gd name="T105" fmla="*/ 47 h 387"/>
                <a:gd name="T106" fmla="*/ 0 w 638"/>
                <a:gd name="T107" fmla="*/ 3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8" h="387">
                  <a:moveTo>
                    <a:pt x="0" y="25"/>
                  </a:moveTo>
                  <a:lnTo>
                    <a:pt x="8" y="23"/>
                  </a:lnTo>
                  <a:lnTo>
                    <a:pt x="30" y="22"/>
                  </a:lnTo>
                  <a:lnTo>
                    <a:pt x="62" y="18"/>
                  </a:lnTo>
                  <a:lnTo>
                    <a:pt x="101" y="15"/>
                  </a:lnTo>
                  <a:lnTo>
                    <a:pt x="142" y="9"/>
                  </a:lnTo>
                  <a:lnTo>
                    <a:pt x="183" y="6"/>
                  </a:lnTo>
                  <a:lnTo>
                    <a:pt x="220" y="4"/>
                  </a:lnTo>
                  <a:lnTo>
                    <a:pt x="249" y="4"/>
                  </a:lnTo>
                  <a:lnTo>
                    <a:pt x="275" y="4"/>
                  </a:lnTo>
                  <a:lnTo>
                    <a:pt x="309" y="4"/>
                  </a:lnTo>
                  <a:lnTo>
                    <a:pt x="345" y="2"/>
                  </a:lnTo>
                  <a:lnTo>
                    <a:pt x="382" y="2"/>
                  </a:lnTo>
                  <a:lnTo>
                    <a:pt x="418" y="0"/>
                  </a:lnTo>
                  <a:lnTo>
                    <a:pt x="450" y="0"/>
                  </a:lnTo>
                  <a:lnTo>
                    <a:pt x="473" y="0"/>
                  </a:lnTo>
                  <a:lnTo>
                    <a:pt x="487" y="2"/>
                  </a:lnTo>
                  <a:lnTo>
                    <a:pt x="498" y="4"/>
                  </a:lnTo>
                  <a:lnTo>
                    <a:pt x="510" y="4"/>
                  </a:lnTo>
                  <a:lnTo>
                    <a:pt x="524" y="6"/>
                  </a:lnTo>
                  <a:lnTo>
                    <a:pt x="539" y="6"/>
                  </a:lnTo>
                  <a:lnTo>
                    <a:pt x="553" y="6"/>
                  </a:lnTo>
                  <a:lnTo>
                    <a:pt x="565" y="6"/>
                  </a:lnTo>
                  <a:lnTo>
                    <a:pt x="576" y="6"/>
                  </a:lnTo>
                  <a:lnTo>
                    <a:pt x="581" y="6"/>
                  </a:lnTo>
                  <a:lnTo>
                    <a:pt x="617" y="13"/>
                  </a:lnTo>
                  <a:lnTo>
                    <a:pt x="635" y="18"/>
                  </a:lnTo>
                  <a:lnTo>
                    <a:pt x="638" y="22"/>
                  </a:lnTo>
                  <a:lnTo>
                    <a:pt x="631" y="25"/>
                  </a:lnTo>
                  <a:lnTo>
                    <a:pt x="617" y="29"/>
                  </a:lnTo>
                  <a:lnTo>
                    <a:pt x="599" y="31"/>
                  </a:lnTo>
                  <a:lnTo>
                    <a:pt x="583" y="32"/>
                  </a:lnTo>
                  <a:lnTo>
                    <a:pt x="571" y="34"/>
                  </a:lnTo>
                  <a:lnTo>
                    <a:pt x="556" y="36"/>
                  </a:lnTo>
                  <a:lnTo>
                    <a:pt x="531" y="38"/>
                  </a:lnTo>
                  <a:lnTo>
                    <a:pt x="501" y="41"/>
                  </a:lnTo>
                  <a:lnTo>
                    <a:pt x="467" y="45"/>
                  </a:lnTo>
                  <a:lnTo>
                    <a:pt x="432" y="48"/>
                  </a:lnTo>
                  <a:lnTo>
                    <a:pt x="400" y="56"/>
                  </a:lnTo>
                  <a:lnTo>
                    <a:pt x="375" y="61"/>
                  </a:lnTo>
                  <a:lnTo>
                    <a:pt x="357" y="68"/>
                  </a:lnTo>
                  <a:lnTo>
                    <a:pt x="343" y="79"/>
                  </a:lnTo>
                  <a:lnTo>
                    <a:pt x="323" y="97"/>
                  </a:lnTo>
                  <a:lnTo>
                    <a:pt x="298" y="120"/>
                  </a:lnTo>
                  <a:lnTo>
                    <a:pt x="275" y="145"/>
                  </a:lnTo>
                  <a:lnTo>
                    <a:pt x="250" y="172"/>
                  </a:lnTo>
                  <a:lnTo>
                    <a:pt x="227" y="197"/>
                  </a:lnTo>
                  <a:lnTo>
                    <a:pt x="209" y="220"/>
                  </a:lnTo>
                  <a:lnTo>
                    <a:pt x="197" y="238"/>
                  </a:lnTo>
                  <a:lnTo>
                    <a:pt x="186" y="254"/>
                  </a:lnTo>
                  <a:lnTo>
                    <a:pt x="174" y="271"/>
                  </a:lnTo>
                  <a:lnTo>
                    <a:pt x="158" y="291"/>
                  </a:lnTo>
                  <a:lnTo>
                    <a:pt x="142" y="311"/>
                  </a:lnTo>
                  <a:lnTo>
                    <a:pt x="126" y="330"/>
                  </a:lnTo>
                  <a:lnTo>
                    <a:pt x="110" y="348"/>
                  </a:lnTo>
                  <a:lnTo>
                    <a:pt x="97" y="362"/>
                  </a:lnTo>
                  <a:lnTo>
                    <a:pt x="88" y="375"/>
                  </a:lnTo>
                  <a:lnTo>
                    <a:pt x="74" y="387"/>
                  </a:lnTo>
                  <a:lnTo>
                    <a:pt x="65" y="387"/>
                  </a:lnTo>
                  <a:lnTo>
                    <a:pt x="62" y="377"/>
                  </a:lnTo>
                  <a:lnTo>
                    <a:pt x="69" y="361"/>
                  </a:lnTo>
                  <a:lnTo>
                    <a:pt x="78" y="346"/>
                  </a:lnTo>
                  <a:lnTo>
                    <a:pt x="94" y="325"/>
                  </a:lnTo>
                  <a:lnTo>
                    <a:pt x="113" y="298"/>
                  </a:lnTo>
                  <a:lnTo>
                    <a:pt x="135" y="270"/>
                  </a:lnTo>
                  <a:lnTo>
                    <a:pt x="156" y="241"/>
                  </a:lnTo>
                  <a:lnTo>
                    <a:pt x="177" y="216"/>
                  </a:lnTo>
                  <a:lnTo>
                    <a:pt x="195" y="197"/>
                  </a:lnTo>
                  <a:lnTo>
                    <a:pt x="206" y="184"/>
                  </a:lnTo>
                  <a:lnTo>
                    <a:pt x="215" y="175"/>
                  </a:lnTo>
                  <a:lnTo>
                    <a:pt x="229" y="161"/>
                  </a:lnTo>
                  <a:lnTo>
                    <a:pt x="245" y="141"/>
                  </a:lnTo>
                  <a:lnTo>
                    <a:pt x="263" y="122"/>
                  </a:lnTo>
                  <a:lnTo>
                    <a:pt x="282" y="102"/>
                  </a:lnTo>
                  <a:lnTo>
                    <a:pt x="300" y="82"/>
                  </a:lnTo>
                  <a:lnTo>
                    <a:pt x="318" y="68"/>
                  </a:lnTo>
                  <a:lnTo>
                    <a:pt x="332" y="59"/>
                  </a:lnTo>
                  <a:lnTo>
                    <a:pt x="345" y="52"/>
                  </a:lnTo>
                  <a:lnTo>
                    <a:pt x="359" y="47"/>
                  </a:lnTo>
                  <a:lnTo>
                    <a:pt x="370" y="41"/>
                  </a:lnTo>
                  <a:lnTo>
                    <a:pt x="380" y="36"/>
                  </a:lnTo>
                  <a:lnTo>
                    <a:pt x="389" y="31"/>
                  </a:lnTo>
                  <a:lnTo>
                    <a:pt x="396" y="29"/>
                  </a:lnTo>
                  <a:lnTo>
                    <a:pt x="400" y="25"/>
                  </a:lnTo>
                  <a:lnTo>
                    <a:pt x="402" y="25"/>
                  </a:lnTo>
                  <a:lnTo>
                    <a:pt x="398" y="25"/>
                  </a:lnTo>
                  <a:lnTo>
                    <a:pt x="389" y="25"/>
                  </a:lnTo>
                  <a:lnTo>
                    <a:pt x="377" y="27"/>
                  </a:lnTo>
                  <a:lnTo>
                    <a:pt x="359" y="29"/>
                  </a:lnTo>
                  <a:lnTo>
                    <a:pt x="338" y="29"/>
                  </a:lnTo>
                  <a:lnTo>
                    <a:pt x="314" y="31"/>
                  </a:lnTo>
                  <a:lnTo>
                    <a:pt x="290" y="32"/>
                  </a:lnTo>
                  <a:lnTo>
                    <a:pt x="263" y="34"/>
                  </a:lnTo>
                  <a:lnTo>
                    <a:pt x="236" y="36"/>
                  </a:lnTo>
                  <a:lnTo>
                    <a:pt x="209" y="38"/>
                  </a:lnTo>
                  <a:lnTo>
                    <a:pt x="185" y="38"/>
                  </a:lnTo>
                  <a:lnTo>
                    <a:pt x="161" y="40"/>
                  </a:lnTo>
                  <a:lnTo>
                    <a:pt x="140" y="41"/>
                  </a:lnTo>
                  <a:lnTo>
                    <a:pt x="122" y="41"/>
                  </a:lnTo>
                  <a:lnTo>
                    <a:pt x="110" y="41"/>
                  </a:lnTo>
                  <a:lnTo>
                    <a:pt x="101" y="41"/>
                  </a:lnTo>
                  <a:lnTo>
                    <a:pt x="87" y="41"/>
                  </a:lnTo>
                  <a:lnTo>
                    <a:pt x="71" y="43"/>
                  </a:lnTo>
                  <a:lnTo>
                    <a:pt x="53" y="45"/>
                  </a:lnTo>
                  <a:lnTo>
                    <a:pt x="35" y="47"/>
                  </a:lnTo>
                  <a:lnTo>
                    <a:pt x="19" y="47"/>
                  </a:lnTo>
                  <a:lnTo>
                    <a:pt x="7" y="45"/>
                  </a:lnTo>
                  <a:lnTo>
                    <a:pt x="0" y="38"/>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6" name="Freeform 106"/>
            <p:cNvSpPr>
              <a:spLocks/>
            </p:cNvSpPr>
            <p:nvPr/>
          </p:nvSpPr>
          <p:spPr bwMode="auto">
            <a:xfrm>
              <a:off x="2087" y="1849"/>
              <a:ext cx="627" cy="96"/>
            </a:xfrm>
            <a:custGeom>
              <a:avLst/>
              <a:gdLst>
                <a:gd name="T0" fmla="*/ 605 w 627"/>
                <a:gd name="T1" fmla="*/ 10 h 96"/>
                <a:gd name="T2" fmla="*/ 593 w 627"/>
                <a:gd name="T3" fmla="*/ 21 h 96"/>
                <a:gd name="T4" fmla="*/ 566 w 627"/>
                <a:gd name="T5" fmla="*/ 35 h 96"/>
                <a:gd name="T6" fmla="*/ 525 w 627"/>
                <a:gd name="T7" fmla="*/ 50 h 96"/>
                <a:gd name="T8" fmla="*/ 482 w 627"/>
                <a:gd name="T9" fmla="*/ 57 h 96"/>
                <a:gd name="T10" fmla="*/ 443 w 627"/>
                <a:gd name="T11" fmla="*/ 60 h 96"/>
                <a:gd name="T12" fmla="*/ 397 w 627"/>
                <a:gd name="T13" fmla="*/ 64 h 96"/>
                <a:gd name="T14" fmla="*/ 347 w 627"/>
                <a:gd name="T15" fmla="*/ 67 h 96"/>
                <a:gd name="T16" fmla="*/ 294 w 627"/>
                <a:gd name="T17" fmla="*/ 71 h 96"/>
                <a:gd name="T18" fmla="*/ 244 w 627"/>
                <a:gd name="T19" fmla="*/ 71 h 96"/>
                <a:gd name="T20" fmla="*/ 200 w 627"/>
                <a:gd name="T21" fmla="*/ 71 h 96"/>
                <a:gd name="T22" fmla="*/ 164 w 627"/>
                <a:gd name="T23" fmla="*/ 69 h 96"/>
                <a:gd name="T24" fmla="*/ 127 w 627"/>
                <a:gd name="T25" fmla="*/ 64 h 96"/>
                <a:gd name="T26" fmla="*/ 77 w 627"/>
                <a:gd name="T27" fmla="*/ 62 h 96"/>
                <a:gd name="T28" fmla="*/ 32 w 627"/>
                <a:gd name="T29" fmla="*/ 64 h 96"/>
                <a:gd name="T30" fmla="*/ 4 w 627"/>
                <a:gd name="T31" fmla="*/ 67 h 96"/>
                <a:gd name="T32" fmla="*/ 0 w 627"/>
                <a:gd name="T33" fmla="*/ 67 h 96"/>
                <a:gd name="T34" fmla="*/ 4 w 627"/>
                <a:gd name="T35" fmla="*/ 75 h 96"/>
                <a:gd name="T36" fmla="*/ 20 w 627"/>
                <a:gd name="T37" fmla="*/ 82 h 96"/>
                <a:gd name="T38" fmla="*/ 56 w 627"/>
                <a:gd name="T39" fmla="*/ 91 h 96"/>
                <a:gd name="T40" fmla="*/ 112 w 627"/>
                <a:gd name="T41" fmla="*/ 96 h 96"/>
                <a:gd name="T42" fmla="*/ 166 w 627"/>
                <a:gd name="T43" fmla="*/ 96 h 96"/>
                <a:gd name="T44" fmla="*/ 210 w 627"/>
                <a:gd name="T45" fmla="*/ 92 h 96"/>
                <a:gd name="T46" fmla="*/ 244 w 627"/>
                <a:gd name="T47" fmla="*/ 92 h 96"/>
                <a:gd name="T48" fmla="*/ 273 w 627"/>
                <a:gd name="T49" fmla="*/ 92 h 96"/>
                <a:gd name="T50" fmla="*/ 321 w 627"/>
                <a:gd name="T51" fmla="*/ 94 h 96"/>
                <a:gd name="T52" fmla="*/ 385 w 627"/>
                <a:gd name="T53" fmla="*/ 92 h 96"/>
                <a:gd name="T54" fmla="*/ 447 w 627"/>
                <a:gd name="T55" fmla="*/ 89 h 96"/>
                <a:gd name="T56" fmla="*/ 498 w 627"/>
                <a:gd name="T57" fmla="*/ 83 h 96"/>
                <a:gd name="T58" fmla="*/ 547 w 627"/>
                <a:gd name="T59" fmla="*/ 75 h 96"/>
                <a:gd name="T60" fmla="*/ 586 w 627"/>
                <a:gd name="T61" fmla="*/ 60 h 96"/>
                <a:gd name="T62" fmla="*/ 614 w 627"/>
                <a:gd name="T63" fmla="*/ 41 h 96"/>
                <a:gd name="T64" fmla="*/ 627 w 627"/>
                <a:gd name="T65" fmla="*/ 9 h 96"/>
                <a:gd name="T66" fmla="*/ 618 w 627"/>
                <a:gd name="T6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27" h="96">
                  <a:moveTo>
                    <a:pt x="607" y="9"/>
                  </a:moveTo>
                  <a:lnTo>
                    <a:pt x="605" y="10"/>
                  </a:lnTo>
                  <a:lnTo>
                    <a:pt x="602" y="14"/>
                  </a:lnTo>
                  <a:lnTo>
                    <a:pt x="593" y="21"/>
                  </a:lnTo>
                  <a:lnTo>
                    <a:pt x="582" y="28"/>
                  </a:lnTo>
                  <a:lnTo>
                    <a:pt x="566" y="35"/>
                  </a:lnTo>
                  <a:lnTo>
                    <a:pt x="548" y="42"/>
                  </a:lnTo>
                  <a:lnTo>
                    <a:pt x="525" y="50"/>
                  </a:lnTo>
                  <a:lnTo>
                    <a:pt x="498" y="55"/>
                  </a:lnTo>
                  <a:lnTo>
                    <a:pt x="482" y="57"/>
                  </a:lnTo>
                  <a:lnTo>
                    <a:pt x="465" y="58"/>
                  </a:lnTo>
                  <a:lnTo>
                    <a:pt x="443" y="60"/>
                  </a:lnTo>
                  <a:lnTo>
                    <a:pt x="422" y="62"/>
                  </a:lnTo>
                  <a:lnTo>
                    <a:pt x="397" y="64"/>
                  </a:lnTo>
                  <a:lnTo>
                    <a:pt x="372" y="66"/>
                  </a:lnTo>
                  <a:lnTo>
                    <a:pt x="347" y="67"/>
                  </a:lnTo>
                  <a:lnTo>
                    <a:pt x="321" y="69"/>
                  </a:lnTo>
                  <a:lnTo>
                    <a:pt x="294" y="71"/>
                  </a:lnTo>
                  <a:lnTo>
                    <a:pt x="269" y="71"/>
                  </a:lnTo>
                  <a:lnTo>
                    <a:pt x="244" y="71"/>
                  </a:lnTo>
                  <a:lnTo>
                    <a:pt x="221" y="71"/>
                  </a:lnTo>
                  <a:lnTo>
                    <a:pt x="200" y="71"/>
                  </a:lnTo>
                  <a:lnTo>
                    <a:pt x="182" y="71"/>
                  </a:lnTo>
                  <a:lnTo>
                    <a:pt x="164" y="69"/>
                  </a:lnTo>
                  <a:lnTo>
                    <a:pt x="152" y="67"/>
                  </a:lnTo>
                  <a:lnTo>
                    <a:pt x="127" y="64"/>
                  </a:lnTo>
                  <a:lnTo>
                    <a:pt x="102" y="62"/>
                  </a:lnTo>
                  <a:lnTo>
                    <a:pt x="77" y="62"/>
                  </a:lnTo>
                  <a:lnTo>
                    <a:pt x="52" y="64"/>
                  </a:lnTo>
                  <a:lnTo>
                    <a:pt x="32" y="64"/>
                  </a:lnTo>
                  <a:lnTo>
                    <a:pt x="15" y="66"/>
                  </a:lnTo>
                  <a:lnTo>
                    <a:pt x="4" y="67"/>
                  </a:lnTo>
                  <a:lnTo>
                    <a:pt x="0" y="67"/>
                  </a:lnTo>
                  <a:lnTo>
                    <a:pt x="0" y="67"/>
                  </a:lnTo>
                  <a:lnTo>
                    <a:pt x="2" y="71"/>
                  </a:lnTo>
                  <a:lnTo>
                    <a:pt x="4" y="75"/>
                  </a:lnTo>
                  <a:lnTo>
                    <a:pt x="9" y="78"/>
                  </a:lnTo>
                  <a:lnTo>
                    <a:pt x="20" y="82"/>
                  </a:lnTo>
                  <a:lnTo>
                    <a:pt x="34" y="87"/>
                  </a:lnTo>
                  <a:lnTo>
                    <a:pt x="56" y="91"/>
                  </a:lnTo>
                  <a:lnTo>
                    <a:pt x="82" y="94"/>
                  </a:lnTo>
                  <a:lnTo>
                    <a:pt x="112" y="96"/>
                  </a:lnTo>
                  <a:lnTo>
                    <a:pt x="141" y="96"/>
                  </a:lnTo>
                  <a:lnTo>
                    <a:pt x="166" y="96"/>
                  </a:lnTo>
                  <a:lnTo>
                    <a:pt x="189" y="94"/>
                  </a:lnTo>
                  <a:lnTo>
                    <a:pt x="210" y="92"/>
                  </a:lnTo>
                  <a:lnTo>
                    <a:pt x="228" y="92"/>
                  </a:lnTo>
                  <a:lnTo>
                    <a:pt x="244" y="92"/>
                  </a:lnTo>
                  <a:lnTo>
                    <a:pt x="257" y="92"/>
                  </a:lnTo>
                  <a:lnTo>
                    <a:pt x="273" y="92"/>
                  </a:lnTo>
                  <a:lnTo>
                    <a:pt x="294" y="94"/>
                  </a:lnTo>
                  <a:lnTo>
                    <a:pt x="321" y="94"/>
                  </a:lnTo>
                  <a:lnTo>
                    <a:pt x="353" y="92"/>
                  </a:lnTo>
                  <a:lnTo>
                    <a:pt x="385" y="92"/>
                  </a:lnTo>
                  <a:lnTo>
                    <a:pt x="417" y="91"/>
                  </a:lnTo>
                  <a:lnTo>
                    <a:pt x="447" y="89"/>
                  </a:lnTo>
                  <a:lnTo>
                    <a:pt x="474" y="87"/>
                  </a:lnTo>
                  <a:lnTo>
                    <a:pt x="498" y="83"/>
                  </a:lnTo>
                  <a:lnTo>
                    <a:pt x="523" y="80"/>
                  </a:lnTo>
                  <a:lnTo>
                    <a:pt x="547" y="75"/>
                  </a:lnTo>
                  <a:lnTo>
                    <a:pt x="568" y="67"/>
                  </a:lnTo>
                  <a:lnTo>
                    <a:pt x="586" y="60"/>
                  </a:lnTo>
                  <a:lnTo>
                    <a:pt x="602" y="51"/>
                  </a:lnTo>
                  <a:lnTo>
                    <a:pt x="614" y="41"/>
                  </a:lnTo>
                  <a:lnTo>
                    <a:pt x="621" y="28"/>
                  </a:lnTo>
                  <a:lnTo>
                    <a:pt x="627" y="9"/>
                  </a:lnTo>
                  <a:lnTo>
                    <a:pt x="625" y="0"/>
                  </a:lnTo>
                  <a:lnTo>
                    <a:pt x="618" y="1"/>
                  </a:lnTo>
                  <a:lnTo>
                    <a:pt x="60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7" name="Freeform 107"/>
            <p:cNvSpPr>
              <a:spLocks/>
            </p:cNvSpPr>
            <p:nvPr/>
          </p:nvSpPr>
          <p:spPr bwMode="auto">
            <a:xfrm>
              <a:off x="1844" y="2254"/>
              <a:ext cx="512" cy="146"/>
            </a:xfrm>
            <a:custGeom>
              <a:avLst/>
              <a:gdLst>
                <a:gd name="T0" fmla="*/ 12 w 512"/>
                <a:gd name="T1" fmla="*/ 0 h 146"/>
                <a:gd name="T2" fmla="*/ 14 w 512"/>
                <a:gd name="T3" fmla="*/ 0 h 146"/>
                <a:gd name="T4" fmla="*/ 23 w 512"/>
                <a:gd name="T5" fmla="*/ 0 h 146"/>
                <a:gd name="T6" fmla="*/ 33 w 512"/>
                <a:gd name="T7" fmla="*/ 1 h 146"/>
                <a:gd name="T8" fmla="*/ 49 w 512"/>
                <a:gd name="T9" fmla="*/ 1 h 146"/>
                <a:gd name="T10" fmla="*/ 67 w 512"/>
                <a:gd name="T11" fmla="*/ 3 h 146"/>
                <a:gd name="T12" fmla="*/ 89 w 512"/>
                <a:gd name="T13" fmla="*/ 5 h 146"/>
                <a:gd name="T14" fmla="*/ 113 w 512"/>
                <a:gd name="T15" fmla="*/ 5 h 146"/>
                <a:gd name="T16" fmla="*/ 138 w 512"/>
                <a:gd name="T17" fmla="*/ 7 h 146"/>
                <a:gd name="T18" fmla="*/ 165 w 512"/>
                <a:gd name="T19" fmla="*/ 8 h 146"/>
                <a:gd name="T20" fmla="*/ 192 w 512"/>
                <a:gd name="T21" fmla="*/ 8 h 146"/>
                <a:gd name="T22" fmla="*/ 218 w 512"/>
                <a:gd name="T23" fmla="*/ 10 h 146"/>
                <a:gd name="T24" fmla="*/ 245 w 512"/>
                <a:gd name="T25" fmla="*/ 12 h 146"/>
                <a:gd name="T26" fmla="*/ 270 w 512"/>
                <a:gd name="T27" fmla="*/ 12 h 146"/>
                <a:gd name="T28" fmla="*/ 295 w 512"/>
                <a:gd name="T29" fmla="*/ 14 h 146"/>
                <a:gd name="T30" fmla="*/ 316 w 512"/>
                <a:gd name="T31" fmla="*/ 14 h 146"/>
                <a:gd name="T32" fmla="*/ 336 w 512"/>
                <a:gd name="T33" fmla="*/ 14 h 146"/>
                <a:gd name="T34" fmla="*/ 371 w 512"/>
                <a:gd name="T35" fmla="*/ 14 h 146"/>
                <a:gd name="T36" fmla="*/ 405 w 512"/>
                <a:gd name="T37" fmla="*/ 14 h 146"/>
                <a:gd name="T38" fmla="*/ 435 w 512"/>
                <a:gd name="T39" fmla="*/ 14 h 146"/>
                <a:gd name="T40" fmla="*/ 462 w 512"/>
                <a:gd name="T41" fmla="*/ 14 h 146"/>
                <a:gd name="T42" fmla="*/ 484 w 512"/>
                <a:gd name="T43" fmla="*/ 16 h 146"/>
                <a:gd name="T44" fmla="*/ 500 w 512"/>
                <a:gd name="T45" fmla="*/ 21 h 146"/>
                <a:gd name="T46" fmla="*/ 510 w 512"/>
                <a:gd name="T47" fmla="*/ 28 h 146"/>
                <a:gd name="T48" fmla="*/ 512 w 512"/>
                <a:gd name="T49" fmla="*/ 37 h 146"/>
                <a:gd name="T50" fmla="*/ 510 w 512"/>
                <a:gd name="T51" fmla="*/ 49 h 146"/>
                <a:gd name="T52" fmla="*/ 507 w 512"/>
                <a:gd name="T53" fmla="*/ 64 h 146"/>
                <a:gd name="T54" fmla="*/ 500 w 512"/>
                <a:gd name="T55" fmla="*/ 78 h 146"/>
                <a:gd name="T56" fmla="*/ 491 w 512"/>
                <a:gd name="T57" fmla="*/ 94 h 146"/>
                <a:gd name="T58" fmla="*/ 476 w 512"/>
                <a:gd name="T59" fmla="*/ 108 h 146"/>
                <a:gd name="T60" fmla="*/ 459 w 512"/>
                <a:gd name="T61" fmla="*/ 123 h 146"/>
                <a:gd name="T62" fmla="*/ 435 w 512"/>
                <a:gd name="T63" fmla="*/ 133 h 146"/>
                <a:gd name="T64" fmla="*/ 409 w 512"/>
                <a:gd name="T65" fmla="*/ 140 h 146"/>
                <a:gd name="T66" fmla="*/ 391 w 512"/>
                <a:gd name="T67" fmla="*/ 142 h 146"/>
                <a:gd name="T68" fmla="*/ 370 w 512"/>
                <a:gd name="T69" fmla="*/ 144 h 146"/>
                <a:gd name="T70" fmla="*/ 347 w 512"/>
                <a:gd name="T71" fmla="*/ 146 h 146"/>
                <a:gd name="T72" fmla="*/ 318 w 512"/>
                <a:gd name="T73" fmla="*/ 146 h 146"/>
                <a:gd name="T74" fmla="*/ 290 w 512"/>
                <a:gd name="T75" fmla="*/ 146 h 146"/>
                <a:gd name="T76" fmla="*/ 258 w 512"/>
                <a:gd name="T77" fmla="*/ 146 h 146"/>
                <a:gd name="T78" fmla="*/ 227 w 512"/>
                <a:gd name="T79" fmla="*/ 144 h 146"/>
                <a:gd name="T80" fmla="*/ 195 w 512"/>
                <a:gd name="T81" fmla="*/ 142 h 146"/>
                <a:gd name="T82" fmla="*/ 165 w 512"/>
                <a:gd name="T83" fmla="*/ 140 h 146"/>
                <a:gd name="T84" fmla="*/ 135 w 512"/>
                <a:gd name="T85" fmla="*/ 137 h 146"/>
                <a:gd name="T86" fmla="*/ 106 w 512"/>
                <a:gd name="T87" fmla="*/ 133 h 146"/>
                <a:gd name="T88" fmla="*/ 81 w 512"/>
                <a:gd name="T89" fmla="*/ 128 h 146"/>
                <a:gd name="T90" fmla="*/ 60 w 512"/>
                <a:gd name="T91" fmla="*/ 123 h 146"/>
                <a:gd name="T92" fmla="*/ 41 w 512"/>
                <a:gd name="T93" fmla="*/ 117 h 146"/>
                <a:gd name="T94" fmla="*/ 28 w 512"/>
                <a:gd name="T95" fmla="*/ 110 h 146"/>
                <a:gd name="T96" fmla="*/ 19 w 512"/>
                <a:gd name="T97" fmla="*/ 103 h 146"/>
                <a:gd name="T98" fmla="*/ 3 w 512"/>
                <a:gd name="T99" fmla="*/ 73 h 146"/>
                <a:gd name="T100" fmla="*/ 0 w 512"/>
                <a:gd name="T101" fmla="*/ 44 h 146"/>
                <a:gd name="T102" fmla="*/ 3 w 512"/>
                <a:gd name="T103" fmla="*/ 19 h 146"/>
                <a:gd name="T104" fmla="*/ 12 w 512"/>
                <a:gd name="T105"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146">
                  <a:moveTo>
                    <a:pt x="12" y="0"/>
                  </a:moveTo>
                  <a:lnTo>
                    <a:pt x="14" y="0"/>
                  </a:lnTo>
                  <a:lnTo>
                    <a:pt x="23" y="0"/>
                  </a:lnTo>
                  <a:lnTo>
                    <a:pt x="33" y="1"/>
                  </a:lnTo>
                  <a:lnTo>
                    <a:pt x="49" y="1"/>
                  </a:lnTo>
                  <a:lnTo>
                    <a:pt x="67" y="3"/>
                  </a:lnTo>
                  <a:lnTo>
                    <a:pt x="89" y="5"/>
                  </a:lnTo>
                  <a:lnTo>
                    <a:pt x="113" y="5"/>
                  </a:lnTo>
                  <a:lnTo>
                    <a:pt x="138" y="7"/>
                  </a:lnTo>
                  <a:lnTo>
                    <a:pt x="165" y="8"/>
                  </a:lnTo>
                  <a:lnTo>
                    <a:pt x="192" y="8"/>
                  </a:lnTo>
                  <a:lnTo>
                    <a:pt x="218" y="10"/>
                  </a:lnTo>
                  <a:lnTo>
                    <a:pt x="245" y="12"/>
                  </a:lnTo>
                  <a:lnTo>
                    <a:pt x="270" y="12"/>
                  </a:lnTo>
                  <a:lnTo>
                    <a:pt x="295" y="14"/>
                  </a:lnTo>
                  <a:lnTo>
                    <a:pt x="316" y="14"/>
                  </a:lnTo>
                  <a:lnTo>
                    <a:pt x="336" y="14"/>
                  </a:lnTo>
                  <a:lnTo>
                    <a:pt x="371" y="14"/>
                  </a:lnTo>
                  <a:lnTo>
                    <a:pt x="405" y="14"/>
                  </a:lnTo>
                  <a:lnTo>
                    <a:pt x="435" y="14"/>
                  </a:lnTo>
                  <a:lnTo>
                    <a:pt x="462" y="14"/>
                  </a:lnTo>
                  <a:lnTo>
                    <a:pt x="484" y="16"/>
                  </a:lnTo>
                  <a:lnTo>
                    <a:pt x="500" y="21"/>
                  </a:lnTo>
                  <a:lnTo>
                    <a:pt x="510" y="28"/>
                  </a:lnTo>
                  <a:lnTo>
                    <a:pt x="512" y="37"/>
                  </a:lnTo>
                  <a:lnTo>
                    <a:pt x="510" y="49"/>
                  </a:lnTo>
                  <a:lnTo>
                    <a:pt x="507" y="64"/>
                  </a:lnTo>
                  <a:lnTo>
                    <a:pt x="500" y="78"/>
                  </a:lnTo>
                  <a:lnTo>
                    <a:pt x="491" y="94"/>
                  </a:lnTo>
                  <a:lnTo>
                    <a:pt x="476" y="108"/>
                  </a:lnTo>
                  <a:lnTo>
                    <a:pt x="459" y="123"/>
                  </a:lnTo>
                  <a:lnTo>
                    <a:pt x="435" y="133"/>
                  </a:lnTo>
                  <a:lnTo>
                    <a:pt x="409" y="140"/>
                  </a:lnTo>
                  <a:lnTo>
                    <a:pt x="391" y="142"/>
                  </a:lnTo>
                  <a:lnTo>
                    <a:pt x="370" y="144"/>
                  </a:lnTo>
                  <a:lnTo>
                    <a:pt x="347" y="146"/>
                  </a:lnTo>
                  <a:lnTo>
                    <a:pt x="318" y="146"/>
                  </a:lnTo>
                  <a:lnTo>
                    <a:pt x="290" y="146"/>
                  </a:lnTo>
                  <a:lnTo>
                    <a:pt x="258" y="146"/>
                  </a:lnTo>
                  <a:lnTo>
                    <a:pt x="227" y="144"/>
                  </a:lnTo>
                  <a:lnTo>
                    <a:pt x="195" y="142"/>
                  </a:lnTo>
                  <a:lnTo>
                    <a:pt x="165" y="140"/>
                  </a:lnTo>
                  <a:lnTo>
                    <a:pt x="135" y="137"/>
                  </a:lnTo>
                  <a:lnTo>
                    <a:pt x="106" y="133"/>
                  </a:lnTo>
                  <a:lnTo>
                    <a:pt x="81" y="128"/>
                  </a:lnTo>
                  <a:lnTo>
                    <a:pt x="60" y="123"/>
                  </a:lnTo>
                  <a:lnTo>
                    <a:pt x="41" y="117"/>
                  </a:lnTo>
                  <a:lnTo>
                    <a:pt x="28" y="110"/>
                  </a:lnTo>
                  <a:lnTo>
                    <a:pt x="19" y="103"/>
                  </a:lnTo>
                  <a:lnTo>
                    <a:pt x="3" y="73"/>
                  </a:lnTo>
                  <a:lnTo>
                    <a:pt x="0" y="44"/>
                  </a:lnTo>
                  <a:lnTo>
                    <a:pt x="3" y="19"/>
                  </a:lnTo>
                  <a:lnTo>
                    <a:pt x="1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8" name="Freeform 108"/>
            <p:cNvSpPr>
              <a:spLocks/>
            </p:cNvSpPr>
            <p:nvPr/>
          </p:nvSpPr>
          <p:spPr bwMode="auto">
            <a:xfrm>
              <a:off x="1863" y="2015"/>
              <a:ext cx="91" cy="162"/>
            </a:xfrm>
            <a:custGeom>
              <a:avLst/>
              <a:gdLst>
                <a:gd name="T0" fmla="*/ 39 w 91"/>
                <a:gd name="T1" fmla="*/ 160 h 162"/>
                <a:gd name="T2" fmla="*/ 48 w 91"/>
                <a:gd name="T3" fmla="*/ 149 h 162"/>
                <a:gd name="T4" fmla="*/ 66 w 91"/>
                <a:gd name="T5" fmla="*/ 123 h 162"/>
                <a:gd name="T6" fmla="*/ 82 w 91"/>
                <a:gd name="T7" fmla="*/ 82 h 162"/>
                <a:gd name="T8" fmla="*/ 91 w 91"/>
                <a:gd name="T9" fmla="*/ 33 h 162"/>
                <a:gd name="T10" fmla="*/ 89 w 91"/>
                <a:gd name="T11" fmla="*/ 14 h 162"/>
                <a:gd name="T12" fmla="*/ 86 w 91"/>
                <a:gd name="T13" fmla="*/ 3 h 162"/>
                <a:gd name="T14" fmla="*/ 78 w 91"/>
                <a:gd name="T15" fmla="*/ 0 h 162"/>
                <a:gd name="T16" fmla="*/ 70 w 91"/>
                <a:gd name="T17" fmla="*/ 1 h 162"/>
                <a:gd name="T18" fmla="*/ 61 w 91"/>
                <a:gd name="T19" fmla="*/ 7 h 162"/>
                <a:gd name="T20" fmla="*/ 52 w 91"/>
                <a:gd name="T21" fmla="*/ 16 h 162"/>
                <a:gd name="T22" fmla="*/ 45 w 91"/>
                <a:gd name="T23" fmla="*/ 24 h 162"/>
                <a:gd name="T24" fmla="*/ 38 w 91"/>
                <a:gd name="T25" fmla="*/ 33 h 162"/>
                <a:gd name="T26" fmla="*/ 29 w 91"/>
                <a:gd name="T27" fmla="*/ 46 h 162"/>
                <a:gd name="T28" fmla="*/ 20 w 91"/>
                <a:gd name="T29" fmla="*/ 66 h 162"/>
                <a:gd name="T30" fmla="*/ 11 w 91"/>
                <a:gd name="T31" fmla="*/ 89 h 162"/>
                <a:gd name="T32" fmla="*/ 4 w 91"/>
                <a:gd name="T33" fmla="*/ 112 h 162"/>
                <a:gd name="T34" fmla="*/ 0 w 91"/>
                <a:gd name="T35" fmla="*/ 135 h 162"/>
                <a:gd name="T36" fmla="*/ 4 w 91"/>
                <a:gd name="T37" fmla="*/ 151 h 162"/>
                <a:gd name="T38" fmla="*/ 16 w 91"/>
                <a:gd name="T39" fmla="*/ 162 h 162"/>
                <a:gd name="T40" fmla="*/ 39 w 91"/>
                <a:gd name="T41" fmla="*/ 1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2">
                  <a:moveTo>
                    <a:pt x="39" y="160"/>
                  </a:moveTo>
                  <a:lnTo>
                    <a:pt x="48" y="149"/>
                  </a:lnTo>
                  <a:lnTo>
                    <a:pt x="66" y="123"/>
                  </a:lnTo>
                  <a:lnTo>
                    <a:pt x="82" y="82"/>
                  </a:lnTo>
                  <a:lnTo>
                    <a:pt x="91" y="33"/>
                  </a:lnTo>
                  <a:lnTo>
                    <a:pt x="89" y="14"/>
                  </a:lnTo>
                  <a:lnTo>
                    <a:pt x="86" y="3"/>
                  </a:lnTo>
                  <a:lnTo>
                    <a:pt x="78" y="0"/>
                  </a:lnTo>
                  <a:lnTo>
                    <a:pt x="70" y="1"/>
                  </a:lnTo>
                  <a:lnTo>
                    <a:pt x="61" y="7"/>
                  </a:lnTo>
                  <a:lnTo>
                    <a:pt x="52" y="16"/>
                  </a:lnTo>
                  <a:lnTo>
                    <a:pt x="45" y="24"/>
                  </a:lnTo>
                  <a:lnTo>
                    <a:pt x="38" y="33"/>
                  </a:lnTo>
                  <a:lnTo>
                    <a:pt x="29" y="46"/>
                  </a:lnTo>
                  <a:lnTo>
                    <a:pt x="20" y="66"/>
                  </a:lnTo>
                  <a:lnTo>
                    <a:pt x="11" y="89"/>
                  </a:lnTo>
                  <a:lnTo>
                    <a:pt x="4" y="112"/>
                  </a:lnTo>
                  <a:lnTo>
                    <a:pt x="0" y="135"/>
                  </a:lnTo>
                  <a:lnTo>
                    <a:pt x="4" y="151"/>
                  </a:lnTo>
                  <a:lnTo>
                    <a:pt x="16" y="162"/>
                  </a:lnTo>
                  <a:lnTo>
                    <a:pt x="39" y="16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89" name="Freeform 109"/>
            <p:cNvSpPr>
              <a:spLocks/>
            </p:cNvSpPr>
            <p:nvPr/>
          </p:nvSpPr>
          <p:spPr bwMode="auto">
            <a:xfrm>
              <a:off x="2287" y="2020"/>
              <a:ext cx="339" cy="171"/>
            </a:xfrm>
            <a:custGeom>
              <a:avLst/>
              <a:gdLst>
                <a:gd name="T0" fmla="*/ 0 w 339"/>
                <a:gd name="T1" fmla="*/ 169 h 171"/>
                <a:gd name="T2" fmla="*/ 3 w 339"/>
                <a:gd name="T3" fmla="*/ 162 h 171"/>
                <a:gd name="T4" fmla="*/ 12 w 339"/>
                <a:gd name="T5" fmla="*/ 144 h 171"/>
                <a:gd name="T6" fmla="*/ 30 w 339"/>
                <a:gd name="T7" fmla="*/ 119 h 171"/>
                <a:gd name="T8" fmla="*/ 57 w 339"/>
                <a:gd name="T9" fmla="*/ 91 h 171"/>
                <a:gd name="T10" fmla="*/ 90 w 339"/>
                <a:gd name="T11" fmla="*/ 61 h 171"/>
                <a:gd name="T12" fmla="*/ 135 w 339"/>
                <a:gd name="T13" fmla="*/ 34 h 171"/>
                <a:gd name="T14" fmla="*/ 190 w 339"/>
                <a:gd name="T15" fmla="*/ 12 h 171"/>
                <a:gd name="T16" fmla="*/ 256 w 339"/>
                <a:gd name="T17" fmla="*/ 0 h 171"/>
                <a:gd name="T18" fmla="*/ 306 w 339"/>
                <a:gd name="T19" fmla="*/ 2 h 171"/>
                <a:gd name="T20" fmla="*/ 332 w 339"/>
                <a:gd name="T21" fmla="*/ 16 h 171"/>
                <a:gd name="T22" fmla="*/ 339 w 339"/>
                <a:gd name="T23" fmla="*/ 37 h 171"/>
                <a:gd name="T24" fmla="*/ 330 w 339"/>
                <a:gd name="T25" fmla="*/ 66 h 171"/>
                <a:gd name="T26" fmla="*/ 306 w 339"/>
                <a:gd name="T27" fmla="*/ 94 h 171"/>
                <a:gd name="T28" fmla="*/ 270 w 339"/>
                <a:gd name="T29" fmla="*/ 121 h 171"/>
                <a:gd name="T30" fmla="*/ 226 w 339"/>
                <a:gd name="T31" fmla="*/ 141 h 171"/>
                <a:gd name="T32" fmla="*/ 176 w 339"/>
                <a:gd name="T33" fmla="*/ 151 h 171"/>
                <a:gd name="T34" fmla="*/ 140 w 339"/>
                <a:gd name="T35" fmla="*/ 155 h 171"/>
                <a:gd name="T36" fmla="*/ 110 w 339"/>
                <a:gd name="T37" fmla="*/ 159 h 171"/>
                <a:gd name="T38" fmla="*/ 85 w 339"/>
                <a:gd name="T39" fmla="*/ 162 h 171"/>
                <a:gd name="T40" fmla="*/ 64 w 339"/>
                <a:gd name="T41" fmla="*/ 166 h 171"/>
                <a:gd name="T42" fmla="*/ 44 w 339"/>
                <a:gd name="T43" fmla="*/ 168 h 171"/>
                <a:gd name="T44" fmla="*/ 28 w 339"/>
                <a:gd name="T45" fmla="*/ 169 h 171"/>
                <a:gd name="T46" fmla="*/ 14 w 339"/>
                <a:gd name="T47" fmla="*/ 171 h 171"/>
                <a:gd name="T48" fmla="*/ 0 w 339"/>
                <a:gd name="T49" fmla="*/ 1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9" h="171">
                  <a:moveTo>
                    <a:pt x="0" y="169"/>
                  </a:moveTo>
                  <a:lnTo>
                    <a:pt x="3" y="162"/>
                  </a:lnTo>
                  <a:lnTo>
                    <a:pt x="12" y="144"/>
                  </a:lnTo>
                  <a:lnTo>
                    <a:pt x="30" y="119"/>
                  </a:lnTo>
                  <a:lnTo>
                    <a:pt x="57" y="91"/>
                  </a:lnTo>
                  <a:lnTo>
                    <a:pt x="90" y="61"/>
                  </a:lnTo>
                  <a:lnTo>
                    <a:pt x="135" y="34"/>
                  </a:lnTo>
                  <a:lnTo>
                    <a:pt x="190" y="12"/>
                  </a:lnTo>
                  <a:lnTo>
                    <a:pt x="256" y="0"/>
                  </a:lnTo>
                  <a:lnTo>
                    <a:pt x="306" y="2"/>
                  </a:lnTo>
                  <a:lnTo>
                    <a:pt x="332" y="16"/>
                  </a:lnTo>
                  <a:lnTo>
                    <a:pt x="339" y="37"/>
                  </a:lnTo>
                  <a:lnTo>
                    <a:pt x="330" y="66"/>
                  </a:lnTo>
                  <a:lnTo>
                    <a:pt x="306" y="94"/>
                  </a:lnTo>
                  <a:lnTo>
                    <a:pt x="270" y="121"/>
                  </a:lnTo>
                  <a:lnTo>
                    <a:pt x="226" y="141"/>
                  </a:lnTo>
                  <a:lnTo>
                    <a:pt x="176" y="151"/>
                  </a:lnTo>
                  <a:lnTo>
                    <a:pt x="140" y="155"/>
                  </a:lnTo>
                  <a:lnTo>
                    <a:pt x="110" y="159"/>
                  </a:lnTo>
                  <a:lnTo>
                    <a:pt x="85" y="162"/>
                  </a:lnTo>
                  <a:lnTo>
                    <a:pt x="64" y="166"/>
                  </a:lnTo>
                  <a:lnTo>
                    <a:pt x="44" y="168"/>
                  </a:lnTo>
                  <a:lnTo>
                    <a:pt x="28" y="169"/>
                  </a:lnTo>
                  <a:lnTo>
                    <a:pt x="14" y="171"/>
                  </a:lnTo>
                  <a:lnTo>
                    <a:pt x="0" y="169"/>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0" name="Freeform 110"/>
            <p:cNvSpPr>
              <a:spLocks/>
            </p:cNvSpPr>
            <p:nvPr/>
          </p:nvSpPr>
          <p:spPr bwMode="auto">
            <a:xfrm>
              <a:off x="1911" y="2409"/>
              <a:ext cx="276" cy="114"/>
            </a:xfrm>
            <a:custGeom>
              <a:avLst/>
              <a:gdLst>
                <a:gd name="T0" fmla="*/ 0 w 276"/>
                <a:gd name="T1" fmla="*/ 0 h 114"/>
                <a:gd name="T2" fmla="*/ 0 w 276"/>
                <a:gd name="T3" fmla="*/ 94 h 114"/>
                <a:gd name="T4" fmla="*/ 276 w 276"/>
                <a:gd name="T5" fmla="*/ 114 h 114"/>
                <a:gd name="T6" fmla="*/ 272 w 276"/>
                <a:gd name="T7" fmla="*/ 10 h 114"/>
                <a:gd name="T8" fmla="*/ 0 w 276"/>
                <a:gd name="T9" fmla="*/ 0 h 114"/>
              </a:gdLst>
              <a:ahLst/>
              <a:cxnLst>
                <a:cxn ang="0">
                  <a:pos x="T0" y="T1"/>
                </a:cxn>
                <a:cxn ang="0">
                  <a:pos x="T2" y="T3"/>
                </a:cxn>
                <a:cxn ang="0">
                  <a:pos x="T4" y="T5"/>
                </a:cxn>
                <a:cxn ang="0">
                  <a:pos x="T6" y="T7"/>
                </a:cxn>
                <a:cxn ang="0">
                  <a:pos x="T8" y="T9"/>
                </a:cxn>
              </a:cxnLst>
              <a:rect l="0" t="0" r="r" b="b"/>
              <a:pathLst>
                <a:path w="276" h="114">
                  <a:moveTo>
                    <a:pt x="0" y="0"/>
                  </a:moveTo>
                  <a:lnTo>
                    <a:pt x="0" y="94"/>
                  </a:lnTo>
                  <a:lnTo>
                    <a:pt x="276" y="114"/>
                  </a:lnTo>
                  <a:lnTo>
                    <a:pt x="272" y="1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1" name="Freeform 111"/>
            <p:cNvSpPr>
              <a:spLocks/>
            </p:cNvSpPr>
            <p:nvPr/>
          </p:nvSpPr>
          <p:spPr bwMode="auto">
            <a:xfrm>
              <a:off x="1856" y="2081"/>
              <a:ext cx="98" cy="107"/>
            </a:xfrm>
            <a:custGeom>
              <a:avLst/>
              <a:gdLst>
                <a:gd name="T0" fmla="*/ 11 w 98"/>
                <a:gd name="T1" fmla="*/ 41 h 107"/>
                <a:gd name="T2" fmla="*/ 11 w 98"/>
                <a:gd name="T3" fmla="*/ 44 h 107"/>
                <a:gd name="T4" fmla="*/ 11 w 98"/>
                <a:gd name="T5" fmla="*/ 55 h 107"/>
                <a:gd name="T6" fmla="*/ 14 w 98"/>
                <a:gd name="T7" fmla="*/ 67 h 107"/>
                <a:gd name="T8" fmla="*/ 23 w 98"/>
                <a:gd name="T9" fmla="*/ 78 h 107"/>
                <a:gd name="T10" fmla="*/ 34 w 98"/>
                <a:gd name="T11" fmla="*/ 82 h 107"/>
                <a:gd name="T12" fmla="*/ 43 w 98"/>
                <a:gd name="T13" fmla="*/ 80 h 107"/>
                <a:gd name="T14" fmla="*/ 52 w 98"/>
                <a:gd name="T15" fmla="*/ 71 h 107"/>
                <a:gd name="T16" fmla="*/ 61 w 98"/>
                <a:gd name="T17" fmla="*/ 60 h 107"/>
                <a:gd name="T18" fmla="*/ 68 w 98"/>
                <a:gd name="T19" fmla="*/ 48 h 107"/>
                <a:gd name="T20" fmla="*/ 77 w 98"/>
                <a:gd name="T21" fmla="*/ 35 h 107"/>
                <a:gd name="T22" fmla="*/ 82 w 98"/>
                <a:gd name="T23" fmla="*/ 21 h 107"/>
                <a:gd name="T24" fmla="*/ 87 w 98"/>
                <a:gd name="T25" fmla="*/ 8 h 107"/>
                <a:gd name="T26" fmla="*/ 91 w 98"/>
                <a:gd name="T27" fmla="*/ 0 h 107"/>
                <a:gd name="T28" fmla="*/ 96 w 98"/>
                <a:gd name="T29" fmla="*/ 0 h 107"/>
                <a:gd name="T30" fmla="*/ 98 w 98"/>
                <a:gd name="T31" fmla="*/ 8 h 107"/>
                <a:gd name="T32" fmla="*/ 94 w 98"/>
                <a:gd name="T33" fmla="*/ 23 h 107"/>
                <a:gd name="T34" fmla="*/ 87 w 98"/>
                <a:gd name="T35" fmla="*/ 44 h 107"/>
                <a:gd name="T36" fmla="*/ 78 w 98"/>
                <a:gd name="T37" fmla="*/ 67 h 107"/>
                <a:gd name="T38" fmla="*/ 64 w 98"/>
                <a:gd name="T39" fmla="*/ 90 h 107"/>
                <a:gd name="T40" fmla="*/ 48 w 98"/>
                <a:gd name="T41" fmla="*/ 103 h 107"/>
                <a:gd name="T42" fmla="*/ 30 w 98"/>
                <a:gd name="T43" fmla="*/ 107 h 107"/>
                <a:gd name="T44" fmla="*/ 16 w 98"/>
                <a:gd name="T45" fmla="*/ 103 h 107"/>
                <a:gd name="T46" fmla="*/ 5 w 98"/>
                <a:gd name="T47" fmla="*/ 92 h 107"/>
                <a:gd name="T48" fmla="*/ 0 w 98"/>
                <a:gd name="T49" fmla="*/ 73 h 107"/>
                <a:gd name="T50" fmla="*/ 2 w 98"/>
                <a:gd name="T51" fmla="*/ 55 h 107"/>
                <a:gd name="T52" fmla="*/ 5 w 98"/>
                <a:gd name="T53" fmla="*/ 44 h 107"/>
                <a:gd name="T54" fmla="*/ 9 w 98"/>
                <a:gd name="T55" fmla="*/ 41 h 107"/>
                <a:gd name="T56" fmla="*/ 11 w 98"/>
                <a:gd name="T57" fmla="*/ 4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107">
                  <a:moveTo>
                    <a:pt x="11" y="41"/>
                  </a:moveTo>
                  <a:lnTo>
                    <a:pt x="11" y="44"/>
                  </a:lnTo>
                  <a:lnTo>
                    <a:pt x="11" y="55"/>
                  </a:lnTo>
                  <a:lnTo>
                    <a:pt x="14" y="67"/>
                  </a:lnTo>
                  <a:lnTo>
                    <a:pt x="23" y="78"/>
                  </a:lnTo>
                  <a:lnTo>
                    <a:pt x="34" y="82"/>
                  </a:lnTo>
                  <a:lnTo>
                    <a:pt x="43" y="80"/>
                  </a:lnTo>
                  <a:lnTo>
                    <a:pt x="52" y="71"/>
                  </a:lnTo>
                  <a:lnTo>
                    <a:pt x="61" y="60"/>
                  </a:lnTo>
                  <a:lnTo>
                    <a:pt x="68" y="48"/>
                  </a:lnTo>
                  <a:lnTo>
                    <a:pt x="77" y="35"/>
                  </a:lnTo>
                  <a:lnTo>
                    <a:pt x="82" y="21"/>
                  </a:lnTo>
                  <a:lnTo>
                    <a:pt x="87" y="8"/>
                  </a:lnTo>
                  <a:lnTo>
                    <a:pt x="91" y="0"/>
                  </a:lnTo>
                  <a:lnTo>
                    <a:pt x="96" y="0"/>
                  </a:lnTo>
                  <a:lnTo>
                    <a:pt x="98" y="8"/>
                  </a:lnTo>
                  <a:lnTo>
                    <a:pt x="94" y="23"/>
                  </a:lnTo>
                  <a:lnTo>
                    <a:pt x="87" y="44"/>
                  </a:lnTo>
                  <a:lnTo>
                    <a:pt x="78" y="67"/>
                  </a:lnTo>
                  <a:lnTo>
                    <a:pt x="64" y="90"/>
                  </a:lnTo>
                  <a:lnTo>
                    <a:pt x="48" y="103"/>
                  </a:lnTo>
                  <a:lnTo>
                    <a:pt x="30" y="107"/>
                  </a:lnTo>
                  <a:lnTo>
                    <a:pt x="16" y="103"/>
                  </a:lnTo>
                  <a:lnTo>
                    <a:pt x="5" y="92"/>
                  </a:lnTo>
                  <a:lnTo>
                    <a:pt x="0" y="73"/>
                  </a:lnTo>
                  <a:lnTo>
                    <a:pt x="2" y="55"/>
                  </a:lnTo>
                  <a:lnTo>
                    <a:pt x="5" y="44"/>
                  </a:lnTo>
                  <a:lnTo>
                    <a:pt x="9"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2" name="Freeform 112"/>
            <p:cNvSpPr>
              <a:spLocks/>
            </p:cNvSpPr>
            <p:nvPr/>
          </p:nvSpPr>
          <p:spPr bwMode="auto">
            <a:xfrm>
              <a:off x="1730" y="1947"/>
              <a:ext cx="548" cy="620"/>
            </a:xfrm>
            <a:custGeom>
              <a:avLst/>
              <a:gdLst>
                <a:gd name="T0" fmla="*/ 163 w 548"/>
                <a:gd name="T1" fmla="*/ 317 h 620"/>
                <a:gd name="T2" fmla="*/ 208 w 548"/>
                <a:gd name="T3" fmla="*/ 321 h 620"/>
                <a:gd name="T4" fmla="*/ 268 w 548"/>
                <a:gd name="T5" fmla="*/ 323 h 620"/>
                <a:gd name="T6" fmla="*/ 357 w 548"/>
                <a:gd name="T7" fmla="*/ 324 h 620"/>
                <a:gd name="T8" fmla="*/ 405 w 548"/>
                <a:gd name="T9" fmla="*/ 326 h 620"/>
                <a:gd name="T10" fmla="*/ 485 w 548"/>
                <a:gd name="T11" fmla="*/ 326 h 620"/>
                <a:gd name="T12" fmla="*/ 548 w 548"/>
                <a:gd name="T13" fmla="*/ 314 h 620"/>
                <a:gd name="T14" fmla="*/ 510 w 548"/>
                <a:gd name="T15" fmla="*/ 308 h 620"/>
                <a:gd name="T16" fmla="*/ 441 w 548"/>
                <a:gd name="T17" fmla="*/ 308 h 620"/>
                <a:gd name="T18" fmla="*/ 380 w 548"/>
                <a:gd name="T19" fmla="*/ 308 h 620"/>
                <a:gd name="T20" fmla="*/ 304 w 548"/>
                <a:gd name="T21" fmla="*/ 305 h 620"/>
                <a:gd name="T22" fmla="*/ 251 w 548"/>
                <a:gd name="T23" fmla="*/ 301 h 620"/>
                <a:gd name="T24" fmla="*/ 195 w 548"/>
                <a:gd name="T25" fmla="*/ 296 h 620"/>
                <a:gd name="T26" fmla="*/ 165 w 548"/>
                <a:gd name="T27" fmla="*/ 294 h 620"/>
                <a:gd name="T28" fmla="*/ 131 w 548"/>
                <a:gd name="T29" fmla="*/ 294 h 620"/>
                <a:gd name="T30" fmla="*/ 123 w 548"/>
                <a:gd name="T31" fmla="*/ 237 h 620"/>
                <a:gd name="T32" fmla="*/ 146 w 548"/>
                <a:gd name="T33" fmla="*/ 155 h 620"/>
                <a:gd name="T34" fmla="*/ 172 w 548"/>
                <a:gd name="T35" fmla="*/ 105 h 620"/>
                <a:gd name="T36" fmla="*/ 204 w 548"/>
                <a:gd name="T37" fmla="*/ 76 h 620"/>
                <a:gd name="T38" fmla="*/ 235 w 548"/>
                <a:gd name="T39" fmla="*/ 46 h 620"/>
                <a:gd name="T40" fmla="*/ 297 w 548"/>
                <a:gd name="T41" fmla="*/ 64 h 620"/>
                <a:gd name="T42" fmla="*/ 382 w 548"/>
                <a:gd name="T43" fmla="*/ 82 h 620"/>
                <a:gd name="T44" fmla="*/ 464 w 548"/>
                <a:gd name="T45" fmla="*/ 82 h 620"/>
                <a:gd name="T46" fmla="*/ 528 w 548"/>
                <a:gd name="T47" fmla="*/ 75 h 620"/>
                <a:gd name="T48" fmla="*/ 523 w 548"/>
                <a:gd name="T49" fmla="*/ 68 h 620"/>
                <a:gd name="T50" fmla="*/ 448 w 548"/>
                <a:gd name="T51" fmla="*/ 59 h 620"/>
                <a:gd name="T52" fmla="*/ 375 w 548"/>
                <a:gd name="T53" fmla="*/ 57 h 620"/>
                <a:gd name="T54" fmla="*/ 315 w 548"/>
                <a:gd name="T55" fmla="*/ 44 h 620"/>
                <a:gd name="T56" fmla="*/ 281 w 548"/>
                <a:gd name="T57" fmla="*/ 10 h 620"/>
                <a:gd name="T58" fmla="*/ 240 w 548"/>
                <a:gd name="T59" fmla="*/ 26 h 620"/>
                <a:gd name="T60" fmla="*/ 217 w 548"/>
                <a:gd name="T61" fmla="*/ 41 h 620"/>
                <a:gd name="T62" fmla="*/ 185 w 548"/>
                <a:gd name="T63" fmla="*/ 64 h 620"/>
                <a:gd name="T64" fmla="*/ 126 w 548"/>
                <a:gd name="T65" fmla="*/ 164 h 620"/>
                <a:gd name="T66" fmla="*/ 107 w 548"/>
                <a:gd name="T67" fmla="*/ 217 h 620"/>
                <a:gd name="T68" fmla="*/ 89 w 548"/>
                <a:gd name="T69" fmla="*/ 314 h 620"/>
                <a:gd name="T70" fmla="*/ 42 w 548"/>
                <a:gd name="T71" fmla="*/ 367 h 620"/>
                <a:gd name="T72" fmla="*/ 3 w 548"/>
                <a:gd name="T73" fmla="*/ 465 h 620"/>
                <a:gd name="T74" fmla="*/ 9 w 548"/>
                <a:gd name="T75" fmla="*/ 606 h 620"/>
                <a:gd name="T76" fmla="*/ 26 w 548"/>
                <a:gd name="T77" fmla="*/ 599 h 620"/>
                <a:gd name="T78" fmla="*/ 34 w 548"/>
                <a:gd name="T79" fmla="*/ 458 h 620"/>
                <a:gd name="T80" fmla="*/ 51 w 548"/>
                <a:gd name="T81" fmla="*/ 405 h 620"/>
                <a:gd name="T82" fmla="*/ 85 w 548"/>
                <a:gd name="T83" fmla="*/ 353 h 620"/>
                <a:gd name="T84" fmla="*/ 103 w 548"/>
                <a:gd name="T85" fmla="*/ 337 h 620"/>
                <a:gd name="T86" fmla="*/ 112 w 548"/>
                <a:gd name="T87" fmla="*/ 387 h 620"/>
                <a:gd name="T88" fmla="*/ 146 w 548"/>
                <a:gd name="T89" fmla="*/ 433 h 620"/>
                <a:gd name="T90" fmla="*/ 206 w 548"/>
                <a:gd name="T91" fmla="*/ 449 h 620"/>
                <a:gd name="T92" fmla="*/ 268 w 548"/>
                <a:gd name="T93" fmla="*/ 453 h 620"/>
                <a:gd name="T94" fmla="*/ 380 w 548"/>
                <a:gd name="T95" fmla="*/ 458 h 620"/>
                <a:gd name="T96" fmla="*/ 464 w 548"/>
                <a:gd name="T97" fmla="*/ 458 h 620"/>
                <a:gd name="T98" fmla="*/ 507 w 548"/>
                <a:gd name="T99" fmla="*/ 455 h 620"/>
                <a:gd name="T100" fmla="*/ 469 w 548"/>
                <a:gd name="T101" fmla="*/ 447 h 620"/>
                <a:gd name="T102" fmla="*/ 418 w 548"/>
                <a:gd name="T103" fmla="*/ 446 h 620"/>
                <a:gd name="T104" fmla="*/ 366 w 548"/>
                <a:gd name="T105" fmla="*/ 444 h 620"/>
                <a:gd name="T106" fmla="*/ 297 w 548"/>
                <a:gd name="T107" fmla="*/ 440 h 620"/>
                <a:gd name="T108" fmla="*/ 251 w 548"/>
                <a:gd name="T109" fmla="*/ 437 h 620"/>
                <a:gd name="T110" fmla="*/ 185 w 548"/>
                <a:gd name="T111" fmla="*/ 426 h 620"/>
                <a:gd name="T112" fmla="*/ 121 w 548"/>
                <a:gd name="T113" fmla="*/ 362 h 620"/>
                <a:gd name="T114" fmla="*/ 128 w 548"/>
                <a:gd name="T115" fmla="*/ 3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620">
                  <a:moveTo>
                    <a:pt x="131" y="314"/>
                  </a:moveTo>
                  <a:lnTo>
                    <a:pt x="140" y="315"/>
                  </a:lnTo>
                  <a:lnTo>
                    <a:pt x="153" y="317"/>
                  </a:lnTo>
                  <a:lnTo>
                    <a:pt x="163" y="317"/>
                  </a:lnTo>
                  <a:lnTo>
                    <a:pt x="176" y="319"/>
                  </a:lnTo>
                  <a:lnTo>
                    <a:pt x="188" y="321"/>
                  </a:lnTo>
                  <a:lnTo>
                    <a:pt x="199" y="321"/>
                  </a:lnTo>
                  <a:lnTo>
                    <a:pt x="208" y="321"/>
                  </a:lnTo>
                  <a:lnTo>
                    <a:pt x="215" y="321"/>
                  </a:lnTo>
                  <a:lnTo>
                    <a:pt x="227" y="321"/>
                  </a:lnTo>
                  <a:lnTo>
                    <a:pt x="245" y="321"/>
                  </a:lnTo>
                  <a:lnTo>
                    <a:pt x="268" y="323"/>
                  </a:lnTo>
                  <a:lnTo>
                    <a:pt x="293" y="323"/>
                  </a:lnTo>
                  <a:lnTo>
                    <a:pt x="318" y="323"/>
                  </a:lnTo>
                  <a:lnTo>
                    <a:pt x="340" y="324"/>
                  </a:lnTo>
                  <a:lnTo>
                    <a:pt x="357" y="324"/>
                  </a:lnTo>
                  <a:lnTo>
                    <a:pt x="366" y="324"/>
                  </a:lnTo>
                  <a:lnTo>
                    <a:pt x="375" y="324"/>
                  </a:lnTo>
                  <a:lnTo>
                    <a:pt x="388" y="326"/>
                  </a:lnTo>
                  <a:lnTo>
                    <a:pt x="405" y="326"/>
                  </a:lnTo>
                  <a:lnTo>
                    <a:pt x="425" y="326"/>
                  </a:lnTo>
                  <a:lnTo>
                    <a:pt x="446" y="326"/>
                  </a:lnTo>
                  <a:lnTo>
                    <a:pt x="466" y="326"/>
                  </a:lnTo>
                  <a:lnTo>
                    <a:pt x="485" y="326"/>
                  </a:lnTo>
                  <a:lnTo>
                    <a:pt x="503" y="324"/>
                  </a:lnTo>
                  <a:lnTo>
                    <a:pt x="528" y="323"/>
                  </a:lnTo>
                  <a:lnTo>
                    <a:pt x="542" y="317"/>
                  </a:lnTo>
                  <a:lnTo>
                    <a:pt x="548" y="314"/>
                  </a:lnTo>
                  <a:lnTo>
                    <a:pt x="544" y="312"/>
                  </a:lnTo>
                  <a:lnTo>
                    <a:pt x="537" y="310"/>
                  </a:lnTo>
                  <a:lnTo>
                    <a:pt x="525" y="310"/>
                  </a:lnTo>
                  <a:lnTo>
                    <a:pt x="510" y="308"/>
                  </a:lnTo>
                  <a:lnTo>
                    <a:pt x="493" y="308"/>
                  </a:lnTo>
                  <a:lnTo>
                    <a:pt x="475" y="308"/>
                  </a:lnTo>
                  <a:lnTo>
                    <a:pt x="457" y="308"/>
                  </a:lnTo>
                  <a:lnTo>
                    <a:pt x="441" y="308"/>
                  </a:lnTo>
                  <a:lnTo>
                    <a:pt x="429" y="308"/>
                  </a:lnTo>
                  <a:lnTo>
                    <a:pt x="416" y="308"/>
                  </a:lnTo>
                  <a:lnTo>
                    <a:pt x="398" y="308"/>
                  </a:lnTo>
                  <a:lnTo>
                    <a:pt x="380" y="308"/>
                  </a:lnTo>
                  <a:lnTo>
                    <a:pt x="359" y="307"/>
                  </a:lnTo>
                  <a:lnTo>
                    <a:pt x="340" y="307"/>
                  </a:lnTo>
                  <a:lnTo>
                    <a:pt x="320" y="305"/>
                  </a:lnTo>
                  <a:lnTo>
                    <a:pt x="304" y="305"/>
                  </a:lnTo>
                  <a:lnTo>
                    <a:pt x="292" y="303"/>
                  </a:lnTo>
                  <a:lnTo>
                    <a:pt x="281" y="303"/>
                  </a:lnTo>
                  <a:lnTo>
                    <a:pt x="267" y="301"/>
                  </a:lnTo>
                  <a:lnTo>
                    <a:pt x="251" y="301"/>
                  </a:lnTo>
                  <a:lnTo>
                    <a:pt x="236" y="299"/>
                  </a:lnTo>
                  <a:lnTo>
                    <a:pt x="220" y="298"/>
                  </a:lnTo>
                  <a:lnTo>
                    <a:pt x="206" y="298"/>
                  </a:lnTo>
                  <a:lnTo>
                    <a:pt x="195" y="296"/>
                  </a:lnTo>
                  <a:lnTo>
                    <a:pt x="187" y="296"/>
                  </a:lnTo>
                  <a:lnTo>
                    <a:pt x="181" y="296"/>
                  </a:lnTo>
                  <a:lnTo>
                    <a:pt x="172" y="294"/>
                  </a:lnTo>
                  <a:lnTo>
                    <a:pt x="165" y="294"/>
                  </a:lnTo>
                  <a:lnTo>
                    <a:pt x="156" y="294"/>
                  </a:lnTo>
                  <a:lnTo>
                    <a:pt x="147" y="294"/>
                  </a:lnTo>
                  <a:lnTo>
                    <a:pt x="140" y="294"/>
                  </a:lnTo>
                  <a:lnTo>
                    <a:pt x="131" y="294"/>
                  </a:lnTo>
                  <a:lnTo>
                    <a:pt x="126" y="294"/>
                  </a:lnTo>
                  <a:lnTo>
                    <a:pt x="124" y="274"/>
                  </a:lnTo>
                  <a:lnTo>
                    <a:pt x="123" y="255"/>
                  </a:lnTo>
                  <a:lnTo>
                    <a:pt x="123" y="237"/>
                  </a:lnTo>
                  <a:lnTo>
                    <a:pt x="128" y="217"/>
                  </a:lnTo>
                  <a:lnTo>
                    <a:pt x="135" y="198"/>
                  </a:lnTo>
                  <a:lnTo>
                    <a:pt x="140" y="176"/>
                  </a:lnTo>
                  <a:lnTo>
                    <a:pt x="146" y="155"/>
                  </a:lnTo>
                  <a:lnTo>
                    <a:pt x="153" y="135"/>
                  </a:lnTo>
                  <a:lnTo>
                    <a:pt x="158" y="125"/>
                  </a:lnTo>
                  <a:lnTo>
                    <a:pt x="163" y="116"/>
                  </a:lnTo>
                  <a:lnTo>
                    <a:pt x="172" y="105"/>
                  </a:lnTo>
                  <a:lnTo>
                    <a:pt x="179" y="96"/>
                  </a:lnTo>
                  <a:lnTo>
                    <a:pt x="188" y="89"/>
                  </a:lnTo>
                  <a:lnTo>
                    <a:pt x="197" y="82"/>
                  </a:lnTo>
                  <a:lnTo>
                    <a:pt x="204" y="76"/>
                  </a:lnTo>
                  <a:lnTo>
                    <a:pt x="211" y="73"/>
                  </a:lnTo>
                  <a:lnTo>
                    <a:pt x="220" y="64"/>
                  </a:lnTo>
                  <a:lnTo>
                    <a:pt x="226" y="53"/>
                  </a:lnTo>
                  <a:lnTo>
                    <a:pt x="235" y="46"/>
                  </a:lnTo>
                  <a:lnTo>
                    <a:pt x="251" y="48"/>
                  </a:lnTo>
                  <a:lnTo>
                    <a:pt x="263" y="53"/>
                  </a:lnTo>
                  <a:lnTo>
                    <a:pt x="279" y="59"/>
                  </a:lnTo>
                  <a:lnTo>
                    <a:pt x="297" y="64"/>
                  </a:lnTo>
                  <a:lnTo>
                    <a:pt x="318" y="71"/>
                  </a:lnTo>
                  <a:lnTo>
                    <a:pt x="340" y="76"/>
                  </a:lnTo>
                  <a:lnTo>
                    <a:pt x="361" y="80"/>
                  </a:lnTo>
                  <a:lnTo>
                    <a:pt x="382" y="82"/>
                  </a:lnTo>
                  <a:lnTo>
                    <a:pt x="404" y="84"/>
                  </a:lnTo>
                  <a:lnTo>
                    <a:pt x="423" y="84"/>
                  </a:lnTo>
                  <a:lnTo>
                    <a:pt x="445" y="82"/>
                  </a:lnTo>
                  <a:lnTo>
                    <a:pt x="464" y="82"/>
                  </a:lnTo>
                  <a:lnTo>
                    <a:pt x="484" y="80"/>
                  </a:lnTo>
                  <a:lnTo>
                    <a:pt x="501" y="78"/>
                  </a:lnTo>
                  <a:lnTo>
                    <a:pt x="516" y="76"/>
                  </a:lnTo>
                  <a:lnTo>
                    <a:pt x="528" y="75"/>
                  </a:lnTo>
                  <a:lnTo>
                    <a:pt x="537" y="73"/>
                  </a:lnTo>
                  <a:lnTo>
                    <a:pt x="539" y="71"/>
                  </a:lnTo>
                  <a:lnTo>
                    <a:pt x="535" y="69"/>
                  </a:lnTo>
                  <a:lnTo>
                    <a:pt x="523" y="68"/>
                  </a:lnTo>
                  <a:lnTo>
                    <a:pt x="509" y="64"/>
                  </a:lnTo>
                  <a:lnTo>
                    <a:pt x="489" y="62"/>
                  </a:lnTo>
                  <a:lnTo>
                    <a:pt x="469" y="60"/>
                  </a:lnTo>
                  <a:lnTo>
                    <a:pt x="448" y="59"/>
                  </a:lnTo>
                  <a:lnTo>
                    <a:pt x="429" y="59"/>
                  </a:lnTo>
                  <a:lnTo>
                    <a:pt x="411" y="59"/>
                  </a:lnTo>
                  <a:lnTo>
                    <a:pt x="393" y="59"/>
                  </a:lnTo>
                  <a:lnTo>
                    <a:pt x="375" y="57"/>
                  </a:lnTo>
                  <a:lnTo>
                    <a:pt x="357" y="55"/>
                  </a:lnTo>
                  <a:lnTo>
                    <a:pt x="341" y="51"/>
                  </a:lnTo>
                  <a:lnTo>
                    <a:pt x="327" y="48"/>
                  </a:lnTo>
                  <a:lnTo>
                    <a:pt x="315" y="44"/>
                  </a:lnTo>
                  <a:lnTo>
                    <a:pt x="304" y="41"/>
                  </a:lnTo>
                  <a:lnTo>
                    <a:pt x="292" y="32"/>
                  </a:lnTo>
                  <a:lnTo>
                    <a:pt x="286" y="23"/>
                  </a:lnTo>
                  <a:lnTo>
                    <a:pt x="281" y="10"/>
                  </a:lnTo>
                  <a:lnTo>
                    <a:pt x="270" y="0"/>
                  </a:lnTo>
                  <a:lnTo>
                    <a:pt x="265" y="5"/>
                  </a:lnTo>
                  <a:lnTo>
                    <a:pt x="254" y="14"/>
                  </a:lnTo>
                  <a:lnTo>
                    <a:pt x="240" y="26"/>
                  </a:lnTo>
                  <a:lnTo>
                    <a:pt x="229" y="35"/>
                  </a:lnTo>
                  <a:lnTo>
                    <a:pt x="226" y="37"/>
                  </a:lnTo>
                  <a:lnTo>
                    <a:pt x="220" y="39"/>
                  </a:lnTo>
                  <a:lnTo>
                    <a:pt x="217" y="41"/>
                  </a:lnTo>
                  <a:lnTo>
                    <a:pt x="211" y="43"/>
                  </a:lnTo>
                  <a:lnTo>
                    <a:pt x="204" y="48"/>
                  </a:lnTo>
                  <a:lnTo>
                    <a:pt x="195" y="53"/>
                  </a:lnTo>
                  <a:lnTo>
                    <a:pt x="185" y="64"/>
                  </a:lnTo>
                  <a:lnTo>
                    <a:pt x="171" y="80"/>
                  </a:lnTo>
                  <a:lnTo>
                    <a:pt x="147" y="114"/>
                  </a:lnTo>
                  <a:lnTo>
                    <a:pt x="133" y="142"/>
                  </a:lnTo>
                  <a:lnTo>
                    <a:pt x="126" y="164"/>
                  </a:lnTo>
                  <a:lnTo>
                    <a:pt x="124" y="175"/>
                  </a:lnTo>
                  <a:lnTo>
                    <a:pt x="121" y="183"/>
                  </a:lnTo>
                  <a:lnTo>
                    <a:pt x="114" y="198"/>
                  </a:lnTo>
                  <a:lnTo>
                    <a:pt x="107" y="217"/>
                  </a:lnTo>
                  <a:lnTo>
                    <a:pt x="101" y="249"/>
                  </a:lnTo>
                  <a:lnTo>
                    <a:pt x="99" y="280"/>
                  </a:lnTo>
                  <a:lnTo>
                    <a:pt x="96" y="299"/>
                  </a:lnTo>
                  <a:lnTo>
                    <a:pt x="89" y="314"/>
                  </a:lnTo>
                  <a:lnTo>
                    <a:pt x="74" y="326"/>
                  </a:lnTo>
                  <a:lnTo>
                    <a:pt x="66" y="335"/>
                  </a:lnTo>
                  <a:lnTo>
                    <a:pt x="55" y="349"/>
                  </a:lnTo>
                  <a:lnTo>
                    <a:pt x="42" y="367"/>
                  </a:lnTo>
                  <a:lnTo>
                    <a:pt x="30" y="387"/>
                  </a:lnTo>
                  <a:lnTo>
                    <a:pt x="19" y="412"/>
                  </a:lnTo>
                  <a:lnTo>
                    <a:pt x="9" y="437"/>
                  </a:lnTo>
                  <a:lnTo>
                    <a:pt x="3" y="465"/>
                  </a:lnTo>
                  <a:lnTo>
                    <a:pt x="0" y="494"/>
                  </a:lnTo>
                  <a:lnTo>
                    <a:pt x="0" y="546"/>
                  </a:lnTo>
                  <a:lnTo>
                    <a:pt x="3" y="583"/>
                  </a:lnTo>
                  <a:lnTo>
                    <a:pt x="9" y="606"/>
                  </a:lnTo>
                  <a:lnTo>
                    <a:pt x="12" y="619"/>
                  </a:lnTo>
                  <a:lnTo>
                    <a:pt x="18" y="620"/>
                  </a:lnTo>
                  <a:lnTo>
                    <a:pt x="23" y="615"/>
                  </a:lnTo>
                  <a:lnTo>
                    <a:pt x="26" y="599"/>
                  </a:lnTo>
                  <a:lnTo>
                    <a:pt x="26" y="576"/>
                  </a:lnTo>
                  <a:lnTo>
                    <a:pt x="26" y="540"/>
                  </a:lnTo>
                  <a:lnTo>
                    <a:pt x="30" y="497"/>
                  </a:lnTo>
                  <a:lnTo>
                    <a:pt x="34" y="458"/>
                  </a:lnTo>
                  <a:lnTo>
                    <a:pt x="37" y="435"/>
                  </a:lnTo>
                  <a:lnTo>
                    <a:pt x="39" y="428"/>
                  </a:lnTo>
                  <a:lnTo>
                    <a:pt x="44" y="417"/>
                  </a:lnTo>
                  <a:lnTo>
                    <a:pt x="51" y="405"/>
                  </a:lnTo>
                  <a:lnTo>
                    <a:pt x="60" y="390"/>
                  </a:lnTo>
                  <a:lnTo>
                    <a:pt x="69" y="376"/>
                  </a:lnTo>
                  <a:lnTo>
                    <a:pt x="78" y="364"/>
                  </a:lnTo>
                  <a:lnTo>
                    <a:pt x="85" y="353"/>
                  </a:lnTo>
                  <a:lnTo>
                    <a:pt x="91" y="346"/>
                  </a:lnTo>
                  <a:lnTo>
                    <a:pt x="94" y="342"/>
                  </a:lnTo>
                  <a:lnTo>
                    <a:pt x="99" y="340"/>
                  </a:lnTo>
                  <a:lnTo>
                    <a:pt x="103" y="337"/>
                  </a:lnTo>
                  <a:lnTo>
                    <a:pt x="107" y="335"/>
                  </a:lnTo>
                  <a:lnTo>
                    <a:pt x="105" y="353"/>
                  </a:lnTo>
                  <a:lnTo>
                    <a:pt x="108" y="369"/>
                  </a:lnTo>
                  <a:lnTo>
                    <a:pt x="112" y="387"/>
                  </a:lnTo>
                  <a:lnTo>
                    <a:pt x="117" y="405"/>
                  </a:lnTo>
                  <a:lnTo>
                    <a:pt x="123" y="415"/>
                  </a:lnTo>
                  <a:lnTo>
                    <a:pt x="133" y="424"/>
                  </a:lnTo>
                  <a:lnTo>
                    <a:pt x="146" y="433"/>
                  </a:lnTo>
                  <a:lnTo>
                    <a:pt x="162" y="439"/>
                  </a:lnTo>
                  <a:lnTo>
                    <a:pt x="178" y="444"/>
                  </a:lnTo>
                  <a:lnTo>
                    <a:pt x="192" y="447"/>
                  </a:lnTo>
                  <a:lnTo>
                    <a:pt x="206" y="449"/>
                  </a:lnTo>
                  <a:lnTo>
                    <a:pt x="215" y="449"/>
                  </a:lnTo>
                  <a:lnTo>
                    <a:pt x="226" y="449"/>
                  </a:lnTo>
                  <a:lnTo>
                    <a:pt x="245" y="451"/>
                  </a:lnTo>
                  <a:lnTo>
                    <a:pt x="268" y="453"/>
                  </a:lnTo>
                  <a:lnTo>
                    <a:pt x="295" y="455"/>
                  </a:lnTo>
                  <a:lnTo>
                    <a:pt x="325" y="456"/>
                  </a:lnTo>
                  <a:lnTo>
                    <a:pt x="354" y="458"/>
                  </a:lnTo>
                  <a:lnTo>
                    <a:pt x="380" y="458"/>
                  </a:lnTo>
                  <a:lnTo>
                    <a:pt x="402" y="458"/>
                  </a:lnTo>
                  <a:lnTo>
                    <a:pt x="423" y="458"/>
                  </a:lnTo>
                  <a:lnTo>
                    <a:pt x="445" y="458"/>
                  </a:lnTo>
                  <a:lnTo>
                    <a:pt x="464" y="458"/>
                  </a:lnTo>
                  <a:lnTo>
                    <a:pt x="482" y="458"/>
                  </a:lnTo>
                  <a:lnTo>
                    <a:pt x="496" y="458"/>
                  </a:lnTo>
                  <a:lnTo>
                    <a:pt x="505" y="456"/>
                  </a:lnTo>
                  <a:lnTo>
                    <a:pt x="507" y="455"/>
                  </a:lnTo>
                  <a:lnTo>
                    <a:pt x="501" y="451"/>
                  </a:lnTo>
                  <a:lnTo>
                    <a:pt x="493" y="449"/>
                  </a:lnTo>
                  <a:lnTo>
                    <a:pt x="482" y="447"/>
                  </a:lnTo>
                  <a:lnTo>
                    <a:pt x="469" y="447"/>
                  </a:lnTo>
                  <a:lnTo>
                    <a:pt x="455" y="446"/>
                  </a:lnTo>
                  <a:lnTo>
                    <a:pt x="443" y="446"/>
                  </a:lnTo>
                  <a:lnTo>
                    <a:pt x="430" y="446"/>
                  </a:lnTo>
                  <a:lnTo>
                    <a:pt x="418" y="446"/>
                  </a:lnTo>
                  <a:lnTo>
                    <a:pt x="409" y="446"/>
                  </a:lnTo>
                  <a:lnTo>
                    <a:pt x="398" y="446"/>
                  </a:lnTo>
                  <a:lnTo>
                    <a:pt x="384" y="446"/>
                  </a:lnTo>
                  <a:lnTo>
                    <a:pt x="366" y="444"/>
                  </a:lnTo>
                  <a:lnTo>
                    <a:pt x="348" y="444"/>
                  </a:lnTo>
                  <a:lnTo>
                    <a:pt x="329" y="442"/>
                  </a:lnTo>
                  <a:lnTo>
                    <a:pt x="313" y="442"/>
                  </a:lnTo>
                  <a:lnTo>
                    <a:pt x="297" y="440"/>
                  </a:lnTo>
                  <a:lnTo>
                    <a:pt x="286" y="440"/>
                  </a:lnTo>
                  <a:lnTo>
                    <a:pt x="276" y="440"/>
                  </a:lnTo>
                  <a:lnTo>
                    <a:pt x="263" y="439"/>
                  </a:lnTo>
                  <a:lnTo>
                    <a:pt x="251" y="437"/>
                  </a:lnTo>
                  <a:lnTo>
                    <a:pt x="235" y="435"/>
                  </a:lnTo>
                  <a:lnTo>
                    <a:pt x="219" y="433"/>
                  </a:lnTo>
                  <a:lnTo>
                    <a:pt x="201" y="430"/>
                  </a:lnTo>
                  <a:lnTo>
                    <a:pt x="185" y="426"/>
                  </a:lnTo>
                  <a:lnTo>
                    <a:pt x="167" y="421"/>
                  </a:lnTo>
                  <a:lnTo>
                    <a:pt x="140" y="405"/>
                  </a:lnTo>
                  <a:lnTo>
                    <a:pt x="126" y="383"/>
                  </a:lnTo>
                  <a:lnTo>
                    <a:pt x="121" y="362"/>
                  </a:lnTo>
                  <a:lnTo>
                    <a:pt x="121" y="344"/>
                  </a:lnTo>
                  <a:lnTo>
                    <a:pt x="123" y="335"/>
                  </a:lnTo>
                  <a:lnTo>
                    <a:pt x="124" y="328"/>
                  </a:lnTo>
                  <a:lnTo>
                    <a:pt x="128" y="319"/>
                  </a:lnTo>
                  <a:lnTo>
                    <a:pt x="131"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3" name="Freeform 113"/>
            <p:cNvSpPr>
              <a:spLocks/>
            </p:cNvSpPr>
            <p:nvPr/>
          </p:nvSpPr>
          <p:spPr bwMode="auto">
            <a:xfrm>
              <a:off x="1881" y="2300"/>
              <a:ext cx="416" cy="37"/>
            </a:xfrm>
            <a:custGeom>
              <a:avLst/>
              <a:gdLst>
                <a:gd name="T0" fmla="*/ 2 w 416"/>
                <a:gd name="T1" fmla="*/ 0 h 37"/>
                <a:gd name="T2" fmla="*/ 5 w 416"/>
                <a:gd name="T3" fmla="*/ 0 h 37"/>
                <a:gd name="T4" fmla="*/ 18 w 416"/>
                <a:gd name="T5" fmla="*/ 2 h 37"/>
                <a:gd name="T6" fmla="*/ 36 w 416"/>
                <a:gd name="T7" fmla="*/ 3 h 37"/>
                <a:gd name="T8" fmla="*/ 57 w 416"/>
                <a:gd name="T9" fmla="*/ 7 h 37"/>
                <a:gd name="T10" fmla="*/ 84 w 416"/>
                <a:gd name="T11" fmla="*/ 9 h 37"/>
                <a:gd name="T12" fmla="*/ 110 w 416"/>
                <a:gd name="T13" fmla="*/ 12 h 37"/>
                <a:gd name="T14" fmla="*/ 139 w 416"/>
                <a:gd name="T15" fmla="*/ 14 h 37"/>
                <a:gd name="T16" fmla="*/ 167 w 416"/>
                <a:gd name="T17" fmla="*/ 16 h 37"/>
                <a:gd name="T18" fmla="*/ 196 w 416"/>
                <a:gd name="T19" fmla="*/ 18 h 37"/>
                <a:gd name="T20" fmla="*/ 224 w 416"/>
                <a:gd name="T21" fmla="*/ 18 h 37"/>
                <a:gd name="T22" fmla="*/ 253 w 416"/>
                <a:gd name="T23" fmla="*/ 18 h 37"/>
                <a:gd name="T24" fmla="*/ 279 w 416"/>
                <a:gd name="T25" fmla="*/ 18 h 37"/>
                <a:gd name="T26" fmla="*/ 304 w 416"/>
                <a:gd name="T27" fmla="*/ 16 h 37"/>
                <a:gd name="T28" fmla="*/ 326 w 416"/>
                <a:gd name="T29" fmla="*/ 16 h 37"/>
                <a:gd name="T30" fmla="*/ 345 w 416"/>
                <a:gd name="T31" fmla="*/ 14 h 37"/>
                <a:gd name="T32" fmla="*/ 359 w 416"/>
                <a:gd name="T33" fmla="*/ 14 h 37"/>
                <a:gd name="T34" fmla="*/ 372 w 416"/>
                <a:gd name="T35" fmla="*/ 14 h 37"/>
                <a:gd name="T36" fmla="*/ 382 w 416"/>
                <a:gd name="T37" fmla="*/ 14 h 37"/>
                <a:gd name="T38" fmla="*/ 391 w 416"/>
                <a:gd name="T39" fmla="*/ 14 h 37"/>
                <a:gd name="T40" fmla="*/ 400 w 416"/>
                <a:gd name="T41" fmla="*/ 14 h 37"/>
                <a:gd name="T42" fmla="*/ 407 w 416"/>
                <a:gd name="T43" fmla="*/ 14 h 37"/>
                <a:gd name="T44" fmla="*/ 413 w 416"/>
                <a:gd name="T45" fmla="*/ 14 h 37"/>
                <a:gd name="T46" fmla="*/ 414 w 416"/>
                <a:gd name="T47" fmla="*/ 14 h 37"/>
                <a:gd name="T48" fmla="*/ 416 w 416"/>
                <a:gd name="T49" fmla="*/ 14 h 37"/>
                <a:gd name="T50" fmla="*/ 411 w 416"/>
                <a:gd name="T51" fmla="*/ 16 h 37"/>
                <a:gd name="T52" fmla="*/ 398 w 416"/>
                <a:gd name="T53" fmla="*/ 18 h 37"/>
                <a:gd name="T54" fmla="*/ 377 w 416"/>
                <a:gd name="T55" fmla="*/ 23 h 37"/>
                <a:gd name="T56" fmla="*/ 350 w 416"/>
                <a:gd name="T57" fmla="*/ 27 h 37"/>
                <a:gd name="T58" fmla="*/ 320 w 416"/>
                <a:gd name="T59" fmla="*/ 32 h 37"/>
                <a:gd name="T60" fmla="*/ 285 w 416"/>
                <a:gd name="T61" fmla="*/ 36 h 37"/>
                <a:gd name="T62" fmla="*/ 249 w 416"/>
                <a:gd name="T63" fmla="*/ 37 h 37"/>
                <a:gd name="T64" fmla="*/ 212 w 416"/>
                <a:gd name="T65" fmla="*/ 36 h 37"/>
                <a:gd name="T66" fmla="*/ 174 w 416"/>
                <a:gd name="T67" fmla="*/ 34 h 37"/>
                <a:gd name="T68" fmla="*/ 135 w 416"/>
                <a:gd name="T69" fmla="*/ 32 h 37"/>
                <a:gd name="T70" fmla="*/ 96 w 416"/>
                <a:gd name="T71" fmla="*/ 30 h 37"/>
                <a:gd name="T72" fmla="*/ 62 w 416"/>
                <a:gd name="T73" fmla="*/ 28 h 37"/>
                <a:gd name="T74" fmla="*/ 32 w 416"/>
                <a:gd name="T75" fmla="*/ 23 h 37"/>
                <a:gd name="T76" fmla="*/ 11 w 416"/>
                <a:gd name="T77" fmla="*/ 18 h 37"/>
                <a:gd name="T78" fmla="*/ 0 w 416"/>
                <a:gd name="T79" fmla="*/ 11 h 37"/>
                <a:gd name="T80" fmla="*/ 2 w 416"/>
                <a:gd name="T8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6" h="37">
                  <a:moveTo>
                    <a:pt x="2" y="0"/>
                  </a:moveTo>
                  <a:lnTo>
                    <a:pt x="5" y="0"/>
                  </a:lnTo>
                  <a:lnTo>
                    <a:pt x="18" y="2"/>
                  </a:lnTo>
                  <a:lnTo>
                    <a:pt x="36" y="3"/>
                  </a:lnTo>
                  <a:lnTo>
                    <a:pt x="57" y="7"/>
                  </a:lnTo>
                  <a:lnTo>
                    <a:pt x="84" y="9"/>
                  </a:lnTo>
                  <a:lnTo>
                    <a:pt x="110" y="12"/>
                  </a:lnTo>
                  <a:lnTo>
                    <a:pt x="139" y="14"/>
                  </a:lnTo>
                  <a:lnTo>
                    <a:pt x="167" y="16"/>
                  </a:lnTo>
                  <a:lnTo>
                    <a:pt x="196" y="18"/>
                  </a:lnTo>
                  <a:lnTo>
                    <a:pt x="224" y="18"/>
                  </a:lnTo>
                  <a:lnTo>
                    <a:pt x="253" y="18"/>
                  </a:lnTo>
                  <a:lnTo>
                    <a:pt x="279" y="18"/>
                  </a:lnTo>
                  <a:lnTo>
                    <a:pt x="304" y="16"/>
                  </a:lnTo>
                  <a:lnTo>
                    <a:pt x="326" y="16"/>
                  </a:lnTo>
                  <a:lnTo>
                    <a:pt x="345" y="14"/>
                  </a:lnTo>
                  <a:lnTo>
                    <a:pt x="359" y="14"/>
                  </a:lnTo>
                  <a:lnTo>
                    <a:pt x="372" y="14"/>
                  </a:lnTo>
                  <a:lnTo>
                    <a:pt x="382" y="14"/>
                  </a:lnTo>
                  <a:lnTo>
                    <a:pt x="391" y="14"/>
                  </a:lnTo>
                  <a:lnTo>
                    <a:pt x="400" y="14"/>
                  </a:lnTo>
                  <a:lnTo>
                    <a:pt x="407" y="14"/>
                  </a:lnTo>
                  <a:lnTo>
                    <a:pt x="413" y="14"/>
                  </a:lnTo>
                  <a:lnTo>
                    <a:pt x="414" y="14"/>
                  </a:lnTo>
                  <a:lnTo>
                    <a:pt x="416" y="14"/>
                  </a:lnTo>
                  <a:lnTo>
                    <a:pt x="411" y="16"/>
                  </a:lnTo>
                  <a:lnTo>
                    <a:pt x="398" y="18"/>
                  </a:lnTo>
                  <a:lnTo>
                    <a:pt x="377" y="23"/>
                  </a:lnTo>
                  <a:lnTo>
                    <a:pt x="350" y="27"/>
                  </a:lnTo>
                  <a:lnTo>
                    <a:pt x="320" y="32"/>
                  </a:lnTo>
                  <a:lnTo>
                    <a:pt x="285" y="36"/>
                  </a:lnTo>
                  <a:lnTo>
                    <a:pt x="249" y="37"/>
                  </a:lnTo>
                  <a:lnTo>
                    <a:pt x="212" y="36"/>
                  </a:lnTo>
                  <a:lnTo>
                    <a:pt x="174" y="34"/>
                  </a:lnTo>
                  <a:lnTo>
                    <a:pt x="135" y="32"/>
                  </a:lnTo>
                  <a:lnTo>
                    <a:pt x="96" y="30"/>
                  </a:lnTo>
                  <a:lnTo>
                    <a:pt x="62" y="28"/>
                  </a:lnTo>
                  <a:lnTo>
                    <a:pt x="32" y="23"/>
                  </a:lnTo>
                  <a:lnTo>
                    <a:pt x="11" y="18"/>
                  </a:lnTo>
                  <a:lnTo>
                    <a:pt x="0"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4" name="Freeform 114"/>
            <p:cNvSpPr>
              <a:spLocks/>
            </p:cNvSpPr>
            <p:nvPr/>
          </p:nvSpPr>
          <p:spPr bwMode="auto">
            <a:xfrm>
              <a:off x="2263" y="2259"/>
              <a:ext cx="102" cy="137"/>
            </a:xfrm>
            <a:custGeom>
              <a:avLst/>
              <a:gdLst>
                <a:gd name="T0" fmla="*/ 56 w 102"/>
                <a:gd name="T1" fmla="*/ 0 h 137"/>
                <a:gd name="T2" fmla="*/ 63 w 102"/>
                <a:gd name="T3" fmla="*/ 0 h 137"/>
                <a:gd name="T4" fmla="*/ 81 w 102"/>
                <a:gd name="T5" fmla="*/ 3 h 137"/>
                <a:gd name="T6" fmla="*/ 97 w 102"/>
                <a:gd name="T7" fmla="*/ 14 h 137"/>
                <a:gd name="T8" fmla="*/ 102 w 102"/>
                <a:gd name="T9" fmla="*/ 32 h 137"/>
                <a:gd name="T10" fmla="*/ 97 w 102"/>
                <a:gd name="T11" fmla="*/ 57 h 137"/>
                <a:gd name="T12" fmla="*/ 86 w 102"/>
                <a:gd name="T13" fmla="*/ 80 h 137"/>
                <a:gd name="T14" fmla="*/ 73 w 102"/>
                <a:gd name="T15" fmla="*/ 100 h 137"/>
                <a:gd name="T16" fmla="*/ 61 w 102"/>
                <a:gd name="T17" fmla="*/ 112 h 137"/>
                <a:gd name="T18" fmla="*/ 56 w 102"/>
                <a:gd name="T19" fmla="*/ 116 h 137"/>
                <a:gd name="T20" fmla="*/ 49 w 102"/>
                <a:gd name="T21" fmla="*/ 119 h 137"/>
                <a:gd name="T22" fmla="*/ 41 w 102"/>
                <a:gd name="T23" fmla="*/ 123 h 137"/>
                <a:gd name="T24" fmla="*/ 34 w 102"/>
                <a:gd name="T25" fmla="*/ 127 h 137"/>
                <a:gd name="T26" fmla="*/ 27 w 102"/>
                <a:gd name="T27" fmla="*/ 130 h 137"/>
                <a:gd name="T28" fmla="*/ 20 w 102"/>
                <a:gd name="T29" fmla="*/ 134 h 137"/>
                <a:gd name="T30" fmla="*/ 13 w 102"/>
                <a:gd name="T31" fmla="*/ 135 h 137"/>
                <a:gd name="T32" fmla="*/ 8 w 102"/>
                <a:gd name="T33" fmla="*/ 137 h 137"/>
                <a:gd name="T34" fmla="*/ 0 w 102"/>
                <a:gd name="T35" fmla="*/ 135 h 137"/>
                <a:gd name="T36" fmla="*/ 2 w 102"/>
                <a:gd name="T37" fmla="*/ 130 h 137"/>
                <a:gd name="T38" fmla="*/ 8 w 102"/>
                <a:gd name="T39" fmla="*/ 123 h 137"/>
                <a:gd name="T40" fmla="*/ 22 w 102"/>
                <a:gd name="T41" fmla="*/ 114 h 137"/>
                <a:gd name="T42" fmla="*/ 31 w 102"/>
                <a:gd name="T43" fmla="*/ 110 h 137"/>
                <a:gd name="T44" fmla="*/ 40 w 102"/>
                <a:gd name="T45" fmla="*/ 105 h 137"/>
                <a:gd name="T46" fmla="*/ 50 w 102"/>
                <a:gd name="T47" fmla="*/ 98 h 137"/>
                <a:gd name="T48" fmla="*/ 59 w 102"/>
                <a:gd name="T49" fmla="*/ 91 h 137"/>
                <a:gd name="T50" fmla="*/ 68 w 102"/>
                <a:gd name="T51" fmla="*/ 82 h 137"/>
                <a:gd name="T52" fmla="*/ 75 w 102"/>
                <a:gd name="T53" fmla="*/ 73 h 137"/>
                <a:gd name="T54" fmla="*/ 81 w 102"/>
                <a:gd name="T55" fmla="*/ 62 h 137"/>
                <a:gd name="T56" fmla="*/ 84 w 102"/>
                <a:gd name="T57" fmla="*/ 50 h 137"/>
                <a:gd name="T58" fmla="*/ 84 w 102"/>
                <a:gd name="T59" fmla="*/ 30 h 137"/>
                <a:gd name="T60" fmla="*/ 79 w 102"/>
                <a:gd name="T61" fmla="*/ 20 h 137"/>
                <a:gd name="T62" fmla="*/ 68 w 102"/>
                <a:gd name="T63" fmla="*/ 16 h 137"/>
                <a:gd name="T64" fmla="*/ 54 w 102"/>
                <a:gd name="T65" fmla="*/ 14 h 137"/>
                <a:gd name="T66" fmla="*/ 45 w 102"/>
                <a:gd name="T67" fmla="*/ 11 h 137"/>
                <a:gd name="T68" fmla="*/ 47 w 102"/>
                <a:gd name="T69" fmla="*/ 7 h 137"/>
                <a:gd name="T70" fmla="*/ 52 w 102"/>
                <a:gd name="T71" fmla="*/ 2 h 137"/>
                <a:gd name="T72" fmla="*/ 56 w 102"/>
                <a:gd name="T7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2" h="137">
                  <a:moveTo>
                    <a:pt x="56" y="0"/>
                  </a:moveTo>
                  <a:lnTo>
                    <a:pt x="63" y="0"/>
                  </a:lnTo>
                  <a:lnTo>
                    <a:pt x="81" y="3"/>
                  </a:lnTo>
                  <a:lnTo>
                    <a:pt x="97" y="14"/>
                  </a:lnTo>
                  <a:lnTo>
                    <a:pt x="102" y="32"/>
                  </a:lnTo>
                  <a:lnTo>
                    <a:pt x="97" y="57"/>
                  </a:lnTo>
                  <a:lnTo>
                    <a:pt x="86" y="80"/>
                  </a:lnTo>
                  <a:lnTo>
                    <a:pt x="73" y="100"/>
                  </a:lnTo>
                  <a:lnTo>
                    <a:pt x="61" y="112"/>
                  </a:lnTo>
                  <a:lnTo>
                    <a:pt x="56" y="116"/>
                  </a:lnTo>
                  <a:lnTo>
                    <a:pt x="49" y="119"/>
                  </a:lnTo>
                  <a:lnTo>
                    <a:pt x="41" y="123"/>
                  </a:lnTo>
                  <a:lnTo>
                    <a:pt x="34" y="127"/>
                  </a:lnTo>
                  <a:lnTo>
                    <a:pt x="27" y="130"/>
                  </a:lnTo>
                  <a:lnTo>
                    <a:pt x="20" y="134"/>
                  </a:lnTo>
                  <a:lnTo>
                    <a:pt x="13" y="135"/>
                  </a:lnTo>
                  <a:lnTo>
                    <a:pt x="8" y="137"/>
                  </a:lnTo>
                  <a:lnTo>
                    <a:pt x="0" y="135"/>
                  </a:lnTo>
                  <a:lnTo>
                    <a:pt x="2" y="130"/>
                  </a:lnTo>
                  <a:lnTo>
                    <a:pt x="8" y="123"/>
                  </a:lnTo>
                  <a:lnTo>
                    <a:pt x="22" y="114"/>
                  </a:lnTo>
                  <a:lnTo>
                    <a:pt x="31" y="110"/>
                  </a:lnTo>
                  <a:lnTo>
                    <a:pt x="40" y="105"/>
                  </a:lnTo>
                  <a:lnTo>
                    <a:pt x="50" y="98"/>
                  </a:lnTo>
                  <a:lnTo>
                    <a:pt x="59" y="91"/>
                  </a:lnTo>
                  <a:lnTo>
                    <a:pt x="68" y="82"/>
                  </a:lnTo>
                  <a:lnTo>
                    <a:pt x="75" y="73"/>
                  </a:lnTo>
                  <a:lnTo>
                    <a:pt x="81" y="62"/>
                  </a:lnTo>
                  <a:lnTo>
                    <a:pt x="84" y="50"/>
                  </a:lnTo>
                  <a:lnTo>
                    <a:pt x="84" y="30"/>
                  </a:lnTo>
                  <a:lnTo>
                    <a:pt x="79" y="20"/>
                  </a:lnTo>
                  <a:lnTo>
                    <a:pt x="68" y="16"/>
                  </a:lnTo>
                  <a:lnTo>
                    <a:pt x="54" y="14"/>
                  </a:lnTo>
                  <a:lnTo>
                    <a:pt x="45" y="11"/>
                  </a:lnTo>
                  <a:lnTo>
                    <a:pt x="47" y="7"/>
                  </a:lnTo>
                  <a:lnTo>
                    <a:pt x="52" y="2"/>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5" name="Freeform 115"/>
            <p:cNvSpPr>
              <a:spLocks/>
            </p:cNvSpPr>
            <p:nvPr/>
          </p:nvSpPr>
          <p:spPr bwMode="auto">
            <a:xfrm>
              <a:off x="2274" y="1950"/>
              <a:ext cx="566" cy="259"/>
            </a:xfrm>
            <a:custGeom>
              <a:avLst/>
              <a:gdLst>
                <a:gd name="T0" fmla="*/ 66 w 566"/>
                <a:gd name="T1" fmla="*/ 47 h 259"/>
                <a:gd name="T2" fmla="*/ 146 w 566"/>
                <a:gd name="T3" fmla="*/ 40 h 259"/>
                <a:gd name="T4" fmla="*/ 223 w 566"/>
                <a:gd name="T5" fmla="*/ 36 h 259"/>
                <a:gd name="T6" fmla="*/ 285 w 566"/>
                <a:gd name="T7" fmla="*/ 32 h 259"/>
                <a:gd name="T8" fmla="*/ 352 w 566"/>
                <a:gd name="T9" fmla="*/ 27 h 259"/>
                <a:gd name="T10" fmla="*/ 406 w 566"/>
                <a:gd name="T11" fmla="*/ 18 h 259"/>
                <a:gd name="T12" fmla="*/ 480 w 566"/>
                <a:gd name="T13" fmla="*/ 7 h 259"/>
                <a:gd name="T14" fmla="*/ 548 w 566"/>
                <a:gd name="T15" fmla="*/ 0 h 259"/>
                <a:gd name="T16" fmla="*/ 566 w 566"/>
                <a:gd name="T17" fmla="*/ 2 h 259"/>
                <a:gd name="T18" fmla="*/ 555 w 566"/>
                <a:gd name="T19" fmla="*/ 13 h 259"/>
                <a:gd name="T20" fmla="*/ 521 w 566"/>
                <a:gd name="T21" fmla="*/ 25 h 259"/>
                <a:gd name="T22" fmla="*/ 472 w 566"/>
                <a:gd name="T23" fmla="*/ 32 h 259"/>
                <a:gd name="T24" fmla="*/ 425 w 566"/>
                <a:gd name="T25" fmla="*/ 40 h 259"/>
                <a:gd name="T26" fmla="*/ 390 w 566"/>
                <a:gd name="T27" fmla="*/ 45 h 259"/>
                <a:gd name="T28" fmla="*/ 360 w 566"/>
                <a:gd name="T29" fmla="*/ 48 h 259"/>
                <a:gd name="T30" fmla="*/ 338 w 566"/>
                <a:gd name="T31" fmla="*/ 54 h 259"/>
                <a:gd name="T32" fmla="*/ 347 w 566"/>
                <a:gd name="T33" fmla="*/ 65 h 259"/>
                <a:gd name="T34" fmla="*/ 365 w 566"/>
                <a:gd name="T35" fmla="*/ 111 h 259"/>
                <a:gd name="T36" fmla="*/ 352 w 566"/>
                <a:gd name="T37" fmla="*/ 147 h 259"/>
                <a:gd name="T38" fmla="*/ 324 w 566"/>
                <a:gd name="T39" fmla="*/ 182 h 259"/>
                <a:gd name="T40" fmla="*/ 281 w 566"/>
                <a:gd name="T41" fmla="*/ 213 h 259"/>
                <a:gd name="T42" fmla="*/ 233 w 566"/>
                <a:gd name="T43" fmla="*/ 230 h 259"/>
                <a:gd name="T44" fmla="*/ 150 w 566"/>
                <a:gd name="T45" fmla="*/ 245 h 259"/>
                <a:gd name="T46" fmla="*/ 78 w 566"/>
                <a:gd name="T47" fmla="*/ 250 h 259"/>
                <a:gd name="T48" fmla="*/ 62 w 566"/>
                <a:gd name="T49" fmla="*/ 250 h 259"/>
                <a:gd name="T50" fmla="*/ 55 w 566"/>
                <a:gd name="T51" fmla="*/ 248 h 259"/>
                <a:gd name="T52" fmla="*/ 29 w 566"/>
                <a:gd name="T53" fmla="*/ 254 h 259"/>
                <a:gd name="T54" fmla="*/ 4 w 566"/>
                <a:gd name="T55" fmla="*/ 259 h 259"/>
                <a:gd name="T56" fmla="*/ 0 w 566"/>
                <a:gd name="T57" fmla="*/ 246 h 259"/>
                <a:gd name="T58" fmla="*/ 18 w 566"/>
                <a:gd name="T59" fmla="*/ 200 h 259"/>
                <a:gd name="T60" fmla="*/ 64 w 566"/>
                <a:gd name="T61" fmla="*/ 145 h 259"/>
                <a:gd name="T62" fmla="*/ 103 w 566"/>
                <a:gd name="T63" fmla="*/ 122 h 259"/>
                <a:gd name="T64" fmla="*/ 114 w 566"/>
                <a:gd name="T65" fmla="*/ 122 h 259"/>
                <a:gd name="T66" fmla="*/ 94 w 566"/>
                <a:gd name="T67" fmla="*/ 143 h 259"/>
                <a:gd name="T68" fmla="*/ 71 w 566"/>
                <a:gd name="T69" fmla="*/ 164 h 259"/>
                <a:gd name="T70" fmla="*/ 30 w 566"/>
                <a:gd name="T71" fmla="*/ 214 h 259"/>
                <a:gd name="T72" fmla="*/ 46 w 566"/>
                <a:gd name="T73" fmla="*/ 227 h 259"/>
                <a:gd name="T74" fmla="*/ 119 w 566"/>
                <a:gd name="T75" fmla="*/ 221 h 259"/>
                <a:gd name="T76" fmla="*/ 176 w 566"/>
                <a:gd name="T77" fmla="*/ 216 h 259"/>
                <a:gd name="T78" fmla="*/ 231 w 566"/>
                <a:gd name="T79" fmla="*/ 202 h 259"/>
                <a:gd name="T80" fmla="*/ 310 w 566"/>
                <a:gd name="T81" fmla="*/ 163 h 259"/>
                <a:gd name="T82" fmla="*/ 342 w 566"/>
                <a:gd name="T83" fmla="*/ 109 h 259"/>
                <a:gd name="T84" fmla="*/ 331 w 566"/>
                <a:gd name="T85" fmla="*/ 75 h 259"/>
                <a:gd name="T86" fmla="*/ 301 w 566"/>
                <a:gd name="T87" fmla="*/ 65 h 259"/>
                <a:gd name="T88" fmla="*/ 258 w 566"/>
                <a:gd name="T89" fmla="*/ 63 h 259"/>
                <a:gd name="T90" fmla="*/ 189 w 566"/>
                <a:gd name="T91" fmla="*/ 59 h 259"/>
                <a:gd name="T92" fmla="*/ 134 w 566"/>
                <a:gd name="T93" fmla="*/ 59 h 259"/>
                <a:gd name="T94" fmla="*/ 80 w 566"/>
                <a:gd name="T95" fmla="*/ 68 h 259"/>
                <a:gd name="T96" fmla="*/ 36 w 566"/>
                <a:gd name="T97" fmla="*/ 6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6" h="259">
                  <a:moveTo>
                    <a:pt x="45" y="48"/>
                  </a:moveTo>
                  <a:lnTo>
                    <a:pt x="50" y="48"/>
                  </a:lnTo>
                  <a:lnTo>
                    <a:pt x="66" y="47"/>
                  </a:lnTo>
                  <a:lnTo>
                    <a:pt x="89" y="45"/>
                  </a:lnTo>
                  <a:lnTo>
                    <a:pt x="116" y="41"/>
                  </a:lnTo>
                  <a:lnTo>
                    <a:pt x="146" y="40"/>
                  </a:lnTo>
                  <a:lnTo>
                    <a:pt x="174" y="38"/>
                  </a:lnTo>
                  <a:lnTo>
                    <a:pt x="201" y="36"/>
                  </a:lnTo>
                  <a:lnTo>
                    <a:pt x="223" y="36"/>
                  </a:lnTo>
                  <a:lnTo>
                    <a:pt x="242" y="36"/>
                  </a:lnTo>
                  <a:lnTo>
                    <a:pt x="263" y="34"/>
                  </a:lnTo>
                  <a:lnTo>
                    <a:pt x="285" y="32"/>
                  </a:lnTo>
                  <a:lnTo>
                    <a:pt x="308" y="31"/>
                  </a:lnTo>
                  <a:lnTo>
                    <a:pt x="331" y="29"/>
                  </a:lnTo>
                  <a:lnTo>
                    <a:pt x="352" y="27"/>
                  </a:lnTo>
                  <a:lnTo>
                    <a:pt x="372" y="23"/>
                  </a:lnTo>
                  <a:lnTo>
                    <a:pt x="388" y="22"/>
                  </a:lnTo>
                  <a:lnTo>
                    <a:pt x="406" y="18"/>
                  </a:lnTo>
                  <a:lnTo>
                    <a:pt x="427" y="15"/>
                  </a:lnTo>
                  <a:lnTo>
                    <a:pt x="454" y="11"/>
                  </a:lnTo>
                  <a:lnTo>
                    <a:pt x="480" y="7"/>
                  </a:lnTo>
                  <a:lnTo>
                    <a:pt x="505" y="6"/>
                  </a:lnTo>
                  <a:lnTo>
                    <a:pt x="529" y="2"/>
                  </a:lnTo>
                  <a:lnTo>
                    <a:pt x="548" y="0"/>
                  </a:lnTo>
                  <a:lnTo>
                    <a:pt x="559" y="0"/>
                  </a:lnTo>
                  <a:lnTo>
                    <a:pt x="564" y="0"/>
                  </a:lnTo>
                  <a:lnTo>
                    <a:pt x="566" y="2"/>
                  </a:lnTo>
                  <a:lnTo>
                    <a:pt x="566" y="6"/>
                  </a:lnTo>
                  <a:lnTo>
                    <a:pt x="562" y="9"/>
                  </a:lnTo>
                  <a:lnTo>
                    <a:pt x="555" y="13"/>
                  </a:lnTo>
                  <a:lnTo>
                    <a:pt x="546" y="18"/>
                  </a:lnTo>
                  <a:lnTo>
                    <a:pt x="536" y="22"/>
                  </a:lnTo>
                  <a:lnTo>
                    <a:pt x="521" y="25"/>
                  </a:lnTo>
                  <a:lnTo>
                    <a:pt x="505" y="27"/>
                  </a:lnTo>
                  <a:lnTo>
                    <a:pt x="489" y="31"/>
                  </a:lnTo>
                  <a:lnTo>
                    <a:pt x="472" y="32"/>
                  </a:lnTo>
                  <a:lnTo>
                    <a:pt x="456" y="36"/>
                  </a:lnTo>
                  <a:lnTo>
                    <a:pt x="440" y="38"/>
                  </a:lnTo>
                  <a:lnTo>
                    <a:pt x="425" y="40"/>
                  </a:lnTo>
                  <a:lnTo>
                    <a:pt x="411" y="41"/>
                  </a:lnTo>
                  <a:lnTo>
                    <a:pt x="400" y="43"/>
                  </a:lnTo>
                  <a:lnTo>
                    <a:pt x="390" y="45"/>
                  </a:lnTo>
                  <a:lnTo>
                    <a:pt x="379" y="47"/>
                  </a:lnTo>
                  <a:lnTo>
                    <a:pt x="370" y="48"/>
                  </a:lnTo>
                  <a:lnTo>
                    <a:pt x="360" y="48"/>
                  </a:lnTo>
                  <a:lnTo>
                    <a:pt x="352" y="50"/>
                  </a:lnTo>
                  <a:lnTo>
                    <a:pt x="343" y="52"/>
                  </a:lnTo>
                  <a:lnTo>
                    <a:pt x="338" y="54"/>
                  </a:lnTo>
                  <a:lnTo>
                    <a:pt x="335" y="54"/>
                  </a:lnTo>
                  <a:lnTo>
                    <a:pt x="336" y="57"/>
                  </a:lnTo>
                  <a:lnTo>
                    <a:pt x="347" y="65"/>
                  </a:lnTo>
                  <a:lnTo>
                    <a:pt x="360" y="79"/>
                  </a:lnTo>
                  <a:lnTo>
                    <a:pt x="365" y="98"/>
                  </a:lnTo>
                  <a:lnTo>
                    <a:pt x="365" y="111"/>
                  </a:lnTo>
                  <a:lnTo>
                    <a:pt x="363" y="123"/>
                  </a:lnTo>
                  <a:lnTo>
                    <a:pt x="358" y="136"/>
                  </a:lnTo>
                  <a:lnTo>
                    <a:pt x="352" y="147"/>
                  </a:lnTo>
                  <a:lnTo>
                    <a:pt x="345" y="159"/>
                  </a:lnTo>
                  <a:lnTo>
                    <a:pt x="336" y="172"/>
                  </a:lnTo>
                  <a:lnTo>
                    <a:pt x="324" y="182"/>
                  </a:lnTo>
                  <a:lnTo>
                    <a:pt x="308" y="195"/>
                  </a:lnTo>
                  <a:lnTo>
                    <a:pt x="295" y="204"/>
                  </a:lnTo>
                  <a:lnTo>
                    <a:pt x="281" y="213"/>
                  </a:lnTo>
                  <a:lnTo>
                    <a:pt x="267" y="220"/>
                  </a:lnTo>
                  <a:lnTo>
                    <a:pt x="251" y="225"/>
                  </a:lnTo>
                  <a:lnTo>
                    <a:pt x="233" y="230"/>
                  </a:lnTo>
                  <a:lnTo>
                    <a:pt x="210" y="236"/>
                  </a:lnTo>
                  <a:lnTo>
                    <a:pt x="183" y="239"/>
                  </a:lnTo>
                  <a:lnTo>
                    <a:pt x="150" y="245"/>
                  </a:lnTo>
                  <a:lnTo>
                    <a:pt x="116" y="248"/>
                  </a:lnTo>
                  <a:lnTo>
                    <a:pt x="93" y="250"/>
                  </a:lnTo>
                  <a:lnTo>
                    <a:pt x="78" y="250"/>
                  </a:lnTo>
                  <a:lnTo>
                    <a:pt x="70" y="250"/>
                  </a:lnTo>
                  <a:lnTo>
                    <a:pt x="64" y="250"/>
                  </a:lnTo>
                  <a:lnTo>
                    <a:pt x="62" y="250"/>
                  </a:lnTo>
                  <a:lnTo>
                    <a:pt x="62" y="248"/>
                  </a:lnTo>
                  <a:lnTo>
                    <a:pt x="61" y="248"/>
                  </a:lnTo>
                  <a:lnTo>
                    <a:pt x="55" y="248"/>
                  </a:lnTo>
                  <a:lnTo>
                    <a:pt x="48" y="250"/>
                  </a:lnTo>
                  <a:lnTo>
                    <a:pt x="39" y="252"/>
                  </a:lnTo>
                  <a:lnTo>
                    <a:pt x="29" y="254"/>
                  </a:lnTo>
                  <a:lnTo>
                    <a:pt x="18" y="255"/>
                  </a:lnTo>
                  <a:lnTo>
                    <a:pt x="9" y="257"/>
                  </a:lnTo>
                  <a:lnTo>
                    <a:pt x="4" y="259"/>
                  </a:lnTo>
                  <a:lnTo>
                    <a:pt x="0" y="259"/>
                  </a:lnTo>
                  <a:lnTo>
                    <a:pt x="0" y="255"/>
                  </a:lnTo>
                  <a:lnTo>
                    <a:pt x="0" y="246"/>
                  </a:lnTo>
                  <a:lnTo>
                    <a:pt x="4" y="234"/>
                  </a:lnTo>
                  <a:lnTo>
                    <a:pt x="9" y="218"/>
                  </a:lnTo>
                  <a:lnTo>
                    <a:pt x="18" y="200"/>
                  </a:lnTo>
                  <a:lnTo>
                    <a:pt x="30" y="180"/>
                  </a:lnTo>
                  <a:lnTo>
                    <a:pt x="45" y="163"/>
                  </a:lnTo>
                  <a:lnTo>
                    <a:pt x="64" y="145"/>
                  </a:lnTo>
                  <a:lnTo>
                    <a:pt x="71" y="141"/>
                  </a:lnTo>
                  <a:lnTo>
                    <a:pt x="86" y="131"/>
                  </a:lnTo>
                  <a:lnTo>
                    <a:pt x="103" y="122"/>
                  </a:lnTo>
                  <a:lnTo>
                    <a:pt x="114" y="116"/>
                  </a:lnTo>
                  <a:lnTo>
                    <a:pt x="116" y="118"/>
                  </a:lnTo>
                  <a:lnTo>
                    <a:pt x="114" y="122"/>
                  </a:lnTo>
                  <a:lnTo>
                    <a:pt x="109" y="127"/>
                  </a:lnTo>
                  <a:lnTo>
                    <a:pt x="102" y="134"/>
                  </a:lnTo>
                  <a:lnTo>
                    <a:pt x="94" y="143"/>
                  </a:lnTo>
                  <a:lnTo>
                    <a:pt x="86" y="150"/>
                  </a:lnTo>
                  <a:lnTo>
                    <a:pt x="78" y="159"/>
                  </a:lnTo>
                  <a:lnTo>
                    <a:pt x="71" y="164"/>
                  </a:lnTo>
                  <a:lnTo>
                    <a:pt x="57" y="179"/>
                  </a:lnTo>
                  <a:lnTo>
                    <a:pt x="43" y="197"/>
                  </a:lnTo>
                  <a:lnTo>
                    <a:pt x="30" y="214"/>
                  </a:lnTo>
                  <a:lnTo>
                    <a:pt x="25" y="225"/>
                  </a:lnTo>
                  <a:lnTo>
                    <a:pt x="30" y="227"/>
                  </a:lnTo>
                  <a:lnTo>
                    <a:pt x="46" y="227"/>
                  </a:lnTo>
                  <a:lnTo>
                    <a:pt x="68" y="225"/>
                  </a:lnTo>
                  <a:lnTo>
                    <a:pt x="93" y="223"/>
                  </a:lnTo>
                  <a:lnTo>
                    <a:pt x="119" y="221"/>
                  </a:lnTo>
                  <a:lnTo>
                    <a:pt x="144" y="218"/>
                  </a:lnTo>
                  <a:lnTo>
                    <a:pt x="164" y="216"/>
                  </a:lnTo>
                  <a:lnTo>
                    <a:pt x="176" y="216"/>
                  </a:lnTo>
                  <a:lnTo>
                    <a:pt x="189" y="214"/>
                  </a:lnTo>
                  <a:lnTo>
                    <a:pt x="208" y="209"/>
                  </a:lnTo>
                  <a:lnTo>
                    <a:pt x="231" y="202"/>
                  </a:lnTo>
                  <a:lnTo>
                    <a:pt x="258" y="191"/>
                  </a:lnTo>
                  <a:lnTo>
                    <a:pt x="285" y="179"/>
                  </a:lnTo>
                  <a:lnTo>
                    <a:pt x="310" y="163"/>
                  </a:lnTo>
                  <a:lnTo>
                    <a:pt x="327" y="147"/>
                  </a:lnTo>
                  <a:lnTo>
                    <a:pt x="338" y="127"/>
                  </a:lnTo>
                  <a:lnTo>
                    <a:pt x="342" y="109"/>
                  </a:lnTo>
                  <a:lnTo>
                    <a:pt x="340" y="95"/>
                  </a:lnTo>
                  <a:lnTo>
                    <a:pt x="336" y="84"/>
                  </a:lnTo>
                  <a:lnTo>
                    <a:pt x="331" y="75"/>
                  </a:lnTo>
                  <a:lnTo>
                    <a:pt x="322" y="70"/>
                  </a:lnTo>
                  <a:lnTo>
                    <a:pt x="311" y="66"/>
                  </a:lnTo>
                  <a:lnTo>
                    <a:pt x="301" y="65"/>
                  </a:lnTo>
                  <a:lnTo>
                    <a:pt x="290" y="65"/>
                  </a:lnTo>
                  <a:lnTo>
                    <a:pt x="276" y="65"/>
                  </a:lnTo>
                  <a:lnTo>
                    <a:pt x="258" y="63"/>
                  </a:lnTo>
                  <a:lnTo>
                    <a:pt x="235" y="63"/>
                  </a:lnTo>
                  <a:lnTo>
                    <a:pt x="212" y="61"/>
                  </a:lnTo>
                  <a:lnTo>
                    <a:pt x="189" y="59"/>
                  </a:lnTo>
                  <a:lnTo>
                    <a:pt x="166" y="59"/>
                  </a:lnTo>
                  <a:lnTo>
                    <a:pt x="148" y="59"/>
                  </a:lnTo>
                  <a:lnTo>
                    <a:pt x="134" y="59"/>
                  </a:lnTo>
                  <a:lnTo>
                    <a:pt x="119" y="63"/>
                  </a:lnTo>
                  <a:lnTo>
                    <a:pt x="102" y="66"/>
                  </a:lnTo>
                  <a:lnTo>
                    <a:pt x="80" y="68"/>
                  </a:lnTo>
                  <a:lnTo>
                    <a:pt x="61" y="72"/>
                  </a:lnTo>
                  <a:lnTo>
                    <a:pt x="45" y="72"/>
                  </a:lnTo>
                  <a:lnTo>
                    <a:pt x="36" y="68"/>
                  </a:lnTo>
                  <a:lnTo>
                    <a:pt x="34" y="61"/>
                  </a:lnTo>
                  <a:lnTo>
                    <a:pt x="4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6" name="Freeform 116"/>
            <p:cNvSpPr>
              <a:spLocks/>
            </p:cNvSpPr>
            <p:nvPr/>
          </p:nvSpPr>
          <p:spPr bwMode="auto">
            <a:xfrm>
              <a:off x="1897" y="2386"/>
              <a:ext cx="224" cy="142"/>
            </a:xfrm>
            <a:custGeom>
              <a:avLst/>
              <a:gdLst>
                <a:gd name="T0" fmla="*/ 12 w 224"/>
                <a:gd name="T1" fmla="*/ 0 h 142"/>
                <a:gd name="T2" fmla="*/ 11 w 224"/>
                <a:gd name="T3" fmla="*/ 1 h 142"/>
                <a:gd name="T4" fmla="*/ 7 w 224"/>
                <a:gd name="T5" fmla="*/ 5 h 142"/>
                <a:gd name="T6" fmla="*/ 2 w 224"/>
                <a:gd name="T7" fmla="*/ 14 h 142"/>
                <a:gd name="T8" fmla="*/ 0 w 224"/>
                <a:gd name="T9" fmla="*/ 30 h 142"/>
                <a:gd name="T10" fmla="*/ 0 w 224"/>
                <a:gd name="T11" fmla="*/ 51 h 142"/>
                <a:gd name="T12" fmla="*/ 0 w 224"/>
                <a:gd name="T13" fmla="*/ 76 h 142"/>
                <a:gd name="T14" fmla="*/ 0 w 224"/>
                <a:gd name="T15" fmla="*/ 101 h 142"/>
                <a:gd name="T16" fmla="*/ 4 w 224"/>
                <a:gd name="T17" fmla="*/ 119 h 142"/>
                <a:gd name="T18" fmla="*/ 9 w 224"/>
                <a:gd name="T19" fmla="*/ 124 h 142"/>
                <a:gd name="T20" fmla="*/ 18 w 224"/>
                <a:gd name="T21" fmla="*/ 128 h 142"/>
                <a:gd name="T22" fmla="*/ 28 w 224"/>
                <a:gd name="T23" fmla="*/ 130 h 142"/>
                <a:gd name="T24" fmla="*/ 41 w 224"/>
                <a:gd name="T25" fmla="*/ 132 h 142"/>
                <a:gd name="T26" fmla="*/ 57 w 224"/>
                <a:gd name="T27" fmla="*/ 132 h 142"/>
                <a:gd name="T28" fmla="*/ 73 w 224"/>
                <a:gd name="T29" fmla="*/ 133 h 142"/>
                <a:gd name="T30" fmla="*/ 89 w 224"/>
                <a:gd name="T31" fmla="*/ 133 h 142"/>
                <a:gd name="T32" fmla="*/ 107 w 224"/>
                <a:gd name="T33" fmla="*/ 133 h 142"/>
                <a:gd name="T34" fmla="*/ 123 w 224"/>
                <a:gd name="T35" fmla="*/ 133 h 142"/>
                <a:gd name="T36" fmla="*/ 141 w 224"/>
                <a:gd name="T37" fmla="*/ 135 h 142"/>
                <a:gd name="T38" fmla="*/ 157 w 224"/>
                <a:gd name="T39" fmla="*/ 135 h 142"/>
                <a:gd name="T40" fmla="*/ 171 w 224"/>
                <a:gd name="T41" fmla="*/ 137 h 142"/>
                <a:gd name="T42" fmla="*/ 185 w 224"/>
                <a:gd name="T43" fmla="*/ 139 h 142"/>
                <a:gd name="T44" fmla="*/ 197 w 224"/>
                <a:gd name="T45" fmla="*/ 140 h 142"/>
                <a:gd name="T46" fmla="*/ 208 w 224"/>
                <a:gd name="T47" fmla="*/ 140 h 142"/>
                <a:gd name="T48" fmla="*/ 217 w 224"/>
                <a:gd name="T49" fmla="*/ 142 h 142"/>
                <a:gd name="T50" fmla="*/ 222 w 224"/>
                <a:gd name="T51" fmla="*/ 142 h 142"/>
                <a:gd name="T52" fmla="*/ 224 w 224"/>
                <a:gd name="T53" fmla="*/ 140 h 142"/>
                <a:gd name="T54" fmla="*/ 219 w 224"/>
                <a:gd name="T55" fmla="*/ 137 h 142"/>
                <a:gd name="T56" fmla="*/ 210 w 224"/>
                <a:gd name="T57" fmla="*/ 133 h 142"/>
                <a:gd name="T58" fmla="*/ 197 w 224"/>
                <a:gd name="T59" fmla="*/ 130 h 142"/>
                <a:gd name="T60" fmla="*/ 178 w 224"/>
                <a:gd name="T61" fmla="*/ 126 h 142"/>
                <a:gd name="T62" fmla="*/ 155 w 224"/>
                <a:gd name="T63" fmla="*/ 123 h 142"/>
                <a:gd name="T64" fmla="*/ 126 w 224"/>
                <a:gd name="T65" fmla="*/ 121 h 142"/>
                <a:gd name="T66" fmla="*/ 98 w 224"/>
                <a:gd name="T67" fmla="*/ 121 h 142"/>
                <a:gd name="T68" fmla="*/ 75 w 224"/>
                <a:gd name="T69" fmla="*/ 119 h 142"/>
                <a:gd name="T70" fmla="*/ 55 w 224"/>
                <a:gd name="T71" fmla="*/ 119 h 142"/>
                <a:gd name="T72" fmla="*/ 39 w 224"/>
                <a:gd name="T73" fmla="*/ 117 h 142"/>
                <a:gd name="T74" fmla="*/ 28 w 224"/>
                <a:gd name="T75" fmla="*/ 115 h 142"/>
                <a:gd name="T76" fmla="*/ 21 w 224"/>
                <a:gd name="T77" fmla="*/ 112 h 142"/>
                <a:gd name="T78" fmla="*/ 16 w 224"/>
                <a:gd name="T79" fmla="*/ 108 h 142"/>
                <a:gd name="T80" fmla="*/ 16 w 224"/>
                <a:gd name="T81" fmla="*/ 103 h 142"/>
                <a:gd name="T82" fmla="*/ 16 w 224"/>
                <a:gd name="T83" fmla="*/ 85 h 142"/>
                <a:gd name="T84" fmla="*/ 18 w 224"/>
                <a:gd name="T85" fmla="*/ 60 h 142"/>
                <a:gd name="T86" fmla="*/ 18 w 224"/>
                <a:gd name="T87" fmla="*/ 37 h 142"/>
                <a:gd name="T88" fmla="*/ 18 w 224"/>
                <a:gd name="T89" fmla="*/ 26 h 142"/>
                <a:gd name="T90" fmla="*/ 21 w 224"/>
                <a:gd name="T91" fmla="*/ 21 h 142"/>
                <a:gd name="T92" fmla="*/ 28 w 224"/>
                <a:gd name="T93" fmla="*/ 14 h 142"/>
                <a:gd name="T94" fmla="*/ 36 w 224"/>
                <a:gd name="T95" fmla="*/ 5 h 142"/>
                <a:gd name="T96" fmla="*/ 39 w 224"/>
                <a:gd name="T97" fmla="*/ 1 h 142"/>
                <a:gd name="T98" fmla="*/ 12 w 224"/>
                <a:gd name="T9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4" h="142">
                  <a:moveTo>
                    <a:pt x="12" y="0"/>
                  </a:moveTo>
                  <a:lnTo>
                    <a:pt x="11" y="1"/>
                  </a:lnTo>
                  <a:lnTo>
                    <a:pt x="7" y="5"/>
                  </a:lnTo>
                  <a:lnTo>
                    <a:pt x="2" y="14"/>
                  </a:lnTo>
                  <a:lnTo>
                    <a:pt x="0" y="30"/>
                  </a:lnTo>
                  <a:lnTo>
                    <a:pt x="0" y="51"/>
                  </a:lnTo>
                  <a:lnTo>
                    <a:pt x="0" y="76"/>
                  </a:lnTo>
                  <a:lnTo>
                    <a:pt x="0" y="101"/>
                  </a:lnTo>
                  <a:lnTo>
                    <a:pt x="4" y="119"/>
                  </a:lnTo>
                  <a:lnTo>
                    <a:pt x="9" y="124"/>
                  </a:lnTo>
                  <a:lnTo>
                    <a:pt x="18" y="128"/>
                  </a:lnTo>
                  <a:lnTo>
                    <a:pt x="28" y="130"/>
                  </a:lnTo>
                  <a:lnTo>
                    <a:pt x="41" y="132"/>
                  </a:lnTo>
                  <a:lnTo>
                    <a:pt x="57" y="132"/>
                  </a:lnTo>
                  <a:lnTo>
                    <a:pt x="73" y="133"/>
                  </a:lnTo>
                  <a:lnTo>
                    <a:pt x="89" y="133"/>
                  </a:lnTo>
                  <a:lnTo>
                    <a:pt x="107" y="133"/>
                  </a:lnTo>
                  <a:lnTo>
                    <a:pt x="123" y="133"/>
                  </a:lnTo>
                  <a:lnTo>
                    <a:pt x="141" y="135"/>
                  </a:lnTo>
                  <a:lnTo>
                    <a:pt x="157" y="135"/>
                  </a:lnTo>
                  <a:lnTo>
                    <a:pt x="171" y="137"/>
                  </a:lnTo>
                  <a:lnTo>
                    <a:pt x="185" y="139"/>
                  </a:lnTo>
                  <a:lnTo>
                    <a:pt x="197" y="140"/>
                  </a:lnTo>
                  <a:lnTo>
                    <a:pt x="208" y="140"/>
                  </a:lnTo>
                  <a:lnTo>
                    <a:pt x="217" y="142"/>
                  </a:lnTo>
                  <a:lnTo>
                    <a:pt x="222" y="142"/>
                  </a:lnTo>
                  <a:lnTo>
                    <a:pt x="224" y="140"/>
                  </a:lnTo>
                  <a:lnTo>
                    <a:pt x="219" y="137"/>
                  </a:lnTo>
                  <a:lnTo>
                    <a:pt x="210" y="133"/>
                  </a:lnTo>
                  <a:lnTo>
                    <a:pt x="197" y="130"/>
                  </a:lnTo>
                  <a:lnTo>
                    <a:pt x="178" y="126"/>
                  </a:lnTo>
                  <a:lnTo>
                    <a:pt x="155" y="123"/>
                  </a:lnTo>
                  <a:lnTo>
                    <a:pt x="126" y="121"/>
                  </a:lnTo>
                  <a:lnTo>
                    <a:pt x="98" y="121"/>
                  </a:lnTo>
                  <a:lnTo>
                    <a:pt x="75" y="119"/>
                  </a:lnTo>
                  <a:lnTo>
                    <a:pt x="55" y="119"/>
                  </a:lnTo>
                  <a:lnTo>
                    <a:pt x="39" y="117"/>
                  </a:lnTo>
                  <a:lnTo>
                    <a:pt x="28" y="115"/>
                  </a:lnTo>
                  <a:lnTo>
                    <a:pt x="21" y="112"/>
                  </a:lnTo>
                  <a:lnTo>
                    <a:pt x="16" y="108"/>
                  </a:lnTo>
                  <a:lnTo>
                    <a:pt x="16" y="103"/>
                  </a:lnTo>
                  <a:lnTo>
                    <a:pt x="16" y="85"/>
                  </a:lnTo>
                  <a:lnTo>
                    <a:pt x="18" y="60"/>
                  </a:lnTo>
                  <a:lnTo>
                    <a:pt x="18" y="37"/>
                  </a:lnTo>
                  <a:lnTo>
                    <a:pt x="18" y="26"/>
                  </a:lnTo>
                  <a:lnTo>
                    <a:pt x="21" y="21"/>
                  </a:lnTo>
                  <a:lnTo>
                    <a:pt x="28" y="14"/>
                  </a:lnTo>
                  <a:lnTo>
                    <a:pt x="36" y="5"/>
                  </a:lnTo>
                  <a:lnTo>
                    <a:pt x="39" y="1"/>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7" name="Freeform 117"/>
            <p:cNvSpPr>
              <a:spLocks/>
            </p:cNvSpPr>
            <p:nvPr/>
          </p:nvSpPr>
          <p:spPr bwMode="auto">
            <a:xfrm>
              <a:off x="2157" y="2398"/>
              <a:ext cx="42" cy="132"/>
            </a:xfrm>
            <a:custGeom>
              <a:avLst/>
              <a:gdLst>
                <a:gd name="T0" fmla="*/ 37 w 42"/>
                <a:gd name="T1" fmla="*/ 0 h 132"/>
                <a:gd name="T2" fmla="*/ 39 w 42"/>
                <a:gd name="T3" fmla="*/ 13 h 132"/>
                <a:gd name="T4" fmla="*/ 41 w 42"/>
                <a:gd name="T5" fmla="*/ 39 h 132"/>
                <a:gd name="T6" fmla="*/ 42 w 42"/>
                <a:gd name="T7" fmla="*/ 68 h 132"/>
                <a:gd name="T8" fmla="*/ 42 w 42"/>
                <a:gd name="T9" fmla="*/ 87 h 132"/>
                <a:gd name="T10" fmla="*/ 42 w 42"/>
                <a:gd name="T11" fmla="*/ 98 h 132"/>
                <a:gd name="T12" fmla="*/ 42 w 42"/>
                <a:gd name="T13" fmla="*/ 111 h 132"/>
                <a:gd name="T14" fmla="*/ 39 w 42"/>
                <a:gd name="T15" fmla="*/ 123 h 132"/>
                <a:gd name="T16" fmla="*/ 32 w 42"/>
                <a:gd name="T17" fmla="*/ 130 h 132"/>
                <a:gd name="T18" fmla="*/ 19 w 42"/>
                <a:gd name="T19" fmla="*/ 132 h 132"/>
                <a:gd name="T20" fmla="*/ 10 w 42"/>
                <a:gd name="T21" fmla="*/ 130 h 132"/>
                <a:gd name="T22" fmla="*/ 3 w 42"/>
                <a:gd name="T23" fmla="*/ 128 h 132"/>
                <a:gd name="T24" fmla="*/ 0 w 42"/>
                <a:gd name="T25" fmla="*/ 127 h 132"/>
                <a:gd name="T26" fmla="*/ 2 w 42"/>
                <a:gd name="T27" fmla="*/ 127 h 132"/>
                <a:gd name="T28" fmla="*/ 7 w 42"/>
                <a:gd name="T29" fmla="*/ 127 h 132"/>
                <a:gd name="T30" fmla="*/ 14 w 42"/>
                <a:gd name="T31" fmla="*/ 121 h 132"/>
                <a:gd name="T32" fmla="*/ 21 w 42"/>
                <a:gd name="T33" fmla="*/ 107 h 132"/>
                <a:gd name="T34" fmla="*/ 25 w 42"/>
                <a:gd name="T35" fmla="*/ 79 h 132"/>
                <a:gd name="T36" fmla="*/ 23 w 42"/>
                <a:gd name="T37" fmla="*/ 43 h 132"/>
                <a:gd name="T38" fmla="*/ 18 w 42"/>
                <a:gd name="T39" fmla="*/ 14 h 132"/>
                <a:gd name="T40" fmla="*/ 16 w 42"/>
                <a:gd name="T41" fmla="*/ 2 h 132"/>
                <a:gd name="T42" fmla="*/ 37 w 42"/>
                <a:gd name="T4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132">
                  <a:moveTo>
                    <a:pt x="37" y="0"/>
                  </a:moveTo>
                  <a:lnTo>
                    <a:pt x="39" y="13"/>
                  </a:lnTo>
                  <a:lnTo>
                    <a:pt x="41" y="39"/>
                  </a:lnTo>
                  <a:lnTo>
                    <a:pt x="42" y="68"/>
                  </a:lnTo>
                  <a:lnTo>
                    <a:pt x="42" y="87"/>
                  </a:lnTo>
                  <a:lnTo>
                    <a:pt x="42" y="98"/>
                  </a:lnTo>
                  <a:lnTo>
                    <a:pt x="42" y="111"/>
                  </a:lnTo>
                  <a:lnTo>
                    <a:pt x="39" y="123"/>
                  </a:lnTo>
                  <a:lnTo>
                    <a:pt x="32" y="130"/>
                  </a:lnTo>
                  <a:lnTo>
                    <a:pt x="19" y="132"/>
                  </a:lnTo>
                  <a:lnTo>
                    <a:pt x="10" y="130"/>
                  </a:lnTo>
                  <a:lnTo>
                    <a:pt x="3" y="128"/>
                  </a:lnTo>
                  <a:lnTo>
                    <a:pt x="0" y="127"/>
                  </a:lnTo>
                  <a:lnTo>
                    <a:pt x="2" y="127"/>
                  </a:lnTo>
                  <a:lnTo>
                    <a:pt x="7" y="127"/>
                  </a:lnTo>
                  <a:lnTo>
                    <a:pt x="14" y="121"/>
                  </a:lnTo>
                  <a:lnTo>
                    <a:pt x="21" y="107"/>
                  </a:lnTo>
                  <a:lnTo>
                    <a:pt x="25" y="79"/>
                  </a:lnTo>
                  <a:lnTo>
                    <a:pt x="23" y="43"/>
                  </a:lnTo>
                  <a:lnTo>
                    <a:pt x="18" y="14"/>
                  </a:lnTo>
                  <a:lnTo>
                    <a:pt x="16" y="2"/>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8" name="Freeform 118"/>
            <p:cNvSpPr>
              <a:spLocks/>
            </p:cNvSpPr>
            <p:nvPr/>
          </p:nvSpPr>
          <p:spPr bwMode="auto">
            <a:xfrm>
              <a:off x="2425" y="2204"/>
              <a:ext cx="468" cy="262"/>
            </a:xfrm>
            <a:custGeom>
              <a:avLst/>
              <a:gdLst>
                <a:gd name="T0" fmla="*/ 84 w 468"/>
                <a:gd name="T1" fmla="*/ 28 h 262"/>
                <a:gd name="T2" fmla="*/ 91 w 468"/>
                <a:gd name="T3" fmla="*/ 26 h 262"/>
                <a:gd name="T4" fmla="*/ 111 w 468"/>
                <a:gd name="T5" fmla="*/ 19 h 262"/>
                <a:gd name="T6" fmla="*/ 141 w 468"/>
                <a:gd name="T7" fmla="*/ 12 h 262"/>
                <a:gd name="T8" fmla="*/ 180 w 468"/>
                <a:gd name="T9" fmla="*/ 3 h 262"/>
                <a:gd name="T10" fmla="*/ 223 w 468"/>
                <a:gd name="T11" fmla="*/ 0 h 262"/>
                <a:gd name="T12" fmla="*/ 267 w 468"/>
                <a:gd name="T13" fmla="*/ 1 h 262"/>
                <a:gd name="T14" fmla="*/ 312 w 468"/>
                <a:gd name="T15" fmla="*/ 10 h 262"/>
                <a:gd name="T16" fmla="*/ 353 w 468"/>
                <a:gd name="T17" fmla="*/ 28 h 262"/>
                <a:gd name="T18" fmla="*/ 386 w 468"/>
                <a:gd name="T19" fmla="*/ 55 h 262"/>
                <a:gd name="T20" fmla="*/ 413 w 468"/>
                <a:gd name="T21" fmla="*/ 87 h 262"/>
                <a:gd name="T22" fmla="*/ 433 w 468"/>
                <a:gd name="T23" fmla="*/ 121 h 262"/>
                <a:gd name="T24" fmla="*/ 447 w 468"/>
                <a:gd name="T25" fmla="*/ 155 h 262"/>
                <a:gd name="T26" fmla="*/ 456 w 468"/>
                <a:gd name="T27" fmla="*/ 189 h 262"/>
                <a:gd name="T28" fmla="*/ 463 w 468"/>
                <a:gd name="T29" fmla="*/ 217 h 262"/>
                <a:gd name="T30" fmla="*/ 466 w 468"/>
                <a:gd name="T31" fmla="*/ 242 h 262"/>
                <a:gd name="T32" fmla="*/ 468 w 468"/>
                <a:gd name="T33" fmla="*/ 258 h 262"/>
                <a:gd name="T34" fmla="*/ 468 w 468"/>
                <a:gd name="T35" fmla="*/ 262 h 262"/>
                <a:gd name="T36" fmla="*/ 463 w 468"/>
                <a:gd name="T37" fmla="*/ 251 h 262"/>
                <a:gd name="T38" fmla="*/ 456 w 468"/>
                <a:gd name="T39" fmla="*/ 228 h 262"/>
                <a:gd name="T40" fmla="*/ 445 w 468"/>
                <a:gd name="T41" fmla="*/ 199 h 262"/>
                <a:gd name="T42" fmla="*/ 433 w 468"/>
                <a:gd name="T43" fmla="*/ 169 h 262"/>
                <a:gd name="T44" fmla="*/ 420 w 468"/>
                <a:gd name="T45" fmla="*/ 139 h 262"/>
                <a:gd name="T46" fmla="*/ 410 w 468"/>
                <a:gd name="T47" fmla="*/ 116 h 262"/>
                <a:gd name="T48" fmla="*/ 399 w 468"/>
                <a:gd name="T49" fmla="*/ 99 h 262"/>
                <a:gd name="T50" fmla="*/ 390 w 468"/>
                <a:gd name="T51" fmla="*/ 91 h 262"/>
                <a:gd name="T52" fmla="*/ 381 w 468"/>
                <a:gd name="T53" fmla="*/ 82 h 262"/>
                <a:gd name="T54" fmla="*/ 370 w 468"/>
                <a:gd name="T55" fmla="*/ 73 h 262"/>
                <a:gd name="T56" fmla="*/ 360 w 468"/>
                <a:gd name="T57" fmla="*/ 66 h 262"/>
                <a:gd name="T58" fmla="*/ 345 w 468"/>
                <a:gd name="T59" fmla="*/ 58 h 262"/>
                <a:gd name="T60" fmla="*/ 328 w 468"/>
                <a:gd name="T61" fmla="*/ 51 h 262"/>
                <a:gd name="T62" fmla="*/ 306 w 468"/>
                <a:gd name="T63" fmla="*/ 46 h 262"/>
                <a:gd name="T64" fmla="*/ 281 w 468"/>
                <a:gd name="T65" fmla="*/ 42 h 262"/>
                <a:gd name="T66" fmla="*/ 253 w 468"/>
                <a:gd name="T67" fmla="*/ 41 h 262"/>
                <a:gd name="T68" fmla="*/ 225 w 468"/>
                <a:gd name="T69" fmla="*/ 41 h 262"/>
                <a:gd name="T70" fmla="*/ 196 w 468"/>
                <a:gd name="T71" fmla="*/ 41 h 262"/>
                <a:gd name="T72" fmla="*/ 168 w 468"/>
                <a:gd name="T73" fmla="*/ 44 h 262"/>
                <a:gd name="T74" fmla="*/ 144 w 468"/>
                <a:gd name="T75" fmla="*/ 46 h 262"/>
                <a:gd name="T76" fmla="*/ 125 w 468"/>
                <a:gd name="T77" fmla="*/ 50 h 262"/>
                <a:gd name="T78" fmla="*/ 109 w 468"/>
                <a:gd name="T79" fmla="*/ 53 h 262"/>
                <a:gd name="T80" fmla="*/ 102 w 468"/>
                <a:gd name="T81" fmla="*/ 57 h 262"/>
                <a:gd name="T82" fmla="*/ 91 w 468"/>
                <a:gd name="T83" fmla="*/ 66 h 262"/>
                <a:gd name="T84" fmla="*/ 79 w 468"/>
                <a:gd name="T85" fmla="*/ 78 h 262"/>
                <a:gd name="T86" fmla="*/ 64 w 468"/>
                <a:gd name="T87" fmla="*/ 94 h 262"/>
                <a:gd name="T88" fmla="*/ 54 w 468"/>
                <a:gd name="T89" fmla="*/ 110 h 262"/>
                <a:gd name="T90" fmla="*/ 45 w 468"/>
                <a:gd name="T91" fmla="*/ 121 h 262"/>
                <a:gd name="T92" fmla="*/ 36 w 468"/>
                <a:gd name="T93" fmla="*/ 121 h 262"/>
                <a:gd name="T94" fmla="*/ 29 w 468"/>
                <a:gd name="T95" fmla="*/ 110 h 262"/>
                <a:gd name="T96" fmla="*/ 23 w 468"/>
                <a:gd name="T97" fmla="*/ 91 h 262"/>
                <a:gd name="T98" fmla="*/ 20 w 468"/>
                <a:gd name="T99" fmla="*/ 73 h 262"/>
                <a:gd name="T100" fmla="*/ 16 w 468"/>
                <a:gd name="T101" fmla="*/ 62 h 262"/>
                <a:gd name="T102" fmla="*/ 11 w 468"/>
                <a:gd name="T103" fmla="*/ 58 h 262"/>
                <a:gd name="T104" fmla="*/ 4 w 468"/>
                <a:gd name="T105" fmla="*/ 57 h 262"/>
                <a:gd name="T106" fmla="*/ 0 w 468"/>
                <a:gd name="T107" fmla="*/ 55 h 262"/>
                <a:gd name="T108" fmla="*/ 2 w 468"/>
                <a:gd name="T109" fmla="*/ 51 h 262"/>
                <a:gd name="T110" fmla="*/ 6 w 468"/>
                <a:gd name="T111" fmla="*/ 48 h 262"/>
                <a:gd name="T112" fmla="*/ 13 w 468"/>
                <a:gd name="T113" fmla="*/ 44 h 262"/>
                <a:gd name="T114" fmla="*/ 25 w 468"/>
                <a:gd name="T115" fmla="*/ 39 h 262"/>
                <a:gd name="T116" fmla="*/ 41 w 468"/>
                <a:gd name="T117" fmla="*/ 35 h 262"/>
                <a:gd name="T118" fmla="*/ 61 w 468"/>
                <a:gd name="T119" fmla="*/ 32 h 262"/>
                <a:gd name="T120" fmla="*/ 84 w 468"/>
                <a:gd name="T121" fmla="*/ 2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8" h="262">
                  <a:moveTo>
                    <a:pt x="84" y="28"/>
                  </a:moveTo>
                  <a:lnTo>
                    <a:pt x="91" y="26"/>
                  </a:lnTo>
                  <a:lnTo>
                    <a:pt x="111" y="19"/>
                  </a:lnTo>
                  <a:lnTo>
                    <a:pt x="141" y="12"/>
                  </a:lnTo>
                  <a:lnTo>
                    <a:pt x="180" y="3"/>
                  </a:lnTo>
                  <a:lnTo>
                    <a:pt x="223" y="0"/>
                  </a:lnTo>
                  <a:lnTo>
                    <a:pt x="267" y="1"/>
                  </a:lnTo>
                  <a:lnTo>
                    <a:pt x="312" y="10"/>
                  </a:lnTo>
                  <a:lnTo>
                    <a:pt x="353" y="28"/>
                  </a:lnTo>
                  <a:lnTo>
                    <a:pt x="386" y="55"/>
                  </a:lnTo>
                  <a:lnTo>
                    <a:pt x="413" y="87"/>
                  </a:lnTo>
                  <a:lnTo>
                    <a:pt x="433" y="121"/>
                  </a:lnTo>
                  <a:lnTo>
                    <a:pt x="447" y="155"/>
                  </a:lnTo>
                  <a:lnTo>
                    <a:pt x="456" y="189"/>
                  </a:lnTo>
                  <a:lnTo>
                    <a:pt x="463" y="217"/>
                  </a:lnTo>
                  <a:lnTo>
                    <a:pt x="466" y="242"/>
                  </a:lnTo>
                  <a:lnTo>
                    <a:pt x="468" y="258"/>
                  </a:lnTo>
                  <a:lnTo>
                    <a:pt x="468" y="262"/>
                  </a:lnTo>
                  <a:lnTo>
                    <a:pt x="463" y="251"/>
                  </a:lnTo>
                  <a:lnTo>
                    <a:pt x="456" y="228"/>
                  </a:lnTo>
                  <a:lnTo>
                    <a:pt x="445" y="199"/>
                  </a:lnTo>
                  <a:lnTo>
                    <a:pt x="433" y="169"/>
                  </a:lnTo>
                  <a:lnTo>
                    <a:pt x="420" y="139"/>
                  </a:lnTo>
                  <a:lnTo>
                    <a:pt x="410" y="116"/>
                  </a:lnTo>
                  <a:lnTo>
                    <a:pt x="399" y="99"/>
                  </a:lnTo>
                  <a:lnTo>
                    <a:pt x="390" y="91"/>
                  </a:lnTo>
                  <a:lnTo>
                    <a:pt x="381" y="82"/>
                  </a:lnTo>
                  <a:lnTo>
                    <a:pt x="370" y="73"/>
                  </a:lnTo>
                  <a:lnTo>
                    <a:pt x="360" y="66"/>
                  </a:lnTo>
                  <a:lnTo>
                    <a:pt x="345" y="58"/>
                  </a:lnTo>
                  <a:lnTo>
                    <a:pt x="328" y="51"/>
                  </a:lnTo>
                  <a:lnTo>
                    <a:pt x="306" y="46"/>
                  </a:lnTo>
                  <a:lnTo>
                    <a:pt x="281" y="42"/>
                  </a:lnTo>
                  <a:lnTo>
                    <a:pt x="253" y="41"/>
                  </a:lnTo>
                  <a:lnTo>
                    <a:pt x="225" y="41"/>
                  </a:lnTo>
                  <a:lnTo>
                    <a:pt x="196" y="41"/>
                  </a:lnTo>
                  <a:lnTo>
                    <a:pt x="168" y="44"/>
                  </a:lnTo>
                  <a:lnTo>
                    <a:pt x="144" y="46"/>
                  </a:lnTo>
                  <a:lnTo>
                    <a:pt x="125" y="50"/>
                  </a:lnTo>
                  <a:lnTo>
                    <a:pt x="109" y="53"/>
                  </a:lnTo>
                  <a:lnTo>
                    <a:pt x="102" y="57"/>
                  </a:lnTo>
                  <a:lnTo>
                    <a:pt x="91" y="66"/>
                  </a:lnTo>
                  <a:lnTo>
                    <a:pt x="79" y="78"/>
                  </a:lnTo>
                  <a:lnTo>
                    <a:pt x="64" y="94"/>
                  </a:lnTo>
                  <a:lnTo>
                    <a:pt x="54" y="110"/>
                  </a:lnTo>
                  <a:lnTo>
                    <a:pt x="45" y="121"/>
                  </a:lnTo>
                  <a:lnTo>
                    <a:pt x="36" y="121"/>
                  </a:lnTo>
                  <a:lnTo>
                    <a:pt x="29" y="110"/>
                  </a:lnTo>
                  <a:lnTo>
                    <a:pt x="23" y="91"/>
                  </a:lnTo>
                  <a:lnTo>
                    <a:pt x="20" y="73"/>
                  </a:lnTo>
                  <a:lnTo>
                    <a:pt x="16" y="62"/>
                  </a:lnTo>
                  <a:lnTo>
                    <a:pt x="11" y="58"/>
                  </a:lnTo>
                  <a:lnTo>
                    <a:pt x="4" y="57"/>
                  </a:lnTo>
                  <a:lnTo>
                    <a:pt x="0" y="55"/>
                  </a:lnTo>
                  <a:lnTo>
                    <a:pt x="2" y="51"/>
                  </a:lnTo>
                  <a:lnTo>
                    <a:pt x="6" y="48"/>
                  </a:lnTo>
                  <a:lnTo>
                    <a:pt x="13" y="44"/>
                  </a:lnTo>
                  <a:lnTo>
                    <a:pt x="25" y="39"/>
                  </a:lnTo>
                  <a:lnTo>
                    <a:pt x="41" y="35"/>
                  </a:lnTo>
                  <a:lnTo>
                    <a:pt x="61" y="32"/>
                  </a:lnTo>
                  <a:lnTo>
                    <a:pt x="8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399" name="Freeform 119"/>
            <p:cNvSpPr>
              <a:spLocks/>
            </p:cNvSpPr>
            <p:nvPr/>
          </p:nvSpPr>
          <p:spPr bwMode="auto">
            <a:xfrm>
              <a:off x="2968" y="1508"/>
              <a:ext cx="551" cy="207"/>
            </a:xfrm>
            <a:custGeom>
              <a:avLst/>
              <a:gdLst>
                <a:gd name="T0" fmla="*/ 2 w 551"/>
                <a:gd name="T1" fmla="*/ 173 h 207"/>
                <a:gd name="T2" fmla="*/ 20 w 551"/>
                <a:gd name="T3" fmla="*/ 152 h 207"/>
                <a:gd name="T4" fmla="*/ 44 w 551"/>
                <a:gd name="T5" fmla="*/ 121 h 207"/>
                <a:gd name="T6" fmla="*/ 71 w 551"/>
                <a:gd name="T7" fmla="*/ 91 h 207"/>
                <a:gd name="T8" fmla="*/ 92 w 551"/>
                <a:gd name="T9" fmla="*/ 73 h 207"/>
                <a:gd name="T10" fmla="*/ 124 w 551"/>
                <a:gd name="T11" fmla="*/ 48 h 207"/>
                <a:gd name="T12" fmla="*/ 165 w 551"/>
                <a:gd name="T13" fmla="*/ 21 h 207"/>
                <a:gd name="T14" fmla="*/ 215 w 551"/>
                <a:gd name="T15" fmla="*/ 3 h 207"/>
                <a:gd name="T16" fmla="*/ 272 w 551"/>
                <a:gd name="T17" fmla="*/ 0 h 207"/>
                <a:gd name="T18" fmla="*/ 318 w 551"/>
                <a:gd name="T19" fmla="*/ 0 h 207"/>
                <a:gd name="T20" fmla="*/ 356 w 551"/>
                <a:gd name="T21" fmla="*/ 2 h 207"/>
                <a:gd name="T22" fmla="*/ 390 w 551"/>
                <a:gd name="T23" fmla="*/ 11 h 207"/>
                <a:gd name="T24" fmla="*/ 418 w 551"/>
                <a:gd name="T25" fmla="*/ 21 h 207"/>
                <a:gd name="T26" fmla="*/ 443 w 551"/>
                <a:gd name="T27" fmla="*/ 32 h 207"/>
                <a:gd name="T28" fmla="*/ 464 w 551"/>
                <a:gd name="T29" fmla="*/ 48 h 207"/>
                <a:gd name="T30" fmla="*/ 489 w 551"/>
                <a:gd name="T31" fmla="*/ 77 h 207"/>
                <a:gd name="T32" fmla="*/ 527 w 551"/>
                <a:gd name="T33" fmla="*/ 139 h 207"/>
                <a:gd name="T34" fmla="*/ 548 w 551"/>
                <a:gd name="T35" fmla="*/ 189 h 207"/>
                <a:gd name="T36" fmla="*/ 551 w 551"/>
                <a:gd name="T37" fmla="*/ 207 h 207"/>
                <a:gd name="T38" fmla="*/ 543 w 551"/>
                <a:gd name="T39" fmla="*/ 189 h 207"/>
                <a:gd name="T40" fmla="*/ 507 w 551"/>
                <a:gd name="T41" fmla="*/ 141 h 207"/>
                <a:gd name="T42" fmla="*/ 480 w 551"/>
                <a:gd name="T43" fmla="*/ 109 h 207"/>
                <a:gd name="T44" fmla="*/ 455 w 551"/>
                <a:gd name="T45" fmla="*/ 86 h 207"/>
                <a:gd name="T46" fmla="*/ 432 w 551"/>
                <a:gd name="T47" fmla="*/ 66 h 207"/>
                <a:gd name="T48" fmla="*/ 409 w 551"/>
                <a:gd name="T49" fmla="*/ 48 h 207"/>
                <a:gd name="T50" fmla="*/ 375 w 551"/>
                <a:gd name="T51" fmla="*/ 36 h 207"/>
                <a:gd name="T52" fmla="*/ 338 w 551"/>
                <a:gd name="T53" fmla="*/ 27 h 207"/>
                <a:gd name="T54" fmla="*/ 299 w 551"/>
                <a:gd name="T55" fmla="*/ 23 h 207"/>
                <a:gd name="T56" fmla="*/ 263 w 551"/>
                <a:gd name="T57" fmla="*/ 25 h 207"/>
                <a:gd name="T58" fmla="*/ 224 w 551"/>
                <a:gd name="T59" fmla="*/ 32 h 207"/>
                <a:gd name="T60" fmla="*/ 185 w 551"/>
                <a:gd name="T61" fmla="*/ 43 h 207"/>
                <a:gd name="T62" fmla="*/ 151 w 551"/>
                <a:gd name="T63" fmla="*/ 55 h 207"/>
                <a:gd name="T64" fmla="*/ 123 w 551"/>
                <a:gd name="T65" fmla="*/ 77 h 207"/>
                <a:gd name="T66" fmla="*/ 85 w 551"/>
                <a:gd name="T67" fmla="*/ 116 h 207"/>
                <a:gd name="T68" fmla="*/ 43 w 551"/>
                <a:gd name="T69" fmla="*/ 157 h 207"/>
                <a:gd name="T70" fmla="*/ 11 w 551"/>
                <a:gd name="T71" fmla="*/ 18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1" h="207">
                  <a:moveTo>
                    <a:pt x="0" y="177"/>
                  </a:moveTo>
                  <a:lnTo>
                    <a:pt x="2" y="173"/>
                  </a:lnTo>
                  <a:lnTo>
                    <a:pt x="9" y="164"/>
                  </a:lnTo>
                  <a:lnTo>
                    <a:pt x="20" y="152"/>
                  </a:lnTo>
                  <a:lnTo>
                    <a:pt x="30" y="137"/>
                  </a:lnTo>
                  <a:lnTo>
                    <a:pt x="44" y="121"/>
                  </a:lnTo>
                  <a:lnTo>
                    <a:pt x="57" y="105"/>
                  </a:lnTo>
                  <a:lnTo>
                    <a:pt x="71" y="91"/>
                  </a:lnTo>
                  <a:lnTo>
                    <a:pt x="82" y="82"/>
                  </a:lnTo>
                  <a:lnTo>
                    <a:pt x="92" y="73"/>
                  </a:lnTo>
                  <a:lnTo>
                    <a:pt x="107" y="61"/>
                  </a:lnTo>
                  <a:lnTo>
                    <a:pt x="124" y="48"/>
                  </a:lnTo>
                  <a:lnTo>
                    <a:pt x="144" y="34"/>
                  </a:lnTo>
                  <a:lnTo>
                    <a:pt x="165" y="21"/>
                  </a:lnTo>
                  <a:lnTo>
                    <a:pt x="189" y="11"/>
                  </a:lnTo>
                  <a:lnTo>
                    <a:pt x="215" y="3"/>
                  </a:lnTo>
                  <a:lnTo>
                    <a:pt x="244" y="0"/>
                  </a:lnTo>
                  <a:lnTo>
                    <a:pt x="272" y="0"/>
                  </a:lnTo>
                  <a:lnTo>
                    <a:pt x="297" y="0"/>
                  </a:lnTo>
                  <a:lnTo>
                    <a:pt x="318" y="0"/>
                  </a:lnTo>
                  <a:lnTo>
                    <a:pt x="338" y="0"/>
                  </a:lnTo>
                  <a:lnTo>
                    <a:pt x="356" y="2"/>
                  </a:lnTo>
                  <a:lnTo>
                    <a:pt x="374" y="5"/>
                  </a:lnTo>
                  <a:lnTo>
                    <a:pt x="390" y="11"/>
                  </a:lnTo>
                  <a:lnTo>
                    <a:pt x="404" y="16"/>
                  </a:lnTo>
                  <a:lnTo>
                    <a:pt x="418" y="21"/>
                  </a:lnTo>
                  <a:lnTo>
                    <a:pt x="430" y="27"/>
                  </a:lnTo>
                  <a:lnTo>
                    <a:pt x="443" y="32"/>
                  </a:lnTo>
                  <a:lnTo>
                    <a:pt x="454" y="39"/>
                  </a:lnTo>
                  <a:lnTo>
                    <a:pt x="464" y="48"/>
                  </a:lnTo>
                  <a:lnTo>
                    <a:pt x="477" y="61"/>
                  </a:lnTo>
                  <a:lnTo>
                    <a:pt x="489" y="77"/>
                  </a:lnTo>
                  <a:lnTo>
                    <a:pt x="503" y="98"/>
                  </a:lnTo>
                  <a:lnTo>
                    <a:pt x="527" y="139"/>
                  </a:lnTo>
                  <a:lnTo>
                    <a:pt x="541" y="169"/>
                  </a:lnTo>
                  <a:lnTo>
                    <a:pt x="548" y="189"/>
                  </a:lnTo>
                  <a:lnTo>
                    <a:pt x="550" y="201"/>
                  </a:lnTo>
                  <a:lnTo>
                    <a:pt x="551" y="207"/>
                  </a:lnTo>
                  <a:lnTo>
                    <a:pt x="550" y="203"/>
                  </a:lnTo>
                  <a:lnTo>
                    <a:pt x="543" y="189"/>
                  </a:lnTo>
                  <a:lnTo>
                    <a:pt x="521" y="159"/>
                  </a:lnTo>
                  <a:lnTo>
                    <a:pt x="507" y="141"/>
                  </a:lnTo>
                  <a:lnTo>
                    <a:pt x="493" y="123"/>
                  </a:lnTo>
                  <a:lnTo>
                    <a:pt x="480" y="109"/>
                  </a:lnTo>
                  <a:lnTo>
                    <a:pt x="468" y="96"/>
                  </a:lnTo>
                  <a:lnTo>
                    <a:pt x="455" y="86"/>
                  </a:lnTo>
                  <a:lnTo>
                    <a:pt x="445" y="77"/>
                  </a:lnTo>
                  <a:lnTo>
                    <a:pt x="432" y="66"/>
                  </a:lnTo>
                  <a:lnTo>
                    <a:pt x="422" y="57"/>
                  </a:lnTo>
                  <a:lnTo>
                    <a:pt x="409" y="48"/>
                  </a:lnTo>
                  <a:lnTo>
                    <a:pt x="393" y="41"/>
                  </a:lnTo>
                  <a:lnTo>
                    <a:pt x="375" y="36"/>
                  </a:lnTo>
                  <a:lnTo>
                    <a:pt x="358" y="30"/>
                  </a:lnTo>
                  <a:lnTo>
                    <a:pt x="338" y="27"/>
                  </a:lnTo>
                  <a:lnTo>
                    <a:pt x="318" y="23"/>
                  </a:lnTo>
                  <a:lnTo>
                    <a:pt x="299" y="23"/>
                  </a:lnTo>
                  <a:lnTo>
                    <a:pt x="281" y="23"/>
                  </a:lnTo>
                  <a:lnTo>
                    <a:pt x="263" y="25"/>
                  </a:lnTo>
                  <a:lnTo>
                    <a:pt x="244" y="28"/>
                  </a:lnTo>
                  <a:lnTo>
                    <a:pt x="224" y="32"/>
                  </a:lnTo>
                  <a:lnTo>
                    <a:pt x="205" y="36"/>
                  </a:lnTo>
                  <a:lnTo>
                    <a:pt x="185" y="43"/>
                  </a:lnTo>
                  <a:lnTo>
                    <a:pt x="167" y="48"/>
                  </a:lnTo>
                  <a:lnTo>
                    <a:pt x="151" y="55"/>
                  </a:lnTo>
                  <a:lnTo>
                    <a:pt x="137" y="64"/>
                  </a:lnTo>
                  <a:lnTo>
                    <a:pt x="123" y="77"/>
                  </a:lnTo>
                  <a:lnTo>
                    <a:pt x="105" y="94"/>
                  </a:lnTo>
                  <a:lnTo>
                    <a:pt x="85" y="116"/>
                  </a:lnTo>
                  <a:lnTo>
                    <a:pt x="64" y="137"/>
                  </a:lnTo>
                  <a:lnTo>
                    <a:pt x="43" y="157"/>
                  </a:lnTo>
                  <a:lnTo>
                    <a:pt x="25" y="171"/>
                  </a:lnTo>
                  <a:lnTo>
                    <a:pt x="11"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0" name="Freeform 120"/>
            <p:cNvSpPr>
              <a:spLocks/>
            </p:cNvSpPr>
            <p:nvPr/>
          </p:nvSpPr>
          <p:spPr bwMode="auto">
            <a:xfrm>
              <a:off x="2829" y="1679"/>
              <a:ext cx="203" cy="211"/>
            </a:xfrm>
            <a:custGeom>
              <a:avLst/>
              <a:gdLst>
                <a:gd name="T0" fmla="*/ 144 w 203"/>
                <a:gd name="T1" fmla="*/ 0 h 211"/>
                <a:gd name="T2" fmla="*/ 150 w 203"/>
                <a:gd name="T3" fmla="*/ 6 h 211"/>
                <a:gd name="T4" fmla="*/ 146 w 203"/>
                <a:gd name="T5" fmla="*/ 18 h 211"/>
                <a:gd name="T6" fmla="*/ 134 w 203"/>
                <a:gd name="T7" fmla="*/ 38 h 211"/>
                <a:gd name="T8" fmla="*/ 119 w 203"/>
                <a:gd name="T9" fmla="*/ 61 h 211"/>
                <a:gd name="T10" fmla="*/ 100 w 203"/>
                <a:gd name="T11" fmla="*/ 84 h 211"/>
                <a:gd name="T12" fmla="*/ 80 w 203"/>
                <a:gd name="T13" fmla="*/ 109 h 211"/>
                <a:gd name="T14" fmla="*/ 62 w 203"/>
                <a:gd name="T15" fmla="*/ 129 h 211"/>
                <a:gd name="T16" fmla="*/ 46 w 203"/>
                <a:gd name="T17" fmla="*/ 145 h 211"/>
                <a:gd name="T18" fmla="*/ 39 w 203"/>
                <a:gd name="T19" fmla="*/ 155 h 211"/>
                <a:gd name="T20" fmla="*/ 39 w 203"/>
                <a:gd name="T21" fmla="*/ 164 h 211"/>
                <a:gd name="T22" fmla="*/ 50 w 203"/>
                <a:gd name="T23" fmla="*/ 171 h 211"/>
                <a:gd name="T24" fmla="*/ 64 w 203"/>
                <a:gd name="T25" fmla="*/ 175 h 211"/>
                <a:gd name="T26" fmla="*/ 82 w 203"/>
                <a:gd name="T27" fmla="*/ 177 h 211"/>
                <a:gd name="T28" fmla="*/ 102 w 203"/>
                <a:gd name="T29" fmla="*/ 177 h 211"/>
                <a:gd name="T30" fmla="*/ 121 w 203"/>
                <a:gd name="T31" fmla="*/ 175 h 211"/>
                <a:gd name="T32" fmla="*/ 139 w 203"/>
                <a:gd name="T33" fmla="*/ 171 h 211"/>
                <a:gd name="T34" fmla="*/ 153 w 203"/>
                <a:gd name="T35" fmla="*/ 168 h 211"/>
                <a:gd name="T36" fmla="*/ 167 w 203"/>
                <a:gd name="T37" fmla="*/ 168 h 211"/>
                <a:gd name="T38" fmla="*/ 180 w 203"/>
                <a:gd name="T39" fmla="*/ 168 h 211"/>
                <a:gd name="T40" fmla="*/ 191 w 203"/>
                <a:gd name="T41" fmla="*/ 170 h 211"/>
                <a:gd name="T42" fmla="*/ 198 w 203"/>
                <a:gd name="T43" fmla="*/ 173 h 211"/>
                <a:gd name="T44" fmla="*/ 203 w 203"/>
                <a:gd name="T45" fmla="*/ 177 h 211"/>
                <a:gd name="T46" fmla="*/ 203 w 203"/>
                <a:gd name="T47" fmla="*/ 179 h 211"/>
                <a:gd name="T48" fmla="*/ 198 w 203"/>
                <a:gd name="T49" fmla="*/ 180 h 211"/>
                <a:gd name="T50" fmla="*/ 189 w 203"/>
                <a:gd name="T51" fmla="*/ 182 h 211"/>
                <a:gd name="T52" fmla="*/ 175 w 203"/>
                <a:gd name="T53" fmla="*/ 184 h 211"/>
                <a:gd name="T54" fmla="*/ 159 w 203"/>
                <a:gd name="T55" fmla="*/ 186 h 211"/>
                <a:gd name="T56" fmla="*/ 137 w 203"/>
                <a:gd name="T57" fmla="*/ 189 h 211"/>
                <a:gd name="T58" fmla="*/ 114 w 203"/>
                <a:gd name="T59" fmla="*/ 193 h 211"/>
                <a:gd name="T60" fmla="*/ 89 w 203"/>
                <a:gd name="T61" fmla="*/ 198 h 211"/>
                <a:gd name="T62" fmla="*/ 62 w 203"/>
                <a:gd name="T63" fmla="*/ 204 h 211"/>
                <a:gd name="T64" fmla="*/ 34 w 203"/>
                <a:gd name="T65" fmla="*/ 209 h 211"/>
                <a:gd name="T66" fmla="*/ 13 w 203"/>
                <a:gd name="T67" fmla="*/ 211 h 211"/>
                <a:gd name="T68" fmla="*/ 2 w 203"/>
                <a:gd name="T69" fmla="*/ 205 h 211"/>
                <a:gd name="T70" fmla="*/ 0 w 203"/>
                <a:gd name="T71" fmla="*/ 195 h 211"/>
                <a:gd name="T72" fmla="*/ 6 w 203"/>
                <a:gd name="T73" fmla="*/ 179 h 211"/>
                <a:gd name="T74" fmla="*/ 14 w 203"/>
                <a:gd name="T75" fmla="*/ 162 h 211"/>
                <a:gd name="T76" fmla="*/ 25 w 203"/>
                <a:gd name="T77" fmla="*/ 146 h 211"/>
                <a:gd name="T78" fmla="*/ 36 w 203"/>
                <a:gd name="T79" fmla="*/ 130 h 211"/>
                <a:gd name="T80" fmla="*/ 45 w 203"/>
                <a:gd name="T81" fmla="*/ 118 h 211"/>
                <a:gd name="T82" fmla="*/ 52 w 203"/>
                <a:gd name="T83" fmla="*/ 105 h 211"/>
                <a:gd name="T84" fmla="*/ 62 w 203"/>
                <a:gd name="T85" fmla="*/ 91 h 211"/>
                <a:gd name="T86" fmla="*/ 75 w 203"/>
                <a:gd name="T87" fmla="*/ 77 h 211"/>
                <a:gd name="T88" fmla="*/ 87 w 203"/>
                <a:gd name="T89" fmla="*/ 63 h 211"/>
                <a:gd name="T90" fmla="*/ 100 w 203"/>
                <a:gd name="T91" fmla="*/ 50 h 211"/>
                <a:gd name="T92" fmla="*/ 110 w 203"/>
                <a:gd name="T93" fmla="*/ 39 h 211"/>
                <a:gd name="T94" fmla="*/ 118 w 203"/>
                <a:gd name="T95" fmla="*/ 30 h 211"/>
                <a:gd name="T96" fmla="*/ 119 w 203"/>
                <a:gd name="T97" fmla="*/ 29 h 211"/>
                <a:gd name="T98" fmla="*/ 144 w 203"/>
                <a:gd name="T9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 h="211">
                  <a:moveTo>
                    <a:pt x="144" y="0"/>
                  </a:moveTo>
                  <a:lnTo>
                    <a:pt x="150" y="6"/>
                  </a:lnTo>
                  <a:lnTo>
                    <a:pt x="146" y="18"/>
                  </a:lnTo>
                  <a:lnTo>
                    <a:pt x="134" y="38"/>
                  </a:lnTo>
                  <a:lnTo>
                    <a:pt x="119" y="61"/>
                  </a:lnTo>
                  <a:lnTo>
                    <a:pt x="100" y="84"/>
                  </a:lnTo>
                  <a:lnTo>
                    <a:pt x="80" y="109"/>
                  </a:lnTo>
                  <a:lnTo>
                    <a:pt x="62" y="129"/>
                  </a:lnTo>
                  <a:lnTo>
                    <a:pt x="46" y="145"/>
                  </a:lnTo>
                  <a:lnTo>
                    <a:pt x="39" y="155"/>
                  </a:lnTo>
                  <a:lnTo>
                    <a:pt x="39" y="164"/>
                  </a:lnTo>
                  <a:lnTo>
                    <a:pt x="50" y="171"/>
                  </a:lnTo>
                  <a:lnTo>
                    <a:pt x="64" y="175"/>
                  </a:lnTo>
                  <a:lnTo>
                    <a:pt x="82" y="177"/>
                  </a:lnTo>
                  <a:lnTo>
                    <a:pt x="102" y="177"/>
                  </a:lnTo>
                  <a:lnTo>
                    <a:pt x="121" y="175"/>
                  </a:lnTo>
                  <a:lnTo>
                    <a:pt x="139" y="171"/>
                  </a:lnTo>
                  <a:lnTo>
                    <a:pt x="153" y="168"/>
                  </a:lnTo>
                  <a:lnTo>
                    <a:pt x="167" y="168"/>
                  </a:lnTo>
                  <a:lnTo>
                    <a:pt x="180" y="168"/>
                  </a:lnTo>
                  <a:lnTo>
                    <a:pt x="191" y="170"/>
                  </a:lnTo>
                  <a:lnTo>
                    <a:pt x="198" y="173"/>
                  </a:lnTo>
                  <a:lnTo>
                    <a:pt x="203" y="177"/>
                  </a:lnTo>
                  <a:lnTo>
                    <a:pt x="203" y="179"/>
                  </a:lnTo>
                  <a:lnTo>
                    <a:pt x="198" y="180"/>
                  </a:lnTo>
                  <a:lnTo>
                    <a:pt x="189" y="182"/>
                  </a:lnTo>
                  <a:lnTo>
                    <a:pt x="175" y="184"/>
                  </a:lnTo>
                  <a:lnTo>
                    <a:pt x="159" y="186"/>
                  </a:lnTo>
                  <a:lnTo>
                    <a:pt x="137" y="189"/>
                  </a:lnTo>
                  <a:lnTo>
                    <a:pt x="114" y="193"/>
                  </a:lnTo>
                  <a:lnTo>
                    <a:pt x="89" y="198"/>
                  </a:lnTo>
                  <a:lnTo>
                    <a:pt x="62" y="204"/>
                  </a:lnTo>
                  <a:lnTo>
                    <a:pt x="34" y="209"/>
                  </a:lnTo>
                  <a:lnTo>
                    <a:pt x="13" y="211"/>
                  </a:lnTo>
                  <a:lnTo>
                    <a:pt x="2" y="205"/>
                  </a:lnTo>
                  <a:lnTo>
                    <a:pt x="0" y="195"/>
                  </a:lnTo>
                  <a:lnTo>
                    <a:pt x="6" y="179"/>
                  </a:lnTo>
                  <a:lnTo>
                    <a:pt x="14" y="162"/>
                  </a:lnTo>
                  <a:lnTo>
                    <a:pt x="25" y="146"/>
                  </a:lnTo>
                  <a:lnTo>
                    <a:pt x="36" y="130"/>
                  </a:lnTo>
                  <a:lnTo>
                    <a:pt x="45" y="118"/>
                  </a:lnTo>
                  <a:lnTo>
                    <a:pt x="52" y="105"/>
                  </a:lnTo>
                  <a:lnTo>
                    <a:pt x="62" y="91"/>
                  </a:lnTo>
                  <a:lnTo>
                    <a:pt x="75" y="77"/>
                  </a:lnTo>
                  <a:lnTo>
                    <a:pt x="87" y="63"/>
                  </a:lnTo>
                  <a:lnTo>
                    <a:pt x="100" y="50"/>
                  </a:lnTo>
                  <a:lnTo>
                    <a:pt x="110" y="39"/>
                  </a:lnTo>
                  <a:lnTo>
                    <a:pt x="118" y="30"/>
                  </a:lnTo>
                  <a:lnTo>
                    <a:pt x="119" y="29"/>
                  </a:lnTo>
                  <a:lnTo>
                    <a:pt x="1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1" name="Freeform 121"/>
            <p:cNvSpPr>
              <a:spLocks/>
            </p:cNvSpPr>
            <p:nvPr/>
          </p:nvSpPr>
          <p:spPr bwMode="auto">
            <a:xfrm>
              <a:off x="3132" y="1733"/>
              <a:ext cx="380" cy="114"/>
            </a:xfrm>
            <a:custGeom>
              <a:avLst/>
              <a:gdLst>
                <a:gd name="T0" fmla="*/ 30 w 380"/>
                <a:gd name="T1" fmla="*/ 91 h 114"/>
                <a:gd name="T2" fmla="*/ 33 w 380"/>
                <a:gd name="T3" fmla="*/ 91 h 114"/>
                <a:gd name="T4" fmla="*/ 41 w 380"/>
                <a:gd name="T5" fmla="*/ 89 h 114"/>
                <a:gd name="T6" fmla="*/ 53 w 380"/>
                <a:gd name="T7" fmla="*/ 85 h 114"/>
                <a:gd name="T8" fmla="*/ 67 w 380"/>
                <a:gd name="T9" fmla="*/ 82 h 114"/>
                <a:gd name="T10" fmla="*/ 83 w 380"/>
                <a:gd name="T11" fmla="*/ 80 h 114"/>
                <a:gd name="T12" fmla="*/ 101 w 380"/>
                <a:gd name="T13" fmla="*/ 76 h 114"/>
                <a:gd name="T14" fmla="*/ 119 w 380"/>
                <a:gd name="T15" fmla="*/ 75 h 114"/>
                <a:gd name="T16" fmla="*/ 135 w 380"/>
                <a:gd name="T17" fmla="*/ 75 h 114"/>
                <a:gd name="T18" fmla="*/ 153 w 380"/>
                <a:gd name="T19" fmla="*/ 73 h 114"/>
                <a:gd name="T20" fmla="*/ 172 w 380"/>
                <a:gd name="T21" fmla="*/ 71 h 114"/>
                <a:gd name="T22" fmla="*/ 192 w 380"/>
                <a:gd name="T23" fmla="*/ 67 h 114"/>
                <a:gd name="T24" fmla="*/ 213 w 380"/>
                <a:gd name="T25" fmla="*/ 62 h 114"/>
                <a:gd name="T26" fmla="*/ 233 w 380"/>
                <a:gd name="T27" fmla="*/ 57 h 114"/>
                <a:gd name="T28" fmla="*/ 250 w 380"/>
                <a:gd name="T29" fmla="*/ 53 h 114"/>
                <a:gd name="T30" fmla="*/ 265 w 380"/>
                <a:gd name="T31" fmla="*/ 50 h 114"/>
                <a:gd name="T32" fmla="*/ 275 w 380"/>
                <a:gd name="T33" fmla="*/ 48 h 114"/>
                <a:gd name="T34" fmla="*/ 284 w 380"/>
                <a:gd name="T35" fmla="*/ 48 h 114"/>
                <a:gd name="T36" fmla="*/ 293 w 380"/>
                <a:gd name="T37" fmla="*/ 46 h 114"/>
                <a:gd name="T38" fmla="*/ 302 w 380"/>
                <a:gd name="T39" fmla="*/ 46 h 114"/>
                <a:gd name="T40" fmla="*/ 311 w 380"/>
                <a:gd name="T41" fmla="*/ 44 h 114"/>
                <a:gd name="T42" fmla="*/ 320 w 380"/>
                <a:gd name="T43" fmla="*/ 42 h 114"/>
                <a:gd name="T44" fmla="*/ 327 w 380"/>
                <a:gd name="T45" fmla="*/ 39 h 114"/>
                <a:gd name="T46" fmla="*/ 334 w 380"/>
                <a:gd name="T47" fmla="*/ 35 h 114"/>
                <a:gd name="T48" fmla="*/ 339 w 380"/>
                <a:gd name="T49" fmla="*/ 30 h 114"/>
                <a:gd name="T50" fmla="*/ 348 w 380"/>
                <a:gd name="T51" fmla="*/ 19 h 114"/>
                <a:gd name="T52" fmla="*/ 357 w 380"/>
                <a:gd name="T53" fmla="*/ 9 h 114"/>
                <a:gd name="T54" fmla="*/ 364 w 380"/>
                <a:gd name="T55" fmla="*/ 1 h 114"/>
                <a:gd name="T56" fmla="*/ 373 w 380"/>
                <a:gd name="T57" fmla="*/ 0 h 114"/>
                <a:gd name="T58" fmla="*/ 379 w 380"/>
                <a:gd name="T59" fmla="*/ 1 h 114"/>
                <a:gd name="T60" fmla="*/ 380 w 380"/>
                <a:gd name="T61" fmla="*/ 5 h 114"/>
                <a:gd name="T62" fmla="*/ 377 w 380"/>
                <a:gd name="T63" fmla="*/ 12 h 114"/>
                <a:gd name="T64" fmla="*/ 370 w 380"/>
                <a:gd name="T65" fmla="*/ 23 h 114"/>
                <a:gd name="T66" fmla="*/ 361 w 380"/>
                <a:gd name="T67" fmla="*/ 34 h 114"/>
                <a:gd name="T68" fmla="*/ 355 w 380"/>
                <a:gd name="T69" fmla="*/ 42 h 114"/>
                <a:gd name="T70" fmla="*/ 350 w 380"/>
                <a:gd name="T71" fmla="*/ 50 h 114"/>
                <a:gd name="T72" fmla="*/ 347 w 380"/>
                <a:gd name="T73" fmla="*/ 59 h 114"/>
                <a:gd name="T74" fmla="*/ 345 w 380"/>
                <a:gd name="T75" fmla="*/ 62 h 114"/>
                <a:gd name="T76" fmla="*/ 338 w 380"/>
                <a:gd name="T77" fmla="*/ 64 h 114"/>
                <a:gd name="T78" fmla="*/ 329 w 380"/>
                <a:gd name="T79" fmla="*/ 64 h 114"/>
                <a:gd name="T80" fmla="*/ 316 w 380"/>
                <a:gd name="T81" fmla="*/ 66 h 114"/>
                <a:gd name="T82" fmla="*/ 298 w 380"/>
                <a:gd name="T83" fmla="*/ 67 h 114"/>
                <a:gd name="T84" fmla="*/ 275 w 380"/>
                <a:gd name="T85" fmla="*/ 69 h 114"/>
                <a:gd name="T86" fmla="*/ 247 w 380"/>
                <a:gd name="T87" fmla="*/ 73 h 114"/>
                <a:gd name="T88" fmla="*/ 213 w 380"/>
                <a:gd name="T89" fmla="*/ 78 h 114"/>
                <a:gd name="T90" fmla="*/ 178 w 380"/>
                <a:gd name="T91" fmla="*/ 84 h 114"/>
                <a:gd name="T92" fmla="*/ 145 w 380"/>
                <a:gd name="T93" fmla="*/ 89 h 114"/>
                <a:gd name="T94" fmla="*/ 117 w 380"/>
                <a:gd name="T95" fmla="*/ 94 h 114"/>
                <a:gd name="T96" fmla="*/ 92 w 380"/>
                <a:gd name="T97" fmla="*/ 98 h 114"/>
                <a:gd name="T98" fmla="*/ 71 w 380"/>
                <a:gd name="T99" fmla="*/ 101 h 114"/>
                <a:gd name="T100" fmla="*/ 55 w 380"/>
                <a:gd name="T101" fmla="*/ 103 h 114"/>
                <a:gd name="T102" fmla="*/ 42 w 380"/>
                <a:gd name="T103" fmla="*/ 107 h 114"/>
                <a:gd name="T104" fmla="*/ 33 w 380"/>
                <a:gd name="T105" fmla="*/ 108 h 114"/>
                <a:gd name="T106" fmla="*/ 26 w 380"/>
                <a:gd name="T107" fmla="*/ 110 h 114"/>
                <a:gd name="T108" fmla="*/ 17 w 380"/>
                <a:gd name="T109" fmla="*/ 112 h 114"/>
                <a:gd name="T110" fmla="*/ 9 w 380"/>
                <a:gd name="T111" fmla="*/ 114 h 114"/>
                <a:gd name="T112" fmla="*/ 3 w 380"/>
                <a:gd name="T113" fmla="*/ 112 h 114"/>
                <a:gd name="T114" fmla="*/ 0 w 380"/>
                <a:gd name="T115" fmla="*/ 110 h 114"/>
                <a:gd name="T116" fmla="*/ 3 w 380"/>
                <a:gd name="T117" fmla="*/ 107 h 114"/>
                <a:gd name="T118" fmla="*/ 12 w 380"/>
                <a:gd name="T119" fmla="*/ 100 h 114"/>
                <a:gd name="T120" fmla="*/ 30 w 380"/>
                <a:gd name="T121" fmla="*/ 9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0" h="114">
                  <a:moveTo>
                    <a:pt x="30" y="91"/>
                  </a:moveTo>
                  <a:lnTo>
                    <a:pt x="33" y="91"/>
                  </a:lnTo>
                  <a:lnTo>
                    <a:pt x="41" y="89"/>
                  </a:lnTo>
                  <a:lnTo>
                    <a:pt x="53" y="85"/>
                  </a:lnTo>
                  <a:lnTo>
                    <a:pt x="67" y="82"/>
                  </a:lnTo>
                  <a:lnTo>
                    <a:pt x="83" y="80"/>
                  </a:lnTo>
                  <a:lnTo>
                    <a:pt x="101" y="76"/>
                  </a:lnTo>
                  <a:lnTo>
                    <a:pt x="119" y="75"/>
                  </a:lnTo>
                  <a:lnTo>
                    <a:pt x="135" y="75"/>
                  </a:lnTo>
                  <a:lnTo>
                    <a:pt x="153" y="73"/>
                  </a:lnTo>
                  <a:lnTo>
                    <a:pt x="172" y="71"/>
                  </a:lnTo>
                  <a:lnTo>
                    <a:pt x="192" y="67"/>
                  </a:lnTo>
                  <a:lnTo>
                    <a:pt x="213" y="62"/>
                  </a:lnTo>
                  <a:lnTo>
                    <a:pt x="233" y="57"/>
                  </a:lnTo>
                  <a:lnTo>
                    <a:pt x="250" y="53"/>
                  </a:lnTo>
                  <a:lnTo>
                    <a:pt x="265" y="50"/>
                  </a:lnTo>
                  <a:lnTo>
                    <a:pt x="275" y="48"/>
                  </a:lnTo>
                  <a:lnTo>
                    <a:pt x="284" y="48"/>
                  </a:lnTo>
                  <a:lnTo>
                    <a:pt x="293" y="46"/>
                  </a:lnTo>
                  <a:lnTo>
                    <a:pt x="302" y="46"/>
                  </a:lnTo>
                  <a:lnTo>
                    <a:pt x="311" y="44"/>
                  </a:lnTo>
                  <a:lnTo>
                    <a:pt x="320" y="42"/>
                  </a:lnTo>
                  <a:lnTo>
                    <a:pt x="327" y="39"/>
                  </a:lnTo>
                  <a:lnTo>
                    <a:pt x="334" y="35"/>
                  </a:lnTo>
                  <a:lnTo>
                    <a:pt x="339" y="30"/>
                  </a:lnTo>
                  <a:lnTo>
                    <a:pt x="348" y="19"/>
                  </a:lnTo>
                  <a:lnTo>
                    <a:pt x="357" y="9"/>
                  </a:lnTo>
                  <a:lnTo>
                    <a:pt x="364" y="1"/>
                  </a:lnTo>
                  <a:lnTo>
                    <a:pt x="373" y="0"/>
                  </a:lnTo>
                  <a:lnTo>
                    <a:pt x="379" y="1"/>
                  </a:lnTo>
                  <a:lnTo>
                    <a:pt x="380" y="5"/>
                  </a:lnTo>
                  <a:lnTo>
                    <a:pt x="377" y="12"/>
                  </a:lnTo>
                  <a:lnTo>
                    <a:pt x="370" y="23"/>
                  </a:lnTo>
                  <a:lnTo>
                    <a:pt x="361" y="34"/>
                  </a:lnTo>
                  <a:lnTo>
                    <a:pt x="355" y="42"/>
                  </a:lnTo>
                  <a:lnTo>
                    <a:pt x="350" y="50"/>
                  </a:lnTo>
                  <a:lnTo>
                    <a:pt x="347" y="59"/>
                  </a:lnTo>
                  <a:lnTo>
                    <a:pt x="345" y="62"/>
                  </a:lnTo>
                  <a:lnTo>
                    <a:pt x="338" y="64"/>
                  </a:lnTo>
                  <a:lnTo>
                    <a:pt x="329" y="64"/>
                  </a:lnTo>
                  <a:lnTo>
                    <a:pt x="316" y="66"/>
                  </a:lnTo>
                  <a:lnTo>
                    <a:pt x="298" y="67"/>
                  </a:lnTo>
                  <a:lnTo>
                    <a:pt x="275" y="69"/>
                  </a:lnTo>
                  <a:lnTo>
                    <a:pt x="247" y="73"/>
                  </a:lnTo>
                  <a:lnTo>
                    <a:pt x="213" y="78"/>
                  </a:lnTo>
                  <a:lnTo>
                    <a:pt x="178" y="84"/>
                  </a:lnTo>
                  <a:lnTo>
                    <a:pt x="145" y="89"/>
                  </a:lnTo>
                  <a:lnTo>
                    <a:pt x="117" y="94"/>
                  </a:lnTo>
                  <a:lnTo>
                    <a:pt x="92" y="98"/>
                  </a:lnTo>
                  <a:lnTo>
                    <a:pt x="71" y="101"/>
                  </a:lnTo>
                  <a:lnTo>
                    <a:pt x="55" y="103"/>
                  </a:lnTo>
                  <a:lnTo>
                    <a:pt x="42" y="107"/>
                  </a:lnTo>
                  <a:lnTo>
                    <a:pt x="33" y="108"/>
                  </a:lnTo>
                  <a:lnTo>
                    <a:pt x="26" y="110"/>
                  </a:lnTo>
                  <a:lnTo>
                    <a:pt x="17" y="112"/>
                  </a:lnTo>
                  <a:lnTo>
                    <a:pt x="9" y="114"/>
                  </a:lnTo>
                  <a:lnTo>
                    <a:pt x="3" y="112"/>
                  </a:lnTo>
                  <a:lnTo>
                    <a:pt x="0" y="110"/>
                  </a:lnTo>
                  <a:lnTo>
                    <a:pt x="3" y="107"/>
                  </a:lnTo>
                  <a:lnTo>
                    <a:pt x="12" y="100"/>
                  </a:lnTo>
                  <a:lnTo>
                    <a:pt x="3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2" name="Freeform 122"/>
            <p:cNvSpPr>
              <a:spLocks/>
            </p:cNvSpPr>
            <p:nvPr/>
          </p:nvSpPr>
          <p:spPr bwMode="auto">
            <a:xfrm>
              <a:off x="1780" y="2582"/>
              <a:ext cx="345" cy="55"/>
            </a:xfrm>
            <a:custGeom>
              <a:avLst/>
              <a:gdLst>
                <a:gd name="T0" fmla="*/ 16 w 345"/>
                <a:gd name="T1" fmla="*/ 0 h 55"/>
                <a:gd name="T2" fmla="*/ 21 w 345"/>
                <a:gd name="T3" fmla="*/ 2 h 55"/>
                <a:gd name="T4" fmla="*/ 33 w 345"/>
                <a:gd name="T5" fmla="*/ 3 h 55"/>
                <a:gd name="T6" fmla="*/ 55 w 345"/>
                <a:gd name="T7" fmla="*/ 7 h 55"/>
                <a:gd name="T8" fmla="*/ 80 w 345"/>
                <a:gd name="T9" fmla="*/ 10 h 55"/>
                <a:gd name="T10" fmla="*/ 108 w 345"/>
                <a:gd name="T11" fmla="*/ 16 h 55"/>
                <a:gd name="T12" fmla="*/ 140 w 345"/>
                <a:gd name="T13" fmla="*/ 19 h 55"/>
                <a:gd name="T14" fmla="*/ 170 w 345"/>
                <a:gd name="T15" fmla="*/ 23 h 55"/>
                <a:gd name="T16" fmla="*/ 199 w 345"/>
                <a:gd name="T17" fmla="*/ 27 h 55"/>
                <a:gd name="T18" fmla="*/ 224 w 345"/>
                <a:gd name="T19" fmla="*/ 28 h 55"/>
                <a:gd name="T20" fmla="*/ 247 w 345"/>
                <a:gd name="T21" fmla="*/ 28 h 55"/>
                <a:gd name="T22" fmla="*/ 266 w 345"/>
                <a:gd name="T23" fmla="*/ 30 h 55"/>
                <a:gd name="T24" fmla="*/ 282 w 345"/>
                <a:gd name="T25" fmla="*/ 30 h 55"/>
                <a:gd name="T26" fmla="*/ 297 w 345"/>
                <a:gd name="T27" fmla="*/ 30 h 55"/>
                <a:gd name="T28" fmla="*/ 311 w 345"/>
                <a:gd name="T29" fmla="*/ 32 h 55"/>
                <a:gd name="T30" fmla="*/ 322 w 345"/>
                <a:gd name="T31" fmla="*/ 35 h 55"/>
                <a:gd name="T32" fmla="*/ 330 w 345"/>
                <a:gd name="T33" fmla="*/ 39 h 55"/>
                <a:gd name="T34" fmla="*/ 343 w 345"/>
                <a:gd name="T35" fmla="*/ 48 h 55"/>
                <a:gd name="T36" fmla="*/ 345 w 345"/>
                <a:gd name="T37" fmla="*/ 53 h 55"/>
                <a:gd name="T38" fmla="*/ 332 w 345"/>
                <a:gd name="T39" fmla="*/ 55 h 55"/>
                <a:gd name="T40" fmla="*/ 304 w 345"/>
                <a:gd name="T41" fmla="*/ 53 h 55"/>
                <a:gd name="T42" fmla="*/ 279 w 345"/>
                <a:gd name="T43" fmla="*/ 51 h 55"/>
                <a:gd name="T44" fmla="*/ 245 w 345"/>
                <a:gd name="T45" fmla="*/ 48 h 55"/>
                <a:gd name="T46" fmla="*/ 204 w 345"/>
                <a:gd name="T47" fmla="*/ 44 h 55"/>
                <a:gd name="T48" fmla="*/ 163 w 345"/>
                <a:gd name="T49" fmla="*/ 41 h 55"/>
                <a:gd name="T50" fmla="*/ 122 w 345"/>
                <a:gd name="T51" fmla="*/ 39 h 55"/>
                <a:gd name="T52" fmla="*/ 87 w 345"/>
                <a:gd name="T53" fmla="*/ 35 h 55"/>
                <a:gd name="T54" fmla="*/ 60 w 345"/>
                <a:gd name="T55" fmla="*/ 34 h 55"/>
                <a:gd name="T56" fmla="*/ 46 w 345"/>
                <a:gd name="T57" fmla="*/ 34 h 55"/>
                <a:gd name="T58" fmla="*/ 37 w 345"/>
                <a:gd name="T59" fmla="*/ 34 h 55"/>
                <a:gd name="T60" fmla="*/ 28 w 345"/>
                <a:gd name="T61" fmla="*/ 30 h 55"/>
                <a:gd name="T62" fmla="*/ 17 w 345"/>
                <a:gd name="T63" fmla="*/ 27 h 55"/>
                <a:gd name="T64" fmla="*/ 8 w 345"/>
                <a:gd name="T65" fmla="*/ 21 h 55"/>
                <a:gd name="T66" fmla="*/ 1 w 345"/>
                <a:gd name="T67" fmla="*/ 18 h 55"/>
                <a:gd name="T68" fmla="*/ 0 w 345"/>
                <a:gd name="T69" fmla="*/ 10 h 55"/>
                <a:gd name="T70" fmla="*/ 3 w 345"/>
                <a:gd name="T71" fmla="*/ 5 h 55"/>
                <a:gd name="T72" fmla="*/ 16 w 345"/>
                <a:gd name="T7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5" h="55">
                  <a:moveTo>
                    <a:pt x="16" y="0"/>
                  </a:moveTo>
                  <a:lnTo>
                    <a:pt x="21" y="2"/>
                  </a:lnTo>
                  <a:lnTo>
                    <a:pt x="33" y="3"/>
                  </a:lnTo>
                  <a:lnTo>
                    <a:pt x="55" y="7"/>
                  </a:lnTo>
                  <a:lnTo>
                    <a:pt x="80" y="10"/>
                  </a:lnTo>
                  <a:lnTo>
                    <a:pt x="108" y="16"/>
                  </a:lnTo>
                  <a:lnTo>
                    <a:pt x="140" y="19"/>
                  </a:lnTo>
                  <a:lnTo>
                    <a:pt x="170" y="23"/>
                  </a:lnTo>
                  <a:lnTo>
                    <a:pt x="199" y="27"/>
                  </a:lnTo>
                  <a:lnTo>
                    <a:pt x="224" y="28"/>
                  </a:lnTo>
                  <a:lnTo>
                    <a:pt x="247" y="28"/>
                  </a:lnTo>
                  <a:lnTo>
                    <a:pt x="266" y="30"/>
                  </a:lnTo>
                  <a:lnTo>
                    <a:pt x="282" y="30"/>
                  </a:lnTo>
                  <a:lnTo>
                    <a:pt x="297" y="30"/>
                  </a:lnTo>
                  <a:lnTo>
                    <a:pt x="311" y="32"/>
                  </a:lnTo>
                  <a:lnTo>
                    <a:pt x="322" y="35"/>
                  </a:lnTo>
                  <a:lnTo>
                    <a:pt x="330" y="39"/>
                  </a:lnTo>
                  <a:lnTo>
                    <a:pt x="343" y="48"/>
                  </a:lnTo>
                  <a:lnTo>
                    <a:pt x="345" y="53"/>
                  </a:lnTo>
                  <a:lnTo>
                    <a:pt x="332" y="55"/>
                  </a:lnTo>
                  <a:lnTo>
                    <a:pt x="304" y="53"/>
                  </a:lnTo>
                  <a:lnTo>
                    <a:pt x="279" y="51"/>
                  </a:lnTo>
                  <a:lnTo>
                    <a:pt x="245" y="48"/>
                  </a:lnTo>
                  <a:lnTo>
                    <a:pt x="204" y="44"/>
                  </a:lnTo>
                  <a:lnTo>
                    <a:pt x="163" y="41"/>
                  </a:lnTo>
                  <a:lnTo>
                    <a:pt x="122" y="39"/>
                  </a:lnTo>
                  <a:lnTo>
                    <a:pt x="87" y="35"/>
                  </a:lnTo>
                  <a:lnTo>
                    <a:pt x="60" y="34"/>
                  </a:lnTo>
                  <a:lnTo>
                    <a:pt x="46" y="34"/>
                  </a:lnTo>
                  <a:lnTo>
                    <a:pt x="37" y="34"/>
                  </a:lnTo>
                  <a:lnTo>
                    <a:pt x="28" y="30"/>
                  </a:lnTo>
                  <a:lnTo>
                    <a:pt x="17" y="27"/>
                  </a:lnTo>
                  <a:lnTo>
                    <a:pt x="8" y="21"/>
                  </a:lnTo>
                  <a:lnTo>
                    <a:pt x="1" y="18"/>
                  </a:lnTo>
                  <a:lnTo>
                    <a:pt x="0" y="10"/>
                  </a:lnTo>
                  <a:lnTo>
                    <a:pt x="3"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3" name="Freeform 123"/>
            <p:cNvSpPr>
              <a:spLocks/>
            </p:cNvSpPr>
            <p:nvPr/>
          </p:nvSpPr>
          <p:spPr bwMode="auto">
            <a:xfrm>
              <a:off x="2155" y="2626"/>
              <a:ext cx="242" cy="43"/>
            </a:xfrm>
            <a:custGeom>
              <a:avLst/>
              <a:gdLst>
                <a:gd name="T0" fmla="*/ 5 w 242"/>
                <a:gd name="T1" fmla="*/ 2 h 43"/>
                <a:gd name="T2" fmla="*/ 7 w 242"/>
                <a:gd name="T3" fmla="*/ 2 h 43"/>
                <a:gd name="T4" fmla="*/ 16 w 242"/>
                <a:gd name="T5" fmla="*/ 2 h 43"/>
                <a:gd name="T6" fmla="*/ 27 w 242"/>
                <a:gd name="T7" fmla="*/ 2 h 43"/>
                <a:gd name="T8" fmla="*/ 39 w 242"/>
                <a:gd name="T9" fmla="*/ 2 h 43"/>
                <a:gd name="T10" fmla="*/ 53 w 242"/>
                <a:gd name="T11" fmla="*/ 2 h 43"/>
                <a:gd name="T12" fmla="*/ 68 w 242"/>
                <a:gd name="T13" fmla="*/ 4 h 43"/>
                <a:gd name="T14" fmla="*/ 82 w 242"/>
                <a:gd name="T15" fmla="*/ 4 h 43"/>
                <a:gd name="T16" fmla="*/ 92 w 242"/>
                <a:gd name="T17" fmla="*/ 6 h 43"/>
                <a:gd name="T18" fmla="*/ 103 w 242"/>
                <a:gd name="T19" fmla="*/ 7 h 43"/>
                <a:gd name="T20" fmla="*/ 114 w 242"/>
                <a:gd name="T21" fmla="*/ 11 h 43"/>
                <a:gd name="T22" fmla="*/ 126 w 242"/>
                <a:gd name="T23" fmla="*/ 15 h 43"/>
                <a:gd name="T24" fmla="*/ 139 w 242"/>
                <a:gd name="T25" fmla="*/ 18 h 43"/>
                <a:gd name="T26" fmla="*/ 151 w 242"/>
                <a:gd name="T27" fmla="*/ 22 h 43"/>
                <a:gd name="T28" fmla="*/ 164 w 242"/>
                <a:gd name="T29" fmla="*/ 25 h 43"/>
                <a:gd name="T30" fmla="*/ 174 w 242"/>
                <a:gd name="T31" fmla="*/ 25 h 43"/>
                <a:gd name="T32" fmla="*/ 183 w 242"/>
                <a:gd name="T33" fmla="*/ 25 h 43"/>
                <a:gd name="T34" fmla="*/ 192 w 242"/>
                <a:gd name="T35" fmla="*/ 22 h 43"/>
                <a:gd name="T36" fmla="*/ 199 w 242"/>
                <a:gd name="T37" fmla="*/ 18 h 43"/>
                <a:gd name="T38" fmla="*/ 208 w 242"/>
                <a:gd name="T39" fmla="*/ 15 h 43"/>
                <a:gd name="T40" fmla="*/ 215 w 242"/>
                <a:gd name="T41" fmla="*/ 9 h 43"/>
                <a:gd name="T42" fmla="*/ 222 w 242"/>
                <a:gd name="T43" fmla="*/ 6 h 43"/>
                <a:gd name="T44" fmla="*/ 228 w 242"/>
                <a:gd name="T45" fmla="*/ 2 h 43"/>
                <a:gd name="T46" fmla="*/ 233 w 242"/>
                <a:gd name="T47" fmla="*/ 0 h 43"/>
                <a:gd name="T48" fmla="*/ 238 w 242"/>
                <a:gd name="T49" fmla="*/ 0 h 43"/>
                <a:gd name="T50" fmla="*/ 242 w 242"/>
                <a:gd name="T51" fmla="*/ 2 h 43"/>
                <a:gd name="T52" fmla="*/ 240 w 242"/>
                <a:gd name="T53" fmla="*/ 7 h 43"/>
                <a:gd name="T54" fmla="*/ 237 w 242"/>
                <a:gd name="T55" fmla="*/ 15 h 43"/>
                <a:gd name="T56" fmla="*/ 231 w 242"/>
                <a:gd name="T57" fmla="*/ 22 h 43"/>
                <a:gd name="T58" fmla="*/ 224 w 242"/>
                <a:gd name="T59" fmla="*/ 29 h 43"/>
                <a:gd name="T60" fmla="*/ 215 w 242"/>
                <a:gd name="T61" fmla="*/ 36 h 43"/>
                <a:gd name="T62" fmla="*/ 206 w 242"/>
                <a:gd name="T63" fmla="*/ 40 h 43"/>
                <a:gd name="T64" fmla="*/ 196 w 242"/>
                <a:gd name="T65" fmla="*/ 43 h 43"/>
                <a:gd name="T66" fmla="*/ 185 w 242"/>
                <a:gd name="T67" fmla="*/ 43 h 43"/>
                <a:gd name="T68" fmla="*/ 174 w 242"/>
                <a:gd name="T69" fmla="*/ 43 h 43"/>
                <a:gd name="T70" fmla="*/ 164 w 242"/>
                <a:gd name="T71" fmla="*/ 41 h 43"/>
                <a:gd name="T72" fmla="*/ 153 w 242"/>
                <a:gd name="T73" fmla="*/ 40 h 43"/>
                <a:gd name="T74" fmla="*/ 140 w 242"/>
                <a:gd name="T75" fmla="*/ 38 h 43"/>
                <a:gd name="T76" fmla="*/ 126 w 242"/>
                <a:gd name="T77" fmla="*/ 36 h 43"/>
                <a:gd name="T78" fmla="*/ 112 w 242"/>
                <a:gd name="T79" fmla="*/ 32 h 43"/>
                <a:gd name="T80" fmla="*/ 96 w 242"/>
                <a:gd name="T81" fmla="*/ 31 h 43"/>
                <a:gd name="T82" fmla="*/ 78 w 242"/>
                <a:gd name="T83" fmla="*/ 29 h 43"/>
                <a:gd name="T84" fmla="*/ 60 w 242"/>
                <a:gd name="T85" fmla="*/ 29 h 43"/>
                <a:gd name="T86" fmla="*/ 43 w 242"/>
                <a:gd name="T87" fmla="*/ 27 h 43"/>
                <a:gd name="T88" fmla="*/ 27 w 242"/>
                <a:gd name="T89" fmla="*/ 27 h 43"/>
                <a:gd name="T90" fmla="*/ 12 w 242"/>
                <a:gd name="T91" fmla="*/ 24 h 43"/>
                <a:gd name="T92" fmla="*/ 4 w 242"/>
                <a:gd name="T93" fmla="*/ 20 h 43"/>
                <a:gd name="T94" fmla="*/ 0 w 242"/>
                <a:gd name="T95" fmla="*/ 13 h 43"/>
                <a:gd name="T96" fmla="*/ 5 w 242"/>
                <a:gd name="T9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 h="43">
                  <a:moveTo>
                    <a:pt x="5" y="2"/>
                  </a:moveTo>
                  <a:lnTo>
                    <a:pt x="7" y="2"/>
                  </a:lnTo>
                  <a:lnTo>
                    <a:pt x="16" y="2"/>
                  </a:lnTo>
                  <a:lnTo>
                    <a:pt x="27" y="2"/>
                  </a:lnTo>
                  <a:lnTo>
                    <a:pt x="39" y="2"/>
                  </a:lnTo>
                  <a:lnTo>
                    <a:pt x="53" y="2"/>
                  </a:lnTo>
                  <a:lnTo>
                    <a:pt x="68" y="4"/>
                  </a:lnTo>
                  <a:lnTo>
                    <a:pt x="82" y="4"/>
                  </a:lnTo>
                  <a:lnTo>
                    <a:pt x="92" y="6"/>
                  </a:lnTo>
                  <a:lnTo>
                    <a:pt x="103" y="7"/>
                  </a:lnTo>
                  <a:lnTo>
                    <a:pt x="114" y="11"/>
                  </a:lnTo>
                  <a:lnTo>
                    <a:pt x="126" y="15"/>
                  </a:lnTo>
                  <a:lnTo>
                    <a:pt x="139" y="18"/>
                  </a:lnTo>
                  <a:lnTo>
                    <a:pt x="151" y="22"/>
                  </a:lnTo>
                  <a:lnTo>
                    <a:pt x="164" y="25"/>
                  </a:lnTo>
                  <a:lnTo>
                    <a:pt x="174" y="25"/>
                  </a:lnTo>
                  <a:lnTo>
                    <a:pt x="183" y="25"/>
                  </a:lnTo>
                  <a:lnTo>
                    <a:pt x="192" y="22"/>
                  </a:lnTo>
                  <a:lnTo>
                    <a:pt x="199" y="18"/>
                  </a:lnTo>
                  <a:lnTo>
                    <a:pt x="208" y="15"/>
                  </a:lnTo>
                  <a:lnTo>
                    <a:pt x="215" y="9"/>
                  </a:lnTo>
                  <a:lnTo>
                    <a:pt x="222" y="6"/>
                  </a:lnTo>
                  <a:lnTo>
                    <a:pt x="228" y="2"/>
                  </a:lnTo>
                  <a:lnTo>
                    <a:pt x="233" y="0"/>
                  </a:lnTo>
                  <a:lnTo>
                    <a:pt x="238" y="0"/>
                  </a:lnTo>
                  <a:lnTo>
                    <a:pt x="242" y="2"/>
                  </a:lnTo>
                  <a:lnTo>
                    <a:pt x="240" y="7"/>
                  </a:lnTo>
                  <a:lnTo>
                    <a:pt x="237" y="15"/>
                  </a:lnTo>
                  <a:lnTo>
                    <a:pt x="231" y="22"/>
                  </a:lnTo>
                  <a:lnTo>
                    <a:pt x="224" y="29"/>
                  </a:lnTo>
                  <a:lnTo>
                    <a:pt x="215" y="36"/>
                  </a:lnTo>
                  <a:lnTo>
                    <a:pt x="206" y="40"/>
                  </a:lnTo>
                  <a:lnTo>
                    <a:pt x="196" y="43"/>
                  </a:lnTo>
                  <a:lnTo>
                    <a:pt x="185" y="43"/>
                  </a:lnTo>
                  <a:lnTo>
                    <a:pt x="174" y="43"/>
                  </a:lnTo>
                  <a:lnTo>
                    <a:pt x="164" y="41"/>
                  </a:lnTo>
                  <a:lnTo>
                    <a:pt x="153" y="40"/>
                  </a:lnTo>
                  <a:lnTo>
                    <a:pt x="140" y="38"/>
                  </a:lnTo>
                  <a:lnTo>
                    <a:pt x="126" y="36"/>
                  </a:lnTo>
                  <a:lnTo>
                    <a:pt x="112" y="32"/>
                  </a:lnTo>
                  <a:lnTo>
                    <a:pt x="96" y="31"/>
                  </a:lnTo>
                  <a:lnTo>
                    <a:pt x="78" y="29"/>
                  </a:lnTo>
                  <a:lnTo>
                    <a:pt x="60" y="29"/>
                  </a:lnTo>
                  <a:lnTo>
                    <a:pt x="43" y="27"/>
                  </a:lnTo>
                  <a:lnTo>
                    <a:pt x="27" y="27"/>
                  </a:lnTo>
                  <a:lnTo>
                    <a:pt x="12" y="24"/>
                  </a:lnTo>
                  <a:lnTo>
                    <a:pt x="4" y="20"/>
                  </a:lnTo>
                  <a:lnTo>
                    <a:pt x="0" y="13"/>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4" name="Freeform 124"/>
            <p:cNvSpPr>
              <a:spLocks/>
            </p:cNvSpPr>
            <p:nvPr/>
          </p:nvSpPr>
          <p:spPr bwMode="auto">
            <a:xfrm>
              <a:off x="2883" y="1845"/>
              <a:ext cx="615" cy="118"/>
            </a:xfrm>
            <a:custGeom>
              <a:avLst/>
              <a:gdLst>
                <a:gd name="T0" fmla="*/ 7 w 615"/>
                <a:gd name="T1" fmla="*/ 96 h 118"/>
                <a:gd name="T2" fmla="*/ 12 w 615"/>
                <a:gd name="T3" fmla="*/ 96 h 118"/>
                <a:gd name="T4" fmla="*/ 24 w 615"/>
                <a:gd name="T5" fmla="*/ 93 h 118"/>
                <a:gd name="T6" fmla="*/ 44 w 615"/>
                <a:gd name="T7" fmla="*/ 89 h 118"/>
                <a:gd name="T8" fmla="*/ 71 w 615"/>
                <a:gd name="T9" fmla="*/ 86 h 118"/>
                <a:gd name="T10" fmla="*/ 101 w 615"/>
                <a:gd name="T11" fmla="*/ 82 h 118"/>
                <a:gd name="T12" fmla="*/ 133 w 615"/>
                <a:gd name="T13" fmla="*/ 79 h 118"/>
                <a:gd name="T14" fmla="*/ 167 w 615"/>
                <a:gd name="T15" fmla="*/ 75 h 118"/>
                <a:gd name="T16" fmla="*/ 201 w 615"/>
                <a:gd name="T17" fmla="*/ 73 h 118"/>
                <a:gd name="T18" fmla="*/ 233 w 615"/>
                <a:gd name="T19" fmla="*/ 71 h 118"/>
                <a:gd name="T20" fmla="*/ 263 w 615"/>
                <a:gd name="T21" fmla="*/ 68 h 118"/>
                <a:gd name="T22" fmla="*/ 290 w 615"/>
                <a:gd name="T23" fmla="*/ 62 h 118"/>
                <a:gd name="T24" fmla="*/ 313 w 615"/>
                <a:gd name="T25" fmla="*/ 57 h 118"/>
                <a:gd name="T26" fmla="*/ 336 w 615"/>
                <a:gd name="T27" fmla="*/ 52 h 118"/>
                <a:gd name="T28" fmla="*/ 355 w 615"/>
                <a:gd name="T29" fmla="*/ 46 h 118"/>
                <a:gd name="T30" fmla="*/ 375 w 615"/>
                <a:gd name="T31" fmla="*/ 41 h 118"/>
                <a:gd name="T32" fmla="*/ 394 w 615"/>
                <a:gd name="T33" fmla="*/ 38 h 118"/>
                <a:gd name="T34" fmla="*/ 416 w 615"/>
                <a:gd name="T35" fmla="*/ 34 h 118"/>
                <a:gd name="T36" fmla="*/ 439 w 615"/>
                <a:gd name="T37" fmla="*/ 29 h 118"/>
                <a:gd name="T38" fmla="*/ 464 w 615"/>
                <a:gd name="T39" fmla="*/ 23 h 118"/>
                <a:gd name="T40" fmla="*/ 491 w 615"/>
                <a:gd name="T41" fmla="*/ 16 h 118"/>
                <a:gd name="T42" fmla="*/ 517 w 615"/>
                <a:gd name="T43" fmla="*/ 11 h 118"/>
                <a:gd name="T44" fmla="*/ 540 w 615"/>
                <a:gd name="T45" fmla="*/ 5 h 118"/>
                <a:gd name="T46" fmla="*/ 562 w 615"/>
                <a:gd name="T47" fmla="*/ 2 h 118"/>
                <a:gd name="T48" fmla="*/ 578 w 615"/>
                <a:gd name="T49" fmla="*/ 0 h 118"/>
                <a:gd name="T50" fmla="*/ 590 w 615"/>
                <a:gd name="T51" fmla="*/ 0 h 118"/>
                <a:gd name="T52" fmla="*/ 603 w 615"/>
                <a:gd name="T53" fmla="*/ 0 h 118"/>
                <a:gd name="T54" fmla="*/ 610 w 615"/>
                <a:gd name="T55" fmla="*/ 0 h 118"/>
                <a:gd name="T56" fmla="*/ 615 w 615"/>
                <a:gd name="T57" fmla="*/ 4 h 118"/>
                <a:gd name="T58" fmla="*/ 615 w 615"/>
                <a:gd name="T59" fmla="*/ 7 h 118"/>
                <a:gd name="T60" fmla="*/ 612 w 615"/>
                <a:gd name="T61" fmla="*/ 11 h 118"/>
                <a:gd name="T62" fmla="*/ 601 w 615"/>
                <a:gd name="T63" fmla="*/ 18 h 118"/>
                <a:gd name="T64" fmla="*/ 585 w 615"/>
                <a:gd name="T65" fmla="*/ 25 h 118"/>
                <a:gd name="T66" fmla="*/ 560 w 615"/>
                <a:gd name="T67" fmla="*/ 34 h 118"/>
                <a:gd name="T68" fmla="*/ 528 w 615"/>
                <a:gd name="T69" fmla="*/ 41 h 118"/>
                <a:gd name="T70" fmla="*/ 492 w 615"/>
                <a:gd name="T71" fmla="*/ 48 h 118"/>
                <a:gd name="T72" fmla="*/ 453 w 615"/>
                <a:gd name="T73" fmla="*/ 55 h 118"/>
                <a:gd name="T74" fmla="*/ 414 w 615"/>
                <a:gd name="T75" fmla="*/ 61 h 118"/>
                <a:gd name="T76" fmla="*/ 380 w 615"/>
                <a:gd name="T77" fmla="*/ 66 h 118"/>
                <a:gd name="T78" fmla="*/ 352 w 615"/>
                <a:gd name="T79" fmla="*/ 70 h 118"/>
                <a:gd name="T80" fmla="*/ 330 w 615"/>
                <a:gd name="T81" fmla="*/ 73 h 118"/>
                <a:gd name="T82" fmla="*/ 313 w 615"/>
                <a:gd name="T83" fmla="*/ 77 h 118"/>
                <a:gd name="T84" fmla="*/ 291 w 615"/>
                <a:gd name="T85" fmla="*/ 80 h 118"/>
                <a:gd name="T86" fmla="*/ 265 w 615"/>
                <a:gd name="T87" fmla="*/ 86 h 118"/>
                <a:gd name="T88" fmla="*/ 236 w 615"/>
                <a:gd name="T89" fmla="*/ 89 h 118"/>
                <a:gd name="T90" fmla="*/ 208 w 615"/>
                <a:gd name="T91" fmla="*/ 93 h 118"/>
                <a:gd name="T92" fmla="*/ 177 w 615"/>
                <a:gd name="T93" fmla="*/ 96 h 118"/>
                <a:gd name="T94" fmla="*/ 149 w 615"/>
                <a:gd name="T95" fmla="*/ 100 h 118"/>
                <a:gd name="T96" fmla="*/ 124 w 615"/>
                <a:gd name="T97" fmla="*/ 104 h 118"/>
                <a:gd name="T98" fmla="*/ 99 w 615"/>
                <a:gd name="T99" fmla="*/ 107 h 118"/>
                <a:gd name="T100" fmla="*/ 74 w 615"/>
                <a:gd name="T101" fmla="*/ 111 h 118"/>
                <a:gd name="T102" fmla="*/ 49 w 615"/>
                <a:gd name="T103" fmla="*/ 116 h 118"/>
                <a:gd name="T104" fmla="*/ 28 w 615"/>
                <a:gd name="T105" fmla="*/ 118 h 118"/>
                <a:gd name="T106" fmla="*/ 12 w 615"/>
                <a:gd name="T107" fmla="*/ 118 h 118"/>
                <a:gd name="T108" fmla="*/ 1 w 615"/>
                <a:gd name="T109" fmla="*/ 116 h 118"/>
                <a:gd name="T110" fmla="*/ 0 w 615"/>
                <a:gd name="T111" fmla="*/ 109 h 118"/>
                <a:gd name="T112" fmla="*/ 7 w 615"/>
                <a:gd name="T113" fmla="*/ 9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 h="118">
                  <a:moveTo>
                    <a:pt x="7" y="96"/>
                  </a:moveTo>
                  <a:lnTo>
                    <a:pt x="12" y="96"/>
                  </a:lnTo>
                  <a:lnTo>
                    <a:pt x="24" y="93"/>
                  </a:lnTo>
                  <a:lnTo>
                    <a:pt x="44" y="89"/>
                  </a:lnTo>
                  <a:lnTo>
                    <a:pt x="71" y="86"/>
                  </a:lnTo>
                  <a:lnTo>
                    <a:pt x="101" y="82"/>
                  </a:lnTo>
                  <a:lnTo>
                    <a:pt x="133" y="79"/>
                  </a:lnTo>
                  <a:lnTo>
                    <a:pt x="167" y="75"/>
                  </a:lnTo>
                  <a:lnTo>
                    <a:pt x="201" y="73"/>
                  </a:lnTo>
                  <a:lnTo>
                    <a:pt x="233" y="71"/>
                  </a:lnTo>
                  <a:lnTo>
                    <a:pt x="263" y="68"/>
                  </a:lnTo>
                  <a:lnTo>
                    <a:pt x="290" y="62"/>
                  </a:lnTo>
                  <a:lnTo>
                    <a:pt x="313" y="57"/>
                  </a:lnTo>
                  <a:lnTo>
                    <a:pt x="336" y="52"/>
                  </a:lnTo>
                  <a:lnTo>
                    <a:pt x="355" y="46"/>
                  </a:lnTo>
                  <a:lnTo>
                    <a:pt x="375" y="41"/>
                  </a:lnTo>
                  <a:lnTo>
                    <a:pt x="394" y="38"/>
                  </a:lnTo>
                  <a:lnTo>
                    <a:pt x="416" y="34"/>
                  </a:lnTo>
                  <a:lnTo>
                    <a:pt x="439" y="29"/>
                  </a:lnTo>
                  <a:lnTo>
                    <a:pt x="464" y="23"/>
                  </a:lnTo>
                  <a:lnTo>
                    <a:pt x="491" y="16"/>
                  </a:lnTo>
                  <a:lnTo>
                    <a:pt x="517" y="11"/>
                  </a:lnTo>
                  <a:lnTo>
                    <a:pt x="540" y="5"/>
                  </a:lnTo>
                  <a:lnTo>
                    <a:pt x="562" y="2"/>
                  </a:lnTo>
                  <a:lnTo>
                    <a:pt x="578" y="0"/>
                  </a:lnTo>
                  <a:lnTo>
                    <a:pt x="590" y="0"/>
                  </a:lnTo>
                  <a:lnTo>
                    <a:pt x="603" y="0"/>
                  </a:lnTo>
                  <a:lnTo>
                    <a:pt x="610" y="0"/>
                  </a:lnTo>
                  <a:lnTo>
                    <a:pt x="615" y="4"/>
                  </a:lnTo>
                  <a:lnTo>
                    <a:pt x="615" y="7"/>
                  </a:lnTo>
                  <a:lnTo>
                    <a:pt x="612" y="11"/>
                  </a:lnTo>
                  <a:lnTo>
                    <a:pt x="601" y="18"/>
                  </a:lnTo>
                  <a:lnTo>
                    <a:pt x="585" y="25"/>
                  </a:lnTo>
                  <a:lnTo>
                    <a:pt x="560" y="34"/>
                  </a:lnTo>
                  <a:lnTo>
                    <a:pt x="528" y="41"/>
                  </a:lnTo>
                  <a:lnTo>
                    <a:pt x="492" y="48"/>
                  </a:lnTo>
                  <a:lnTo>
                    <a:pt x="453" y="55"/>
                  </a:lnTo>
                  <a:lnTo>
                    <a:pt x="414" y="61"/>
                  </a:lnTo>
                  <a:lnTo>
                    <a:pt x="380" y="66"/>
                  </a:lnTo>
                  <a:lnTo>
                    <a:pt x="352" y="70"/>
                  </a:lnTo>
                  <a:lnTo>
                    <a:pt x="330" y="73"/>
                  </a:lnTo>
                  <a:lnTo>
                    <a:pt x="313" y="77"/>
                  </a:lnTo>
                  <a:lnTo>
                    <a:pt x="291" y="80"/>
                  </a:lnTo>
                  <a:lnTo>
                    <a:pt x="265" y="86"/>
                  </a:lnTo>
                  <a:lnTo>
                    <a:pt x="236" y="89"/>
                  </a:lnTo>
                  <a:lnTo>
                    <a:pt x="208" y="93"/>
                  </a:lnTo>
                  <a:lnTo>
                    <a:pt x="177" y="96"/>
                  </a:lnTo>
                  <a:lnTo>
                    <a:pt x="149" y="100"/>
                  </a:lnTo>
                  <a:lnTo>
                    <a:pt x="124" y="104"/>
                  </a:lnTo>
                  <a:lnTo>
                    <a:pt x="99" y="107"/>
                  </a:lnTo>
                  <a:lnTo>
                    <a:pt x="74" y="111"/>
                  </a:lnTo>
                  <a:lnTo>
                    <a:pt x="49" y="116"/>
                  </a:lnTo>
                  <a:lnTo>
                    <a:pt x="28" y="118"/>
                  </a:lnTo>
                  <a:lnTo>
                    <a:pt x="12" y="118"/>
                  </a:lnTo>
                  <a:lnTo>
                    <a:pt x="1" y="116"/>
                  </a:lnTo>
                  <a:lnTo>
                    <a:pt x="0" y="109"/>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5" name="Freeform 125"/>
            <p:cNvSpPr>
              <a:spLocks/>
            </p:cNvSpPr>
            <p:nvPr/>
          </p:nvSpPr>
          <p:spPr bwMode="auto">
            <a:xfrm>
              <a:off x="3260" y="1817"/>
              <a:ext cx="347" cy="633"/>
            </a:xfrm>
            <a:custGeom>
              <a:avLst/>
              <a:gdLst>
                <a:gd name="T0" fmla="*/ 297 w 347"/>
                <a:gd name="T1" fmla="*/ 5 h 633"/>
                <a:gd name="T2" fmla="*/ 327 w 347"/>
                <a:gd name="T3" fmla="*/ 0 h 633"/>
                <a:gd name="T4" fmla="*/ 345 w 347"/>
                <a:gd name="T5" fmla="*/ 37 h 633"/>
                <a:gd name="T6" fmla="*/ 343 w 347"/>
                <a:gd name="T7" fmla="*/ 135 h 633"/>
                <a:gd name="T8" fmla="*/ 325 w 347"/>
                <a:gd name="T9" fmla="*/ 206 h 633"/>
                <a:gd name="T10" fmla="*/ 307 w 347"/>
                <a:gd name="T11" fmla="*/ 260 h 633"/>
                <a:gd name="T12" fmla="*/ 286 w 347"/>
                <a:gd name="T13" fmla="*/ 319 h 633"/>
                <a:gd name="T14" fmla="*/ 258 w 347"/>
                <a:gd name="T15" fmla="*/ 381 h 633"/>
                <a:gd name="T16" fmla="*/ 226 w 347"/>
                <a:gd name="T17" fmla="*/ 444 h 633"/>
                <a:gd name="T18" fmla="*/ 197 w 347"/>
                <a:gd name="T19" fmla="*/ 494 h 633"/>
                <a:gd name="T20" fmla="*/ 172 w 347"/>
                <a:gd name="T21" fmla="*/ 533 h 633"/>
                <a:gd name="T22" fmla="*/ 144 w 347"/>
                <a:gd name="T23" fmla="*/ 561 h 633"/>
                <a:gd name="T24" fmla="*/ 110 w 347"/>
                <a:gd name="T25" fmla="*/ 585 h 633"/>
                <a:gd name="T26" fmla="*/ 71 w 347"/>
                <a:gd name="T27" fmla="*/ 606 h 633"/>
                <a:gd name="T28" fmla="*/ 35 w 347"/>
                <a:gd name="T29" fmla="*/ 622 h 633"/>
                <a:gd name="T30" fmla="*/ 9 w 347"/>
                <a:gd name="T31" fmla="*/ 631 h 633"/>
                <a:gd name="T32" fmla="*/ 0 w 347"/>
                <a:gd name="T33" fmla="*/ 631 h 633"/>
                <a:gd name="T34" fmla="*/ 14 w 347"/>
                <a:gd name="T35" fmla="*/ 613 h 633"/>
                <a:gd name="T36" fmla="*/ 46 w 347"/>
                <a:gd name="T37" fmla="*/ 586 h 633"/>
                <a:gd name="T38" fmla="*/ 83 w 347"/>
                <a:gd name="T39" fmla="*/ 558 h 633"/>
                <a:gd name="T40" fmla="*/ 117 w 347"/>
                <a:gd name="T41" fmla="*/ 538 h 633"/>
                <a:gd name="T42" fmla="*/ 137 w 347"/>
                <a:gd name="T43" fmla="*/ 522 h 633"/>
                <a:gd name="T44" fmla="*/ 149 w 347"/>
                <a:gd name="T45" fmla="*/ 508 h 633"/>
                <a:gd name="T46" fmla="*/ 163 w 347"/>
                <a:gd name="T47" fmla="*/ 486 h 633"/>
                <a:gd name="T48" fmla="*/ 188 w 347"/>
                <a:gd name="T49" fmla="*/ 453 h 633"/>
                <a:gd name="T50" fmla="*/ 227 w 347"/>
                <a:gd name="T51" fmla="*/ 381 h 633"/>
                <a:gd name="T52" fmla="*/ 270 w 347"/>
                <a:gd name="T53" fmla="*/ 290 h 633"/>
                <a:gd name="T54" fmla="*/ 302 w 347"/>
                <a:gd name="T55" fmla="*/ 210 h 633"/>
                <a:gd name="T56" fmla="*/ 316 w 347"/>
                <a:gd name="T57" fmla="*/ 130 h 633"/>
                <a:gd name="T58" fmla="*/ 318 w 347"/>
                <a:gd name="T59" fmla="*/ 46 h 633"/>
                <a:gd name="T60" fmla="*/ 295 w 347"/>
                <a:gd name="T61" fmla="*/ 33 h 633"/>
                <a:gd name="T62" fmla="*/ 277 w 347"/>
                <a:gd name="T63" fmla="*/ 28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633">
                  <a:moveTo>
                    <a:pt x="291" y="8"/>
                  </a:moveTo>
                  <a:lnTo>
                    <a:pt x="297" y="5"/>
                  </a:lnTo>
                  <a:lnTo>
                    <a:pt x="311" y="0"/>
                  </a:lnTo>
                  <a:lnTo>
                    <a:pt x="327" y="0"/>
                  </a:lnTo>
                  <a:lnTo>
                    <a:pt x="339" y="8"/>
                  </a:lnTo>
                  <a:lnTo>
                    <a:pt x="345" y="37"/>
                  </a:lnTo>
                  <a:lnTo>
                    <a:pt x="347" y="82"/>
                  </a:lnTo>
                  <a:lnTo>
                    <a:pt x="343" y="135"/>
                  </a:lnTo>
                  <a:lnTo>
                    <a:pt x="332" y="183"/>
                  </a:lnTo>
                  <a:lnTo>
                    <a:pt x="325" y="206"/>
                  </a:lnTo>
                  <a:lnTo>
                    <a:pt x="316" y="233"/>
                  </a:lnTo>
                  <a:lnTo>
                    <a:pt x="307" y="260"/>
                  </a:lnTo>
                  <a:lnTo>
                    <a:pt x="297" y="288"/>
                  </a:lnTo>
                  <a:lnTo>
                    <a:pt x="286" y="319"/>
                  </a:lnTo>
                  <a:lnTo>
                    <a:pt x="272" y="349"/>
                  </a:lnTo>
                  <a:lnTo>
                    <a:pt x="258" y="381"/>
                  </a:lnTo>
                  <a:lnTo>
                    <a:pt x="242" y="413"/>
                  </a:lnTo>
                  <a:lnTo>
                    <a:pt x="226" y="444"/>
                  </a:lnTo>
                  <a:lnTo>
                    <a:pt x="210" y="470"/>
                  </a:lnTo>
                  <a:lnTo>
                    <a:pt x="197" y="494"/>
                  </a:lnTo>
                  <a:lnTo>
                    <a:pt x="185" y="515"/>
                  </a:lnTo>
                  <a:lnTo>
                    <a:pt x="172" y="533"/>
                  </a:lnTo>
                  <a:lnTo>
                    <a:pt x="158" y="549"/>
                  </a:lnTo>
                  <a:lnTo>
                    <a:pt x="144" y="561"/>
                  </a:lnTo>
                  <a:lnTo>
                    <a:pt x="128" y="574"/>
                  </a:lnTo>
                  <a:lnTo>
                    <a:pt x="110" y="585"/>
                  </a:lnTo>
                  <a:lnTo>
                    <a:pt x="90" y="595"/>
                  </a:lnTo>
                  <a:lnTo>
                    <a:pt x="71" y="606"/>
                  </a:lnTo>
                  <a:lnTo>
                    <a:pt x="51" y="615"/>
                  </a:lnTo>
                  <a:lnTo>
                    <a:pt x="35" y="622"/>
                  </a:lnTo>
                  <a:lnTo>
                    <a:pt x="19" y="627"/>
                  </a:lnTo>
                  <a:lnTo>
                    <a:pt x="9" y="631"/>
                  </a:lnTo>
                  <a:lnTo>
                    <a:pt x="1" y="633"/>
                  </a:lnTo>
                  <a:lnTo>
                    <a:pt x="0" y="631"/>
                  </a:lnTo>
                  <a:lnTo>
                    <a:pt x="5" y="624"/>
                  </a:lnTo>
                  <a:lnTo>
                    <a:pt x="14" y="613"/>
                  </a:lnTo>
                  <a:lnTo>
                    <a:pt x="28" y="601"/>
                  </a:lnTo>
                  <a:lnTo>
                    <a:pt x="46" y="586"/>
                  </a:lnTo>
                  <a:lnTo>
                    <a:pt x="64" y="572"/>
                  </a:lnTo>
                  <a:lnTo>
                    <a:pt x="83" y="558"/>
                  </a:lnTo>
                  <a:lnTo>
                    <a:pt x="101" y="547"/>
                  </a:lnTo>
                  <a:lnTo>
                    <a:pt x="117" y="538"/>
                  </a:lnTo>
                  <a:lnTo>
                    <a:pt x="128" y="531"/>
                  </a:lnTo>
                  <a:lnTo>
                    <a:pt x="137" y="522"/>
                  </a:lnTo>
                  <a:lnTo>
                    <a:pt x="144" y="515"/>
                  </a:lnTo>
                  <a:lnTo>
                    <a:pt x="149" y="508"/>
                  </a:lnTo>
                  <a:lnTo>
                    <a:pt x="156" y="497"/>
                  </a:lnTo>
                  <a:lnTo>
                    <a:pt x="163" y="486"/>
                  </a:lnTo>
                  <a:lnTo>
                    <a:pt x="174" y="474"/>
                  </a:lnTo>
                  <a:lnTo>
                    <a:pt x="188" y="453"/>
                  </a:lnTo>
                  <a:lnTo>
                    <a:pt x="206" y="420"/>
                  </a:lnTo>
                  <a:lnTo>
                    <a:pt x="227" y="381"/>
                  </a:lnTo>
                  <a:lnTo>
                    <a:pt x="251" y="337"/>
                  </a:lnTo>
                  <a:lnTo>
                    <a:pt x="270" y="290"/>
                  </a:lnTo>
                  <a:lnTo>
                    <a:pt x="288" y="247"/>
                  </a:lnTo>
                  <a:lnTo>
                    <a:pt x="302" y="210"/>
                  </a:lnTo>
                  <a:lnTo>
                    <a:pt x="309" y="180"/>
                  </a:lnTo>
                  <a:lnTo>
                    <a:pt x="316" y="130"/>
                  </a:lnTo>
                  <a:lnTo>
                    <a:pt x="320" y="82"/>
                  </a:lnTo>
                  <a:lnTo>
                    <a:pt x="318" y="46"/>
                  </a:lnTo>
                  <a:lnTo>
                    <a:pt x="309" y="32"/>
                  </a:lnTo>
                  <a:lnTo>
                    <a:pt x="295" y="33"/>
                  </a:lnTo>
                  <a:lnTo>
                    <a:pt x="281" y="33"/>
                  </a:lnTo>
                  <a:lnTo>
                    <a:pt x="277" y="28"/>
                  </a:lnTo>
                  <a:lnTo>
                    <a:pt x="29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6" name="Freeform 126"/>
            <p:cNvSpPr>
              <a:spLocks/>
            </p:cNvSpPr>
            <p:nvPr/>
          </p:nvSpPr>
          <p:spPr bwMode="auto">
            <a:xfrm>
              <a:off x="2884" y="2450"/>
              <a:ext cx="337" cy="171"/>
            </a:xfrm>
            <a:custGeom>
              <a:avLst/>
              <a:gdLst>
                <a:gd name="T0" fmla="*/ 317 w 337"/>
                <a:gd name="T1" fmla="*/ 0 h 171"/>
                <a:gd name="T2" fmla="*/ 312 w 337"/>
                <a:gd name="T3" fmla="*/ 2 h 171"/>
                <a:gd name="T4" fmla="*/ 296 w 337"/>
                <a:gd name="T5" fmla="*/ 5 h 171"/>
                <a:gd name="T6" fmla="*/ 273 w 337"/>
                <a:gd name="T7" fmla="*/ 10 h 171"/>
                <a:gd name="T8" fmla="*/ 246 w 337"/>
                <a:gd name="T9" fmla="*/ 16 h 171"/>
                <a:gd name="T10" fmla="*/ 216 w 337"/>
                <a:gd name="T11" fmla="*/ 23 h 171"/>
                <a:gd name="T12" fmla="*/ 187 w 337"/>
                <a:gd name="T13" fmla="*/ 30 h 171"/>
                <a:gd name="T14" fmla="*/ 159 w 337"/>
                <a:gd name="T15" fmla="*/ 35 h 171"/>
                <a:gd name="T16" fmla="*/ 137 w 337"/>
                <a:gd name="T17" fmla="*/ 41 h 171"/>
                <a:gd name="T18" fmla="*/ 116 w 337"/>
                <a:gd name="T19" fmla="*/ 44 h 171"/>
                <a:gd name="T20" fmla="*/ 95 w 337"/>
                <a:gd name="T21" fmla="*/ 50 h 171"/>
                <a:gd name="T22" fmla="*/ 71 w 337"/>
                <a:gd name="T23" fmla="*/ 57 h 171"/>
                <a:gd name="T24" fmla="*/ 50 w 337"/>
                <a:gd name="T25" fmla="*/ 64 h 171"/>
                <a:gd name="T26" fmla="*/ 32 w 337"/>
                <a:gd name="T27" fmla="*/ 73 h 171"/>
                <a:gd name="T28" fmla="*/ 16 w 337"/>
                <a:gd name="T29" fmla="*/ 82 h 171"/>
                <a:gd name="T30" fmla="*/ 6 w 337"/>
                <a:gd name="T31" fmla="*/ 93 h 171"/>
                <a:gd name="T32" fmla="*/ 0 w 337"/>
                <a:gd name="T33" fmla="*/ 105 h 171"/>
                <a:gd name="T34" fmla="*/ 0 w 337"/>
                <a:gd name="T35" fmla="*/ 126 h 171"/>
                <a:gd name="T36" fmla="*/ 4 w 337"/>
                <a:gd name="T37" fmla="*/ 141 h 171"/>
                <a:gd name="T38" fmla="*/ 15 w 337"/>
                <a:gd name="T39" fmla="*/ 155 h 171"/>
                <a:gd name="T40" fmla="*/ 31 w 337"/>
                <a:gd name="T41" fmla="*/ 167 h 171"/>
                <a:gd name="T42" fmla="*/ 45 w 337"/>
                <a:gd name="T43" fmla="*/ 171 h 171"/>
                <a:gd name="T44" fmla="*/ 48 w 337"/>
                <a:gd name="T45" fmla="*/ 162 h 171"/>
                <a:gd name="T46" fmla="*/ 45 w 337"/>
                <a:gd name="T47" fmla="*/ 144 h 171"/>
                <a:gd name="T48" fmla="*/ 36 w 337"/>
                <a:gd name="T49" fmla="*/ 126 h 171"/>
                <a:gd name="T50" fmla="*/ 32 w 337"/>
                <a:gd name="T51" fmla="*/ 117 h 171"/>
                <a:gd name="T52" fmla="*/ 32 w 337"/>
                <a:gd name="T53" fmla="*/ 110 h 171"/>
                <a:gd name="T54" fmla="*/ 34 w 337"/>
                <a:gd name="T55" fmla="*/ 103 h 171"/>
                <a:gd name="T56" fmla="*/ 39 w 337"/>
                <a:gd name="T57" fmla="*/ 94 h 171"/>
                <a:gd name="T58" fmla="*/ 47 w 337"/>
                <a:gd name="T59" fmla="*/ 89 h 171"/>
                <a:gd name="T60" fmla="*/ 54 w 337"/>
                <a:gd name="T61" fmla="*/ 84 h 171"/>
                <a:gd name="T62" fmla="*/ 64 w 337"/>
                <a:gd name="T63" fmla="*/ 78 h 171"/>
                <a:gd name="T64" fmla="*/ 77 w 337"/>
                <a:gd name="T65" fmla="*/ 75 h 171"/>
                <a:gd name="T66" fmla="*/ 93 w 337"/>
                <a:gd name="T67" fmla="*/ 71 h 171"/>
                <a:gd name="T68" fmla="*/ 114 w 337"/>
                <a:gd name="T69" fmla="*/ 68 h 171"/>
                <a:gd name="T70" fmla="*/ 139 w 337"/>
                <a:gd name="T71" fmla="*/ 62 h 171"/>
                <a:gd name="T72" fmla="*/ 166 w 337"/>
                <a:gd name="T73" fmla="*/ 57 h 171"/>
                <a:gd name="T74" fmla="*/ 194 w 337"/>
                <a:gd name="T75" fmla="*/ 51 h 171"/>
                <a:gd name="T76" fmla="*/ 221 w 337"/>
                <a:gd name="T77" fmla="*/ 46 h 171"/>
                <a:gd name="T78" fmla="*/ 244 w 337"/>
                <a:gd name="T79" fmla="*/ 41 h 171"/>
                <a:gd name="T80" fmla="*/ 264 w 337"/>
                <a:gd name="T81" fmla="*/ 37 h 171"/>
                <a:gd name="T82" fmla="*/ 280 w 337"/>
                <a:gd name="T83" fmla="*/ 34 h 171"/>
                <a:gd name="T84" fmla="*/ 297 w 337"/>
                <a:gd name="T85" fmla="*/ 30 h 171"/>
                <a:gd name="T86" fmla="*/ 312 w 337"/>
                <a:gd name="T87" fmla="*/ 27 h 171"/>
                <a:gd name="T88" fmla="*/ 326 w 337"/>
                <a:gd name="T89" fmla="*/ 21 h 171"/>
                <a:gd name="T90" fmla="*/ 333 w 337"/>
                <a:gd name="T91" fmla="*/ 18 h 171"/>
                <a:gd name="T92" fmla="*/ 337 w 337"/>
                <a:gd name="T93" fmla="*/ 12 h 171"/>
                <a:gd name="T94" fmla="*/ 331 w 337"/>
                <a:gd name="T95" fmla="*/ 7 h 171"/>
                <a:gd name="T96" fmla="*/ 317 w 337"/>
                <a:gd name="T9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7" h="171">
                  <a:moveTo>
                    <a:pt x="317" y="0"/>
                  </a:moveTo>
                  <a:lnTo>
                    <a:pt x="312" y="2"/>
                  </a:lnTo>
                  <a:lnTo>
                    <a:pt x="296" y="5"/>
                  </a:lnTo>
                  <a:lnTo>
                    <a:pt x="273" y="10"/>
                  </a:lnTo>
                  <a:lnTo>
                    <a:pt x="246" y="16"/>
                  </a:lnTo>
                  <a:lnTo>
                    <a:pt x="216" y="23"/>
                  </a:lnTo>
                  <a:lnTo>
                    <a:pt x="187" y="30"/>
                  </a:lnTo>
                  <a:lnTo>
                    <a:pt x="159" y="35"/>
                  </a:lnTo>
                  <a:lnTo>
                    <a:pt x="137" y="41"/>
                  </a:lnTo>
                  <a:lnTo>
                    <a:pt x="116" y="44"/>
                  </a:lnTo>
                  <a:lnTo>
                    <a:pt x="95" y="50"/>
                  </a:lnTo>
                  <a:lnTo>
                    <a:pt x="71" y="57"/>
                  </a:lnTo>
                  <a:lnTo>
                    <a:pt x="50" y="64"/>
                  </a:lnTo>
                  <a:lnTo>
                    <a:pt x="32" y="73"/>
                  </a:lnTo>
                  <a:lnTo>
                    <a:pt x="16" y="82"/>
                  </a:lnTo>
                  <a:lnTo>
                    <a:pt x="6" y="93"/>
                  </a:lnTo>
                  <a:lnTo>
                    <a:pt x="0" y="105"/>
                  </a:lnTo>
                  <a:lnTo>
                    <a:pt x="0" y="126"/>
                  </a:lnTo>
                  <a:lnTo>
                    <a:pt x="4" y="141"/>
                  </a:lnTo>
                  <a:lnTo>
                    <a:pt x="15" y="155"/>
                  </a:lnTo>
                  <a:lnTo>
                    <a:pt x="31" y="167"/>
                  </a:lnTo>
                  <a:lnTo>
                    <a:pt x="45" y="171"/>
                  </a:lnTo>
                  <a:lnTo>
                    <a:pt x="48" y="162"/>
                  </a:lnTo>
                  <a:lnTo>
                    <a:pt x="45" y="144"/>
                  </a:lnTo>
                  <a:lnTo>
                    <a:pt x="36" y="126"/>
                  </a:lnTo>
                  <a:lnTo>
                    <a:pt x="32" y="117"/>
                  </a:lnTo>
                  <a:lnTo>
                    <a:pt x="32" y="110"/>
                  </a:lnTo>
                  <a:lnTo>
                    <a:pt x="34" y="103"/>
                  </a:lnTo>
                  <a:lnTo>
                    <a:pt x="39" y="94"/>
                  </a:lnTo>
                  <a:lnTo>
                    <a:pt x="47" y="89"/>
                  </a:lnTo>
                  <a:lnTo>
                    <a:pt x="54" y="84"/>
                  </a:lnTo>
                  <a:lnTo>
                    <a:pt x="64" y="78"/>
                  </a:lnTo>
                  <a:lnTo>
                    <a:pt x="77" y="75"/>
                  </a:lnTo>
                  <a:lnTo>
                    <a:pt x="93" y="71"/>
                  </a:lnTo>
                  <a:lnTo>
                    <a:pt x="114" y="68"/>
                  </a:lnTo>
                  <a:lnTo>
                    <a:pt x="139" y="62"/>
                  </a:lnTo>
                  <a:lnTo>
                    <a:pt x="166" y="57"/>
                  </a:lnTo>
                  <a:lnTo>
                    <a:pt x="194" y="51"/>
                  </a:lnTo>
                  <a:lnTo>
                    <a:pt x="221" y="46"/>
                  </a:lnTo>
                  <a:lnTo>
                    <a:pt x="244" y="41"/>
                  </a:lnTo>
                  <a:lnTo>
                    <a:pt x="264" y="37"/>
                  </a:lnTo>
                  <a:lnTo>
                    <a:pt x="280" y="34"/>
                  </a:lnTo>
                  <a:lnTo>
                    <a:pt x="297" y="30"/>
                  </a:lnTo>
                  <a:lnTo>
                    <a:pt x="312" y="27"/>
                  </a:lnTo>
                  <a:lnTo>
                    <a:pt x="326" y="21"/>
                  </a:lnTo>
                  <a:lnTo>
                    <a:pt x="333" y="18"/>
                  </a:lnTo>
                  <a:lnTo>
                    <a:pt x="337" y="12"/>
                  </a:lnTo>
                  <a:lnTo>
                    <a:pt x="331" y="7"/>
                  </a:lnTo>
                  <a:lnTo>
                    <a:pt x="3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7" name="Freeform 127"/>
            <p:cNvSpPr>
              <a:spLocks/>
            </p:cNvSpPr>
            <p:nvPr/>
          </p:nvSpPr>
          <p:spPr bwMode="auto">
            <a:xfrm>
              <a:off x="2927" y="2362"/>
              <a:ext cx="628" cy="270"/>
            </a:xfrm>
            <a:custGeom>
              <a:avLst/>
              <a:gdLst>
                <a:gd name="T0" fmla="*/ 57 w 628"/>
                <a:gd name="T1" fmla="*/ 234 h 270"/>
                <a:gd name="T2" fmla="*/ 105 w 628"/>
                <a:gd name="T3" fmla="*/ 229 h 270"/>
                <a:gd name="T4" fmla="*/ 181 w 628"/>
                <a:gd name="T5" fmla="*/ 220 h 270"/>
                <a:gd name="T6" fmla="*/ 260 w 628"/>
                <a:gd name="T7" fmla="*/ 209 h 270"/>
                <a:gd name="T8" fmla="*/ 310 w 628"/>
                <a:gd name="T9" fmla="*/ 200 h 270"/>
                <a:gd name="T10" fmla="*/ 345 w 628"/>
                <a:gd name="T11" fmla="*/ 193 h 270"/>
                <a:gd name="T12" fmla="*/ 383 w 628"/>
                <a:gd name="T13" fmla="*/ 182 h 270"/>
                <a:gd name="T14" fmla="*/ 423 w 628"/>
                <a:gd name="T15" fmla="*/ 172 h 270"/>
                <a:gd name="T16" fmla="*/ 464 w 628"/>
                <a:gd name="T17" fmla="*/ 159 h 270"/>
                <a:gd name="T18" fmla="*/ 503 w 628"/>
                <a:gd name="T19" fmla="*/ 145 h 270"/>
                <a:gd name="T20" fmla="*/ 539 w 628"/>
                <a:gd name="T21" fmla="*/ 132 h 270"/>
                <a:gd name="T22" fmla="*/ 571 w 628"/>
                <a:gd name="T23" fmla="*/ 118 h 270"/>
                <a:gd name="T24" fmla="*/ 587 w 628"/>
                <a:gd name="T25" fmla="*/ 107 h 270"/>
                <a:gd name="T26" fmla="*/ 580 w 628"/>
                <a:gd name="T27" fmla="*/ 104 h 270"/>
                <a:gd name="T28" fmla="*/ 568 w 628"/>
                <a:gd name="T29" fmla="*/ 93 h 270"/>
                <a:gd name="T30" fmla="*/ 564 w 628"/>
                <a:gd name="T31" fmla="*/ 63 h 270"/>
                <a:gd name="T32" fmla="*/ 587 w 628"/>
                <a:gd name="T33" fmla="*/ 0 h 270"/>
                <a:gd name="T34" fmla="*/ 594 w 628"/>
                <a:gd name="T35" fmla="*/ 22 h 270"/>
                <a:gd name="T36" fmla="*/ 605 w 628"/>
                <a:gd name="T37" fmla="*/ 59 h 270"/>
                <a:gd name="T38" fmla="*/ 624 w 628"/>
                <a:gd name="T39" fmla="*/ 86 h 270"/>
                <a:gd name="T40" fmla="*/ 628 w 628"/>
                <a:gd name="T41" fmla="*/ 104 h 270"/>
                <a:gd name="T42" fmla="*/ 623 w 628"/>
                <a:gd name="T43" fmla="*/ 116 h 270"/>
                <a:gd name="T44" fmla="*/ 610 w 628"/>
                <a:gd name="T45" fmla="*/ 132 h 270"/>
                <a:gd name="T46" fmla="*/ 585 w 628"/>
                <a:gd name="T47" fmla="*/ 150 h 270"/>
                <a:gd name="T48" fmla="*/ 546 w 628"/>
                <a:gd name="T49" fmla="*/ 170 h 270"/>
                <a:gd name="T50" fmla="*/ 487 w 628"/>
                <a:gd name="T51" fmla="*/ 191 h 270"/>
                <a:gd name="T52" fmla="*/ 409 w 628"/>
                <a:gd name="T53" fmla="*/ 211 h 270"/>
                <a:gd name="T54" fmla="*/ 306 w 628"/>
                <a:gd name="T55" fmla="*/ 229 h 270"/>
                <a:gd name="T56" fmla="*/ 183 w 628"/>
                <a:gd name="T57" fmla="*/ 245 h 270"/>
                <a:gd name="T58" fmla="*/ 93 w 628"/>
                <a:gd name="T59" fmla="*/ 257 h 270"/>
                <a:gd name="T60" fmla="*/ 36 w 628"/>
                <a:gd name="T61" fmla="*/ 266 h 270"/>
                <a:gd name="T62" fmla="*/ 7 w 628"/>
                <a:gd name="T63" fmla="*/ 270 h 270"/>
                <a:gd name="T64" fmla="*/ 0 w 628"/>
                <a:gd name="T65" fmla="*/ 270 h 270"/>
                <a:gd name="T66" fmla="*/ 9 w 628"/>
                <a:gd name="T67" fmla="*/ 266 h 270"/>
                <a:gd name="T68" fmla="*/ 25 w 628"/>
                <a:gd name="T69" fmla="*/ 257 h 270"/>
                <a:gd name="T70" fmla="*/ 43 w 628"/>
                <a:gd name="T71"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8" h="270">
                  <a:moveTo>
                    <a:pt x="50" y="234"/>
                  </a:moveTo>
                  <a:lnTo>
                    <a:pt x="57" y="234"/>
                  </a:lnTo>
                  <a:lnTo>
                    <a:pt x="77" y="230"/>
                  </a:lnTo>
                  <a:lnTo>
                    <a:pt x="105" y="229"/>
                  </a:lnTo>
                  <a:lnTo>
                    <a:pt x="142" y="223"/>
                  </a:lnTo>
                  <a:lnTo>
                    <a:pt x="181" y="220"/>
                  </a:lnTo>
                  <a:lnTo>
                    <a:pt x="222" y="214"/>
                  </a:lnTo>
                  <a:lnTo>
                    <a:pt x="260" y="209"/>
                  </a:lnTo>
                  <a:lnTo>
                    <a:pt x="294" y="204"/>
                  </a:lnTo>
                  <a:lnTo>
                    <a:pt x="310" y="200"/>
                  </a:lnTo>
                  <a:lnTo>
                    <a:pt x="326" y="197"/>
                  </a:lnTo>
                  <a:lnTo>
                    <a:pt x="345" y="193"/>
                  </a:lnTo>
                  <a:lnTo>
                    <a:pt x="363" y="188"/>
                  </a:lnTo>
                  <a:lnTo>
                    <a:pt x="383" y="182"/>
                  </a:lnTo>
                  <a:lnTo>
                    <a:pt x="404" y="177"/>
                  </a:lnTo>
                  <a:lnTo>
                    <a:pt x="423" y="172"/>
                  </a:lnTo>
                  <a:lnTo>
                    <a:pt x="445" y="164"/>
                  </a:lnTo>
                  <a:lnTo>
                    <a:pt x="464" y="159"/>
                  </a:lnTo>
                  <a:lnTo>
                    <a:pt x="484" y="152"/>
                  </a:lnTo>
                  <a:lnTo>
                    <a:pt x="503" y="145"/>
                  </a:lnTo>
                  <a:lnTo>
                    <a:pt x="523" y="138"/>
                  </a:lnTo>
                  <a:lnTo>
                    <a:pt x="539" y="132"/>
                  </a:lnTo>
                  <a:lnTo>
                    <a:pt x="557" y="125"/>
                  </a:lnTo>
                  <a:lnTo>
                    <a:pt x="571" y="118"/>
                  </a:lnTo>
                  <a:lnTo>
                    <a:pt x="584" y="111"/>
                  </a:lnTo>
                  <a:lnTo>
                    <a:pt x="587" y="107"/>
                  </a:lnTo>
                  <a:lnTo>
                    <a:pt x="585" y="106"/>
                  </a:lnTo>
                  <a:lnTo>
                    <a:pt x="580" y="104"/>
                  </a:lnTo>
                  <a:lnTo>
                    <a:pt x="573" y="100"/>
                  </a:lnTo>
                  <a:lnTo>
                    <a:pt x="568" y="93"/>
                  </a:lnTo>
                  <a:lnTo>
                    <a:pt x="562" y="81"/>
                  </a:lnTo>
                  <a:lnTo>
                    <a:pt x="564" y="63"/>
                  </a:lnTo>
                  <a:lnTo>
                    <a:pt x="571" y="36"/>
                  </a:lnTo>
                  <a:lnTo>
                    <a:pt x="587" y="0"/>
                  </a:lnTo>
                  <a:lnTo>
                    <a:pt x="592" y="0"/>
                  </a:lnTo>
                  <a:lnTo>
                    <a:pt x="594" y="22"/>
                  </a:lnTo>
                  <a:lnTo>
                    <a:pt x="598" y="43"/>
                  </a:lnTo>
                  <a:lnTo>
                    <a:pt x="605" y="59"/>
                  </a:lnTo>
                  <a:lnTo>
                    <a:pt x="616" y="73"/>
                  </a:lnTo>
                  <a:lnTo>
                    <a:pt x="624" y="86"/>
                  </a:lnTo>
                  <a:lnTo>
                    <a:pt x="628" y="100"/>
                  </a:lnTo>
                  <a:lnTo>
                    <a:pt x="628" y="104"/>
                  </a:lnTo>
                  <a:lnTo>
                    <a:pt x="626" y="109"/>
                  </a:lnTo>
                  <a:lnTo>
                    <a:pt x="623" y="116"/>
                  </a:lnTo>
                  <a:lnTo>
                    <a:pt x="617" y="123"/>
                  </a:lnTo>
                  <a:lnTo>
                    <a:pt x="610" y="132"/>
                  </a:lnTo>
                  <a:lnTo>
                    <a:pt x="600" y="141"/>
                  </a:lnTo>
                  <a:lnTo>
                    <a:pt x="585" y="150"/>
                  </a:lnTo>
                  <a:lnTo>
                    <a:pt x="568" y="161"/>
                  </a:lnTo>
                  <a:lnTo>
                    <a:pt x="546" y="170"/>
                  </a:lnTo>
                  <a:lnTo>
                    <a:pt x="519" y="181"/>
                  </a:lnTo>
                  <a:lnTo>
                    <a:pt x="487" y="191"/>
                  </a:lnTo>
                  <a:lnTo>
                    <a:pt x="452" y="202"/>
                  </a:lnTo>
                  <a:lnTo>
                    <a:pt x="409" y="211"/>
                  </a:lnTo>
                  <a:lnTo>
                    <a:pt x="361" y="220"/>
                  </a:lnTo>
                  <a:lnTo>
                    <a:pt x="306" y="229"/>
                  </a:lnTo>
                  <a:lnTo>
                    <a:pt x="244" y="238"/>
                  </a:lnTo>
                  <a:lnTo>
                    <a:pt x="183" y="245"/>
                  </a:lnTo>
                  <a:lnTo>
                    <a:pt x="133" y="252"/>
                  </a:lnTo>
                  <a:lnTo>
                    <a:pt x="93" y="257"/>
                  </a:lnTo>
                  <a:lnTo>
                    <a:pt x="61" y="261"/>
                  </a:lnTo>
                  <a:lnTo>
                    <a:pt x="36" y="266"/>
                  </a:lnTo>
                  <a:lnTo>
                    <a:pt x="20" y="268"/>
                  </a:lnTo>
                  <a:lnTo>
                    <a:pt x="7" y="270"/>
                  </a:lnTo>
                  <a:lnTo>
                    <a:pt x="2" y="270"/>
                  </a:lnTo>
                  <a:lnTo>
                    <a:pt x="0" y="270"/>
                  </a:lnTo>
                  <a:lnTo>
                    <a:pt x="4" y="268"/>
                  </a:lnTo>
                  <a:lnTo>
                    <a:pt x="9" y="266"/>
                  </a:lnTo>
                  <a:lnTo>
                    <a:pt x="16" y="263"/>
                  </a:lnTo>
                  <a:lnTo>
                    <a:pt x="25" y="257"/>
                  </a:lnTo>
                  <a:lnTo>
                    <a:pt x="34" y="250"/>
                  </a:lnTo>
                  <a:lnTo>
                    <a:pt x="43" y="243"/>
                  </a:lnTo>
                  <a:lnTo>
                    <a:pt x="50" y="2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8" name="Freeform 128"/>
            <p:cNvSpPr>
              <a:spLocks/>
            </p:cNvSpPr>
            <p:nvPr/>
          </p:nvSpPr>
          <p:spPr bwMode="auto">
            <a:xfrm>
              <a:off x="3532" y="1881"/>
              <a:ext cx="361" cy="437"/>
            </a:xfrm>
            <a:custGeom>
              <a:avLst/>
              <a:gdLst>
                <a:gd name="T0" fmla="*/ 9 w 361"/>
                <a:gd name="T1" fmla="*/ 401 h 437"/>
                <a:gd name="T2" fmla="*/ 30 w 361"/>
                <a:gd name="T3" fmla="*/ 365 h 437"/>
                <a:gd name="T4" fmla="*/ 69 w 361"/>
                <a:gd name="T5" fmla="*/ 315 h 437"/>
                <a:gd name="T6" fmla="*/ 119 w 361"/>
                <a:gd name="T7" fmla="*/ 273 h 437"/>
                <a:gd name="T8" fmla="*/ 174 w 361"/>
                <a:gd name="T9" fmla="*/ 255 h 437"/>
                <a:gd name="T10" fmla="*/ 219 w 361"/>
                <a:gd name="T11" fmla="*/ 249 h 437"/>
                <a:gd name="T12" fmla="*/ 251 w 361"/>
                <a:gd name="T13" fmla="*/ 241 h 437"/>
                <a:gd name="T14" fmla="*/ 270 w 361"/>
                <a:gd name="T15" fmla="*/ 214 h 437"/>
                <a:gd name="T16" fmla="*/ 279 w 361"/>
                <a:gd name="T17" fmla="*/ 142 h 437"/>
                <a:gd name="T18" fmla="*/ 277 w 361"/>
                <a:gd name="T19" fmla="*/ 69 h 437"/>
                <a:gd name="T20" fmla="*/ 270 w 361"/>
                <a:gd name="T21" fmla="*/ 0 h 437"/>
                <a:gd name="T22" fmla="*/ 293 w 361"/>
                <a:gd name="T23" fmla="*/ 44 h 437"/>
                <a:gd name="T24" fmla="*/ 297 w 361"/>
                <a:gd name="T25" fmla="*/ 137 h 437"/>
                <a:gd name="T26" fmla="*/ 288 w 361"/>
                <a:gd name="T27" fmla="*/ 219 h 437"/>
                <a:gd name="T28" fmla="*/ 302 w 361"/>
                <a:gd name="T29" fmla="*/ 269 h 437"/>
                <a:gd name="T30" fmla="*/ 322 w 361"/>
                <a:gd name="T31" fmla="*/ 301 h 437"/>
                <a:gd name="T32" fmla="*/ 345 w 361"/>
                <a:gd name="T33" fmla="*/ 332 h 437"/>
                <a:gd name="T34" fmla="*/ 359 w 361"/>
                <a:gd name="T35" fmla="*/ 356 h 437"/>
                <a:gd name="T36" fmla="*/ 359 w 361"/>
                <a:gd name="T37" fmla="*/ 374 h 437"/>
                <a:gd name="T38" fmla="*/ 336 w 361"/>
                <a:gd name="T39" fmla="*/ 360 h 437"/>
                <a:gd name="T40" fmla="*/ 297 w 361"/>
                <a:gd name="T41" fmla="*/ 315 h 437"/>
                <a:gd name="T42" fmla="*/ 269 w 361"/>
                <a:gd name="T43" fmla="*/ 289 h 437"/>
                <a:gd name="T44" fmla="*/ 244 w 361"/>
                <a:gd name="T45" fmla="*/ 274 h 437"/>
                <a:gd name="T46" fmla="*/ 220 w 361"/>
                <a:gd name="T47" fmla="*/ 269 h 437"/>
                <a:gd name="T48" fmla="*/ 197 w 361"/>
                <a:gd name="T49" fmla="*/ 271 h 437"/>
                <a:gd name="T50" fmla="*/ 164 w 361"/>
                <a:gd name="T51" fmla="*/ 283 h 437"/>
                <a:gd name="T52" fmla="*/ 121 w 361"/>
                <a:gd name="T53" fmla="*/ 305 h 437"/>
                <a:gd name="T54" fmla="*/ 78 w 361"/>
                <a:gd name="T55" fmla="*/ 344 h 437"/>
                <a:gd name="T56" fmla="*/ 39 w 361"/>
                <a:gd name="T57" fmla="*/ 394 h 437"/>
                <a:gd name="T58" fmla="*/ 14 w 361"/>
                <a:gd name="T59" fmla="*/ 426 h 437"/>
                <a:gd name="T60" fmla="*/ 2 w 361"/>
                <a:gd name="T61" fmla="*/ 437 h 437"/>
                <a:gd name="T62" fmla="*/ 0 w 361"/>
                <a:gd name="T63" fmla="*/ 42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437">
                  <a:moveTo>
                    <a:pt x="5" y="406"/>
                  </a:moveTo>
                  <a:lnTo>
                    <a:pt x="9" y="401"/>
                  </a:lnTo>
                  <a:lnTo>
                    <a:pt x="16" y="387"/>
                  </a:lnTo>
                  <a:lnTo>
                    <a:pt x="30" y="365"/>
                  </a:lnTo>
                  <a:lnTo>
                    <a:pt x="48" y="340"/>
                  </a:lnTo>
                  <a:lnTo>
                    <a:pt x="69" y="315"/>
                  </a:lnTo>
                  <a:lnTo>
                    <a:pt x="92" y="290"/>
                  </a:lnTo>
                  <a:lnTo>
                    <a:pt x="119" y="273"/>
                  </a:lnTo>
                  <a:lnTo>
                    <a:pt x="148" y="260"/>
                  </a:lnTo>
                  <a:lnTo>
                    <a:pt x="174" y="255"/>
                  </a:lnTo>
                  <a:lnTo>
                    <a:pt x="199" y="251"/>
                  </a:lnTo>
                  <a:lnTo>
                    <a:pt x="219" y="249"/>
                  </a:lnTo>
                  <a:lnTo>
                    <a:pt x="236" y="246"/>
                  </a:lnTo>
                  <a:lnTo>
                    <a:pt x="251" y="241"/>
                  </a:lnTo>
                  <a:lnTo>
                    <a:pt x="261" y="230"/>
                  </a:lnTo>
                  <a:lnTo>
                    <a:pt x="270" y="214"/>
                  </a:lnTo>
                  <a:lnTo>
                    <a:pt x="274" y="191"/>
                  </a:lnTo>
                  <a:lnTo>
                    <a:pt x="279" y="142"/>
                  </a:lnTo>
                  <a:lnTo>
                    <a:pt x="281" y="105"/>
                  </a:lnTo>
                  <a:lnTo>
                    <a:pt x="277" y="69"/>
                  </a:lnTo>
                  <a:lnTo>
                    <a:pt x="270" y="26"/>
                  </a:lnTo>
                  <a:lnTo>
                    <a:pt x="270" y="0"/>
                  </a:lnTo>
                  <a:lnTo>
                    <a:pt x="281" y="10"/>
                  </a:lnTo>
                  <a:lnTo>
                    <a:pt x="293" y="44"/>
                  </a:lnTo>
                  <a:lnTo>
                    <a:pt x="301" y="91"/>
                  </a:lnTo>
                  <a:lnTo>
                    <a:pt x="297" y="137"/>
                  </a:lnTo>
                  <a:lnTo>
                    <a:pt x="292" y="180"/>
                  </a:lnTo>
                  <a:lnTo>
                    <a:pt x="288" y="219"/>
                  </a:lnTo>
                  <a:lnTo>
                    <a:pt x="293" y="253"/>
                  </a:lnTo>
                  <a:lnTo>
                    <a:pt x="302" y="269"/>
                  </a:lnTo>
                  <a:lnTo>
                    <a:pt x="311" y="285"/>
                  </a:lnTo>
                  <a:lnTo>
                    <a:pt x="322" y="301"/>
                  </a:lnTo>
                  <a:lnTo>
                    <a:pt x="334" y="317"/>
                  </a:lnTo>
                  <a:lnTo>
                    <a:pt x="345" y="332"/>
                  </a:lnTo>
                  <a:lnTo>
                    <a:pt x="352" y="346"/>
                  </a:lnTo>
                  <a:lnTo>
                    <a:pt x="359" y="356"/>
                  </a:lnTo>
                  <a:lnTo>
                    <a:pt x="361" y="365"/>
                  </a:lnTo>
                  <a:lnTo>
                    <a:pt x="359" y="374"/>
                  </a:lnTo>
                  <a:lnTo>
                    <a:pt x="350" y="373"/>
                  </a:lnTo>
                  <a:lnTo>
                    <a:pt x="336" y="360"/>
                  </a:lnTo>
                  <a:lnTo>
                    <a:pt x="311" y="332"/>
                  </a:lnTo>
                  <a:lnTo>
                    <a:pt x="297" y="315"/>
                  </a:lnTo>
                  <a:lnTo>
                    <a:pt x="283" y="301"/>
                  </a:lnTo>
                  <a:lnTo>
                    <a:pt x="269" y="289"/>
                  </a:lnTo>
                  <a:lnTo>
                    <a:pt x="256" y="280"/>
                  </a:lnTo>
                  <a:lnTo>
                    <a:pt x="244" y="274"/>
                  </a:lnTo>
                  <a:lnTo>
                    <a:pt x="233" y="269"/>
                  </a:lnTo>
                  <a:lnTo>
                    <a:pt x="220" y="269"/>
                  </a:lnTo>
                  <a:lnTo>
                    <a:pt x="210" y="269"/>
                  </a:lnTo>
                  <a:lnTo>
                    <a:pt x="197" y="271"/>
                  </a:lnTo>
                  <a:lnTo>
                    <a:pt x="181" y="276"/>
                  </a:lnTo>
                  <a:lnTo>
                    <a:pt x="164" y="283"/>
                  </a:lnTo>
                  <a:lnTo>
                    <a:pt x="142" y="292"/>
                  </a:lnTo>
                  <a:lnTo>
                    <a:pt x="121" y="305"/>
                  </a:lnTo>
                  <a:lnTo>
                    <a:pt x="100" y="323"/>
                  </a:lnTo>
                  <a:lnTo>
                    <a:pt x="78" y="344"/>
                  </a:lnTo>
                  <a:lnTo>
                    <a:pt x="57" y="369"/>
                  </a:lnTo>
                  <a:lnTo>
                    <a:pt x="39" y="394"/>
                  </a:lnTo>
                  <a:lnTo>
                    <a:pt x="25" y="414"/>
                  </a:lnTo>
                  <a:lnTo>
                    <a:pt x="14" y="426"/>
                  </a:lnTo>
                  <a:lnTo>
                    <a:pt x="5" y="435"/>
                  </a:lnTo>
                  <a:lnTo>
                    <a:pt x="2" y="437"/>
                  </a:lnTo>
                  <a:lnTo>
                    <a:pt x="0" y="433"/>
                  </a:lnTo>
                  <a:lnTo>
                    <a:pt x="0" y="422"/>
                  </a:lnTo>
                  <a:lnTo>
                    <a:pt x="5" y="4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09" name="Freeform 129"/>
            <p:cNvSpPr>
              <a:spLocks/>
            </p:cNvSpPr>
            <p:nvPr/>
          </p:nvSpPr>
          <p:spPr bwMode="auto">
            <a:xfrm>
              <a:off x="3368" y="1440"/>
              <a:ext cx="349" cy="198"/>
            </a:xfrm>
            <a:custGeom>
              <a:avLst/>
              <a:gdLst>
                <a:gd name="T0" fmla="*/ 0 w 349"/>
                <a:gd name="T1" fmla="*/ 0 h 198"/>
                <a:gd name="T2" fmla="*/ 4 w 349"/>
                <a:gd name="T3" fmla="*/ 0 h 198"/>
                <a:gd name="T4" fmla="*/ 14 w 349"/>
                <a:gd name="T5" fmla="*/ 0 h 198"/>
                <a:gd name="T6" fmla="*/ 30 w 349"/>
                <a:gd name="T7" fmla="*/ 2 h 198"/>
                <a:gd name="T8" fmla="*/ 50 w 349"/>
                <a:gd name="T9" fmla="*/ 4 h 198"/>
                <a:gd name="T10" fmla="*/ 75 w 349"/>
                <a:gd name="T11" fmla="*/ 5 h 198"/>
                <a:gd name="T12" fmla="*/ 102 w 349"/>
                <a:gd name="T13" fmla="*/ 9 h 198"/>
                <a:gd name="T14" fmla="*/ 130 w 349"/>
                <a:gd name="T15" fmla="*/ 13 h 198"/>
                <a:gd name="T16" fmla="*/ 160 w 349"/>
                <a:gd name="T17" fmla="*/ 18 h 198"/>
                <a:gd name="T18" fmla="*/ 189 w 349"/>
                <a:gd name="T19" fmla="*/ 23 h 198"/>
                <a:gd name="T20" fmla="*/ 215 w 349"/>
                <a:gd name="T21" fmla="*/ 27 h 198"/>
                <a:gd name="T22" fmla="*/ 239 w 349"/>
                <a:gd name="T23" fmla="*/ 30 h 198"/>
                <a:gd name="T24" fmla="*/ 258 w 349"/>
                <a:gd name="T25" fmla="*/ 34 h 198"/>
                <a:gd name="T26" fmla="*/ 274 w 349"/>
                <a:gd name="T27" fmla="*/ 39 h 198"/>
                <a:gd name="T28" fmla="*/ 287 w 349"/>
                <a:gd name="T29" fmla="*/ 48 h 198"/>
                <a:gd name="T30" fmla="*/ 294 w 349"/>
                <a:gd name="T31" fmla="*/ 59 h 198"/>
                <a:gd name="T32" fmla="*/ 297 w 349"/>
                <a:gd name="T33" fmla="*/ 73 h 198"/>
                <a:gd name="T34" fmla="*/ 303 w 349"/>
                <a:gd name="T35" fmla="*/ 102 h 198"/>
                <a:gd name="T36" fmla="*/ 315 w 349"/>
                <a:gd name="T37" fmla="*/ 123 h 198"/>
                <a:gd name="T38" fmla="*/ 331 w 349"/>
                <a:gd name="T39" fmla="*/ 146 h 198"/>
                <a:gd name="T40" fmla="*/ 345 w 349"/>
                <a:gd name="T41" fmla="*/ 179 h 198"/>
                <a:gd name="T42" fmla="*/ 349 w 349"/>
                <a:gd name="T43" fmla="*/ 193 h 198"/>
                <a:gd name="T44" fmla="*/ 347 w 349"/>
                <a:gd name="T45" fmla="*/ 198 h 198"/>
                <a:gd name="T46" fmla="*/ 342 w 349"/>
                <a:gd name="T47" fmla="*/ 196 h 198"/>
                <a:gd name="T48" fmla="*/ 333 w 349"/>
                <a:gd name="T49" fmla="*/ 187 h 198"/>
                <a:gd name="T50" fmla="*/ 322 w 349"/>
                <a:gd name="T51" fmla="*/ 175 h 198"/>
                <a:gd name="T52" fmla="*/ 312 w 349"/>
                <a:gd name="T53" fmla="*/ 159 h 198"/>
                <a:gd name="T54" fmla="*/ 299 w 349"/>
                <a:gd name="T55" fmla="*/ 143 h 198"/>
                <a:gd name="T56" fmla="*/ 288 w 349"/>
                <a:gd name="T57" fmla="*/ 125 h 198"/>
                <a:gd name="T58" fmla="*/ 281 w 349"/>
                <a:gd name="T59" fmla="*/ 111 h 198"/>
                <a:gd name="T60" fmla="*/ 276 w 349"/>
                <a:gd name="T61" fmla="*/ 98 h 198"/>
                <a:gd name="T62" fmla="*/ 272 w 349"/>
                <a:gd name="T63" fmla="*/ 89 h 198"/>
                <a:gd name="T64" fmla="*/ 271 w 349"/>
                <a:gd name="T65" fmla="*/ 82 h 198"/>
                <a:gd name="T66" fmla="*/ 265 w 349"/>
                <a:gd name="T67" fmla="*/ 75 h 198"/>
                <a:gd name="T68" fmla="*/ 256 w 349"/>
                <a:gd name="T69" fmla="*/ 70 h 198"/>
                <a:gd name="T70" fmla="*/ 242 w 349"/>
                <a:gd name="T71" fmla="*/ 63 h 198"/>
                <a:gd name="T72" fmla="*/ 221 w 349"/>
                <a:gd name="T73" fmla="*/ 55 h 198"/>
                <a:gd name="T74" fmla="*/ 194 w 349"/>
                <a:gd name="T75" fmla="*/ 48 h 198"/>
                <a:gd name="T76" fmla="*/ 160 w 349"/>
                <a:gd name="T77" fmla="*/ 41 h 198"/>
                <a:gd name="T78" fmla="*/ 125 w 349"/>
                <a:gd name="T79" fmla="*/ 36 h 198"/>
                <a:gd name="T80" fmla="*/ 89 w 349"/>
                <a:gd name="T81" fmla="*/ 30 h 198"/>
                <a:gd name="T82" fmla="*/ 57 w 349"/>
                <a:gd name="T83" fmla="*/ 25 h 198"/>
                <a:gd name="T84" fmla="*/ 29 w 349"/>
                <a:gd name="T85" fmla="*/ 20 h 198"/>
                <a:gd name="T86" fmla="*/ 9 w 349"/>
                <a:gd name="T87" fmla="*/ 11 h 198"/>
                <a:gd name="T88" fmla="*/ 0 w 349"/>
                <a:gd name="T89"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9" h="198">
                  <a:moveTo>
                    <a:pt x="0" y="0"/>
                  </a:moveTo>
                  <a:lnTo>
                    <a:pt x="4" y="0"/>
                  </a:lnTo>
                  <a:lnTo>
                    <a:pt x="14" y="0"/>
                  </a:lnTo>
                  <a:lnTo>
                    <a:pt x="30" y="2"/>
                  </a:lnTo>
                  <a:lnTo>
                    <a:pt x="50" y="4"/>
                  </a:lnTo>
                  <a:lnTo>
                    <a:pt x="75" y="5"/>
                  </a:lnTo>
                  <a:lnTo>
                    <a:pt x="102" y="9"/>
                  </a:lnTo>
                  <a:lnTo>
                    <a:pt x="130" y="13"/>
                  </a:lnTo>
                  <a:lnTo>
                    <a:pt x="160" y="18"/>
                  </a:lnTo>
                  <a:lnTo>
                    <a:pt x="189" y="23"/>
                  </a:lnTo>
                  <a:lnTo>
                    <a:pt x="215" y="27"/>
                  </a:lnTo>
                  <a:lnTo>
                    <a:pt x="239" y="30"/>
                  </a:lnTo>
                  <a:lnTo>
                    <a:pt x="258" y="34"/>
                  </a:lnTo>
                  <a:lnTo>
                    <a:pt x="274" y="39"/>
                  </a:lnTo>
                  <a:lnTo>
                    <a:pt x="287" y="48"/>
                  </a:lnTo>
                  <a:lnTo>
                    <a:pt x="294" y="59"/>
                  </a:lnTo>
                  <a:lnTo>
                    <a:pt x="297" y="73"/>
                  </a:lnTo>
                  <a:lnTo>
                    <a:pt x="303" y="102"/>
                  </a:lnTo>
                  <a:lnTo>
                    <a:pt x="315" y="123"/>
                  </a:lnTo>
                  <a:lnTo>
                    <a:pt x="331" y="146"/>
                  </a:lnTo>
                  <a:lnTo>
                    <a:pt x="345" y="179"/>
                  </a:lnTo>
                  <a:lnTo>
                    <a:pt x="349" y="193"/>
                  </a:lnTo>
                  <a:lnTo>
                    <a:pt x="347" y="198"/>
                  </a:lnTo>
                  <a:lnTo>
                    <a:pt x="342" y="196"/>
                  </a:lnTo>
                  <a:lnTo>
                    <a:pt x="333" y="187"/>
                  </a:lnTo>
                  <a:lnTo>
                    <a:pt x="322" y="175"/>
                  </a:lnTo>
                  <a:lnTo>
                    <a:pt x="312" y="159"/>
                  </a:lnTo>
                  <a:lnTo>
                    <a:pt x="299" y="143"/>
                  </a:lnTo>
                  <a:lnTo>
                    <a:pt x="288" y="125"/>
                  </a:lnTo>
                  <a:lnTo>
                    <a:pt x="281" y="111"/>
                  </a:lnTo>
                  <a:lnTo>
                    <a:pt x="276" y="98"/>
                  </a:lnTo>
                  <a:lnTo>
                    <a:pt x="272" y="89"/>
                  </a:lnTo>
                  <a:lnTo>
                    <a:pt x="271" y="82"/>
                  </a:lnTo>
                  <a:lnTo>
                    <a:pt x="265" y="75"/>
                  </a:lnTo>
                  <a:lnTo>
                    <a:pt x="256" y="70"/>
                  </a:lnTo>
                  <a:lnTo>
                    <a:pt x="242" y="63"/>
                  </a:lnTo>
                  <a:lnTo>
                    <a:pt x="221" y="55"/>
                  </a:lnTo>
                  <a:lnTo>
                    <a:pt x="194" y="48"/>
                  </a:lnTo>
                  <a:lnTo>
                    <a:pt x="160" y="41"/>
                  </a:lnTo>
                  <a:lnTo>
                    <a:pt x="125" y="36"/>
                  </a:lnTo>
                  <a:lnTo>
                    <a:pt x="89" y="30"/>
                  </a:lnTo>
                  <a:lnTo>
                    <a:pt x="57" y="25"/>
                  </a:lnTo>
                  <a:lnTo>
                    <a:pt x="29" y="20"/>
                  </a:lnTo>
                  <a:lnTo>
                    <a:pt x="9"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0" name="Freeform 130"/>
            <p:cNvSpPr>
              <a:spLocks/>
            </p:cNvSpPr>
            <p:nvPr/>
          </p:nvSpPr>
          <p:spPr bwMode="auto">
            <a:xfrm>
              <a:off x="3482" y="1465"/>
              <a:ext cx="324" cy="378"/>
            </a:xfrm>
            <a:custGeom>
              <a:avLst/>
              <a:gdLst>
                <a:gd name="T0" fmla="*/ 0 w 324"/>
                <a:gd name="T1" fmla="*/ 0 h 378"/>
                <a:gd name="T2" fmla="*/ 4 w 324"/>
                <a:gd name="T3" fmla="*/ 4 h 378"/>
                <a:gd name="T4" fmla="*/ 11 w 324"/>
                <a:gd name="T5" fmla="*/ 14 h 378"/>
                <a:gd name="T6" fmla="*/ 21 w 324"/>
                <a:gd name="T7" fmla="*/ 30 h 378"/>
                <a:gd name="T8" fmla="*/ 34 w 324"/>
                <a:gd name="T9" fmla="*/ 50 h 378"/>
                <a:gd name="T10" fmla="*/ 48 w 324"/>
                <a:gd name="T11" fmla="*/ 71 h 378"/>
                <a:gd name="T12" fmla="*/ 62 w 324"/>
                <a:gd name="T13" fmla="*/ 95 h 378"/>
                <a:gd name="T14" fmla="*/ 77 w 324"/>
                <a:gd name="T15" fmla="*/ 116 h 378"/>
                <a:gd name="T16" fmla="*/ 87 w 324"/>
                <a:gd name="T17" fmla="*/ 134 h 378"/>
                <a:gd name="T18" fmla="*/ 100 w 324"/>
                <a:gd name="T19" fmla="*/ 154 h 378"/>
                <a:gd name="T20" fmla="*/ 114 w 324"/>
                <a:gd name="T21" fmla="*/ 177 h 378"/>
                <a:gd name="T22" fmla="*/ 128 w 324"/>
                <a:gd name="T23" fmla="*/ 203 h 378"/>
                <a:gd name="T24" fmla="*/ 146 w 324"/>
                <a:gd name="T25" fmla="*/ 232 h 378"/>
                <a:gd name="T26" fmla="*/ 162 w 324"/>
                <a:gd name="T27" fmla="*/ 259 h 378"/>
                <a:gd name="T28" fmla="*/ 178 w 324"/>
                <a:gd name="T29" fmla="*/ 284 h 378"/>
                <a:gd name="T30" fmla="*/ 190 w 324"/>
                <a:gd name="T31" fmla="*/ 305 h 378"/>
                <a:gd name="T32" fmla="*/ 201 w 324"/>
                <a:gd name="T33" fmla="*/ 319 h 378"/>
                <a:gd name="T34" fmla="*/ 210 w 324"/>
                <a:gd name="T35" fmla="*/ 330 h 378"/>
                <a:gd name="T36" fmla="*/ 221 w 324"/>
                <a:gd name="T37" fmla="*/ 343 h 378"/>
                <a:gd name="T38" fmla="*/ 231 w 324"/>
                <a:gd name="T39" fmla="*/ 353 h 378"/>
                <a:gd name="T40" fmla="*/ 244 w 324"/>
                <a:gd name="T41" fmla="*/ 362 h 378"/>
                <a:gd name="T42" fmla="*/ 256 w 324"/>
                <a:gd name="T43" fmla="*/ 371 h 378"/>
                <a:gd name="T44" fmla="*/ 269 w 324"/>
                <a:gd name="T45" fmla="*/ 376 h 378"/>
                <a:gd name="T46" fmla="*/ 279 w 324"/>
                <a:gd name="T47" fmla="*/ 378 h 378"/>
                <a:gd name="T48" fmla="*/ 292 w 324"/>
                <a:gd name="T49" fmla="*/ 378 h 378"/>
                <a:gd name="T50" fmla="*/ 311 w 324"/>
                <a:gd name="T51" fmla="*/ 373 h 378"/>
                <a:gd name="T52" fmla="*/ 322 w 324"/>
                <a:gd name="T53" fmla="*/ 366 h 378"/>
                <a:gd name="T54" fmla="*/ 324 w 324"/>
                <a:gd name="T55" fmla="*/ 357 h 378"/>
                <a:gd name="T56" fmla="*/ 319 w 324"/>
                <a:gd name="T57" fmla="*/ 350 h 378"/>
                <a:gd name="T58" fmla="*/ 310 w 324"/>
                <a:gd name="T59" fmla="*/ 344 h 378"/>
                <a:gd name="T60" fmla="*/ 304 w 324"/>
                <a:gd name="T61" fmla="*/ 343 h 378"/>
                <a:gd name="T62" fmla="*/ 294 w 324"/>
                <a:gd name="T63" fmla="*/ 343 h 378"/>
                <a:gd name="T64" fmla="*/ 274 w 324"/>
                <a:gd name="T65" fmla="*/ 341 h 378"/>
                <a:gd name="T66" fmla="*/ 262 w 324"/>
                <a:gd name="T67" fmla="*/ 337 h 378"/>
                <a:gd name="T68" fmla="*/ 247 w 324"/>
                <a:gd name="T69" fmla="*/ 328 h 378"/>
                <a:gd name="T70" fmla="*/ 235 w 324"/>
                <a:gd name="T71" fmla="*/ 318 h 378"/>
                <a:gd name="T72" fmla="*/ 221 w 324"/>
                <a:gd name="T73" fmla="*/ 303 h 378"/>
                <a:gd name="T74" fmla="*/ 206 w 324"/>
                <a:gd name="T75" fmla="*/ 287 h 378"/>
                <a:gd name="T76" fmla="*/ 194 w 324"/>
                <a:gd name="T77" fmla="*/ 271 h 378"/>
                <a:gd name="T78" fmla="*/ 182 w 324"/>
                <a:gd name="T79" fmla="*/ 255 h 378"/>
                <a:gd name="T80" fmla="*/ 171 w 324"/>
                <a:gd name="T81" fmla="*/ 239 h 378"/>
                <a:gd name="T82" fmla="*/ 158 w 324"/>
                <a:gd name="T83" fmla="*/ 218 h 378"/>
                <a:gd name="T84" fmla="*/ 142 w 324"/>
                <a:gd name="T85" fmla="*/ 186 h 378"/>
                <a:gd name="T86" fmla="*/ 123 w 324"/>
                <a:gd name="T87" fmla="*/ 148 h 378"/>
                <a:gd name="T88" fmla="*/ 103 w 324"/>
                <a:gd name="T89" fmla="*/ 109 h 378"/>
                <a:gd name="T90" fmla="*/ 85 w 324"/>
                <a:gd name="T91" fmla="*/ 71 h 378"/>
                <a:gd name="T92" fmla="*/ 69 w 324"/>
                <a:gd name="T93" fmla="*/ 41 h 378"/>
                <a:gd name="T94" fmla="*/ 59 w 324"/>
                <a:gd name="T95" fmla="*/ 20 h 378"/>
                <a:gd name="T96" fmla="*/ 55 w 324"/>
                <a:gd name="T97" fmla="*/ 11 h 378"/>
                <a:gd name="T98" fmla="*/ 0 w 324"/>
                <a:gd name="T9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4" h="378">
                  <a:moveTo>
                    <a:pt x="0" y="0"/>
                  </a:moveTo>
                  <a:lnTo>
                    <a:pt x="4" y="4"/>
                  </a:lnTo>
                  <a:lnTo>
                    <a:pt x="11" y="14"/>
                  </a:lnTo>
                  <a:lnTo>
                    <a:pt x="21" y="30"/>
                  </a:lnTo>
                  <a:lnTo>
                    <a:pt x="34" y="50"/>
                  </a:lnTo>
                  <a:lnTo>
                    <a:pt x="48" y="71"/>
                  </a:lnTo>
                  <a:lnTo>
                    <a:pt x="62" y="95"/>
                  </a:lnTo>
                  <a:lnTo>
                    <a:pt x="77" y="116"/>
                  </a:lnTo>
                  <a:lnTo>
                    <a:pt x="87" y="134"/>
                  </a:lnTo>
                  <a:lnTo>
                    <a:pt x="100" y="154"/>
                  </a:lnTo>
                  <a:lnTo>
                    <a:pt x="114" y="177"/>
                  </a:lnTo>
                  <a:lnTo>
                    <a:pt x="128" y="203"/>
                  </a:lnTo>
                  <a:lnTo>
                    <a:pt x="146" y="232"/>
                  </a:lnTo>
                  <a:lnTo>
                    <a:pt x="162" y="259"/>
                  </a:lnTo>
                  <a:lnTo>
                    <a:pt x="178" y="284"/>
                  </a:lnTo>
                  <a:lnTo>
                    <a:pt x="190" y="305"/>
                  </a:lnTo>
                  <a:lnTo>
                    <a:pt x="201" y="319"/>
                  </a:lnTo>
                  <a:lnTo>
                    <a:pt x="210" y="330"/>
                  </a:lnTo>
                  <a:lnTo>
                    <a:pt x="221" y="343"/>
                  </a:lnTo>
                  <a:lnTo>
                    <a:pt x="231" y="353"/>
                  </a:lnTo>
                  <a:lnTo>
                    <a:pt x="244" y="362"/>
                  </a:lnTo>
                  <a:lnTo>
                    <a:pt x="256" y="371"/>
                  </a:lnTo>
                  <a:lnTo>
                    <a:pt x="269" y="376"/>
                  </a:lnTo>
                  <a:lnTo>
                    <a:pt x="279" y="378"/>
                  </a:lnTo>
                  <a:lnTo>
                    <a:pt x="292" y="378"/>
                  </a:lnTo>
                  <a:lnTo>
                    <a:pt x="311" y="373"/>
                  </a:lnTo>
                  <a:lnTo>
                    <a:pt x="322" y="366"/>
                  </a:lnTo>
                  <a:lnTo>
                    <a:pt x="324" y="357"/>
                  </a:lnTo>
                  <a:lnTo>
                    <a:pt x="319" y="350"/>
                  </a:lnTo>
                  <a:lnTo>
                    <a:pt x="310" y="344"/>
                  </a:lnTo>
                  <a:lnTo>
                    <a:pt x="304" y="343"/>
                  </a:lnTo>
                  <a:lnTo>
                    <a:pt x="294" y="343"/>
                  </a:lnTo>
                  <a:lnTo>
                    <a:pt x="274" y="341"/>
                  </a:lnTo>
                  <a:lnTo>
                    <a:pt x="262" y="337"/>
                  </a:lnTo>
                  <a:lnTo>
                    <a:pt x="247" y="328"/>
                  </a:lnTo>
                  <a:lnTo>
                    <a:pt x="235" y="318"/>
                  </a:lnTo>
                  <a:lnTo>
                    <a:pt x="221" y="303"/>
                  </a:lnTo>
                  <a:lnTo>
                    <a:pt x="206" y="287"/>
                  </a:lnTo>
                  <a:lnTo>
                    <a:pt x="194" y="271"/>
                  </a:lnTo>
                  <a:lnTo>
                    <a:pt x="182" y="255"/>
                  </a:lnTo>
                  <a:lnTo>
                    <a:pt x="171" y="239"/>
                  </a:lnTo>
                  <a:lnTo>
                    <a:pt x="158" y="218"/>
                  </a:lnTo>
                  <a:lnTo>
                    <a:pt x="142" y="186"/>
                  </a:lnTo>
                  <a:lnTo>
                    <a:pt x="123" y="148"/>
                  </a:lnTo>
                  <a:lnTo>
                    <a:pt x="103" y="109"/>
                  </a:lnTo>
                  <a:lnTo>
                    <a:pt x="85" y="71"/>
                  </a:lnTo>
                  <a:lnTo>
                    <a:pt x="69" y="41"/>
                  </a:lnTo>
                  <a:lnTo>
                    <a:pt x="59" y="20"/>
                  </a:lnTo>
                  <a:lnTo>
                    <a:pt x="55"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1" name="Freeform 131"/>
            <p:cNvSpPr>
              <a:spLocks/>
            </p:cNvSpPr>
            <p:nvPr/>
          </p:nvSpPr>
          <p:spPr bwMode="auto">
            <a:xfrm>
              <a:off x="3740" y="1715"/>
              <a:ext cx="45" cy="118"/>
            </a:xfrm>
            <a:custGeom>
              <a:avLst/>
              <a:gdLst>
                <a:gd name="T0" fmla="*/ 0 w 45"/>
                <a:gd name="T1" fmla="*/ 18 h 118"/>
                <a:gd name="T2" fmla="*/ 4 w 45"/>
                <a:gd name="T3" fmla="*/ 27 h 118"/>
                <a:gd name="T4" fmla="*/ 12 w 45"/>
                <a:gd name="T5" fmla="*/ 48 h 118"/>
                <a:gd name="T6" fmla="*/ 20 w 45"/>
                <a:gd name="T7" fmla="*/ 75 h 118"/>
                <a:gd name="T8" fmla="*/ 20 w 45"/>
                <a:gd name="T9" fmla="*/ 100 h 118"/>
                <a:gd name="T10" fmla="*/ 25 w 45"/>
                <a:gd name="T11" fmla="*/ 105 h 118"/>
                <a:gd name="T12" fmla="*/ 36 w 45"/>
                <a:gd name="T13" fmla="*/ 116 h 118"/>
                <a:gd name="T14" fmla="*/ 45 w 45"/>
                <a:gd name="T15" fmla="*/ 118 h 118"/>
                <a:gd name="T16" fmla="*/ 43 w 45"/>
                <a:gd name="T17" fmla="*/ 100 h 118"/>
                <a:gd name="T18" fmla="*/ 34 w 45"/>
                <a:gd name="T19" fmla="*/ 68 h 118"/>
                <a:gd name="T20" fmla="*/ 25 w 45"/>
                <a:gd name="T21" fmla="*/ 39 h 118"/>
                <a:gd name="T22" fmla="*/ 20 w 45"/>
                <a:gd name="T23" fmla="*/ 19 h 118"/>
                <a:gd name="T24" fmla="*/ 16 w 45"/>
                <a:gd name="T25" fmla="*/ 11 h 118"/>
                <a:gd name="T26" fmla="*/ 14 w 45"/>
                <a:gd name="T27" fmla="*/ 7 h 118"/>
                <a:gd name="T28" fmla="*/ 9 w 45"/>
                <a:gd name="T29" fmla="*/ 0 h 118"/>
                <a:gd name="T30" fmla="*/ 2 w 45"/>
                <a:gd name="T31" fmla="*/ 2 h 118"/>
                <a:gd name="T32" fmla="*/ 0 w 45"/>
                <a:gd name="T33" fmla="*/ 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118">
                  <a:moveTo>
                    <a:pt x="0" y="18"/>
                  </a:moveTo>
                  <a:lnTo>
                    <a:pt x="4" y="27"/>
                  </a:lnTo>
                  <a:lnTo>
                    <a:pt x="12" y="48"/>
                  </a:lnTo>
                  <a:lnTo>
                    <a:pt x="20" y="75"/>
                  </a:lnTo>
                  <a:lnTo>
                    <a:pt x="20" y="100"/>
                  </a:lnTo>
                  <a:lnTo>
                    <a:pt x="25" y="105"/>
                  </a:lnTo>
                  <a:lnTo>
                    <a:pt x="36" y="116"/>
                  </a:lnTo>
                  <a:lnTo>
                    <a:pt x="45" y="118"/>
                  </a:lnTo>
                  <a:lnTo>
                    <a:pt x="43" y="100"/>
                  </a:lnTo>
                  <a:lnTo>
                    <a:pt x="34" y="68"/>
                  </a:lnTo>
                  <a:lnTo>
                    <a:pt x="25" y="39"/>
                  </a:lnTo>
                  <a:lnTo>
                    <a:pt x="20" y="19"/>
                  </a:lnTo>
                  <a:lnTo>
                    <a:pt x="16" y="11"/>
                  </a:lnTo>
                  <a:lnTo>
                    <a:pt x="14" y="7"/>
                  </a:lnTo>
                  <a:lnTo>
                    <a:pt x="9" y="0"/>
                  </a:lnTo>
                  <a:lnTo>
                    <a:pt x="2" y="2"/>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2" name="Freeform 132"/>
            <p:cNvSpPr>
              <a:spLocks/>
            </p:cNvSpPr>
            <p:nvPr/>
          </p:nvSpPr>
          <p:spPr bwMode="auto">
            <a:xfrm>
              <a:off x="2858" y="1977"/>
              <a:ext cx="21" cy="319"/>
            </a:xfrm>
            <a:custGeom>
              <a:avLst/>
              <a:gdLst>
                <a:gd name="T0" fmla="*/ 0 w 21"/>
                <a:gd name="T1" fmla="*/ 23 h 319"/>
                <a:gd name="T2" fmla="*/ 1 w 21"/>
                <a:gd name="T3" fmla="*/ 62 h 319"/>
                <a:gd name="T4" fmla="*/ 5 w 21"/>
                <a:gd name="T5" fmla="*/ 152 h 319"/>
                <a:gd name="T6" fmla="*/ 7 w 21"/>
                <a:gd name="T7" fmla="*/ 244 h 319"/>
                <a:gd name="T8" fmla="*/ 9 w 21"/>
                <a:gd name="T9" fmla="*/ 298 h 319"/>
                <a:gd name="T10" fmla="*/ 10 w 21"/>
                <a:gd name="T11" fmla="*/ 314 h 319"/>
                <a:gd name="T12" fmla="*/ 14 w 21"/>
                <a:gd name="T13" fmla="*/ 319 h 319"/>
                <a:gd name="T14" fmla="*/ 17 w 21"/>
                <a:gd name="T15" fmla="*/ 305 h 319"/>
                <a:gd name="T16" fmla="*/ 21 w 21"/>
                <a:gd name="T17" fmla="*/ 266 h 319"/>
                <a:gd name="T18" fmla="*/ 21 w 21"/>
                <a:gd name="T19" fmla="*/ 203 h 319"/>
                <a:gd name="T20" fmla="*/ 21 w 21"/>
                <a:gd name="T21" fmla="*/ 134 h 319"/>
                <a:gd name="T22" fmla="*/ 21 w 21"/>
                <a:gd name="T23" fmla="*/ 77 h 319"/>
                <a:gd name="T24" fmla="*/ 19 w 21"/>
                <a:gd name="T25" fmla="*/ 46 h 319"/>
                <a:gd name="T26" fmla="*/ 16 w 21"/>
                <a:gd name="T27" fmla="*/ 27 h 319"/>
                <a:gd name="T28" fmla="*/ 10 w 21"/>
                <a:gd name="T29" fmla="*/ 5 h 319"/>
                <a:gd name="T30" fmla="*/ 5 w 21"/>
                <a:gd name="T31" fmla="*/ 0 h 319"/>
                <a:gd name="T32" fmla="*/ 0 w 21"/>
                <a:gd name="T33" fmla="*/ 2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19">
                  <a:moveTo>
                    <a:pt x="0" y="23"/>
                  </a:moveTo>
                  <a:lnTo>
                    <a:pt x="1" y="62"/>
                  </a:lnTo>
                  <a:lnTo>
                    <a:pt x="5" y="152"/>
                  </a:lnTo>
                  <a:lnTo>
                    <a:pt x="7" y="244"/>
                  </a:lnTo>
                  <a:lnTo>
                    <a:pt x="9" y="298"/>
                  </a:lnTo>
                  <a:lnTo>
                    <a:pt x="10" y="314"/>
                  </a:lnTo>
                  <a:lnTo>
                    <a:pt x="14" y="319"/>
                  </a:lnTo>
                  <a:lnTo>
                    <a:pt x="17" y="305"/>
                  </a:lnTo>
                  <a:lnTo>
                    <a:pt x="21" y="266"/>
                  </a:lnTo>
                  <a:lnTo>
                    <a:pt x="21" y="203"/>
                  </a:lnTo>
                  <a:lnTo>
                    <a:pt x="21" y="134"/>
                  </a:lnTo>
                  <a:lnTo>
                    <a:pt x="21" y="77"/>
                  </a:lnTo>
                  <a:lnTo>
                    <a:pt x="19" y="46"/>
                  </a:lnTo>
                  <a:lnTo>
                    <a:pt x="16" y="27"/>
                  </a:lnTo>
                  <a:lnTo>
                    <a:pt x="10" y="5"/>
                  </a:lnTo>
                  <a:lnTo>
                    <a:pt x="5"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3" name="Freeform 133"/>
            <p:cNvSpPr>
              <a:spLocks/>
            </p:cNvSpPr>
            <p:nvPr/>
          </p:nvSpPr>
          <p:spPr bwMode="auto">
            <a:xfrm>
              <a:off x="2961" y="2120"/>
              <a:ext cx="512" cy="116"/>
            </a:xfrm>
            <a:custGeom>
              <a:avLst/>
              <a:gdLst>
                <a:gd name="T0" fmla="*/ 0 w 512"/>
                <a:gd name="T1" fmla="*/ 103 h 116"/>
                <a:gd name="T2" fmla="*/ 3 w 512"/>
                <a:gd name="T3" fmla="*/ 103 h 116"/>
                <a:gd name="T4" fmla="*/ 12 w 512"/>
                <a:gd name="T5" fmla="*/ 101 h 116"/>
                <a:gd name="T6" fmla="*/ 28 w 512"/>
                <a:gd name="T7" fmla="*/ 98 h 116"/>
                <a:gd name="T8" fmla="*/ 48 w 512"/>
                <a:gd name="T9" fmla="*/ 94 h 116"/>
                <a:gd name="T10" fmla="*/ 71 w 512"/>
                <a:gd name="T11" fmla="*/ 89 h 116"/>
                <a:gd name="T12" fmla="*/ 96 w 512"/>
                <a:gd name="T13" fmla="*/ 84 h 116"/>
                <a:gd name="T14" fmla="*/ 124 w 512"/>
                <a:gd name="T15" fmla="*/ 78 h 116"/>
                <a:gd name="T16" fmla="*/ 155 w 512"/>
                <a:gd name="T17" fmla="*/ 73 h 116"/>
                <a:gd name="T18" fmla="*/ 185 w 512"/>
                <a:gd name="T19" fmla="*/ 68 h 116"/>
                <a:gd name="T20" fmla="*/ 215 w 512"/>
                <a:gd name="T21" fmla="*/ 60 h 116"/>
                <a:gd name="T22" fmla="*/ 244 w 512"/>
                <a:gd name="T23" fmla="*/ 55 h 116"/>
                <a:gd name="T24" fmla="*/ 270 w 512"/>
                <a:gd name="T25" fmla="*/ 50 h 116"/>
                <a:gd name="T26" fmla="*/ 295 w 512"/>
                <a:gd name="T27" fmla="*/ 46 h 116"/>
                <a:gd name="T28" fmla="*/ 316 w 512"/>
                <a:gd name="T29" fmla="*/ 43 h 116"/>
                <a:gd name="T30" fmla="*/ 333 w 512"/>
                <a:gd name="T31" fmla="*/ 39 h 116"/>
                <a:gd name="T32" fmla="*/ 343 w 512"/>
                <a:gd name="T33" fmla="*/ 37 h 116"/>
                <a:gd name="T34" fmla="*/ 363 w 512"/>
                <a:gd name="T35" fmla="*/ 34 h 116"/>
                <a:gd name="T36" fmla="*/ 386 w 512"/>
                <a:gd name="T37" fmla="*/ 28 h 116"/>
                <a:gd name="T38" fmla="*/ 413 w 512"/>
                <a:gd name="T39" fmla="*/ 23 h 116"/>
                <a:gd name="T40" fmla="*/ 439 w 512"/>
                <a:gd name="T41" fmla="*/ 18 h 116"/>
                <a:gd name="T42" fmla="*/ 462 w 512"/>
                <a:gd name="T43" fmla="*/ 12 h 116"/>
                <a:gd name="T44" fmla="*/ 484 w 512"/>
                <a:gd name="T45" fmla="*/ 7 h 116"/>
                <a:gd name="T46" fmla="*/ 500 w 512"/>
                <a:gd name="T47" fmla="*/ 3 h 116"/>
                <a:gd name="T48" fmla="*/ 507 w 512"/>
                <a:gd name="T49" fmla="*/ 0 h 116"/>
                <a:gd name="T50" fmla="*/ 510 w 512"/>
                <a:gd name="T51" fmla="*/ 0 h 116"/>
                <a:gd name="T52" fmla="*/ 512 w 512"/>
                <a:gd name="T53" fmla="*/ 2 h 116"/>
                <a:gd name="T54" fmla="*/ 509 w 512"/>
                <a:gd name="T55" fmla="*/ 7 h 116"/>
                <a:gd name="T56" fmla="*/ 496 w 512"/>
                <a:gd name="T57" fmla="*/ 14 h 116"/>
                <a:gd name="T58" fmla="*/ 471 w 512"/>
                <a:gd name="T59" fmla="*/ 25 h 116"/>
                <a:gd name="T60" fmla="*/ 432 w 512"/>
                <a:gd name="T61" fmla="*/ 37 h 116"/>
                <a:gd name="T62" fmla="*/ 373 w 512"/>
                <a:gd name="T63" fmla="*/ 53 h 116"/>
                <a:gd name="T64" fmla="*/ 293 w 512"/>
                <a:gd name="T65" fmla="*/ 71 h 116"/>
                <a:gd name="T66" fmla="*/ 251 w 512"/>
                <a:gd name="T67" fmla="*/ 80 h 116"/>
                <a:gd name="T68" fmla="*/ 212 w 512"/>
                <a:gd name="T69" fmla="*/ 89 h 116"/>
                <a:gd name="T70" fmla="*/ 180 w 512"/>
                <a:gd name="T71" fmla="*/ 94 h 116"/>
                <a:gd name="T72" fmla="*/ 151 w 512"/>
                <a:gd name="T73" fmla="*/ 101 h 116"/>
                <a:gd name="T74" fmla="*/ 124 w 512"/>
                <a:gd name="T75" fmla="*/ 105 h 116"/>
                <a:gd name="T76" fmla="*/ 103 w 512"/>
                <a:gd name="T77" fmla="*/ 109 h 116"/>
                <a:gd name="T78" fmla="*/ 85 w 512"/>
                <a:gd name="T79" fmla="*/ 112 h 116"/>
                <a:gd name="T80" fmla="*/ 69 w 512"/>
                <a:gd name="T81" fmla="*/ 114 h 116"/>
                <a:gd name="T82" fmla="*/ 57 w 512"/>
                <a:gd name="T83" fmla="*/ 116 h 116"/>
                <a:gd name="T84" fmla="*/ 46 w 512"/>
                <a:gd name="T85" fmla="*/ 116 h 116"/>
                <a:gd name="T86" fmla="*/ 35 w 512"/>
                <a:gd name="T87" fmla="*/ 116 h 116"/>
                <a:gd name="T88" fmla="*/ 28 w 512"/>
                <a:gd name="T89" fmla="*/ 114 h 116"/>
                <a:gd name="T90" fmla="*/ 21 w 512"/>
                <a:gd name="T91" fmla="*/ 112 h 116"/>
                <a:gd name="T92" fmla="*/ 14 w 512"/>
                <a:gd name="T93" fmla="*/ 110 h 116"/>
                <a:gd name="T94" fmla="*/ 7 w 512"/>
                <a:gd name="T95" fmla="*/ 107 h 116"/>
                <a:gd name="T96" fmla="*/ 0 w 512"/>
                <a:gd name="T97" fmla="*/ 10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116">
                  <a:moveTo>
                    <a:pt x="0" y="103"/>
                  </a:moveTo>
                  <a:lnTo>
                    <a:pt x="3" y="103"/>
                  </a:lnTo>
                  <a:lnTo>
                    <a:pt x="12" y="101"/>
                  </a:lnTo>
                  <a:lnTo>
                    <a:pt x="28" y="98"/>
                  </a:lnTo>
                  <a:lnTo>
                    <a:pt x="48" y="94"/>
                  </a:lnTo>
                  <a:lnTo>
                    <a:pt x="71" y="89"/>
                  </a:lnTo>
                  <a:lnTo>
                    <a:pt x="96" y="84"/>
                  </a:lnTo>
                  <a:lnTo>
                    <a:pt x="124" y="78"/>
                  </a:lnTo>
                  <a:lnTo>
                    <a:pt x="155" y="73"/>
                  </a:lnTo>
                  <a:lnTo>
                    <a:pt x="185" y="68"/>
                  </a:lnTo>
                  <a:lnTo>
                    <a:pt x="215" y="60"/>
                  </a:lnTo>
                  <a:lnTo>
                    <a:pt x="244" y="55"/>
                  </a:lnTo>
                  <a:lnTo>
                    <a:pt x="270" y="50"/>
                  </a:lnTo>
                  <a:lnTo>
                    <a:pt x="295" y="46"/>
                  </a:lnTo>
                  <a:lnTo>
                    <a:pt x="316" y="43"/>
                  </a:lnTo>
                  <a:lnTo>
                    <a:pt x="333" y="39"/>
                  </a:lnTo>
                  <a:lnTo>
                    <a:pt x="343" y="37"/>
                  </a:lnTo>
                  <a:lnTo>
                    <a:pt x="363" y="34"/>
                  </a:lnTo>
                  <a:lnTo>
                    <a:pt x="386" y="28"/>
                  </a:lnTo>
                  <a:lnTo>
                    <a:pt x="413" y="23"/>
                  </a:lnTo>
                  <a:lnTo>
                    <a:pt x="439" y="18"/>
                  </a:lnTo>
                  <a:lnTo>
                    <a:pt x="462" y="12"/>
                  </a:lnTo>
                  <a:lnTo>
                    <a:pt x="484" y="7"/>
                  </a:lnTo>
                  <a:lnTo>
                    <a:pt x="500" y="3"/>
                  </a:lnTo>
                  <a:lnTo>
                    <a:pt x="507" y="0"/>
                  </a:lnTo>
                  <a:lnTo>
                    <a:pt x="510" y="0"/>
                  </a:lnTo>
                  <a:lnTo>
                    <a:pt x="512" y="2"/>
                  </a:lnTo>
                  <a:lnTo>
                    <a:pt x="509" y="7"/>
                  </a:lnTo>
                  <a:lnTo>
                    <a:pt x="496" y="14"/>
                  </a:lnTo>
                  <a:lnTo>
                    <a:pt x="471" y="25"/>
                  </a:lnTo>
                  <a:lnTo>
                    <a:pt x="432" y="37"/>
                  </a:lnTo>
                  <a:lnTo>
                    <a:pt x="373" y="53"/>
                  </a:lnTo>
                  <a:lnTo>
                    <a:pt x="293" y="71"/>
                  </a:lnTo>
                  <a:lnTo>
                    <a:pt x="251" y="80"/>
                  </a:lnTo>
                  <a:lnTo>
                    <a:pt x="212" y="89"/>
                  </a:lnTo>
                  <a:lnTo>
                    <a:pt x="180" y="94"/>
                  </a:lnTo>
                  <a:lnTo>
                    <a:pt x="151" y="101"/>
                  </a:lnTo>
                  <a:lnTo>
                    <a:pt x="124" y="105"/>
                  </a:lnTo>
                  <a:lnTo>
                    <a:pt x="103" y="109"/>
                  </a:lnTo>
                  <a:lnTo>
                    <a:pt x="85" y="112"/>
                  </a:lnTo>
                  <a:lnTo>
                    <a:pt x="69" y="114"/>
                  </a:lnTo>
                  <a:lnTo>
                    <a:pt x="57" y="116"/>
                  </a:lnTo>
                  <a:lnTo>
                    <a:pt x="46" y="116"/>
                  </a:lnTo>
                  <a:lnTo>
                    <a:pt x="35" y="116"/>
                  </a:lnTo>
                  <a:lnTo>
                    <a:pt x="28" y="114"/>
                  </a:lnTo>
                  <a:lnTo>
                    <a:pt x="21" y="112"/>
                  </a:lnTo>
                  <a:lnTo>
                    <a:pt x="14" y="110"/>
                  </a:lnTo>
                  <a:lnTo>
                    <a:pt x="7" y="107"/>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4" name="Freeform 134"/>
            <p:cNvSpPr>
              <a:spLocks/>
            </p:cNvSpPr>
            <p:nvPr/>
          </p:nvSpPr>
          <p:spPr bwMode="auto">
            <a:xfrm>
              <a:off x="2594" y="2439"/>
              <a:ext cx="166" cy="319"/>
            </a:xfrm>
            <a:custGeom>
              <a:avLst/>
              <a:gdLst>
                <a:gd name="T0" fmla="*/ 100 w 166"/>
                <a:gd name="T1" fmla="*/ 0 h 319"/>
                <a:gd name="T2" fmla="*/ 104 w 166"/>
                <a:gd name="T3" fmla="*/ 0 h 319"/>
                <a:gd name="T4" fmla="*/ 112 w 166"/>
                <a:gd name="T5" fmla="*/ 4 h 319"/>
                <a:gd name="T6" fmla="*/ 125 w 166"/>
                <a:gd name="T7" fmla="*/ 13 h 319"/>
                <a:gd name="T8" fmla="*/ 137 w 166"/>
                <a:gd name="T9" fmla="*/ 25 h 319"/>
                <a:gd name="T10" fmla="*/ 150 w 166"/>
                <a:gd name="T11" fmla="*/ 46 h 319"/>
                <a:gd name="T12" fmla="*/ 160 w 166"/>
                <a:gd name="T13" fmla="*/ 77 h 319"/>
                <a:gd name="T14" fmla="*/ 166 w 166"/>
                <a:gd name="T15" fmla="*/ 118 h 319"/>
                <a:gd name="T16" fmla="*/ 164 w 166"/>
                <a:gd name="T17" fmla="*/ 170 h 319"/>
                <a:gd name="T18" fmla="*/ 157 w 166"/>
                <a:gd name="T19" fmla="*/ 216 h 319"/>
                <a:gd name="T20" fmla="*/ 148 w 166"/>
                <a:gd name="T21" fmla="*/ 252 h 319"/>
                <a:gd name="T22" fmla="*/ 136 w 166"/>
                <a:gd name="T23" fmla="*/ 278 h 319"/>
                <a:gd name="T24" fmla="*/ 121 w 166"/>
                <a:gd name="T25" fmla="*/ 298 h 319"/>
                <a:gd name="T26" fmla="*/ 105 w 166"/>
                <a:gd name="T27" fmla="*/ 310 h 319"/>
                <a:gd name="T28" fmla="*/ 91 w 166"/>
                <a:gd name="T29" fmla="*/ 318 h 319"/>
                <a:gd name="T30" fmla="*/ 75 w 166"/>
                <a:gd name="T31" fmla="*/ 319 h 319"/>
                <a:gd name="T32" fmla="*/ 63 w 166"/>
                <a:gd name="T33" fmla="*/ 318 h 319"/>
                <a:gd name="T34" fmla="*/ 50 w 166"/>
                <a:gd name="T35" fmla="*/ 312 h 319"/>
                <a:gd name="T36" fmla="*/ 38 w 166"/>
                <a:gd name="T37" fmla="*/ 305 h 319"/>
                <a:gd name="T38" fmla="*/ 25 w 166"/>
                <a:gd name="T39" fmla="*/ 293 h 319"/>
                <a:gd name="T40" fmla="*/ 15 w 166"/>
                <a:gd name="T41" fmla="*/ 275 h 319"/>
                <a:gd name="T42" fmla="*/ 7 w 166"/>
                <a:gd name="T43" fmla="*/ 250 h 319"/>
                <a:gd name="T44" fmla="*/ 2 w 166"/>
                <a:gd name="T45" fmla="*/ 218 h 319"/>
                <a:gd name="T46" fmla="*/ 0 w 166"/>
                <a:gd name="T47" fmla="*/ 178 h 319"/>
                <a:gd name="T48" fmla="*/ 4 w 166"/>
                <a:gd name="T49" fmla="*/ 128 h 319"/>
                <a:gd name="T50" fmla="*/ 13 w 166"/>
                <a:gd name="T51" fmla="*/ 84 h 319"/>
                <a:gd name="T52" fmla="*/ 25 w 166"/>
                <a:gd name="T53" fmla="*/ 52 h 319"/>
                <a:gd name="T54" fmla="*/ 41 w 166"/>
                <a:gd name="T55" fmla="*/ 29 h 319"/>
                <a:gd name="T56" fmla="*/ 57 w 166"/>
                <a:gd name="T57" fmla="*/ 13 h 319"/>
                <a:gd name="T58" fmla="*/ 73 w 166"/>
                <a:gd name="T59" fmla="*/ 5 h 319"/>
                <a:gd name="T60" fmla="*/ 88 w 166"/>
                <a:gd name="T61" fmla="*/ 2 h 319"/>
                <a:gd name="T62" fmla="*/ 96 w 166"/>
                <a:gd name="T63" fmla="*/ 0 h 319"/>
                <a:gd name="T64" fmla="*/ 100 w 166"/>
                <a:gd name="T6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6" h="319">
                  <a:moveTo>
                    <a:pt x="100" y="0"/>
                  </a:moveTo>
                  <a:lnTo>
                    <a:pt x="104" y="0"/>
                  </a:lnTo>
                  <a:lnTo>
                    <a:pt x="112" y="4"/>
                  </a:lnTo>
                  <a:lnTo>
                    <a:pt x="125" y="13"/>
                  </a:lnTo>
                  <a:lnTo>
                    <a:pt x="137" y="25"/>
                  </a:lnTo>
                  <a:lnTo>
                    <a:pt x="150" y="46"/>
                  </a:lnTo>
                  <a:lnTo>
                    <a:pt x="160" y="77"/>
                  </a:lnTo>
                  <a:lnTo>
                    <a:pt x="166" y="118"/>
                  </a:lnTo>
                  <a:lnTo>
                    <a:pt x="164" y="170"/>
                  </a:lnTo>
                  <a:lnTo>
                    <a:pt x="157" y="216"/>
                  </a:lnTo>
                  <a:lnTo>
                    <a:pt x="148" y="252"/>
                  </a:lnTo>
                  <a:lnTo>
                    <a:pt x="136" y="278"/>
                  </a:lnTo>
                  <a:lnTo>
                    <a:pt x="121" y="298"/>
                  </a:lnTo>
                  <a:lnTo>
                    <a:pt x="105" y="310"/>
                  </a:lnTo>
                  <a:lnTo>
                    <a:pt x="91" y="318"/>
                  </a:lnTo>
                  <a:lnTo>
                    <a:pt x="75" y="319"/>
                  </a:lnTo>
                  <a:lnTo>
                    <a:pt x="63" y="318"/>
                  </a:lnTo>
                  <a:lnTo>
                    <a:pt x="50" y="312"/>
                  </a:lnTo>
                  <a:lnTo>
                    <a:pt x="38" y="305"/>
                  </a:lnTo>
                  <a:lnTo>
                    <a:pt x="25" y="293"/>
                  </a:lnTo>
                  <a:lnTo>
                    <a:pt x="15" y="275"/>
                  </a:lnTo>
                  <a:lnTo>
                    <a:pt x="7" y="250"/>
                  </a:lnTo>
                  <a:lnTo>
                    <a:pt x="2" y="218"/>
                  </a:lnTo>
                  <a:lnTo>
                    <a:pt x="0" y="178"/>
                  </a:lnTo>
                  <a:lnTo>
                    <a:pt x="4" y="128"/>
                  </a:lnTo>
                  <a:lnTo>
                    <a:pt x="13" y="84"/>
                  </a:lnTo>
                  <a:lnTo>
                    <a:pt x="25" y="52"/>
                  </a:lnTo>
                  <a:lnTo>
                    <a:pt x="41" y="29"/>
                  </a:lnTo>
                  <a:lnTo>
                    <a:pt x="57" y="13"/>
                  </a:lnTo>
                  <a:lnTo>
                    <a:pt x="73" y="5"/>
                  </a:lnTo>
                  <a:lnTo>
                    <a:pt x="88" y="2"/>
                  </a:lnTo>
                  <a:lnTo>
                    <a:pt x="96" y="0"/>
                  </a:lnTo>
                  <a:lnTo>
                    <a:pt x="100"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5" name="Freeform 135"/>
            <p:cNvSpPr>
              <a:spLocks/>
            </p:cNvSpPr>
            <p:nvPr/>
          </p:nvSpPr>
          <p:spPr bwMode="auto">
            <a:xfrm>
              <a:off x="3658" y="2371"/>
              <a:ext cx="171" cy="289"/>
            </a:xfrm>
            <a:custGeom>
              <a:avLst/>
              <a:gdLst>
                <a:gd name="T0" fmla="*/ 82 w 171"/>
                <a:gd name="T1" fmla="*/ 0 h 289"/>
                <a:gd name="T2" fmla="*/ 86 w 171"/>
                <a:gd name="T3" fmla="*/ 0 h 289"/>
                <a:gd name="T4" fmla="*/ 98 w 171"/>
                <a:gd name="T5" fmla="*/ 4 h 289"/>
                <a:gd name="T6" fmla="*/ 112 w 171"/>
                <a:gd name="T7" fmla="*/ 9 h 289"/>
                <a:gd name="T8" fmla="*/ 130 w 171"/>
                <a:gd name="T9" fmla="*/ 20 h 289"/>
                <a:gd name="T10" fmla="*/ 146 w 171"/>
                <a:gd name="T11" fmla="*/ 40 h 289"/>
                <a:gd name="T12" fmla="*/ 160 w 171"/>
                <a:gd name="T13" fmla="*/ 68 h 289"/>
                <a:gd name="T14" fmla="*/ 169 w 171"/>
                <a:gd name="T15" fmla="*/ 106 h 289"/>
                <a:gd name="T16" fmla="*/ 171 w 171"/>
                <a:gd name="T17" fmla="*/ 157 h 289"/>
                <a:gd name="T18" fmla="*/ 164 w 171"/>
                <a:gd name="T19" fmla="*/ 204 h 289"/>
                <a:gd name="T20" fmla="*/ 151 w 171"/>
                <a:gd name="T21" fmla="*/ 238 h 289"/>
                <a:gd name="T22" fmla="*/ 137 w 171"/>
                <a:gd name="T23" fmla="*/ 261 h 289"/>
                <a:gd name="T24" fmla="*/ 121 w 171"/>
                <a:gd name="T25" fmla="*/ 277 h 289"/>
                <a:gd name="T26" fmla="*/ 105 w 171"/>
                <a:gd name="T27" fmla="*/ 284 h 289"/>
                <a:gd name="T28" fmla="*/ 91 w 171"/>
                <a:gd name="T29" fmla="*/ 289 h 289"/>
                <a:gd name="T30" fmla="*/ 80 w 171"/>
                <a:gd name="T31" fmla="*/ 289 h 289"/>
                <a:gd name="T32" fmla="*/ 75 w 171"/>
                <a:gd name="T33" fmla="*/ 289 h 289"/>
                <a:gd name="T34" fmla="*/ 70 w 171"/>
                <a:gd name="T35" fmla="*/ 287 h 289"/>
                <a:gd name="T36" fmla="*/ 61 w 171"/>
                <a:gd name="T37" fmla="*/ 282 h 289"/>
                <a:gd name="T38" fmla="*/ 46 w 171"/>
                <a:gd name="T39" fmla="*/ 273 h 289"/>
                <a:gd name="T40" fmla="*/ 32 w 171"/>
                <a:gd name="T41" fmla="*/ 259 h 289"/>
                <a:gd name="T42" fmla="*/ 18 w 171"/>
                <a:gd name="T43" fmla="*/ 238 h 289"/>
                <a:gd name="T44" fmla="*/ 6 w 171"/>
                <a:gd name="T45" fmla="*/ 209 h 289"/>
                <a:gd name="T46" fmla="*/ 0 w 171"/>
                <a:gd name="T47" fmla="*/ 172 h 289"/>
                <a:gd name="T48" fmla="*/ 0 w 171"/>
                <a:gd name="T49" fmla="*/ 125 h 289"/>
                <a:gd name="T50" fmla="*/ 7 w 171"/>
                <a:gd name="T51" fmla="*/ 82 h 289"/>
                <a:gd name="T52" fmla="*/ 18 w 171"/>
                <a:gd name="T53" fmla="*/ 50 h 289"/>
                <a:gd name="T54" fmla="*/ 32 w 171"/>
                <a:gd name="T55" fmla="*/ 29 h 289"/>
                <a:gd name="T56" fmla="*/ 46 w 171"/>
                <a:gd name="T57" fmla="*/ 15 h 289"/>
                <a:gd name="T58" fmla="*/ 59 w 171"/>
                <a:gd name="T59" fmla="*/ 6 h 289"/>
                <a:gd name="T60" fmla="*/ 71 w 171"/>
                <a:gd name="T61" fmla="*/ 2 h 289"/>
                <a:gd name="T62" fmla="*/ 78 w 171"/>
                <a:gd name="T63" fmla="*/ 0 h 289"/>
                <a:gd name="T64" fmla="*/ 82 w 171"/>
                <a:gd name="T65"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1" h="289">
                  <a:moveTo>
                    <a:pt x="82" y="0"/>
                  </a:moveTo>
                  <a:lnTo>
                    <a:pt x="86" y="0"/>
                  </a:lnTo>
                  <a:lnTo>
                    <a:pt x="98" y="4"/>
                  </a:lnTo>
                  <a:lnTo>
                    <a:pt x="112" y="9"/>
                  </a:lnTo>
                  <a:lnTo>
                    <a:pt x="130" y="20"/>
                  </a:lnTo>
                  <a:lnTo>
                    <a:pt x="146" y="40"/>
                  </a:lnTo>
                  <a:lnTo>
                    <a:pt x="160" y="68"/>
                  </a:lnTo>
                  <a:lnTo>
                    <a:pt x="169" y="106"/>
                  </a:lnTo>
                  <a:lnTo>
                    <a:pt x="171" y="157"/>
                  </a:lnTo>
                  <a:lnTo>
                    <a:pt x="164" y="204"/>
                  </a:lnTo>
                  <a:lnTo>
                    <a:pt x="151" y="238"/>
                  </a:lnTo>
                  <a:lnTo>
                    <a:pt x="137" y="261"/>
                  </a:lnTo>
                  <a:lnTo>
                    <a:pt x="121" y="277"/>
                  </a:lnTo>
                  <a:lnTo>
                    <a:pt x="105" y="284"/>
                  </a:lnTo>
                  <a:lnTo>
                    <a:pt x="91" y="289"/>
                  </a:lnTo>
                  <a:lnTo>
                    <a:pt x="80" y="289"/>
                  </a:lnTo>
                  <a:lnTo>
                    <a:pt x="75" y="289"/>
                  </a:lnTo>
                  <a:lnTo>
                    <a:pt x="70" y="287"/>
                  </a:lnTo>
                  <a:lnTo>
                    <a:pt x="61" y="282"/>
                  </a:lnTo>
                  <a:lnTo>
                    <a:pt x="46" y="273"/>
                  </a:lnTo>
                  <a:lnTo>
                    <a:pt x="32" y="259"/>
                  </a:lnTo>
                  <a:lnTo>
                    <a:pt x="18" y="238"/>
                  </a:lnTo>
                  <a:lnTo>
                    <a:pt x="6" y="209"/>
                  </a:lnTo>
                  <a:lnTo>
                    <a:pt x="0" y="172"/>
                  </a:lnTo>
                  <a:lnTo>
                    <a:pt x="0" y="125"/>
                  </a:lnTo>
                  <a:lnTo>
                    <a:pt x="7" y="82"/>
                  </a:lnTo>
                  <a:lnTo>
                    <a:pt x="18" y="50"/>
                  </a:lnTo>
                  <a:lnTo>
                    <a:pt x="32" y="29"/>
                  </a:lnTo>
                  <a:lnTo>
                    <a:pt x="46" y="15"/>
                  </a:lnTo>
                  <a:lnTo>
                    <a:pt x="59" y="6"/>
                  </a:lnTo>
                  <a:lnTo>
                    <a:pt x="71" y="2"/>
                  </a:lnTo>
                  <a:lnTo>
                    <a:pt x="78" y="0"/>
                  </a:lnTo>
                  <a:lnTo>
                    <a:pt x="82" y="0"/>
                  </a:lnTo>
                  <a:close/>
                </a:path>
              </a:pathLst>
            </a:custGeom>
            <a:solidFill>
              <a:srgbClr val="A8B5B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6" name="Freeform 136"/>
            <p:cNvSpPr>
              <a:spLocks/>
            </p:cNvSpPr>
            <p:nvPr/>
          </p:nvSpPr>
          <p:spPr bwMode="auto">
            <a:xfrm>
              <a:off x="2760" y="2154"/>
              <a:ext cx="73" cy="39"/>
            </a:xfrm>
            <a:custGeom>
              <a:avLst/>
              <a:gdLst>
                <a:gd name="T0" fmla="*/ 21 w 73"/>
                <a:gd name="T1" fmla="*/ 5 h 39"/>
                <a:gd name="T2" fmla="*/ 28 w 73"/>
                <a:gd name="T3" fmla="*/ 3 h 39"/>
                <a:gd name="T4" fmla="*/ 44 w 73"/>
                <a:gd name="T5" fmla="*/ 0 h 39"/>
                <a:gd name="T6" fmla="*/ 60 w 73"/>
                <a:gd name="T7" fmla="*/ 3 h 39"/>
                <a:gd name="T8" fmla="*/ 73 w 73"/>
                <a:gd name="T9" fmla="*/ 17 h 39"/>
                <a:gd name="T10" fmla="*/ 73 w 73"/>
                <a:gd name="T11" fmla="*/ 26 h 39"/>
                <a:gd name="T12" fmla="*/ 69 w 73"/>
                <a:gd name="T13" fmla="*/ 34 h 39"/>
                <a:gd name="T14" fmla="*/ 62 w 73"/>
                <a:gd name="T15" fmla="*/ 37 h 39"/>
                <a:gd name="T16" fmla="*/ 51 w 73"/>
                <a:gd name="T17" fmla="*/ 39 h 39"/>
                <a:gd name="T18" fmla="*/ 41 w 73"/>
                <a:gd name="T19" fmla="*/ 39 h 39"/>
                <a:gd name="T20" fmla="*/ 28 w 73"/>
                <a:gd name="T21" fmla="*/ 37 h 39"/>
                <a:gd name="T22" fmla="*/ 18 w 73"/>
                <a:gd name="T23" fmla="*/ 35 h 39"/>
                <a:gd name="T24" fmla="*/ 9 w 73"/>
                <a:gd name="T25" fmla="*/ 32 h 39"/>
                <a:gd name="T26" fmla="*/ 0 w 73"/>
                <a:gd name="T27" fmla="*/ 25 h 39"/>
                <a:gd name="T28" fmla="*/ 3 w 73"/>
                <a:gd name="T29" fmla="*/ 17 h 39"/>
                <a:gd name="T30" fmla="*/ 12 w 73"/>
                <a:gd name="T31" fmla="*/ 10 h 39"/>
                <a:gd name="T32" fmla="*/ 21 w 73"/>
                <a:gd name="T33" fmla="*/ 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39">
                  <a:moveTo>
                    <a:pt x="21" y="5"/>
                  </a:moveTo>
                  <a:lnTo>
                    <a:pt x="28" y="3"/>
                  </a:lnTo>
                  <a:lnTo>
                    <a:pt x="44" y="0"/>
                  </a:lnTo>
                  <a:lnTo>
                    <a:pt x="60" y="3"/>
                  </a:lnTo>
                  <a:lnTo>
                    <a:pt x="73" y="17"/>
                  </a:lnTo>
                  <a:lnTo>
                    <a:pt x="73" y="26"/>
                  </a:lnTo>
                  <a:lnTo>
                    <a:pt x="69" y="34"/>
                  </a:lnTo>
                  <a:lnTo>
                    <a:pt x="62" y="37"/>
                  </a:lnTo>
                  <a:lnTo>
                    <a:pt x="51" y="39"/>
                  </a:lnTo>
                  <a:lnTo>
                    <a:pt x="41" y="39"/>
                  </a:lnTo>
                  <a:lnTo>
                    <a:pt x="28" y="37"/>
                  </a:lnTo>
                  <a:lnTo>
                    <a:pt x="18" y="35"/>
                  </a:lnTo>
                  <a:lnTo>
                    <a:pt x="9" y="32"/>
                  </a:lnTo>
                  <a:lnTo>
                    <a:pt x="0" y="25"/>
                  </a:lnTo>
                  <a:lnTo>
                    <a:pt x="3" y="17"/>
                  </a:lnTo>
                  <a:lnTo>
                    <a:pt x="12" y="10"/>
                  </a:lnTo>
                  <a:lnTo>
                    <a:pt x="2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7" name="Freeform 137"/>
            <p:cNvSpPr>
              <a:spLocks/>
            </p:cNvSpPr>
            <p:nvPr/>
          </p:nvSpPr>
          <p:spPr bwMode="auto">
            <a:xfrm>
              <a:off x="2628" y="2491"/>
              <a:ext cx="84" cy="216"/>
            </a:xfrm>
            <a:custGeom>
              <a:avLst/>
              <a:gdLst>
                <a:gd name="T0" fmla="*/ 45 w 84"/>
                <a:gd name="T1" fmla="*/ 0 h 216"/>
                <a:gd name="T2" fmla="*/ 38 w 84"/>
                <a:gd name="T3" fmla="*/ 5 h 216"/>
                <a:gd name="T4" fmla="*/ 22 w 84"/>
                <a:gd name="T5" fmla="*/ 25 h 216"/>
                <a:gd name="T6" fmla="*/ 6 w 84"/>
                <a:gd name="T7" fmla="*/ 66 h 216"/>
                <a:gd name="T8" fmla="*/ 0 w 84"/>
                <a:gd name="T9" fmla="*/ 132 h 216"/>
                <a:gd name="T10" fmla="*/ 4 w 84"/>
                <a:gd name="T11" fmla="*/ 166 h 216"/>
                <a:gd name="T12" fmla="*/ 11 w 84"/>
                <a:gd name="T13" fmla="*/ 191 h 216"/>
                <a:gd name="T14" fmla="*/ 22 w 84"/>
                <a:gd name="T15" fmla="*/ 207 h 216"/>
                <a:gd name="T16" fmla="*/ 34 w 84"/>
                <a:gd name="T17" fmla="*/ 214 h 216"/>
                <a:gd name="T18" fmla="*/ 48 w 84"/>
                <a:gd name="T19" fmla="*/ 216 h 216"/>
                <a:gd name="T20" fmla="*/ 61 w 84"/>
                <a:gd name="T21" fmla="*/ 210 h 216"/>
                <a:gd name="T22" fmla="*/ 71 w 84"/>
                <a:gd name="T23" fmla="*/ 200 h 216"/>
                <a:gd name="T24" fmla="*/ 80 w 84"/>
                <a:gd name="T25" fmla="*/ 185 h 216"/>
                <a:gd name="T26" fmla="*/ 84 w 84"/>
                <a:gd name="T27" fmla="*/ 175 h 216"/>
                <a:gd name="T28" fmla="*/ 84 w 84"/>
                <a:gd name="T29" fmla="*/ 171 h 216"/>
                <a:gd name="T30" fmla="*/ 78 w 84"/>
                <a:gd name="T31" fmla="*/ 171 h 216"/>
                <a:gd name="T32" fmla="*/ 71 w 84"/>
                <a:gd name="T33" fmla="*/ 176 h 216"/>
                <a:gd name="T34" fmla="*/ 62 w 84"/>
                <a:gd name="T35" fmla="*/ 182 h 216"/>
                <a:gd name="T36" fmla="*/ 54 w 84"/>
                <a:gd name="T37" fmla="*/ 187 h 216"/>
                <a:gd name="T38" fmla="*/ 45 w 84"/>
                <a:gd name="T39" fmla="*/ 187 h 216"/>
                <a:gd name="T40" fmla="*/ 36 w 84"/>
                <a:gd name="T41" fmla="*/ 184 h 216"/>
                <a:gd name="T42" fmla="*/ 25 w 84"/>
                <a:gd name="T43" fmla="*/ 153 h 216"/>
                <a:gd name="T44" fmla="*/ 23 w 84"/>
                <a:gd name="T45" fmla="*/ 101 h 216"/>
                <a:gd name="T46" fmla="*/ 29 w 84"/>
                <a:gd name="T47" fmla="*/ 44 h 216"/>
                <a:gd name="T48" fmla="*/ 45 w 84"/>
                <a:gd name="T4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4" h="216">
                  <a:moveTo>
                    <a:pt x="45" y="0"/>
                  </a:moveTo>
                  <a:lnTo>
                    <a:pt x="38" y="5"/>
                  </a:lnTo>
                  <a:lnTo>
                    <a:pt x="22" y="25"/>
                  </a:lnTo>
                  <a:lnTo>
                    <a:pt x="6" y="66"/>
                  </a:lnTo>
                  <a:lnTo>
                    <a:pt x="0" y="132"/>
                  </a:lnTo>
                  <a:lnTo>
                    <a:pt x="4" y="166"/>
                  </a:lnTo>
                  <a:lnTo>
                    <a:pt x="11" y="191"/>
                  </a:lnTo>
                  <a:lnTo>
                    <a:pt x="22" y="207"/>
                  </a:lnTo>
                  <a:lnTo>
                    <a:pt x="34" y="214"/>
                  </a:lnTo>
                  <a:lnTo>
                    <a:pt x="48" y="216"/>
                  </a:lnTo>
                  <a:lnTo>
                    <a:pt x="61" y="210"/>
                  </a:lnTo>
                  <a:lnTo>
                    <a:pt x="71" y="200"/>
                  </a:lnTo>
                  <a:lnTo>
                    <a:pt x="80" y="185"/>
                  </a:lnTo>
                  <a:lnTo>
                    <a:pt x="84" y="175"/>
                  </a:lnTo>
                  <a:lnTo>
                    <a:pt x="84" y="171"/>
                  </a:lnTo>
                  <a:lnTo>
                    <a:pt x="78" y="171"/>
                  </a:lnTo>
                  <a:lnTo>
                    <a:pt x="71" y="176"/>
                  </a:lnTo>
                  <a:lnTo>
                    <a:pt x="62" y="182"/>
                  </a:lnTo>
                  <a:lnTo>
                    <a:pt x="54" y="187"/>
                  </a:lnTo>
                  <a:lnTo>
                    <a:pt x="45" y="187"/>
                  </a:lnTo>
                  <a:lnTo>
                    <a:pt x="36" y="184"/>
                  </a:lnTo>
                  <a:lnTo>
                    <a:pt x="25" y="153"/>
                  </a:lnTo>
                  <a:lnTo>
                    <a:pt x="23" y="101"/>
                  </a:lnTo>
                  <a:lnTo>
                    <a:pt x="29" y="44"/>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8" name="Freeform 138"/>
            <p:cNvSpPr>
              <a:spLocks/>
            </p:cNvSpPr>
            <p:nvPr/>
          </p:nvSpPr>
          <p:spPr bwMode="auto">
            <a:xfrm>
              <a:off x="3687" y="2425"/>
              <a:ext cx="103" cy="191"/>
            </a:xfrm>
            <a:custGeom>
              <a:avLst/>
              <a:gdLst>
                <a:gd name="T0" fmla="*/ 44 w 103"/>
                <a:gd name="T1" fmla="*/ 2 h 191"/>
                <a:gd name="T2" fmla="*/ 41 w 103"/>
                <a:gd name="T3" fmla="*/ 5 h 191"/>
                <a:gd name="T4" fmla="*/ 32 w 103"/>
                <a:gd name="T5" fmla="*/ 12 h 191"/>
                <a:gd name="T6" fmla="*/ 21 w 103"/>
                <a:gd name="T7" fmla="*/ 27 h 191"/>
                <a:gd name="T8" fmla="*/ 10 w 103"/>
                <a:gd name="T9" fmla="*/ 46 h 191"/>
                <a:gd name="T10" fmla="*/ 1 w 103"/>
                <a:gd name="T11" fmla="*/ 69 h 191"/>
                <a:gd name="T12" fmla="*/ 0 w 103"/>
                <a:gd name="T13" fmla="*/ 98 h 191"/>
                <a:gd name="T14" fmla="*/ 5 w 103"/>
                <a:gd name="T15" fmla="*/ 132 h 191"/>
                <a:gd name="T16" fmla="*/ 23 w 103"/>
                <a:gd name="T17" fmla="*/ 171 h 191"/>
                <a:gd name="T18" fmla="*/ 35 w 103"/>
                <a:gd name="T19" fmla="*/ 185 h 191"/>
                <a:gd name="T20" fmla="*/ 49 w 103"/>
                <a:gd name="T21" fmla="*/ 191 h 191"/>
                <a:gd name="T22" fmla="*/ 64 w 103"/>
                <a:gd name="T23" fmla="*/ 187 h 191"/>
                <a:gd name="T24" fmla="*/ 76 w 103"/>
                <a:gd name="T25" fmla="*/ 180 h 191"/>
                <a:gd name="T26" fmla="*/ 87 w 103"/>
                <a:gd name="T27" fmla="*/ 167 h 191"/>
                <a:gd name="T28" fmla="*/ 96 w 103"/>
                <a:gd name="T29" fmla="*/ 155 h 191"/>
                <a:gd name="T30" fmla="*/ 101 w 103"/>
                <a:gd name="T31" fmla="*/ 142 h 191"/>
                <a:gd name="T32" fmla="*/ 103 w 103"/>
                <a:gd name="T33" fmla="*/ 135 h 191"/>
                <a:gd name="T34" fmla="*/ 99 w 103"/>
                <a:gd name="T35" fmla="*/ 134 h 191"/>
                <a:gd name="T36" fmla="*/ 92 w 103"/>
                <a:gd name="T37" fmla="*/ 139 h 191"/>
                <a:gd name="T38" fmla="*/ 85 w 103"/>
                <a:gd name="T39" fmla="*/ 146 h 191"/>
                <a:gd name="T40" fmla="*/ 74 w 103"/>
                <a:gd name="T41" fmla="*/ 155 h 191"/>
                <a:gd name="T42" fmla="*/ 65 w 103"/>
                <a:gd name="T43" fmla="*/ 164 h 191"/>
                <a:gd name="T44" fmla="*/ 55 w 103"/>
                <a:gd name="T45" fmla="*/ 166 h 191"/>
                <a:gd name="T46" fmla="*/ 44 w 103"/>
                <a:gd name="T47" fmla="*/ 162 h 191"/>
                <a:gd name="T48" fmla="*/ 35 w 103"/>
                <a:gd name="T49" fmla="*/ 150 h 191"/>
                <a:gd name="T50" fmla="*/ 25 w 103"/>
                <a:gd name="T51" fmla="*/ 112 h 191"/>
                <a:gd name="T52" fmla="*/ 23 w 103"/>
                <a:gd name="T53" fmla="*/ 80 h 191"/>
                <a:gd name="T54" fmla="*/ 28 w 103"/>
                <a:gd name="T55" fmla="*/ 53 h 191"/>
                <a:gd name="T56" fmla="*/ 37 w 103"/>
                <a:gd name="T57" fmla="*/ 30 h 191"/>
                <a:gd name="T58" fmla="*/ 48 w 103"/>
                <a:gd name="T59" fmla="*/ 14 h 191"/>
                <a:gd name="T60" fmla="*/ 53 w 103"/>
                <a:gd name="T61" fmla="*/ 3 h 191"/>
                <a:gd name="T62" fmla="*/ 53 w 103"/>
                <a:gd name="T63" fmla="*/ 0 h 191"/>
                <a:gd name="T64" fmla="*/ 44 w 103"/>
                <a:gd name="T65" fmla="*/ 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91">
                  <a:moveTo>
                    <a:pt x="44" y="2"/>
                  </a:moveTo>
                  <a:lnTo>
                    <a:pt x="41" y="5"/>
                  </a:lnTo>
                  <a:lnTo>
                    <a:pt x="32" y="12"/>
                  </a:lnTo>
                  <a:lnTo>
                    <a:pt x="21" y="27"/>
                  </a:lnTo>
                  <a:lnTo>
                    <a:pt x="10" y="46"/>
                  </a:lnTo>
                  <a:lnTo>
                    <a:pt x="1" y="69"/>
                  </a:lnTo>
                  <a:lnTo>
                    <a:pt x="0" y="98"/>
                  </a:lnTo>
                  <a:lnTo>
                    <a:pt x="5" y="132"/>
                  </a:lnTo>
                  <a:lnTo>
                    <a:pt x="23" y="171"/>
                  </a:lnTo>
                  <a:lnTo>
                    <a:pt x="35" y="185"/>
                  </a:lnTo>
                  <a:lnTo>
                    <a:pt x="49" y="191"/>
                  </a:lnTo>
                  <a:lnTo>
                    <a:pt x="64" y="187"/>
                  </a:lnTo>
                  <a:lnTo>
                    <a:pt x="76" y="180"/>
                  </a:lnTo>
                  <a:lnTo>
                    <a:pt x="87" y="167"/>
                  </a:lnTo>
                  <a:lnTo>
                    <a:pt x="96" y="155"/>
                  </a:lnTo>
                  <a:lnTo>
                    <a:pt x="101" y="142"/>
                  </a:lnTo>
                  <a:lnTo>
                    <a:pt x="103" y="135"/>
                  </a:lnTo>
                  <a:lnTo>
                    <a:pt x="99" y="134"/>
                  </a:lnTo>
                  <a:lnTo>
                    <a:pt x="92" y="139"/>
                  </a:lnTo>
                  <a:lnTo>
                    <a:pt x="85" y="146"/>
                  </a:lnTo>
                  <a:lnTo>
                    <a:pt x="74" y="155"/>
                  </a:lnTo>
                  <a:lnTo>
                    <a:pt x="65" y="164"/>
                  </a:lnTo>
                  <a:lnTo>
                    <a:pt x="55" y="166"/>
                  </a:lnTo>
                  <a:lnTo>
                    <a:pt x="44" y="162"/>
                  </a:lnTo>
                  <a:lnTo>
                    <a:pt x="35" y="150"/>
                  </a:lnTo>
                  <a:lnTo>
                    <a:pt x="25" y="112"/>
                  </a:lnTo>
                  <a:lnTo>
                    <a:pt x="23" y="80"/>
                  </a:lnTo>
                  <a:lnTo>
                    <a:pt x="28" y="53"/>
                  </a:lnTo>
                  <a:lnTo>
                    <a:pt x="37" y="30"/>
                  </a:lnTo>
                  <a:lnTo>
                    <a:pt x="48" y="14"/>
                  </a:lnTo>
                  <a:lnTo>
                    <a:pt x="53" y="3"/>
                  </a:lnTo>
                  <a:lnTo>
                    <a:pt x="53" y="0"/>
                  </a:lnTo>
                  <a:lnTo>
                    <a:pt x="4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19" name="Freeform 139"/>
            <p:cNvSpPr>
              <a:spLocks/>
            </p:cNvSpPr>
            <p:nvPr/>
          </p:nvSpPr>
          <p:spPr bwMode="auto">
            <a:xfrm>
              <a:off x="2294" y="1599"/>
              <a:ext cx="489" cy="235"/>
            </a:xfrm>
            <a:custGeom>
              <a:avLst/>
              <a:gdLst>
                <a:gd name="T0" fmla="*/ 9 w 489"/>
                <a:gd name="T1" fmla="*/ 203 h 235"/>
                <a:gd name="T2" fmla="*/ 37 w 489"/>
                <a:gd name="T3" fmla="*/ 178 h 235"/>
                <a:gd name="T4" fmla="*/ 78 w 489"/>
                <a:gd name="T5" fmla="*/ 150 h 235"/>
                <a:gd name="T6" fmla="*/ 119 w 489"/>
                <a:gd name="T7" fmla="*/ 134 h 235"/>
                <a:gd name="T8" fmla="*/ 149 w 489"/>
                <a:gd name="T9" fmla="*/ 141 h 235"/>
                <a:gd name="T10" fmla="*/ 174 w 489"/>
                <a:gd name="T11" fmla="*/ 139 h 235"/>
                <a:gd name="T12" fmla="*/ 199 w 489"/>
                <a:gd name="T13" fmla="*/ 127 h 235"/>
                <a:gd name="T14" fmla="*/ 229 w 489"/>
                <a:gd name="T15" fmla="*/ 107 h 235"/>
                <a:gd name="T16" fmla="*/ 263 w 489"/>
                <a:gd name="T17" fmla="*/ 87 h 235"/>
                <a:gd name="T18" fmla="*/ 284 w 489"/>
                <a:gd name="T19" fmla="*/ 68 h 235"/>
                <a:gd name="T20" fmla="*/ 304 w 489"/>
                <a:gd name="T21" fmla="*/ 53 h 235"/>
                <a:gd name="T22" fmla="*/ 332 w 489"/>
                <a:gd name="T23" fmla="*/ 48 h 235"/>
                <a:gd name="T24" fmla="*/ 377 w 489"/>
                <a:gd name="T25" fmla="*/ 53 h 235"/>
                <a:gd name="T26" fmla="*/ 414 w 489"/>
                <a:gd name="T27" fmla="*/ 43 h 235"/>
                <a:gd name="T28" fmla="*/ 443 w 489"/>
                <a:gd name="T29" fmla="*/ 23 h 235"/>
                <a:gd name="T30" fmla="*/ 466 w 489"/>
                <a:gd name="T31" fmla="*/ 5 h 235"/>
                <a:gd name="T32" fmla="*/ 487 w 489"/>
                <a:gd name="T33" fmla="*/ 2 h 235"/>
                <a:gd name="T34" fmla="*/ 482 w 489"/>
                <a:gd name="T35" fmla="*/ 30 h 235"/>
                <a:gd name="T36" fmla="*/ 452 w 489"/>
                <a:gd name="T37" fmla="*/ 57 h 235"/>
                <a:gd name="T38" fmla="*/ 420 w 489"/>
                <a:gd name="T39" fmla="*/ 66 h 235"/>
                <a:gd name="T40" fmla="*/ 382 w 489"/>
                <a:gd name="T41" fmla="*/ 71 h 235"/>
                <a:gd name="T42" fmla="*/ 338 w 489"/>
                <a:gd name="T43" fmla="*/ 84 h 235"/>
                <a:gd name="T44" fmla="*/ 291 w 489"/>
                <a:gd name="T45" fmla="*/ 109 h 235"/>
                <a:gd name="T46" fmla="*/ 256 w 489"/>
                <a:gd name="T47" fmla="*/ 135 h 235"/>
                <a:gd name="T48" fmla="*/ 226 w 489"/>
                <a:gd name="T49" fmla="*/ 160 h 235"/>
                <a:gd name="T50" fmla="*/ 194 w 489"/>
                <a:gd name="T51" fmla="*/ 178 h 235"/>
                <a:gd name="T52" fmla="*/ 154 w 489"/>
                <a:gd name="T53" fmla="*/ 185 h 235"/>
                <a:gd name="T54" fmla="*/ 119 w 489"/>
                <a:gd name="T55" fmla="*/ 189 h 235"/>
                <a:gd name="T56" fmla="*/ 92 w 489"/>
                <a:gd name="T57" fmla="*/ 191 h 235"/>
                <a:gd name="T58" fmla="*/ 71 w 489"/>
                <a:gd name="T59" fmla="*/ 198 h 235"/>
                <a:gd name="T60" fmla="*/ 53 w 489"/>
                <a:gd name="T61" fmla="*/ 214 h 235"/>
                <a:gd name="T62" fmla="*/ 30 w 489"/>
                <a:gd name="T63" fmla="*/ 230 h 235"/>
                <a:gd name="T64" fmla="*/ 9 w 489"/>
                <a:gd name="T65" fmla="*/ 235 h 235"/>
                <a:gd name="T66" fmla="*/ 0 w 489"/>
                <a:gd name="T67" fmla="*/ 22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9" h="235">
                  <a:moveTo>
                    <a:pt x="5" y="207"/>
                  </a:moveTo>
                  <a:lnTo>
                    <a:pt x="9" y="203"/>
                  </a:lnTo>
                  <a:lnTo>
                    <a:pt x="19" y="193"/>
                  </a:lnTo>
                  <a:lnTo>
                    <a:pt x="37" y="178"/>
                  </a:lnTo>
                  <a:lnTo>
                    <a:pt x="57" y="164"/>
                  </a:lnTo>
                  <a:lnTo>
                    <a:pt x="78" y="150"/>
                  </a:lnTo>
                  <a:lnTo>
                    <a:pt x="99" y="139"/>
                  </a:lnTo>
                  <a:lnTo>
                    <a:pt x="119" y="134"/>
                  </a:lnTo>
                  <a:lnTo>
                    <a:pt x="135" y="135"/>
                  </a:lnTo>
                  <a:lnTo>
                    <a:pt x="149" y="141"/>
                  </a:lnTo>
                  <a:lnTo>
                    <a:pt x="162" y="143"/>
                  </a:lnTo>
                  <a:lnTo>
                    <a:pt x="174" y="139"/>
                  </a:lnTo>
                  <a:lnTo>
                    <a:pt x="187" y="134"/>
                  </a:lnTo>
                  <a:lnTo>
                    <a:pt x="199" y="127"/>
                  </a:lnTo>
                  <a:lnTo>
                    <a:pt x="213" y="118"/>
                  </a:lnTo>
                  <a:lnTo>
                    <a:pt x="229" y="107"/>
                  </a:lnTo>
                  <a:lnTo>
                    <a:pt x="247" y="98"/>
                  </a:lnTo>
                  <a:lnTo>
                    <a:pt x="263" y="87"/>
                  </a:lnTo>
                  <a:lnTo>
                    <a:pt x="275" y="78"/>
                  </a:lnTo>
                  <a:lnTo>
                    <a:pt x="284" y="68"/>
                  </a:lnTo>
                  <a:lnTo>
                    <a:pt x="293" y="59"/>
                  </a:lnTo>
                  <a:lnTo>
                    <a:pt x="304" y="53"/>
                  </a:lnTo>
                  <a:lnTo>
                    <a:pt x="316" y="48"/>
                  </a:lnTo>
                  <a:lnTo>
                    <a:pt x="332" y="48"/>
                  </a:lnTo>
                  <a:lnTo>
                    <a:pt x="354" y="52"/>
                  </a:lnTo>
                  <a:lnTo>
                    <a:pt x="377" y="53"/>
                  </a:lnTo>
                  <a:lnTo>
                    <a:pt x="396" y="50"/>
                  </a:lnTo>
                  <a:lnTo>
                    <a:pt x="414" y="43"/>
                  </a:lnTo>
                  <a:lnTo>
                    <a:pt x="430" y="34"/>
                  </a:lnTo>
                  <a:lnTo>
                    <a:pt x="443" y="23"/>
                  </a:lnTo>
                  <a:lnTo>
                    <a:pt x="455" y="12"/>
                  </a:lnTo>
                  <a:lnTo>
                    <a:pt x="466" y="5"/>
                  </a:lnTo>
                  <a:lnTo>
                    <a:pt x="475" y="0"/>
                  </a:lnTo>
                  <a:lnTo>
                    <a:pt x="487" y="2"/>
                  </a:lnTo>
                  <a:lnTo>
                    <a:pt x="489" y="12"/>
                  </a:lnTo>
                  <a:lnTo>
                    <a:pt x="482" y="30"/>
                  </a:lnTo>
                  <a:lnTo>
                    <a:pt x="464" y="50"/>
                  </a:lnTo>
                  <a:lnTo>
                    <a:pt x="452" y="57"/>
                  </a:lnTo>
                  <a:lnTo>
                    <a:pt x="437" y="62"/>
                  </a:lnTo>
                  <a:lnTo>
                    <a:pt x="420" y="66"/>
                  </a:lnTo>
                  <a:lnTo>
                    <a:pt x="402" y="69"/>
                  </a:lnTo>
                  <a:lnTo>
                    <a:pt x="382" y="71"/>
                  </a:lnTo>
                  <a:lnTo>
                    <a:pt x="361" y="77"/>
                  </a:lnTo>
                  <a:lnTo>
                    <a:pt x="338" y="84"/>
                  </a:lnTo>
                  <a:lnTo>
                    <a:pt x="315" y="94"/>
                  </a:lnTo>
                  <a:lnTo>
                    <a:pt x="291" y="109"/>
                  </a:lnTo>
                  <a:lnTo>
                    <a:pt x="274" y="121"/>
                  </a:lnTo>
                  <a:lnTo>
                    <a:pt x="256" y="135"/>
                  </a:lnTo>
                  <a:lnTo>
                    <a:pt x="242" y="148"/>
                  </a:lnTo>
                  <a:lnTo>
                    <a:pt x="226" y="160"/>
                  </a:lnTo>
                  <a:lnTo>
                    <a:pt x="211" y="169"/>
                  </a:lnTo>
                  <a:lnTo>
                    <a:pt x="194" y="178"/>
                  </a:lnTo>
                  <a:lnTo>
                    <a:pt x="174" y="184"/>
                  </a:lnTo>
                  <a:lnTo>
                    <a:pt x="154" y="185"/>
                  </a:lnTo>
                  <a:lnTo>
                    <a:pt x="137" y="187"/>
                  </a:lnTo>
                  <a:lnTo>
                    <a:pt x="119" y="189"/>
                  </a:lnTo>
                  <a:lnTo>
                    <a:pt x="105" y="189"/>
                  </a:lnTo>
                  <a:lnTo>
                    <a:pt x="92" y="191"/>
                  </a:lnTo>
                  <a:lnTo>
                    <a:pt x="80" y="193"/>
                  </a:lnTo>
                  <a:lnTo>
                    <a:pt x="71" y="198"/>
                  </a:lnTo>
                  <a:lnTo>
                    <a:pt x="62" y="205"/>
                  </a:lnTo>
                  <a:lnTo>
                    <a:pt x="53" y="214"/>
                  </a:lnTo>
                  <a:lnTo>
                    <a:pt x="42" y="223"/>
                  </a:lnTo>
                  <a:lnTo>
                    <a:pt x="30" y="230"/>
                  </a:lnTo>
                  <a:lnTo>
                    <a:pt x="18" y="235"/>
                  </a:lnTo>
                  <a:lnTo>
                    <a:pt x="9" y="235"/>
                  </a:lnTo>
                  <a:lnTo>
                    <a:pt x="1" y="232"/>
                  </a:lnTo>
                  <a:lnTo>
                    <a:pt x="0" y="223"/>
                  </a:lnTo>
                  <a:lnTo>
                    <a:pt x="5" y="207"/>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20" name="Freeform 140"/>
            <p:cNvSpPr>
              <a:spLocks/>
            </p:cNvSpPr>
            <p:nvPr/>
          </p:nvSpPr>
          <p:spPr bwMode="auto">
            <a:xfrm>
              <a:off x="3157" y="1642"/>
              <a:ext cx="261" cy="78"/>
            </a:xfrm>
            <a:custGeom>
              <a:avLst/>
              <a:gdLst>
                <a:gd name="T0" fmla="*/ 0 w 261"/>
                <a:gd name="T1" fmla="*/ 50 h 78"/>
                <a:gd name="T2" fmla="*/ 1 w 261"/>
                <a:gd name="T3" fmla="*/ 48 h 78"/>
                <a:gd name="T4" fmla="*/ 7 w 261"/>
                <a:gd name="T5" fmla="*/ 41 h 78"/>
                <a:gd name="T6" fmla="*/ 14 w 261"/>
                <a:gd name="T7" fmla="*/ 34 h 78"/>
                <a:gd name="T8" fmla="*/ 24 w 261"/>
                <a:gd name="T9" fmla="*/ 26 h 78"/>
                <a:gd name="T10" fmla="*/ 39 w 261"/>
                <a:gd name="T11" fmla="*/ 19 h 78"/>
                <a:gd name="T12" fmla="*/ 56 w 261"/>
                <a:gd name="T13" fmla="*/ 16 h 78"/>
                <a:gd name="T14" fmla="*/ 76 w 261"/>
                <a:gd name="T15" fmla="*/ 18 h 78"/>
                <a:gd name="T16" fmla="*/ 97 w 261"/>
                <a:gd name="T17" fmla="*/ 25 h 78"/>
                <a:gd name="T18" fmla="*/ 119 w 261"/>
                <a:gd name="T19" fmla="*/ 32 h 78"/>
                <a:gd name="T20" fmla="*/ 138 w 261"/>
                <a:gd name="T21" fmla="*/ 32 h 78"/>
                <a:gd name="T22" fmla="*/ 156 w 261"/>
                <a:gd name="T23" fmla="*/ 28 h 78"/>
                <a:gd name="T24" fmla="*/ 170 w 261"/>
                <a:gd name="T25" fmla="*/ 21 h 78"/>
                <a:gd name="T26" fmla="*/ 186 w 261"/>
                <a:gd name="T27" fmla="*/ 12 h 78"/>
                <a:gd name="T28" fmla="*/ 201 w 261"/>
                <a:gd name="T29" fmla="*/ 5 h 78"/>
                <a:gd name="T30" fmla="*/ 215 w 261"/>
                <a:gd name="T31" fmla="*/ 0 h 78"/>
                <a:gd name="T32" fmla="*/ 231 w 261"/>
                <a:gd name="T33" fmla="*/ 0 h 78"/>
                <a:gd name="T34" fmla="*/ 254 w 261"/>
                <a:gd name="T35" fmla="*/ 7 h 78"/>
                <a:gd name="T36" fmla="*/ 261 w 261"/>
                <a:gd name="T37" fmla="*/ 16 h 78"/>
                <a:gd name="T38" fmla="*/ 250 w 261"/>
                <a:gd name="T39" fmla="*/ 30 h 78"/>
                <a:gd name="T40" fmla="*/ 227 w 261"/>
                <a:gd name="T41" fmla="*/ 44 h 78"/>
                <a:gd name="T42" fmla="*/ 211 w 261"/>
                <a:gd name="T43" fmla="*/ 51 h 78"/>
                <a:gd name="T44" fmla="*/ 193 w 261"/>
                <a:gd name="T45" fmla="*/ 55 h 78"/>
                <a:gd name="T46" fmla="*/ 174 w 261"/>
                <a:gd name="T47" fmla="*/ 59 h 78"/>
                <a:gd name="T48" fmla="*/ 156 w 261"/>
                <a:gd name="T49" fmla="*/ 62 h 78"/>
                <a:gd name="T50" fmla="*/ 137 w 261"/>
                <a:gd name="T51" fmla="*/ 62 h 78"/>
                <a:gd name="T52" fmla="*/ 119 w 261"/>
                <a:gd name="T53" fmla="*/ 64 h 78"/>
                <a:gd name="T54" fmla="*/ 101 w 261"/>
                <a:gd name="T55" fmla="*/ 64 h 78"/>
                <a:gd name="T56" fmla="*/ 85 w 261"/>
                <a:gd name="T57" fmla="*/ 64 h 78"/>
                <a:gd name="T58" fmla="*/ 69 w 261"/>
                <a:gd name="T59" fmla="*/ 66 h 78"/>
                <a:gd name="T60" fmla="*/ 55 w 261"/>
                <a:gd name="T61" fmla="*/ 69 h 78"/>
                <a:gd name="T62" fmla="*/ 39 w 261"/>
                <a:gd name="T63" fmla="*/ 73 h 78"/>
                <a:gd name="T64" fmla="*/ 26 w 261"/>
                <a:gd name="T65" fmla="*/ 76 h 78"/>
                <a:gd name="T66" fmla="*/ 14 w 261"/>
                <a:gd name="T67" fmla="*/ 78 h 78"/>
                <a:gd name="T68" fmla="*/ 5 w 261"/>
                <a:gd name="T69" fmla="*/ 75 h 78"/>
                <a:gd name="T70" fmla="*/ 1 w 261"/>
                <a:gd name="T71" fmla="*/ 66 h 78"/>
                <a:gd name="T72" fmla="*/ 0 w 261"/>
                <a:gd name="T73"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78">
                  <a:moveTo>
                    <a:pt x="0" y="50"/>
                  </a:moveTo>
                  <a:lnTo>
                    <a:pt x="1" y="48"/>
                  </a:lnTo>
                  <a:lnTo>
                    <a:pt x="7" y="41"/>
                  </a:lnTo>
                  <a:lnTo>
                    <a:pt x="14" y="34"/>
                  </a:lnTo>
                  <a:lnTo>
                    <a:pt x="24" y="26"/>
                  </a:lnTo>
                  <a:lnTo>
                    <a:pt x="39" y="19"/>
                  </a:lnTo>
                  <a:lnTo>
                    <a:pt x="56" y="16"/>
                  </a:lnTo>
                  <a:lnTo>
                    <a:pt x="76" y="18"/>
                  </a:lnTo>
                  <a:lnTo>
                    <a:pt x="97" y="25"/>
                  </a:lnTo>
                  <a:lnTo>
                    <a:pt x="119" y="32"/>
                  </a:lnTo>
                  <a:lnTo>
                    <a:pt x="138" y="32"/>
                  </a:lnTo>
                  <a:lnTo>
                    <a:pt x="156" y="28"/>
                  </a:lnTo>
                  <a:lnTo>
                    <a:pt x="170" y="21"/>
                  </a:lnTo>
                  <a:lnTo>
                    <a:pt x="186" y="12"/>
                  </a:lnTo>
                  <a:lnTo>
                    <a:pt x="201" y="5"/>
                  </a:lnTo>
                  <a:lnTo>
                    <a:pt x="215" y="0"/>
                  </a:lnTo>
                  <a:lnTo>
                    <a:pt x="231" y="0"/>
                  </a:lnTo>
                  <a:lnTo>
                    <a:pt x="254" y="7"/>
                  </a:lnTo>
                  <a:lnTo>
                    <a:pt x="261" y="16"/>
                  </a:lnTo>
                  <a:lnTo>
                    <a:pt x="250" y="30"/>
                  </a:lnTo>
                  <a:lnTo>
                    <a:pt x="227" y="44"/>
                  </a:lnTo>
                  <a:lnTo>
                    <a:pt x="211" y="51"/>
                  </a:lnTo>
                  <a:lnTo>
                    <a:pt x="193" y="55"/>
                  </a:lnTo>
                  <a:lnTo>
                    <a:pt x="174" y="59"/>
                  </a:lnTo>
                  <a:lnTo>
                    <a:pt x="156" y="62"/>
                  </a:lnTo>
                  <a:lnTo>
                    <a:pt x="137" y="62"/>
                  </a:lnTo>
                  <a:lnTo>
                    <a:pt x="119" y="64"/>
                  </a:lnTo>
                  <a:lnTo>
                    <a:pt x="101" y="64"/>
                  </a:lnTo>
                  <a:lnTo>
                    <a:pt x="85" y="64"/>
                  </a:lnTo>
                  <a:lnTo>
                    <a:pt x="69" y="66"/>
                  </a:lnTo>
                  <a:lnTo>
                    <a:pt x="55" y="69"/>
                  </a:lnTo>
                  <a:lnTo>
                    <a:pt x="39" y="73"/>
                  </a:lnTo>
                  <a:lnTo>
                    <a:pt x="26" y="76"/>
                  </a:lnTo>
                  <a:lnTo>
                    <a:pt x="14" y="78"/>
                  </a:lnTo>
                  <a:lnTo>
                    <a:pt x="5" y="75"/>
                  </a:lnTo>
                  <a:lnTo>
                    <a:pt x="1" y="66"/>
                  </a:lnTo>
                  <a:lnTo>
                    <a:pt x="0" y="50"/>
                  </a:lnTo>
                  <a:close/>
                </a:path>
              </a:pathLst>
            </a:custGeom>
            <a:solidFill>
              <a:srgbClr val="AFF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sp>
          <p:nvSpPr>
            <p:cNvPr id="609421" name="Freeform 141"/>
            <p:cNvSpPr>
              <a:spLocks/>
            </p:cNvSpPr>
            <p:nvPr/>
          </p:nvSpPr>
          <p:spPr bwMode="auto">
            <a:xfrm>
              <a:off x="2840" y="1679"/>
              <a:ext cx="295" cy="205"/>
            </a:xfrm>
            <a:custGeom>
              <a:avLst/>
              <a:gdLst>
                <a:gd name="T0" fmla="*/ 140 w 295"/>
                <a:gd name="T1" fmla="*/ 0 h 205"/>
                <a:gd name="T2" fmla="*/ 137 w 295"/>
                <a:gd name="T3" fmla="*/ 6 h 205"/>
                <a:gd name="T4" fmla="*/ 124 w 295"/>
                <a:gd name="T5" fmla="*/ 18 h 205"/>
                <a:gd name="T6" fmla="*/ 108 w 295"/>
                <a:gd name="T7" fmla="*/ 38 h 205"/>
                <a:gd name="T8" fmla="*/ 89 w 295"/>
                <a:gd name="T9" fmla="*/ 64 h 205"/>
                <a:gd name="T10" fmla="*/ 66 w 295"/>
                <a:gd name="T11" fmla="*/ 95 h 205"/>
                <a:gd name="T12" fmla="*/ 43 w 295"/>
                <a:gd name="T13" fmla="*/ 130 h 205"/>
                <a:gd name="T14" fmla="*/ 19 w 295"/>
                <a:gd name="T15" fmla="*/ 166 h 205"/>
                <a:gd name="T16" fmla="*/ 0 w 295"/>
                <a:gd name="T17" fmla="*/ 205 h 205"/>
                <a:gd name="T18" fmla="*/ 156 w 295"/>
                <a:gd name="T19" fmla="*/ 179 h 205"/>
                <a:gd name="T20" fmla="*/ 156 w 295"/>
                <a:gd name="T21" fmla="*/ 171 h 205"/>
                <a:gd name="T22" fmla="*/ 158 w 295"/>
                <a:gd name="T23" fmla="*/ 155 h 205"/>
                <a:gd name="T24" fmla="*/ 162 w 295"/>
                <a:gd name="T25" fmla="*/ 143 h 205"/>
                <a:gd name="T26" fmla="*/ 174 w 295"/>
                <a:gd name="T27" fmla="*/ 139 h 205"/>
                <a:gd name="T28" fmla="*/ 185 w 295"/>
                <a:gd name="T29" fmla="*/ 143 h 205"/>
                <a:gd name="T30" fmla="*/ 203 w 295"/>
                <a:gd name="T31" fmla="*/ 148 h 205"/>
                <a:gd name="T32" fmla="*/ 222 w 295"/>
                <a:gd name="T33" fmla="*/ 154 h 205"/>
                <a:gd name="T34" fmla="*/ 244 w 295"/>
                <a:gd name="T35" fmla="*/ 157 h 205"/>
                <a:gd name="T36" fmla="*/ 265 w 295"/>
                <a:gd name="T37" fmla="*/ 157 h 205"/>
                <a:gd name="T38" fmla="*/ 281 w 295"/>
                <a:gd name="T39" fmla="*/ 150 h 205"/>
                <a:gd name="T40" fmla="*/ 292 w 295"/>
                <a:gd name="T41" fmla="*/ 139 h 205"/>
                <a:gd name="T42" fmla="*/ 295 w 295"/>
                <a:gd name="T43" fmla="*/ 118 h 205"/>
                <a:gd name="T44" fmla="*/ 290 w 295"/>
                <a:gd name="T45" fmla="*/ 93 h 205"/>
                <a:gd name="T46" fmla="*/ 277 w 295"/>
                <a:gd name="T47" fmla="*/ 77 h 205"/>
                <a:gd name="T48" fmla="*/ 260 w 295"/>
                <a:gd name="T49" fmla="*/ 68 h 205"/>
                <a:gd name="T50" fmla="*/ 238 w 295"/>
                <a:gd name="T51" fmla="*/ 64 h 205"/>
                <a:gd name="T52" fmla="*/ 217 w 295"/>
                <a:gd name="T53" fmla="*/ 66 h 205"/>
                <a:gd name="T54" fmla="*/ 196 w 295"/>
                <a:gd name="T55" fmla="*/ 72 h 205"/>
                <a:gd name="T56" fmla="*/ 176 w 295"/>
                <a:gd name="T57" fmla="*/ 80 h 205"/>
                <a:gd name="T58" fmla="*/ 162 w 295"/>
                <a:gd name="T59" fmla="*/ 93 h 205"/>
                <a:gd name="T60" fmla="*/ 140 w 295"/>
                <a:gd name="T6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5" h="205">
                  <a:moveTo>
                    <a:pt x="140" y="0"/>
                  </a:moveTo>
                  <a:lnTo>
                    <a:pt x="137" y="6"/>
                  </a:lnTo>
                  <a:lnTo>
                    <a:pt x="124" y="18"/>
                  </a:lnTo>
                  <a:lnTo>
                    <a:pt x="108" y="38"/>
                  </a:lnTo>
                  <a:lnTo>
                    <a:pt x="89" y="64"/>
                  </a:lnTo>
                  <a:lnTo>
                    <a:pt x="66" y="95"/>
                  </a:lnTo>
                  <a:lnTo>
                    <a:pt x="43" y="130"/>
                  </a:lnTo>
                  <a:lnTo>
                    <a:pt x="19" y="166"/>
                  </a:lnTo>
                  <a:lnTo>
                    <a:pt x="0" y="205"/>
                  </a:lnTo>
                  <a:lnTo>
                    <a:pt x="156" y="179"/>
                  </a:lnTo>
                  <a:lnTo>
                    <a:pt x="156" y="171"/>
                  </a:lnTo>
                  <a:lnTo>
                    <a:pt x="158" y="155"/>
                  </a:lnTo>
                  <a:lnTo>
                    <a:pt x="162" y="143"/>
                  </a:lnTo>
                  <a:lnTo>
                    <a:pt x="174" y="139"/>
                  </a:lnTo>
                  <a:lnTo>
                    <a:pt x="185" y="143"/>
                  </a:lnTo>
                  <a:lnTo>
                    <a:pt x="203" y="148"/>
                  </a:lnTo>
                  <a:lnTo>
                    <a:pt x="222" y="154"/>
                  </a:lnTo>
                  <a:lnTo>
                    <a:pt x="244" y="157"/>
                  </a:lnTo>
                  <a:lnTo>
                    <a:pt x="265" y="157"/>
                  </a:lnTo>
                  <a:lnTo>
                    <a:pt x="281" y="150"/>
                  </a:lnTo>
                  <a:lnTo>
                    <a:pt x="292" y="139"/>
                  </a:lnTo>
                  <a:lnTo>
                    <a:pt x="295" y="118"/>
                  </a:lnTo>
                  <a:lnTo>
                    <a:pt x="290" y="93"/>
                  </a:lnTo>
                  <a:lnTo>
                    <a:pt x="277" y="77"/>
                  </a:lnTo>
                  <a:lnTo>
                    <a:pt x="260" y="68"/>
                  </a:lnTo>
                  <a:lnTo>
                    <a:pt x="238" y="64"/>
                  </a:lnTo>
                  <a:lnTo>
                    <a:pt x="217" y="66"/>
                  </a:lnTo>
                  <a:lnTo>
                    <a:pt x="196" y="72"/>
                  </a:lnTo>
                  <a:lnTo>
                    <a:pt x="176" y="80"/>
                  </a:lnTo>
                  <a:lnTo>
                    <a:pt x="162" y="93"/>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ES"/>
            </a:p>
          </p:txBody>
        </p:sp>
      </p:grpSp>
    </p:spTree>
    <p:extLst>
      <p:ext uri="{BB962C8B-B14F-4D97-AF65-F5344CB8AC3E}">
        <p14:creationId xmlns:p14="http://schemas.microsoft.com/office/powerpoint/2010/main" val="272452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Circuito</Template>
  <TotalTime>305</TotalTime>
  <Words>3238</Words>
  <Application>Microsoft Office PowerPoint</Application>
  <PresentationFormat>Panorámica</PresentationFormat>
  <Paragraphs>495</Paragraphs>
  <Slides>46</Slides>
  <Notes>28</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46</vt:i4>
      </vt:variant>
    </vt:vector>
  </HeadingPairs>
  <TitlesOfParts>
    <vt:vector size="56" baseType="lpstr">
      <vt:lpstr>Arial</vt:lpstr>
      <vt:lpstr>Calibri</vt:lpstr>
      <vt:lpstr>Courier New</vt:lpstr>
      <vt:lpstr>Franklin Gothic Medium</vt:lpstr>
      <vt:lpstr>Lucida Sans Unicode</vt:lpstr>
      <vt:lpstr>Segoe Semibold</vt:lpstr>
      <vt:lpstr>Times New Roman</vt:lpstr>
      <vt:lpstr>Trebuchet MS</vt:lpstr>
      <vt:lpstr>Tw Cen MT</vt:lpstr>
      <vt:lpstr>Circuito</vt:lpstr>
      <vt:lpstr>Herramientas de programación I</vt:lpstr>
      <vt:lpstr>Conceptos de Programación Orientada a Eventos IDE - Integrated Development Environment C#</vt:lpstr>
      <vt:lpstr>Paradigmas de Programación</vt:lpstr>
      <vt:lpstr>¿Por qué Orientación a Objetos (POO)?</vt:lpstr>
      <vt:lpstr>¿Qué es un Objeto?</vt:lpstr>
      <vt:lpstr>¿Qué es un Objeto?</vt:lpstr>
      <vt:lpstr>Un objeto posee Estado</vt:lpstr>
      <vt:lpstr>Un objeto posee Comportamiento</vt:lpstr>
      <vt:lpstr>Un objeto posee Identidad</vt:lpstr>
      <vt:lpstr>¿Qué es una Clase?</vt:lpstr>
      <vt:lpstr>Objetos y Clases</vt:lpstr>
      <vt:lpstr>Ejemplo de una Clase</vt:lpstr>
      <vt:lpstr>En resumen:</vt:lpstr>
      <vt:lpstr>Analizar</vt:lpstr>
      <vt:lpstr>.net</vt:lpstr>
      <vt:lpstr>¿Qué es .NET?  </vt:lpstr>
      <vt:lpstr>¿Qué es .NET?  </vt:lpstr>
      <vt:lpstr>Objetivos de la Tecnología .NET  </vt:lpstr>
      <vt:lpstr>IDE de Visual Studio para .net</vt:lpstr>
      <vt:lpstr>IDE de Visual Studio</vt:lpstr>
      <vt:lpstr>IDE de Visual Studio</vt:lpstr>
      <vt:lpstr>Presentación de PowerPoint</vt:lpstr>
      <vt:lpstr>Presentación de PowerPoint</vt:lpstr>
      <vt:lpstr>Creación de nuevo aplicativo</vt:lpstr>
      <vt:lpstr>Entorno</vt:lpstr>
      <vt:lpstr>Entorno</vt:lpstr>
      <vt:lpstr>Sintaxis en .net</vt:lpstr>
      <vt:lpstr>VB.NET y C# - Terminación de línea</vt:lpstr>
      <vt:lpstr>VB.NET y C# - Declaración de Bloques</vt:lpstr>
      <vt:lpstr>VB.NET y C# - Comentarios</vt:lpstr>
      <vt:lpstr>VB.NET y C# - Comentarios</vt:lpstr>
      <vt:lpstr>VB.NET y C# - Case Sensitivity</vt:lpstr>
      <vt:lpstr>Tipos de Datos</vt:lpstr>
      <vt:lpstr>VB.NET y C# - Alcance de miembros</vt:lpstr>
      <vt:lpstr>VB.NET y C# - Declaración de Variables</vt:lpstr>
      <vt:lpstr>VB.NET y C# - Inicialización de Variables</vt:lpstr>
      <vt:lpstr>VB.NET y C# - Arreglos</vt:lpstr>
      <vt:lpstr>VB.NET y C# - Operadores</vt:lpstr>
      <vt:lpstr>VB.NET y C# - Sentencias condicionales</vt:lpstr>
      <vt:lpstr>VB.NET y C# - Operadores Lógicos</vt:lpstr>
      <vt:lpstr>VB.NET y C# - Sentencias condicionales</vt:lpstr>
      <vt:lpstr>VB.NET y C# - Sentencia for</vt:lpstr>
      <vt:lpstr>VB.NET y C# - Sentencia for/each</vt:lpstr>
      <vt:lpstr>VB.NET y C# - Sentencia while</vt:lpstr>
      <vt:lpstr>Ejercicios de apropiación</vt:lpstr>
      <vt:lpstr>Ejercicios de apropiación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programación III</dc:title>
  <dc:creator>niwdeyen</dc:creator>
  <cp:lastModifiedBy>niwdeyen</cp:lastModifiedBy>
  <cp:revision>18</cp:revision>
  <dcterms:created xsi:type="dcterms:W3CDTF">2020-02-04T11:58:41Z</dcterms:created>
  <dcterms:modified xsi:type="dcterms:W3CDTF">2020-02-07T02:12:02Z</dcterms:modified>
</cp:coreProperties>
</file>