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11" r:id="rId15"/>
    <p:sldId id="270" r:id="rId16"/>
    <p:sldId id="271" r:id="rId17"/>
    <p:sldId id="272" r:id="rId18"/>
    <p:sldId id="273" r:id="rId19"/>
    <p:sldId id="274" r:id="rId20"/>
    <p:sldId id="314" r:id="rId21"/>
    <p:sldId id="320" r:id="rId22"/>
    <p:sldId id="321" r:id="rId23"/>
    <p:sldId id="322" r:id="rId24"/>
    <p:sldId id="315" r:id="rId25"/>
    <p:sldId id="316" r:id="rId26"/>
    <p:sldId id="323"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324" r:id="rId46"/>
    <p:sldId id="31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1" autoAdjust="0"/>
    <p:restoredTop sz="94660"/>
  </p:normalViewPr>
  <p:slideViewPr>
    <p:cSldViewPr snapToGrid="0">
      <p:cViewPr varScale="1">
        <p:scale>
          <a:sx n="91" d="100"/>
          <a:sy n="91" d="100"/>
        </p:scale>
        <p:origin x="3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F833-8DF3-472E-A94D-4CBC128BD4D1}" type="datetimeFigureOut">
              <a:rPr lang="es-ES" smtClean="0"/>
              <a:t>14/02/2020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E91E5-1602-4EF2-8E4F-E0555FAFC75E}" type="slidenum">
              <a:rPr lang="es-ES" smtClean="0"/>
              <a:t>‹Nº›</a:t>
            </a:fld>
            <a:endParaRPr lang="es-ES"/>
          </a:p>
        </p:txBody>
      </p:sp>
    </p:spTree>
    <p:extLst>
      <p:ext uri="{BB962C8B-B14F-4D97-AF65-F5344CB8AC3E}">
        <p14:creationId xmlns:p14="http://schemas.microsoft.com/office/powerpoint/2010/main" val="14431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028BE-8171-4ADA-B774-4B0839C115D5}" type="slidenum">
              <a:rPr lang="en-US" altLang="en-US"/>
              <a:pPr/>
              <a:t>3</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s-AR" altLang="en-US"/>
              <a:t>A lo largo de la historia se han ido desarrollando distintos lenguajes de programación basados en distintos paradigmas o formas de estructurar y pensar el desarrollo de software. A principios de la década de 1980 comenzó a surgir el llamado paradigma de “Orientación a Objetos”, que proponía una forma novedosa de comprender y modelar el mundo que nos rodea. Hoy, luego de varias décadas, este paradigma es sin duda uno de los principales y más importantes en la escena del desarrollo de software.</a:t>
            </a:r>
          </a:p>
        </p:txBody>
      </p:sp>
    </p:spTree>
    <p:extLst>
      <p:ext uri="{BB962C8B-B14F-4D97-AF65-F5344CB8AC3E}">
        <p14:creationId xmlns:p14="http://schemas.microsoft.com/office/powerpoint/2010/main" val="28470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62E82-AA61-430B-89DD-EC8C11ABFA37}" type="slidenum">
              <a:rPr lang="en-US" altLang="en-US"/>
              <a:pPr/>
              <a:t>12</a:t>
            </a:fld>
            <a:endParaRPr lang="en-US" altLang="en-US" dirty="0"/>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AR" altLang="en-US" dirty="0"/>
          </a:p>
        </p:txBody>
      </p:sp>
    </p:spTree>
    <p:extLst>
      <p:ext uri="{BB962C8B-B14F-4D97-AF65-F5344CB8AC3E}">
        <p14:creationId xmlns:p14="http://schemas.microsoft.com/office/powerpoint/2010/main" val="259957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.NET es una plataforma para el desarrollo, despliegue y ejecución de aplicaciones orientadas a servicios sobre entornos distribuidos. </a:t>
            </a:r>
          </a:p>
          <a:p>
            <a:pPr marL="0" indent="0">
              <a:buNone/>
            </a:pPr>
            <a:r>
              <a:rPr lang="es-ES" dirty="0" smtClean="0"/>
              <a:t>Es el Resultado de la confluencia de dos proyectos: </a:t>
            </a:r>
          </a:p>
          <a:p>
            <a:pPr lvl="1"/>
            <a:r>
              <a:rPr lang="es-ES" dirty="0" smtClean="0"/>
              <a:t>El primero de ellos tenía como objetivo la mejora del desarrollo sobre las  plataformas Windows, prestando una especial atención a la mejora del modelo COM. </a:t>
            </a:r>
          </a:p>
          <a:p>
            <a:pPr lvl="1"/>
            <a:r>
              <a:rPr lang="es-ES" dirty="0" smtClean="0"/>
              <a:t>El segundo proyecto, conocido como NGWS (</a:t>
            </a:r>
            <a:r>
              <a:rPr lang="es-ES" dirty="0" err="1" smtClean="0"/>
              <a:t>Next</a:t>
            </a:r>
            <a:r>
              <a:rPr lang="es-ES" dirty="0" smtClean="0"/>
              <a:t> </a:t>
            </a:r>
            <a:r>
              <a:rPr lang="es-ES" dirty="0" err="1" smtClean="0"/>
              <a:t>Generation</a:t>
            </a:r>
            <a:r>
              <a:rPr lang="es-ES" dirty="0" smtClean="0"/>
              <a:t> Windows </a:t>
            </a:r>
            <a:r>
              <a:rPr lang="es-ES" dirty="0" err="1" smtClean="0"/>
              <a:t>Services</a:t>
            </a:r>
            <a:r>
              <a:rPr lang="es-ES" dirty="0" smtClean="0"/>
              <a:t>), tenía como objetivo la creación de una plataforma para el desarrollo del software como servicio. </a:t>
            </a:r>
          </a:p>
          <a:p>
            <a:r>
              <a:rPr lang="es-ES" dirty="0" smtClean="0"/>
              <a:t>La plataforma .NET cubre todas las capas del desarrollo de software, existiendo una alta integración entre las tecnologías de presentación, de componentes y de acceso a datos</a:t>
            </a:r>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16</a:t>
            </a:fld>
            <a:endParaRPr lang="es-ES"/>
          </a:p>
        </p:txBody>
      </p:sp>
    </p:spTree>
    <p:extLst>
      <p:ext uri="{BB962C8B-B14F-4D97-AF65-F5344CB8AC3E}">
        <p14:creationId xmlns:p14="http://schemas.microsoft.com/office/powerpoint/2010/main" val="310935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CD47BFC-C039-4ABE-9D8B-911732D7B22F}" type="slidenum">
              <a:rPr lang="es-AR" altLang="en-US"/>
              <a:pPr/>
              <a:t>28</a:t>
            </a:fld>
            <a:endParaRPr lang="es-AR" altLang="en-US"/>
          </a:p>
        </p:txBody>
      </p:sp>
      <p:sp>
        <p:nvSpPr>
          <p:cNvPr id="819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27681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6E4C02B-A8AC-4BFF-A4E0-3E292A292AAB}" type="slidenum">
              <a:rPr lang="es-AR" altLang="en-US"/>
              <a:pPr/>
              <a:t>29</a:t>
            </a:fld>
            <a:endParaRPr lang="es-AR" altLang="en-US"/>
          </a:p>
        </p:txBody>
      </p:sp>
      <p:sp>
        <p:nvSpPr>
          <p:cNvPr id="2293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692394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75BDF0A-D40B-4A7B-BECF-55DEDDF52C66}" type="slidenum">
              <a:rPr lang="es-AR" altLang="en-US"/>
              <a:pPr/>
              <a:t>30</a:t>
            </a:fld>
            <a:endParaRPr lang="es-AR" altLang="en-US"/>
          </a:p>
        </p:txBody>
      </p:sp>
      <p:sp>
        <p:nvSpPr>
          <p:cNvPr id="102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18913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18D8A08-498F-4A5D-9B41-16C6E6FE49A4}" type="slidenum">
              <a:rPr lang="es-AR" altLang="en-US"/>
              <a:pPr/>
              <a:t>31</a:t>
            </a:fld>
            <a:endParaRPr lang="es-AR" altLang="en-US"/>
          </a:p>
        </p:txBody>
      </p:sp>
      <p:sp>
        <p:nvSpPr>
          <p:cNvPr id="2529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8871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2E27971-8A59-4BE5-A35D-F940B6B39CEB}" type="slidenum">
              <a:rPr lang="es-AR" altLang="en-US"/>
              <a:pPr/>
              <a:t>32</a:t>
            </a:fld>
            <a:endParaRPr lang="es-AR" altLang="en-US"/>
          </a:p>
        </p:txBody>
      </p:sp>
      <p:sp>
        <p:nvSpPr>
          <p:cNvPr id="2150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59280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26506-2019-404D-93E6-EE75D1D6825F}" type="slidenum">
              <a:rPr lang="es-AR" altLang="en-US"/>
              <a:pPr/>
              <a:t>33</a:t>
            </a:fld>
            <a:endParaRPr lang="es-AR" altLang="en-US"/>
          </a:p>
        </p:txBody>
      </p:sp>
      <p:sp>
        <p:nvSpPr>
          <p:cNvPr id="231426" name="Rectangle 2"/>
          <p:cNvSpPr txBox="1">
            <a:spLocks noGrp="1" noRot="1" noChangeAspect="1" noChangeArrowheads="1" noTextEdit="1"/>
          </p:cNvSpPr>
          <p:nvPr>
            <p:ph type="sldImg"/>
          </p:nvPr>
        </p:nvSpPr>
        <p:spPr>
          <a:xfrm>
            <a:off x="379413" y="695325"/>
            <a:ext cx="6096000" cy="3429000"/>
          </a:xfrm>
          <a:ln/>
        </p:spPr>
      </p:sp>
      <p:sp>
        <p:nvSpPr>
          <p:cNvPr id="231427" name="Rectangle 3"/>
          <p:cNvSpPr txBox="1">
            <a:spLocks noGrp="1" noChangeArrowheads="1"/>
          </p:cNvSpPr>
          <p:nvPr>
            <p:ph type="body" idx="1"/>
          </p:nvPr>
        </p:nvSpPr>
        <p:spPr>
          <a:xfrm>
            <a:off x="685800" y="4343400"/>
            <a:ext cx="5486400" cy="4037013"/>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5205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6E79E41-8DA2-4115-AD6B-6F1FBA22DFAF}" type="slidenum">
              <a:rPr lang="es-AR" altLang="en-US"/>
              <a:pPr/>
              <a:t>34</a:t>
            </a:fld>
            <a:endParaRPr lang="es-AR" altLang="en-US"/>
          </a:p>
        </p:txBody>
      </p:sp>
      <p:sp>
        <p:nvSpPr>
          <p:cNvPr id="23449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62534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CCC8903-483B-4AD8-AED2-7583CDD4EC57}" type="slidenum">
              <a:rPr lang="es-AR" altLang="en-US"/>
              <a:pPr/>
              <a:t>35</a:t>
            </a:fld>
            <a:endParaRPr lang="es-AR" altLang="en-US"/>
          </a:p>
        </p:txBody>
      </p:sp>
      <p:sp>
        <p:nvSpPr>
          <p:cNvPr id="1229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7080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4</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r>
              <a:rPr lang="es-AR" altLang="en-US"/>
              <a:t>En la actualidad, el paradigma de orientación a objetos es sin lugar a dudas el más utilizado por las empresas de todo el mundo a la hora de encarar desarrollos de aplicaciones de software, ya que permite representar de manera relativamente simple modelos y realidades muy complejas y esto hace que el software sea más fácil de programar, comprender y mantener. Por otra parte, luego de más de 20 años de investigación y desarrollo sobre Orientación a Objetos pareciera ser que la industria se ha dado cuenta que el paradigma está lo suficientemente maduro como para dar soporte a las aplicaciones más importantes del mundo actual.</a:t>
            </a:r>
          </a:p>
        </p:txBody>
      </p:sp>
    </p:spTree>
    <p:extLst>
      <p:ext uri="{BB962C8B-B14F-4D97-AF65-F5344CB8AC3E}">
        <p14:creationId xmlns:p14="http://schemas.microsoft.com/office/powerpoint/2010/main" val="49374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D371034-D064-46E3-B77D-275034EFC6B7}" type="slidenum">
              <a:rPr lang="es-AR" altLang="en-US"/>
              <a:pPr/>
              <a:t>36</a:t>
            </a:fld>
            <a:endParaRPr lang="es-AR" altLang="en-US"/>
          </a:p>
        </p:txBody>
      </p:sp>
      <p:sp>
        <p:nvSpPr>
          <p:cNvPr id="1433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3866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EEA26A9-958F-49E6-99C5-EB89E11C4D12}" type="slidenum">
              <a:rPr lang="es-AR" altLang="en-US"/>
              <a:pPr/>
              <a:t>37</a:t>
            </a:fld>
            <a:endParaRPr lang="es-AR" altLang="en-US"/>
          </a:p>
        </p:txBody>
      </p:sp>
      <p:sp>
        <p:nvSpPr>
          <p:cNvPr id="225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445517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FD4B4B9-F500-4017-AC20-059F81F02BB4}" type="slidenum">
              <a:rPr lang="es-AR" altLang="en-US"/>
              <a:pPr/>
              <a:t>38</a:t>
            </a:fld>
            <a:endParaRPr lang="es-AR" altLang="en-US"/>
          </a:p>
        </p:txBody>
      </p:sp>
      <p:sp>
        <p:nvSpPr>
          <p:cNvPr id="23654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55633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A8F428F-C10F-42E3-9B72-A8EAD40965DD}" type="slidenum">
              <a:rPr lang="es-AR" altLang="en-US"/>
              <a:pPr/>
              <a:t>39</a:t>
            </a:fld>
            <a:endParaRPr lang="es-AR" altLang="en-US"/>
          </a:p>
        </p:txBody>
      </p:sp>
      <p:sp>
        <p:nvSpPr>
          <p:cNvPr id="1843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84266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B843C7D-CE28-411E-9D0B-34382E8E7AFE}" type="slidenum">
              <a:rPr lang="es-AR" altLang="en-US"/>
              <a:pPr/>
              <a:t>40</a:t>
            </a:fld>
            <a:endParaRPr lang="es-AR" altLang="en-US"/>
          </a:p>
        </p:txBody>
      </p:sp>
      <p:sp>
        <p:nvSpPr>
          <p:cNvPr id="204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76500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2F1B4EF-34BF-4758-AF12-6A3460B2F8CD}" type="slidenum">
              <a:rPr lang="es-AR" altLang="en-US"/>
              <a:pPr/>
              <a:t>41</a:t>
            </a:fld>
            <a:endParaRPr lang="es-AR" altLang="en-US"/>
          </a:p>
        </p:txBody>
      </p:sp>
      <p:sp>
        <p:nvSpPr>
          <p:cNvPr id="2406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06649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0A5FDF5-6069-4320-9C7B-609F8C9B64B2}" type="slidenum">
              <a:rPr lang="es-AR" altLang="en-US"/>
              <a:pPr/>
              <a:t>42</a:t>
            </a:fld>
            <a:endParaRPr lang="es-AR" altLang="en-US"/>
          </a:p>
        </p:txBody>
      </p:sp>
      <p:sp>
        <p:nvSpPr>
          <p:cNvPr id="245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89959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02846A-7832-4216-9347-2433FDDF8530}" type="slidenum">
              <a:rPr lang="es-AR" altLang="en-US"/>
              <a:pPr/>
              <a:t>43</a:t>
            </a:fld>
            <a:endParaRPr lang="es-AR" altLang="en-US"/>
          </a:p>
        </p:txBody>
      </p:sp>
      <p:sp>
        <p:nvSpPr>
          <p:cNvPr id="2662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716150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91239E3-C7FC-4380-9F6A-2996C70ECA26}" type="slidenum">
              <a:rPr lang="es-AR" altLang="en-US"/>
              <a:pPr/>
              <a:t>44</a:t>
            </a:fld>
            <a:endParaRPr lang="es-AR" altLang="en-US"/>
          </a:p>
        </p:txBody>
      </p:sp>
      <p:sp>
        <p:nvSpPr>
          <p:cNvPr id="2508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07858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3280A-60E3-4A45-AD77-345EC4C45F48}" type="slidenum">
              <a:rPr lang="en-US" altLang="en-US"/>
              <a:pPr/>
              <a:t>5</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a:xfrm>
            <a:off x="706438" y="4843463"/>
            <a:ext cx="5653087" cy="4589462"/>
          </a:xfrm>
        </p:spPr>
        <p:txBody>
          <a:bodyPr/>
          <a:lstStyle/>
          <a:p>
            <a:endParaRPr lang="es-AR" altLang="en-US"/>
          </a:p>
        </p:txBody>
      </p:sp>
    </p:spTree>
    <p:extLst>
      <p:ext uri="{BB962C8B-B14F-4D97-AF65-F5344CB8AC3E}">
        <p14:creationId xmlns:p14="http://schemas.microsoft.com/office/powerpoint/2010/main" val="124853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0EFAE-740A-4117-AAD5-1F6C2CE3C29E}" type="slidenum">
              <a:rPr lang="en-US" altLang="en-US"/>
              <a:pPr/>
              <a:t>6</a:t>
            </a:fld>
            <a:endParaRPr lang="en-US" alt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706438" y="4843463"/>
            <a:ext cx="5653087" cy="4589462"/>
          </a:xfrm>
        </p:spPr>
        <p:txBody>
          <a:bodyPr/>
          <a:lstStyle/>
          <a:p>
            <a:r>
              <a:rPr lang="es-AR" altLang="en-US" dirty="0"/>
              <a:t>Según las definiciones formales de James </a:t>
            </a:r>
            <a:r>
              <a:rPr lang="es-AR" altLang="en-US" dirty="0" err="1"/>
              <a:t>Rumbaugh</a:t>
            </a:r>
            <a:r>
              <a:rPr lang="es-AR" altLang="en-US" dirty="0"/>
              <a:t> y Grady </a:t>
            </a:r>
            <a:r>
              <a:rPr lang="es-AR" altLang="en-US" dirty="0" err="1"/>
              <a:t>Booch</a:t>
            </a:r>
            <a:r>
              <a:rPr lang="es-AR" altLang="en-US" dirty="0"/>
              <a:t> (dos de las principales autoridades de la orientación a objetos en la actualidad, y coautores de UML, el lenguaje de modelado universal para objetos), un objeto es una abstracción de la realidad que tiene un significado concreto y claro para el problema que se está modelando. Un ejemplo de una entidad física representada como un objeto conceptual puede ser “Un Auto”.</a:t>
            </a:r>
          </a:p>
          <a:p>
            <a:r>
              <a:rPr lang="es-AR" altLang="en-US" dirty="0"/>
              <a:t>Ahora bien, todos los objetos tienen 3 características principales:</a:t>
            </a:r>
          </a:p>
          <a:p>
            <a:pPr>
              <a:buFontTx/>
              <a:buChar char="-"/>
            </a:pPr>
            <a:r>
              <a:rPr lang="es-AR" altLang="en-US" u="sng" dirty="0"/>
              <a:t>Estado</a:t>
            </a:r>
            <a:r>
              <a:rPr lang="es-AR" altLang="en-US" dirty="0"/>
              <a:t>: representa la definición de atributos internos del objeto, sus características. Por ejemplo, un auto tiene un cierto número de puertas, un cierto número de ruedas, un volante, un motor, pedales, etc. </a:t>
            </a:r>
          </a:p>
          <a:p>
            <a:pPr>
              <a:buFontTx/>
              <a:buChar char="-"/>
            </a:pPr>
            <a:r>
              <a:rPr lang="es-AR" altLang="en-US" u="sng" dirty="0"/>
              <a:t>Comportamiento</a:t>
            </a:r>
            <a:r>
              <a:rPr lang="es-AR" altLang="en-US" dirty="0"/>
              <a:t>: representa la definición del comportamiento del objeto, las acciones que éste puede realizar. Por ejemplo, un auto puede “arrancar”, “frenar”, “doblar”, “acelerar”, etc.</a:t>
            </a:r>
          </a:p>
          <a:p>
            <a:pPr>
              <a:buFontTx/>
              <a:buChar char="-"/>
            </a:pPr>
            <a:r>
              <a:rPr lang="es-AR" altLang="en-US" u="sng" dirty="0"/>
              <a:t>Identidad</a:t>
            </a:r>
            <a:r>
              <a:rPr lang="es-AR" altLang="en-US" dirty="0"/>
              <a:t>: </a:t>
            </a:r>
            <a:r>
              <a:rPr lang="es-ES" altLang="en-US" dirty="0"/>
              <a:t>Cada objeto tiene una identidad única, incluso si su estado es idéntico al de otro objeto</a:t>
            </a:r>
            <a:endParaRPr lang="es-AR" altLang="en-US" dirty="0"/>
          </a:p>
        </p:txBody>
      </p:sp>
    </p:spTree>
    <p:extLst>
      <p:ext uri="{BB962C8B-B14F-4D97-AF65-F5344CB8AC3E}">
        <p14:creationId xmlns:p14="http://schemas.microsoft.com/office/powerpoint/2010/main" val="347918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5FFC2-A969-4CAE-B67E-C987CB9764DE}" type="slidenum">
              <a:rPr lang="en-US" altLang="en-US"/>
              <a:pPr/>
              <a:t>7</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191807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47C7-5874-40B7-81FE-8B40B8E28AA6}" type="slidenum">
              <a:rPr lang="en-US" altLang="en-US"/>
              <a:pPr/>
              <a:t>8</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30404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E73DB-8B04-40E4-ABD4-1CD4F490C3EC}" type="slidenum">
              <a:rPr lang="en-US" altLang="en-US"/>
              <a:pPr/>
              <a:t>9</a:t>
            </a:fld>
            <a:endParaRPr lang="en-US" alt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r>
              <a:rPr lang="es-AR" altLang="en-US"/>
              <a:t>El concepto de identidad se refiere al hecho de que cada objeto es único en el mundo, por más que su conjunto de atributos y sus valores sean exactamente iguales a los de otros objetos. Por ejemplo, dos autos del mismo modelo, color, motor, salidos de la misma línea de producción el mismo día no dejan de ser dos autos diferentes, por más que su conjunto de atributos y sus valores sean iguales. La única posibilidad de que dos objetos sean iguales es que sean el mismo objeto.</a:t>
            </a:r>
          </a:p>
        </p:txBody>
      </p:sp>
    </p:spTree>
    <p:extLst>
      <p:ext uri="{BB962C8B-B14F-4D97-AF65-F5344CB8AC3E}">
        <p14:creationId xmlns:p14="http://schemas.microsoft.com/office/powerpoint/2010/main" val="83962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6AAD9-88F7-4CC6-B732-D2C32F488DEB}" type="slidenum">
              <a:rPr lang="en-US" altLang="en-US"/>
              <a:pPr/>
              <a:t>10</a:t>
            </a:fld>
            <a:endParaRPr lang="en-US" alt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s-AR" altLang="en-US"/>
              <a:t>La forma más sencilla de entender el concepto de clase es si la vemos como una agrupación de objetos con características similares. Por ejemplo, un auto ES UN tipo particular de vehículo motorizado, con lo cual dentro de su comportamiento podemos encontrar “arrancar” y “frenar”, entre otros. Ahora bien, una motocicleta también ES UN vehículo motorizado, y tiene dentro de su comportamiento “arrancar” y “frenar”. El conjunto de atributos también es compartido entre una motocicleta y un automóvil, aunque sus valores no coincidan necesariamente. Por ejemplo, ambos tienen el atributo “cantidad de ruedas”, sólo que el auto tiene 4 y la motocicleta 2.</a:t>
            </a:r>
          </a:p>
        </p:txBody>
      </p:sp>
    </p:spTree>
    <p:extLst>
      <p:ext uri="{BB962C8B-B14F-4D97-AF65-F5344CB8AC3E}">
        <p14:creationId xmlns:p14="http://schemas.microsoft.com/office/powerpoint/2010/main" val="339735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E4F90-9734-4548-A71D-2009CD857669}" type="slidenum">
              <a:rPr lang="en-US" altLang="en-US"/>
              <a:pPr/>
              <a:t>11</a:t>
            </a:fld>
            <a:endParaRPr lang="en-US" altLang="en-US"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s-AR" altLang="en-US" dirty="0"/>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426989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abla 2"/>
          <p:cNvSpPr>
            <a:spLocks noGrp="1"/>
          </p:cNvSpPr>
          <p:nvPr>
            <p:ph type="tbl" idx="1"/>
          </p:nvPr>
        </p:nvSpPr>
        <p:spPr>
          <a:xfrm>
            <a:off x="508000" y="1416050"/>
            <a:ext cx="11184467" cy="1511300"/>
          </a:xfrm>
        </p:spPr>
        <p:txBody>
          <a:bodyPr/>
          <a:lstStyle/>
          <a:p>
            <a:endParaRPr lang="es-ES"/>
          </a:p>
        </p:txBody>
      </p:sp>
    </p:spTree>
    <p:extLst>
      <p:ext uri="{BB962C8B-B14F-4D97-AF65-F5344CB8AC3E}">
        <p14:creationId xmlns:p14="http://schemas.microsoft.com/office/powerpoint/2010/main" val="2412464385"/>
      </p:ext>
    </p:extLst>
  </p:cSld>
  <p:clrMapOvr>
    <a:masterClrMapping/>
  </p:clrMapOvr>
  <p:transition>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exto 2"/>
          <p:cNvSpPr>
            <a:spLocks noGrp="1"/>
          </p:cNvSpPr>
          <p:nvPr>
            <p:ph type="body" sz="half" idx="1"/>
          </p:nvPr>
        </p:nvSpPr>
        <p:spPr>
          <a:xfrm>
            <a:off x="508001"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201834"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113083083"/>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sdn.microsoft.com/es-es/library/ms172576(v=vs.90).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2" name="Rectangle 8"/>
          <p:cNvSpPr>
            <a:spLocks noGrp="1" noChangeArrowheads="1"/>
          </p:cNvSpPr>
          <p:nvPr>
            <p:ph type="title"/>
          </p:nvPr>
        </p:nvSpPr>
        <p:spPr/>
        <p:txBody>
          <a:bodyPr/>
          <a:lstStyle/>
          <a:p>
            <a:r>
              <a:rPr lang="es-AR" altLang="en-US"/>
              <a:t>¿Qué es una Clase?</a:t>
            </a:r>
            <a:endParaRPr lang="en-US" altLang="en-US"/>
          </a:p>
        </p:txBody>
      </p:sp>
      <p:sp>
        <p:nvSpPr>
          <p:cNvPr id="610313" name="Rectangle 9"/>
          <p:cNvSpPr>
            <a:spLocks noGrp="1" noChangeArrowheads="1"/>
          </p:cNvSpPr>
          <p:nvPr>
            <p:ph idx="1"/>
          </p:nvPr>
        </p:nvSpPr>
        <p:spPr/>
        <p:txBody>
          <a:bodyPr>
            <a:normAutofit fontScale="92500" lnSpcReduction="20000"/>
          </a:bodyPr>
          <a:lstStyle/>
          <a:p>
            <a:r>
              <a:rPr lang="es-ES" altLang="en-US"/>
              <a:t>Una clase es una descripción de un grupo de objetos con: </a:t>
            </a:r>
          </a:p>
          <a:p>
            <a:pPr lvl="1"/>
            <a:r>
              <a:rPr lang="es-ES" altLang="en-US"/>
              <a:t>Propiedades en común (atributos)</a:t>
            </a:r>
          </a:p>
          <a:p>
            <a:pPr lvl="1"/>
            <a:r>
              <a:rPr lang="es-ES" altLang="en-US"/>
              <a:t>Comportamiento similar (operaciones)</a:t>
            </a:r>
          </a:p>
          <a:p>
            <a:pPr lvl="1"/>
            <a:r>
              <a:rPr lang="es-ES" altLang="en-US"/>
              <a:t>La misma forma de relacionarse con otros objetos (relaciones)</a:t>
            </a:r>
          </a:p>
          <a:p>
            <a:pPr lvl="1"/>
            <a:r>
              <a:rPr lang="es-ES" altLang="en-US"/>
              <a:t>Una semántica en común (significan lo mismo)</a:t>
            </a:r>
          </a:p>
          <a:p>
            <a:r>
              <a:rPr lang="es-ES" altLang="en-US"/>
              <a:t>Una clase es una abstracción que:</a:t>
            </a:r>
          </a:p>
          <a:p>
            <a:pPr lvl="1"/>
            <a:r>
              <a:rPr lang="es-ES" altLang="en-US"/>
              <a:t>Enfatiza las características relevantes</a:t>
            </a:r>
          </a:p>
          <a:p>
            <a:pPr lvl="1"/>
            <a:r>
              <a:rPr lang="es-ES" altLang="en-US"/>
              <a:t>Suprime otras características (simplificación)</a:t>
            </a:r>
          </a:p>
          <a:p>
            <a:r>
              <a:rPr lang="es-ES" altLang="en-US"/>
              <a:t>Un objeto es una instancia de una clase</a:t>
            </a:r>
            <a:endParaRPr lang="en-US" altLang="en-US"/>
          </a:p>
        </p:txBody>
      </p:sp>
    </p:spTree>
    <p:extLst>
      <p:ext uri="{BB962C8B-B14F-4D97-AF65-F5344CB8AC3E}">
        <p14:creationId xmlns:p14="http://schemas.microsoft.com/office/powerpoint/2010/main" val="98773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511" name="Rectangle 287"/>
          <p:cNvSpPr>
            <a:spLocks noGrp="1" noChangeArrowheads="1"/>
          </p:cNvSpPr>
          <p:nvPr>
            <p:ph type="title"/>
          </p:nvPr>
        </p:nvSpPr>
        <p:spPr/>
        <p:txBody>
          <a:bodyPr/>
          <a:lstStyle/>
          <a:p>
            <a:r>
              <a:rPr lang="es-CR" altLang="en-US" dirty="0"/>
              <a:t>Objetos y Clases</a:t>
            </a:r>
          </a:p>
        </p:txBody>
      </p:sp>
      <p:sp>
        <p:nvSpPr>
          <p:cNvPr id="564512" name="Rectangle 288"/>
          <p:cNvSpPr>
            <a:spLocks noGrp="1" noChangeArrowheads="1"/>
          </p:cNvSpPr>
          <p:nvPr>
            <p:ph type="body" idx="1"/>
          </p:nvPr>
        </p:nvSpPr>
        <p:spPr>
          <a:xfrm>
            <a:off x="1890713" y="1898425"/>
            <a:ext cx="8388350" cy="2520950"/>
          </a:xfrm>
        </p:spPr>
        <p:txBody>
          <a:bodyPr>
            <a:normAutofit lnSpcReduction="10000"/>
          </a:bodyPr>
          <a:lstStyle/>
          <a:p>
            <a:r>
              <a:rPr lang="es-ES" altLang="en-US" sz="2800" dirty="0"/>
              <a:t>Una clase es una definición abstracta de un objeto</a:t>
            </a:r>
          </a:p>
          <a:p>
            <a:pPr lvl="1"/>
            <a:r>
              <a:rPr lang="es-ES" altLang="en-US" sz="2400" dirty="0"/>
              <a:t>Define la estructura y el comportamiento compartidos por los objetos</a:t>
            </a:r>
          </a:p>
          <a:p>
            <a:pPr lvl="1"/>
            <a:r>
              <a:rPr lang="es-ES" altLang="en-US" sz="2400" dirty="0"/>
              <a:t>Sirve como modelo para la creación de objetos </a:t>
            </a:r>
          </a:p>
          <a:p>
            <a:r>
              <a:rPr lang="es-ES" altLang="en-US" sz="2800" dirty="0"/>
              <a:t>Los objetos pueden ser agrupados en clases</a:t>
            </a:r>
            <a:endParaRPr lang="en-US" altLang="en-US" sz="2800" dirty="0"/>
          </a:p>
        </p:txBody>
      </p:sp>
      <p:sp>
        <p:nvSpPr>
          <p:cNvPr id="564270" name="Freeform 46"/>
          <p:cNvSpPr>
            <a:spLocks/>
          </p:cNvSpPr>
          <p:nvPr/>
        </p:nvSpPr>
        <p:spPr bwMode="auto">
          <a:xfrm>
            <a:off x="9104313" y="3498850"/>
            <a:ext cx="42862" cy="52388"/>
          </a:xfrm>
          <a:custGeom>
            <a:avLst/>
            <a:gdLst>
              <a:gd name="T0" fmla="*/ 47 h 49"/>
              <a:gd name="T1" fmla="*/ 0 h 49"/>
              <a:gd name="T2" fmla="*/ 49 h 49"/>
              <a:gd name="T3" fmla="*/ 47 h 49"/>
            </a:gdLst>
            <a:ahLst/>
            <a:cxnLst>
              <a:cxn ang="0">
                <a:pos x="0" y="T0"/>
              </a:cxn>
              <a:cxn ang="0">
                <a:pos x="0" y="T1"/>
              </a:cxn>
              <a:cxn ang="0">
                <a:pos x="0" y="T2"/>
              </a:cxn>
              <a:cxn ang="0">
                <a:pos x="0" y="T3"/>
              </a:cxn>
            </a:cxnLst>
            <a:rect l="0" t="0" r="r" b="b"/>
            <a:pathLst>
              <a:path h="49">
                <a:moveTo>
                  <a:pt x="0" y="47"/>
                </a:moveTo>
                <a:lnTo>
                  <a:pt x="0" y="0"/>
                </a:lnTo>
                <a:lnTo>
                  <a:pt x="0" y="49"/>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1" name="Freeform 47"/>
          <p:cNvSpPr>
            <a:spLocks/>
          </p:cNvSpPr>
          <p:nvPr/>
        </p:nvSpPr>
        <p:spPr bwMode="auto">
          <a:xfrm>
            <a:off x="10625138" y="4402138"/>
            <a:ext cx="42862" cy="42862"/>
          </a:xfrm>
          <a:custGeom>
            <a:avLst/>
            <a:gdLst>
              <a:gd name="T0" fmla="*/ 0 w 5"/>
              <a:gd name="T1" fmla="*/ 1 w 5"/>
              <a:gd name="T2" fmla="*/ 2 w 5"/>
              <a:gd name="T3" fmla="*/ 4 w 5"/>
              <a:gd name="T4" fmla="*/ 5 w 5"/>
              <a:gd name="T5" fmla="*/ 4 w 5"/>
              <a:gd name="T6" fmla="*/ 2 w 5"/>
              <a:gd name="T7" fmla="*/ 1 w 5"/>
              <a:gd name="T8"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5">
                <a:moveTo>
                  <a:pt x="0" y="0"/>
                </a:moveTo>
                <a:lnTo>
                  <a:pt x="1" y="0"/>
                </a:lnTo>
                <a:lnTo>
                  <a:pt x="2" y="0"/>
                </a:lnTo>
                <a:lnTo>
                  <a:pt x="4" y="0"/>
                </a:lnTo>
                <a:lnTo>
                  <a:pt x="5" y="0"/>
                </a:lnTo>
                <a:lnTo>
                  <a:pt x="4" y="0"/>
                </a:lnTo>
                <a:lnTo>
                  <a:pt x="2" y="0"/>
                </a:lnTo>
                <a:lnTo>
                  <a:pt x="1" y="0"/>
                </a:lnTo>
                <a:lnTo>
                  <a:pt x="0" y="0"/>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3" name="Freeform 49"/>
          <p:cNvSpPr>
            <a:spLocks/>
          </p:cNvSpPr>
          <p:nvPr/>
        </p:nvSpPr>
        <p:spPr bwMode="auto">
          <a:xfrm>
            <a:off x="9498013" y="5413376"/>
            <a:ext cx="42862" cy="42863"/>
          </a:xfrm>
          <a:custGeom>
            <a:avLst/>
            <a:gdLst>
              <a:gd name="T0" fmla="*/ 3 h 3"/>
              <a:gd name="T1" fmla="*/ 3 h 3"/>
              <a:gd name="T2" fmla="*/ 1 h 3"/>
              <a:gd name="T3" fmla="*/ 1 h 3"/>
              <a:gd name="T4" fmla="*/ 1 h 3"/>
              <a:gd name="T5" fmla="*/ 1 h 3"/>
              <a:gd name="T6" fmla="*/ 1 h 3"/>
              <a:gd name="T7" fmla="*/ 1 h 3"/>
              <a:gd name="T8" fmla="*/ 1 h 3"/>
              <a:gd name="T9" fmla="*/ 1 h 3"/>
              <a:gd name="T10" fmla="*/ 1 h 3"/>
              <a:gd name="T11" fmla="*/ 1 h 3"/>
              <a:gd name="T12" fmla="*/ 0 h 3"/>
              <a:gd name="T13" fmla="*/ 1 h 3"/>
              <a:gd name="T14" fmla="*/ 1 h 3"/>
              <a:gd name="T15" fmla="*/ 1 h 3"/>
              <a:gd name="T16"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3">
                <a:moveTo>
                  <a:pt x="0" y="3"/>
                </a:moveTo>
                <a:lnTo>
                  <a:pt x="0" y="3"/>
                </a:lnTo>
                <a:lnTo>
                  <a:pt x="0" y="1"/>
                </a:lnTo>
                <a:lnTo>
                  <a:pt x="0" y="1"/>
                </a:lnTo>
                <a:lnTo>
                  <a:pt x="0" y="1"/>
                </a:lnTo>
                <a:lnTo>
                  <a:pt x="0" y="1"/>
                </a:lnTo>
                <a:lnTo>
                  <a:pt x="0" y="1"/>
                </a:lnTo>
                <a:lnTo>
                  <a:pt x="0" y="1"/>
                </a:lnTo>
                <a:lnTo>
                  <a:pt x="0" y="1"/>
                </a:lnTo>
                <a:lnTo>
                  <a:pt x="0" y="1"/>
                </a:lnTo>
                <a:lnTo>
                  <a:pt x="0" y="1"/>
                </a:lnTo>
                <a:lnTo>
                  <a:pt x="0" y="1"/>
                </a:lnTo>
                <a:lnTo>
                  <a:pt x="0" y="0"/>
                </a:lnTo>
                <a:lnTo>
                  <a:pt x="0" y="1"/>
                </a:lnTo>
                <a:lnTo>
                  <a:pt x="0" y="1"/>
                </a:lnTo>
                <a:lnTo>
                  <a:pt x="0" y="1"/>
                </a:lnTo>
                <a:lnTo>
                  <a:pt x="0" y="3"/>
                </a:lnTo>
                <a:close/>
              </a:path>
            </a:pathLst>
          </a:custGeom>
          <a:solidFill>
            <a:srgbClr val="FFF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4" name="Freeform 50"/>
          <p:cNvSpPr>
            <a:spLocks/>
          </p:cNvSpPr>
          <p:nvPr/>
        </p:nvSpPr>
        <p:spPr bwMode="auto">
          <a:xfrm>
            <a:off x="9034463" y="6000751"/>
            <a:ext cx="42862" cy="42863"/>
          </a:xfrm>
          <a:custGeom>
            <a:avLst/>
            <a:gdLst>
              <a:gd name="T0" fmla="*/ 0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5" name="Freeform 51"/>
          <p:cNvSpPr>
            <a:spLocks/>
          </p:cNvSpPr>
          <p:nvPr/>
        </p:nvSpPr>
        <p:spPr bwMode="auto">
          <a:xfrm>
            <a:off x="10279063" y="6354763"/>
            <a:ext cx="42862" cy="42862"/>
          </a:xfrm>
          <a:custGeom>
            <a:avLst/>
            <a:gdLst>
              <a:gd name="T0" fmla="*/ 0 w 2"/>
              <a:gd name="T1" fmla="*/ 2 w 2"/>
              <a:gd name="T2" fmla="*/ 0 w 2"/>
              <a:gd name="T3" fmla="*/ 0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nvGrpSpPr>
          <p:cNvPr id="564276" name="Group 52"/>
          <p:cNvGrpSpPr>
            <a:grpSpLocks/>
          </p:cNvGrpSpPr>
          <p:nvPr/>
        </p:nvGrpSpPr>
        <p:grpSpPr bwMode="auto">
          <a:xfrm>
            <a:off x="6886575" y="5500688"/>
            <a:ext cx="1843088" cy="1357312"/>
            <a:chOff x="1728" y="1169"/>
            <a:chExt cx="2302" cy="1980"/>
          </a:xfrm>
        </p:grpSpPr>
        <p:sp>
          <p:nvSpPr>
            <p:cNvPr id="564277" name="AutoShape 53"/>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278" name="Freeform 54"/>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9" name="Freeform 55"/>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0" name="Freeform 56"/>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1" name="Freeform 57"/>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2" name="Freeform 58"/>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3" name="Freeform 59"/>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4" name="Freeform 60"/>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5" name="Freeform 61"/>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6" name="Freeform 62"/>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7" name="Freeform 63"/>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8" name="Freeform 64"/>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9" name="Freeform 65"/>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0" name="Freeform 66"/>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1" name="Freeform 67"/>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2" name="Freeform 68"/>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3" name="Freeform 69"/>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4" name="Freeform 70"/>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5" name="Freeform 71"/>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6" name="Freeform 72"/>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7" name="Freeform 73"/>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8" name="Freeform 74"/>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9" name="Freeform 75"/>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0" name="Freeform 76"/>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1" name="Freeform 77"/>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2" name="Freeform 78"/>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3" name="Freeform 79"/>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4" name="Freeform 80"/>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5" name="Freeform 81"/>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6" name="Freeform 82"/>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7" name="Freeform 83"/>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8" name="Freeform 84"/>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9" name="Freeform 85"/>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0" name="Freeform 86"/>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1" name="Freeform 87"/>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2" name="Freeform 88"/>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3" name="Freeform 89"/>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4" name="Freeform 90"/>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5" name="Freeform 91"/>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6" name="Freeform 92"/>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7" name="Freeform 93"/>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8" name="Freeform 94"/>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9" name="Freeform 95"/>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0" name="Freeform 96"/>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1" name="Freeform 97"/>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sp>
        <p:nvSpPr>
          <p:cNvPr id="564414" name="Line 190"/>
          <p:cNvSpPr>
            <a:spLocks noChangeShapeType="1"/>
          </p:cNvSpPr>
          <p:nvPr/>
        </p:nvSpPr>
        <p:spPr bwMode="auto">
          <a:xfrm>
            <a:off x="5202239" y="5761038"/>
            <a:ext cx="922337" cy="127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564417" name="Group 193"/>
          <p:cNvGrpSpPr>
            <a:grpSpLocks/>
          </p:cNvGrpSpPr>
          <p:nvPr/>
        </p:nvGrpSpPr>
        <p:grpSpPr bwMode="auto">
          <a:xfrm>
            <a:off x="8162926" y="4392613"/>
            <a:ext cx="1770063" cy="1255712"/>
            <a:chOff x="1728" y="1169"/>
            <a:chExt cx="2302" cy="1980"/>
          </a:xfrm>
        </p:grpSpPr>
        <p:sp>
          <p:nvSpPr>
            <p:cNvPr id="564418" name="AutoShape 194"/>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19" name="Freeform 195"/>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0" name="Freeform 196"/>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1" name="Freeform 197"/>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2" name="Freeform 198"/>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3" name="Freeform 199"/>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4" name="Freeform 200"/>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5" name="Freeform 201"/>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6" name="Freeform 202"/>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7" name="Freeform 203"/>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8" name="Freeform 204"/>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9" name="Freeform 205"/>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0" name="Freeform 206"/>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1" name="Freeform 207"/>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2" name="Freeform 208"/>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3" name="Freeform 209"/>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4" name="Freeform 210"/>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5" name="Freeform 211"/>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6" name="Freeform 212"/>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7" name="Freeform 213"/>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8" name="Freeform 214"/>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9" name="Freeform 215"/>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0" name="Freeform 216"/>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1" name="Freeform 217"/>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2" name="Freeform 218"/>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3" name="Freeform 219"/>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4" name="Freeform 220"/>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5" name="Freeform 221"/>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6" name="Freeform 222"/>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7" name="Freeform 223"/>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8" name="Freeform 224"/>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9" name="Freeform 225"/>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0" name="Freeform 226"/>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1" name="Freeform 227"/>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2" name="Freeform 228"/>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3" name="Freeform 229"/>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4" name="Freeform 230"/>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5" name="Freeform 231"/>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6" name="Freeform 232"/>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7" name="Freeform 233"/>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8" name="Freeform 234"/>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9" name="Freeform 235"/>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0" name="Freeform 236"/>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1" name="Freeform 237"/>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2" name="Freeform 238"/>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grpSp>
        <p:nvGrpSpPr>
          <p:cNvPr id="564463" name="Group 239"/>
          <p:cNvGrpSpPr>
            <a:grpSpLocks/>
          </p:cNvGrpSpPr>
          <p:nvPr/>
        </p:nvGrpSpPr>
        <p:grpSpPr bwMode="auto">
          <a:xfrm>
            <a:off x="6367464" y="4244976"/>
            <a:ext cx="1692275" cy="1370013"/>
            <a:chOff x="1728" y="1169"/>
            <a:chExt cx="2302" cy="1980"/>
          </a:xfrm>
        </p:grpSpPr>
        <p:sp>
          <p:nvSpPr>
            <p:cNvPr id="564464" name="AutoShape 240"/>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65" name="Freeform 241"/>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6" name="Freeform 242"/>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7" name="Freeform 243"/>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8" name="Freeform 244"/>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9" name="Freeform 245"/>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0" name="Freeform 246"/>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1" name="Freeform 247"/>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2" name="Freeform 248"/>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3" name="Freeform 249"/>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4" name="Freeform 250"/>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5" name="Freeform 251"/>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6" name="Freeform 252"/>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7" name="Freeform 253"/>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8" name="Freeform 254"/>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9" name="Freeform 255"/>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0" name="Freeform 256"/>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1" name="Freeform 257"/>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2" name="Freeform 258"/>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3" name="Freeform 259"/>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4" name="Freeform 260"/>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5" name="Freeform 261"/>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6" name="Freeform 262"/>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7" name="Freeform 263"/>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8" name="Freeform 264"/>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9" name="Freeform 265"/>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0" name="Freeform 266"/>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1" name="Freeform 267"/>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2" name="Freeform 268"/>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3" name="Freeform 269"/>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4" name="Freeform 270"/>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5" name="Freeform 271"/>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6" name="Freeform 272"/>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7" name="Freeform 273"/>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8" name="Freeform 274"/>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9" name="Freeform 275"/>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0" name="Freeform 276"/>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1" name="Freeform 277"/>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2" name="Freeform 278"/>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3" name="Freeform 279"/>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4" name="Freeform 280"/>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5" name="Freeform 281"/>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6" name="Freeform 282"/>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7" name="Freeform 283"/>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8" name="Freeform 284"/>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pic>
        <p:nvPicPr>
          <p:cNvPr id="564509" name="Picture 285" descr="j02372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204" y="4789968"/>
            <a:ext cx="1489075" cy="1293812"/>
          </a:xfrm>
          <a:prstGeom prst="rect">
            <a:avLst/>
          </a:prstGeom>
          <a:noFill/>
          <a:extLst>
            <a:ext uri="{909E8E84-426E-40DD-AFC4-6F175D3DCCD1}">
              <a14:hiddenFill xmlns:a14="http://schemas.microsoft.com/office/drawing/2010/main">
                <a:solidFill>
                  <a:srgbClr val="FFFFFF"/>
                </a:solidFill>
              </a14:hiddenFill>
            </a:ext>
          </a:extLst>
        </p:spPr>
      </p:pic>
      <p:grpSp>
        <p:nvGrpSpPr>
          <p:cNvPr id="564227" name="Group 3"/>
          <p:cNvGrpSpPr>
            <a:grpSpLocks/>
          </p:cNvGrpSpPr>
          <p:nvPr/>
        </p:nvGrpSpPr>
        <p:grpSpPr bwMode="auto">
          <a:xfrm>
            <a:off x="2616201" y="5260976"/>
            <a:ext cx="1895475" cy="1292225"/>
            <a:chOff x="338" y="1176"/>
            <a:chExt cx="1637" cy="1225"/>
          </a:xfrm>
        </p:grpSpPr>
        <p:sp>
          <p:nvSpPr>
            <p:cNvPr id="564228" name="Freeform 4"/>
            <p:cNvSpPr>
              <a:spLocks/>
            </p:cNvSpPr>
            <p:nvPr/>
          </p:nvSpPr>
          <p:spPr bwMode="auto">
            <a:xfrm>
              <a:off x="367" y="1792"/>
              <a:ext cx="1598" cy="609"/>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29" name="Freeform 5"/>
            <p:cNvSpPr>
              <a:spLocks/>
            </p:cNvSpPr>
            <p:nvPr/>
          </p:nvSpPr>
          <p:spPr bwMode="auto">
            <a:xfrm>
              <a:off x="347" y="1497"/>
              <a:ext cx="1628" cy="735"/>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ffectLst/>
            <a:scene3d>
              <a:camera prst="legacyObliqueTopRight"/>
              <a:lightRig rig="legacyFlat4" dir="t"/>
            </a:scene3d>
            <a:sp3d extrusionH="163500" prstMaterial="legacyWireframe">
              <a:bevelT w="13500" h="13500" prst="angle"/>
              <a:bevelB w="13500" h="13500" prst="angle"/>
              <a:extrusionClr>
                <a:srgbClr val="007FFF"/>
              </a:extrusionClr>
              <a:contourClr>
                <a:srgbClr val="007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0" name="Freeform 6"/>
            <p:cNvSpPr>
              <a:spLocks/>
            </p:cNvSpPr>
            <p:nvPr/>
          </p:nvSpPr>
          <p:spPr bwMode="auto">
            <a:xfrm>
              <a:off x="519" y="1195"/>
              <a:ext cx="1392" cy="100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1" name="Freeform 7"/>
            <p:cNvSpPr>
              <a:spLocks/>
            </p:cNvSpPr>
            <p:nvPr/>
          </p:nvSpPr>
          <p:spPr bwMode="auto">
            <a:xfrm>
              <a:off x="574" y="1189"/>
              <a:ext cx="849" cy="425"/>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2" name="Freeform 8"/>
            <p:cNvSpPr>
              <a:spLocks/>
            </p:cNvSpPr>
            <p:nvPr/>
          </p:nvSpPr>
          <p:spPr bwMode="auto">
            <a:xfrm>
              <a:off x="1173" y="1263"/>
              <a:ext cx="510" cy="308"/>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3" name="Freeform 9"/>
            <p:cNvSpPr>
              <a:spLocks/>
            </p:cNvSpPr>
            <p:nvPr/>
          </p:nvSpPr>
          <p:spPr bwMode="auto">
            <a:xfrm>
              <a:off x="1666" y="1216"/>
              <a:ext cx="205" cy="29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4" name="Freeform 10"/>
            <p:cNvSpPr>
              <a:spLocks/>
            </p:cNvSpPr>
            <p:nvPr/>
          </p:nvSpPr>
          <p:spPr bwMode="auto">
            <a:xfrm>
              <a:off x="558" y="1216"/>
              <a:ext cx="453" cy="395"/>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5" name="Freeform 11"/>
            <p:cNvSpPr>
              <a:spLocks/>
            </p:cNvSpPr>
            <p:nvPr/>
          </p:nvSpPr>
          <p:spPr bwMode="auto">
            <a:xfrm>
              <a:off x="1053" y="1176"/>
              <a:ext cx="479" cy="331"/>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6" name="Freeform 12"/>
            <p:cNvSpPr>
              <a:spLocks/>
            </p:cNvSpPr>
            <p:nvPr/>
          </p:nvSpPr>
          <p:spPr bwMode="auto">
            <a:xfrm>
              <a:off x="606" y="1541"/>
              <a:ext cx="471" cy="82"/>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7" name="Freeform 13"/>
            <p:cNvSpPr>
              <a:spLocks/>
            </p:cNvSpPr>
            <p:nvPr/>
          </p:nvSpPr>
          <p:spPr bwMode="auto">
            <a:xfrm>
              <a:off x="423" y="1887"/>
              <a:ext cx="385" cy="12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8" name="Freeform 14"/>
            <p:cNvSpPr>
              <a:spLocks/>
            </p:cNvSpPr>
            <p:nvPr/>
          </p:nvSpPr>
          <p:spPr bwMode="auto">
            <a:xfrm>
              <a:off x="437" y="1683"/>
              <a:ext cx="69" cy="138"/>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9" name="Freeform 15"/>
            <p:cNvSpPr>
              <a:spLocks/>
            </p:cNvSpPr>
            <p:nvPr/>
          </p:nvSpPr>
          <p:spPr bwMode="auto">
            <a:xfrm>
              <a:off x="756" y="1687"/>
              <a:ext cx="255" cy="146"/>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0" name="Freeform 16"/>
            <p:cNvSpPr>
              <a:spLocks/>
            </p:cNvSpPr>
            <p:nvPr/>
          </p:nvSpPr>
          <p:spPr bwMode="auto">
            <a:xfrm>
              <a:off x="474" y="2020"/>
              <a:ext cx="207" cy="97"/>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ffectLst/>
            <a:scene3d>
              <a:camera prst="legacyObliqueTopRight"/>
              <a:lightRig rig="legacyFlat4" dir="t"/>
            </a:scene3d>
            <a:sp3d extrusionH="163500" prstMaterial="legacyWireframe">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1" name="Freeform 17"/>
            <p:cNvSpPr>
              <a:spLocks/>
            </p:cNvSpPr>
            <p:nvPr/>
          </p:nvSpPr>
          <p:spPr bwMode="auto">
            <a:xfrm>
              <a:off x="432" y="1739"/>
              <a:ext cx="74" cy="92"/>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2" name="Freeform 18"/>
            <p:cNvSpPr>
              <a:spLocks/>
            </p:cNvSpPr>
            <p:nvPr/>
          </p:nvSpPr>
          <p:spPr bwMode="auto">
            <a:xfrm>
              <a:off x="338" y="1625"/>
              <a:ext cx="411" cy="53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3" name="Freeform 19"/>
            <p:cNvSpPr>
              <a:spLocks/>
            </p:cNvSpPr>
            <p:nvPr/>
          </p:nvSpPr>
          <p:spPr bwMode="auto">
            <a:xfrm>
              <a:off x="451" y="1926"/>
              <a:ext cx="313" cy="32"/>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4" name="Freeform 20"/>
            <p:cNvSpPr>
              <a:spLocks/>
            </p:cNvSpPr>
            <p:nvPr/>
          </p:nvSpPr>
          <p:spPr bwMode="auto">
            <a:xfrm>
              <a:off x="738" y="1891"/>
              <a:ext cx="77" cy="11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5" name="Freeform 21"/>
            <p:cNvSpPr>
              <a:spLocks/>
            </p:cNvSpPr>
            <p:nvPr/>
          </p:nvSpPr>
          <p:spPr bwMode="auto">
            <a:xfrm>
              <a:off x="746" y="1627"/>
              <a:ext cx="426" cy="222"/>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6" name="Freeform 22"/>
            <p:cNvSpPr>
              <a:spLocks/>
            </p:cNvSpPr>
            <p:nvPr/>
          </p:nvSpPr>
          <p:spPr bwMode="auto">
            <a:xfrm>
              <a:off x="463" y="2000"/>
              <a:ext cx="168" cy="12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7" name="Freeform 23"/>
            <p:cNvSpPr>
              <a:spLocks/>
            </p:cNvSpPr>
            <p:nvPr/>
          </p:nvSpPr>
          <p:spPr bwMode="auto">
            <a:xfrm>
              <a:off x="658" y="2010"/>
              <a:ext cx="32" cy="11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8" name="Freeform 24"/>
            <p:cNvSpPr>
              <a:spLocks/>
            </p:cNvSpPr>
            <p:nvPr/>
          </p:nvSpPr>
          <p:spPr bwMode="auto">
            <a:xfrm>
              <a:off x="860" y="1844"/>
              <a:ext cx="352" cy="224"/>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9" name="Freeform 25"/>
            <p:cNvSpPr>
              <a:spLocks/>
            </p:cNvSpPr>
            <p:nvPr/>
          </p:nvSpPr>
          <p:spPr bwMode="auto">
            <a:xfrm>
              <a:off x="1268" y="1250"/>
              <a:ext cx="414" cy="17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0" name="Freeform 26"/>
            <p:cNvSpPr>
              <a:spLocks/>
            </p:cNvSpPr>
            <p:nvPr/>
          </p:nvSpPr>
          <p:spPr bwMode="auto">
            <a:xfrm>
              <a:off x="1163" y="1396"/>
              <a:ext cx="153" cy="18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1" name="Freeform 27"/>
            <p:cNvSpPr>
              <a:spLocks/>
            </p:cNvSpPr>
            <p:nvPr/>
          </p:nvSpPr>
          <p:spPr bwMode="auto">
            <a:xfrm>
              <a:off x="1391" y="1442"/>
              <a:ext cx="286" cy="97"/>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2" name="Freeform 28"/>
            <p:cNvSpPr>
              <a:spLocks/>
            </p:cNvSpPr>
            <p:nvPr/>
          </p:nvSpPr>
          <p:spPr bwMode="auto">
            <a:xfrm>
              <a:off x="375" y="2167"/>
              <a:ext cx="259" cy="47"/>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3" name="Freeform 29"/>
            <p:cNvSpPr>
              <a:spLocks/>
            </p:cNvSpPr>
            <p:nvPr/>
          </p:nvSpPr>
          <p:spPr bwMode="auto">
            <a:xfrm>
              <a:off x="657" y="2205"/>
              <a:ext cx="182" cy="37"/>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4" name="Freeform 30"/>
            <p:cNvSpPr>
              <a:spLocks/>
            </p:cNvSpPr>
            <p:nvPr/>
          </p:nvSpPr>
          <p:spPr bwMode="auto">
            <a:xfrm>
              <a:off x="1204" y="1538"/>
              <a:ext cx="462" cy="101"/>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5" name="Freeform 31"/>
            <p:cNvSpPr>
              <a:spLocks/>
            </p:cNvSpPr>
            <p:nvPr/>
          </p:nvSpPr>
          <p:spPr bwMode="auto">
            <a:xfrm>
              <a:off x="1487" y="1514"/>
              <a:ext cx="261" cy="541"/>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6" name="Freeform 32"/>
            <p:cNvSpPr>
              <a:spLocks/>
            </p:cNvSpPr>
            <p:nvPr/>
          </p:nvSpPr>
          <p:spPr bwMode="auto">
            <a:xfrm>
              <a:off x="1205" y="2055"/>
              <a:ext cx="253" cy="146"/>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7" name="Freeform 33"/>
            <p:cNvSpPr>
              <a:spLocks/>
            </p:cNvSpPr>
            <p:nvPr/>
          </p:nvSpPr>
          <p:spPr bwMode="auto">
            <a:xfrm>
              <a:off x="1237" y="1979"/>
              <a:ext cx="472" cy="23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8" name="Freeform 34"/>
            <p:cNvSpPr>
              <a:spLocks/>
            </p:cNvSpPr>
            <p:nvPr/>
          </p:nvSpPr>
          <p:spPr bwMode="auto">
            <a:xfrm>
              <a:off x="1692" y="1568"/>
              <a:ext cx="271" cy="374"/>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9" name="Freeform 35"/>
            <p:cNvSpPr>
              <a:spLocks/>
            </p:cNvSpPr>
            <p:nvPr/>
          </p:nvSpPr>
          <p:spPr bwMode="auto">
            <a:xfrm>
              <a:off x="1568" y="1192"/>
              <a:ext cx="263" cy="169"/>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0" name="Freeform 36"/>
            <p:cNvSpPr>
              <a:spLocks/>
            </p:cNvSpPr>
            <p:nvPr/>
          </p:nvSpPr>
          <p:spPr bwMode="auto">
            <a:xfrm>
              <a:off x="1654" y="1213"/>
              <a:ext cx="244" cy="323"/>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1" name="Freeform 37"/>
            <p:cNvSpPr>
              <a:spLocks/>
            </p:cNvSpPr>
            <p:nvPr/>
          </p:nvSpPr>
          <p:spPr bwMode="auto">
            <a:xfrm>
              <a:off x="1848" y="1427"/>
              <a:ext cx="34" cy="100"/>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2" name="Freeform 38"/>
            <p:cNvSpPr>
              <a:spLocks/>
            </p:cNvSpPr>
            <p:nvPr/>
          </p:nvSpPr>
          <p:spPr bwMode="auto">
            <a:xfrm>
              <a:off x="1185" y="1650"/>
              <a:ext cx="16" cy="273"/>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3" name="Freeform 39"/>
            <p:cNvSpPr>
              <a:spLocks/>
            </p:cNvSpPr>
            <p:nvPr/>
          </p:nvSpPr>
          <p:spPr bwMode="auto">
            <a:xfrm>
              <a:off x="1263" y="1773"/>
              <a:ext cx="384" cy="99"/>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4" name="Freeform 40"/>
            <p:cNvSpPr>
              <a:spLocks/>
            </p:cNvSpPr>
            <p:nvPr/>
          </p:nvSpPr>
          <p:spPr bwMode="auto">
            <a:xfrm>
              <a:off x="987" y="2045"/>
              <a:ext cx="125" cy="273"/>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5" name="Freeform 41"/>
            <p:cNvSpPr>
              <a:spLocks/>
            </p:cNvSpPr>
            <p:nvPr/>
          </p:nvSpPr>
          <p:spPr bwMode="auto">
            <a:xfrm>
              <a:off x="1786" y="1987"/>
              <a:ext cx="129" cy="247"/>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6" name="Freeform 42"/>
            <p:cNvSpPr>
              <a:spLocks/>
            </p:cNvSpPr>
            <p:nvPr/>
          </p:nvSpPr>
          <p:spPr bwMode="auto">
            <a:xfrm>
              <a:off x="1112" y="1802"/>
              <a:ext cx="54" cy="33"/>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ffectLst/>
            <a:scene3d>
              <a:camera prst="legacyObliqueTopRight"/>
              <a:lightRig rig="legacyFlat4" dir="t"/>
            </a:scene3d>
            <a:sp3d extrusionH="163500" prstMaterial="legacyWireframe">
              <a:bevelT w="13500" h="13500" prst="angle"/>
              <a:bevelB w="13500" h="13500" prst="angle"/>
              <a:extrusionClr>
                <a:srgbClr val="FF8C00"/>
              </a:extrusionClr>
              <a:contourClr>
                <a:srgbClr val="FF8C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7" name="Freeform 43"/>
            <p:cNvSpPr>
              <a:spLocks/>
            </p:cNvSpPr>
            <p:nvPr/>
          </p:nvSpPr>
          <p:spPr bwMode="auto">
            <a:xfrm>
              <a:off x="1012" y="2090"/>
              <a:ext cx="63" cy="184"/>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8" name="Freeform 44"/>
            <p:cNvSpPr>
              <a:spLocks/>
            </p:cNvSpPr>
            <p:nvPr/>
          </p:nvSpPr>
          <p:spPr bwMode="auto">
            <a:xfrm>
              <a:off x="1808" y="2033"/>
              <a:ext cx="78" cy="164"/>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9" name="Freeform 45"/>
            <p:cNvSpPr>
              <a:spLocks/>
            </p:cNvSpPr>
            <p:nvPr/>
          </p:nvSpPr>
          <p:spPr bwMode="auto">
            <a:xfrm>
              <a:off x="1172" y="1396"/>
              <a:ext cx="221" cy="17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grpSp>
    </p:spTree>
    <p:extLst>
      <p:ext uri="{BB962C8B-B14F-4D97-AF65-F5344CB8AC3E}">
        <p14:creationId xmlns:p14="http://schemas.microsoft.com/office/powerpoint/2010/main" val="371517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4"/>
          <p:cNvSpPr>
            <a:spLocks noGrp="1" noChangeArrowheads="1"/>
          </p:cNvSpPr>
          <p:nvPr>
            <p:ph type="title"/>
          </p:nvPr>
        </p:nvSpPr>
        <p:spPr/>
        <p:txBody>
          <a:bodyPr/>
          <a:lstStyle/>
          <a:p>
            <a:r>
              <a:rPr lang="es-AR" altLang="en-US" dirty="0"/>
              <a:t>Ejemplo de una Clase</a:t>
            </a:r>
            <a:endParaRPr lang="en-US" altLang="en-US" dirty="0"/>
          </a:p>
        </p:txBody>
      </p:sp>
      <p:sp>
        <p:nvSpPr>
          <p:cNvPr id="611333" name="Rectangle 5"/>
          <p:cNvSpPr>
            <a:spLocks noGrp="1" noChangeArrowheads="1"/>
          </p:cNvSpPr>
          <p:nvPr>
            <p:ph idx="1"/>
          </p:nvPr>
        </p:nvSpPr>
        <p:spPr/>
        <p:txBody>
          <a:bodyPr>
            <a:normAutofit fontScale="92500" lnSpcReduction="10000"/>
          </a:bodyPr>
          <a:lstStyle/>
          <a:p>
            <a:pPr>
              <a:lnSpc>
                <a:spcPct val="80000"/>
              </a:lnSpc>
            </a:pPr>
            <a:r>
              <a:rPr lang="es-AR" altLang="en-US" dirty="0"/>
              <a:t>Clase: Curso</a:t>
            </a:r>
          </a:p>
          <a:p>
            <a:pPr>
              <a:lnSpc>
                <a:spcPct val="80000"/>
              </a:lnSpc>
            </a:pPr>
            <a:r>
              <a:rPr lang="es-AR" altLang="en-US" dirty="0"/>
              <a:t>Estado (</a:t>
            </a:r>
            <a:r>
              <a:rPr lang="es-AR" altLang="en-US" b="1" dirty="0"/>
              <a:t>Atributos</a:t>
            </a:r>
            <a:r>
              <a:rPr lang="es-AR" altLang="en-US" dirty="0"/>
              <a:t>)</a:t>
            </a:r>
          </a:p>
          <a:p>
            <a:pPr lvl="1">
              <a:lnSpc>
                <a:spcPct val="80000"/>
              </a:lnSpc>
            </a:pPr>
            <a:r>
              <a:rPr lang="es-ES" altLang="en-US" dirty="0"/>
              <a:t>Nombre</a:t>
            </a:r>
          </a:p>
          <a:p>
            <a:pPr lvl="1">
              <a:lnSpc>
                <a:spcPct val="80000"/>
              </a:lnSpc>
            </a:pPr>
            <a:r>
              <a:rPr lang="es-ES" altLang="en-US" dirty="0"/>
              <a:t>Ubicación</a:t>
            </a:r>
          </a:p>
          <a:p>
            <a:pPr lvl="1">
              <a:lnSpc>
                <a:spcPct val="80000"/>
              </a:lnSpc>
            </a:pPr>
            <a:r>
              <a:rPr lang="es-ES" altLang="en-US" dirty="0"/>
              <a:t>Días Ofrecidos</a:t>
            </a:r>
          </a:p>
          <a:p>
            <a:pPr lvl="1">
              <a:lnSpc>
                <a:spcPct val="80000"/>
              </a:lnSpc>
            </a:pPr>
            <a:r>
              <a:rPr lang="es-ES" altLang="en-US" dirty="0"/>
              <a:t>Horario de Inicio</a:t>
            </a:r>
          </a:p>
          <a:p>
            <a:pPr lvl="1">
              <a:lnSpc>
                <a:spcPct val="80000"/>
              </a:lnSpc>
            </a:pPr>
            <a:r>
              <a:rPr lang="es-ES" altLang="en-US" dirty="0"/>
              <a:t>Horario de Término</a:t>
            </a:r>
            <a:endParaRPr lang="es-AR" altLang="en-US" dirty="0"/>
          </a:p>
          <a:p>
            <a:pPr>
              <a:lnSpc>
                <a:spcPct val="80000"/>
              </a:lnSpc>
            </a:pPr>
            <a:r>
              <a:rPr lang="es-AR" altLang="en-US" dirty="0"/>
              <a:t>Comportamiento (</a:t>
            </a:r>
            <a:r>
              <a:rPr lang="es-AR" altLang="en-US" b="1" dirty="0"/>
              <a:t>Métodos</a:t>
            </a:r>
            <a:r>
              <a:rPr lang="es-AR" altLang="en-US" dirty="0"/>
              <a:t>)</a:t>
            </a:r>
          </a:p>
          <a:p>
            <a:pPr lvl="1">
              <a:lnSpc>
                <a:spcPct val="80000"/>
              </a:lnSpc>
            </a:pPr>
            <a:r>
              <a:rPr lang="es-ES" altLang="en-US" dirty="0"/>
              <a:t>Agregar un Alumno</a:t>
            </a:r>
          </a:p>
          <a:p>
            <a:pPr lvl="1">
              <a:lnSpc>
                <a:spcPct val="80000"/>
              </a:lnSpc>
            </a:pPr>
            <a:r>
              <a:rPr lang="es-ES" altLang="en-US" dirty="0"/>
              <a:t>Borrar un Alumno</a:t>
            </a:r>
          </a:p>
          <a:p>
            <a:pPr lvl="1">
              <a:lnSpc>
                <a:spcPct val="80000"/>
              </a:lnSpc>
            </a:pPr>
            <a:r>
              <a:rPr lang="es-ES" altLang="en-US" dirty="0"/>
              <a:t>Entregar un Listado del Curso</a:t>
            </a:r>
          </a:p>
          <a:p>
            <a:pPr lvl="1">
              <a:lnSpc>
                <a:spcPct val="80000"/>
              </a:lnSpc>
            </a:pPr>
            <a:r>
              <a:rPr lang="es-ES" altLang="en-US" dirty="0"/>
              <a:t>Determinar si está Completo</a:t>
            </a:r>
            <a:endParaRPr lang="en-US" altLang="en-US" dirty="0"/>
          </a:p>
        </p:txBody>
      </p:sp>
    </p:spTree>
    <p:extLst>
      <p:ext uri="{BB962C8B-B14F-4D97-AF65-F5344CB8AC3E}">
        <p14:creationId xmlns:p14="http://schemas.microsoft.com/office/powerpoint/2010/main" val="50717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 resumen:</a:t>
            </a:r>
            <a:endParaRPr lang="es-ES" dirty="0"/>
          </a:p>
        </p:txBody>
      </p:sp>
      <p:sp>
        <p:nvSpPr>
          <p:cNvPr id="4" name="Marcador de contenido 3"/>
          <p:cNvSpPr>
            <a:spLocks noGrp="1"/>
          </p:cNvSpPr>
          <p:nvPr>
            <p:ph sz="half" idx="1"/>
          </p:nvPr>
        </p:nvSpPr>
        <p:spPr>
          <a:xfrm>
            <a:off x="6945312" y="2438399"/>
            <a:ext cx="4895055" cy="3124201"/>
          </a:xfrm>
        </p:spPr>
        <p:txBody>
          <a:bodyPr>
            <a:normAutofit fontScale="85000" lnSpcReduction="20000"/>
          </a:bodyPr>
          <a:lstStyle/>
          <a:p>
            <a:r>
              <a:rPr lang="es-ES" dirty="0"/>
              <a:t>Una </a:t>
            </a:r>
            <a:r>
              <a:rPr lang="es-ES" b="1" dirty="0"/>
              <a:t>clase</a:t>
            </a:r>
            <a:r>
              <a:rPr lang="es-ES" dirty="0"/>
              <a:t> describe el comportamiento de un objeto mediante las propiedades y los métodos.</a:t>
            </a:r>
          </a:p>
          <a:p>
            <a:r>
              <a:rPr lang="es-ES" dirty="0"/>
              <a:t>Una </a:t>
            </a:r>
            <a:r>
              <a:rPr lang="es-ES" b="1" dirty="0"/>
              <a:t>propiedad</a:t>
            </a:r>
            <a:r>
              <a:rPr lang="es-ES" dirty="0"/>
              <a:t> es un atributo o una característica de un objeto. Almacenan información sobre el estado del objeto. El conjunto de valores de cada una de las propiedades de un objeto definen el estado de dicho objeto. </a:t>
            </a:r>
          </a:p>
        </p:txBody>
      </p:sp>
      <p:sp>
        <p:nvSpPr>
          <p:cNvPr id="8" name="Marcador de contenido 4"/>
          <p:cNvSpPr>
            <a:spLocks noGrp="1"/>
          </p:cNvSpPr>
          <p:nvPr>
            <p:ph sz="half" idx="2"/>
          </p:nvPr>
        </p:nvSpPr>
        <p:spPr>
          <a:xfrm>
            <a:off x="1484311" y="2438400"/>
            <a:ext cx="4895056" cy="3124200"/>
          </a:xfrm>
        </p:spPr>
        <p:txBody>
          <a:bodyPr>
            <a:normAutofit fontScale="85000" lnSpcReduction="20000"/>
          </a:bodyPr>
          <a:lstStyle/>
          <a:p>
            <a:r>
              <a:rPr lang="es-ES" dirty="0" smtClean="0"/>
              <a:t>Un </a:t>
            </a:r>
            <a:r>
              <a:rPr lang="es-ES" b="1" dirty="0"/>
              <a:t>objeto</a:t>
            </a:r>
            <a:r>
              <a:rPr lang="es-ES" dirty="0"/>
              <a:t> es una estructura de datos que tiene asignadas propiedades y que puede generar eventos y métodos. Un objeto es una instancia de una clase, es decir, un caso concreto de una clase.</a:t>
            </a:r>
          </a:p>
          <a:p>
            <a:r>
              <a:rPr lang="es-ES" dirty="0"/>
              <a:t>Un </a:t>
            </a:r>
            <a:r>
              <a:rPr lang="es-ES" b="1" dirty="0"/>
              <a:t>evento</a:t>
            </a:r>
            <a:r>
              <a:rPr lang="es-ES" dirty="0"/>
              <a:t> es una acción desencadenada por un objeto.</a:t>
            </a:r>
          </a:p>
          <a:p>
            <a:pPr marL="0" indent="0">
              <a:buNone/>
            </a:pPr>
            <a:endParaRPr lang="es-ES" dirty="0"/>
          </a:p>
        </p:txBody>
      </p:sp>
    </p:spTree>
    <p:extLst>
      <p:ext uri="{BB962C8B-B14F-4D97-AF65-F5344CB8AC3E}">
        <p14:creationId xmlns:p14="http://schemas.microsoft.com/office/powerpoint/2010/main" val="362163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Analizar</a:t>
            </a:r>
            <a:endParaRPr lang="es-ES" dirty="0"/>
          </a:p>
        </p:txBody>
      </p:sp>
      <p:sp>
        <p:nvSpPr>
          <p:cNvPr id="3" name="Marcador de contenido 2"/>
          <p:cNvSpPr>
            <a:spLocks noGrp="1"/>
          </p:cNvSpPr>
          <p:nvPr>
            <p:ph idx="1"/>
          </p:nvPr>
        </p:nvSpPr>
        <p:spPr/>
        <p:txBody>
          <a:bodyPr/>
          <a:lstStyle/>
          <a:p>
            <a:r>
              <a:rPr lang="es-ES" dirty="0" smtClean="0">
                <a:hlinkClick r:id="rId2"/>
              </a:rPr>
              <a:t>https</a:t>
            </a:r>
            <a:r>
              <a:rPr lang="es-ES" dirty="0">
                <a:hlinkClick r:id="rId2"/>
              </a:rPr>
              <a:t>://msdn.microsoft.com/es-es/library/ms172576(v=vs.90).</a:t>
            </a:r>
            <a:r>
              <a:rPr lang="es-ES" dirty="0" smtClean="0">
                <a:hlinkClick r:id="rId2"/>
              </a:rPr>
              <a:t>aspx</a:t>
            </a:r>
            <a:endParaRPr lang="es-ES" dirty="0" smtClean="0"/>
          </a:p>
        </p:txBody>
      </p:sp>
    </p:spTree>
    <p:extLst>
      <p:ext uri="{BB962C8B-B14F-4D97-AF65-F5344CB8AC3E}">
        <p14:creationId xmlns:p14="http://schemas.microsoft.com/office/powerpoint/2010/main" val="227111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err="1" smtClean="0"/>
              <a:t>.net</a:t>
            </a:r>
            <a:endParaRPr lang="es-ES" dirty="0"/>
          </a:p>
        </p:txBody>
      </p:sp>
      <p:sp>
        <p:nvSpPr>
          <p:cNvPr id="5" name="Subtítulo 4"/>
          <p:cNvSpPr>
            <a:spLocks noGrp="1"/>
          </p:cNvSpPr>
          <p:nvPr>
            <p:ph type="subTitle" idx="1"/>
          </p:nvPr>
        </p:nvSpPr>
        <p:spPr/>
        <p:txBody>
          <a:bodyPr/>
          <a:lstStyle/>
          <a:p>
            <a:r>
              <a:rPr lang="es-ES" dirty="0"/>
              <a:t>Introducción a </a:t>
            </a:r>
            <a:r>
              <a:rPr lang="es-ES" dirty="0" err="1"/>
              <a:t>.net</a:t>
            </a:r>
            <a:endParaRPr lang="es-ES" dirty="0"/>
          </a:p>
          <a:p>
            <a:endParaRPr lang="es-ES" dirty="0"/>
          </a:p>
        </p:txBody>
      </p:sp>
    </p:spTree>
    <p:extLst>
      <p:ext uri="{BB962C8B-B14F-4D97-AF65-F5344CB8AC3E}">
        <p14:creationId xmlns:p14="http://schemas.microsoft.com/office/powerpoint/2010/main" val="421950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a:t>
            </a:r>
            <a:r>
              <a:rPr lang="en-US" dirty="0" smtClean="0"/>
              <a:t>? </a:t>
            </a:r>
            <a:br>
              <a:rPr lang="en-US" dirty="0" smtClean="0"/>
            </a:br>
            <a:endParaRPr lang="es-ES" dirty="0"/>
          </a:p>
        </p:txBody>
      </p:sp>
      <p:sp>
        <p:nvSpPr>
          <p:cNvPr id="3" name="Marcador de contenido 2"/>
          <p:cNvSpPr>
            <a:spLocks noGrp="1"/>
          </p:cNvSpPr>
          <p:nvPr>
            <p:ph idx="1"/>
          </p:nvPr>
        </p:nvSpPr>
        <p:spPr/>
        <p:txBody>
          <a:bodyPr>
            <a:normAutofit/>
          </a:bodyPr>
          <a:lstStyle/>
          <a:p>
            <a:r>
              <a:rPr lang="es-ES" dirty="0"/>
              <a:t>.NET Framework es un entorno de ejecución administrado que proporciona diversos servicios a las aplicaciones en ejecución. Consta de dos componentes principales: </a:t>
            </a:r>
            <a:r>
              <a:rPr lang="es-ES" b="1" dirty="0" err="1"/>
              <a:t>C</a:t>
            </a:r>
            <a:r>
              <a:rPr lang="es-ES" dirty="0" err="1"/>
              <a:t>ommon</a:t>
            </a:r>
            <a:r>
              <a:rPr lang="es-ES" dirty="0"/>
              <a:t> </a:t>
            </a:r>
            <a:r>
              <a:rPr lang="es-ES" b="1" dirty="0" err="1"/>
              <a:t>L</a:t>
            </a:r>
            <a:r>
              <a:rPr lang="es-ES" dirty="0" err="1"/>
              <a:t>anguage</a:t>
            </a:r>
            <a:r>
              <a:rPr lang="es-ES" dirty="0"/>
              <a:t> </a:t>
            </a:r>
            <a:r>
              <a:rPr lang="es-ES" b="1" dirty="0" err="1"/>
              <a:t>R</a:t>
            </a:r>
            <a:r>
              <a:rPr lang="es-ES" dirty="0" err="1"/>
              <a:t>untime</a:t>
            </a:r>
            <a:r>
              <a:rPr lang="es-ES" dirty="0"/>
              <a:t> (CLR), que es el motor de ejecución que controla las aplicaciones en ejecución, y la biblioteca de clases de .NET Framework, que proporciona una biblioteca de código probado y reutilizable al que pueden llamar los desarrolladores desde sus propias aplicaciones.</a:t>
            </a: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139" y="5803900"/>
            <a:ext cx="2766761" cy="873259"/>
          </a:xfrm>
          <a:prstGeom prst="rect">
            <a:avLst/>
          </a:prstGeom>
        </p:spPr>
      </p:pic>
    </p:spTree>
    <p:extLst>
      <p:ext uri="{BB962C8B-B14F-4D97-AF65-F5344CB8AC3E}">
        <p14:creationId xmlns:p14="http://schemas.microsoft.com/office/powerpoint/2010/main" val="17597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 </a:t>
            </a:r>
            <a:br>
              <a:rPr lang="en-US" dirty="0"/>
            </a:br>
            <a:endParaRPr lang="es-ES" dirty="0"/>
          </a:p>
        </p:txBody>
      </p:sp>
      <p:sp>
        <p:nvSpPr>
          <p:cNvPr id="3" name="Marcador de contenido 2"/>
          <p:cNvSpPr>
            <a:spLocks noGrp="1"/>
          </p:cNvSpPr>
          <p:nvPr>
            <p:ph idx="1"/>
          </p:nvPr>
        </p:nvSpPr>
        <p:spPr/>
        <p:txBody>
          <a:bodyPr>
            <a:normAutofit/>
          </a:bodyPr>
          <a:lstStyle/>
          <a:p>
            <a:r>
              <a:rPr lang="es-ES" dirty="0" smtClean="0"/>
              <a:t>Ofrece </a:t>
            </a:r>
            <a:r>
              <a:rPr lang="es-ES" dirty="0"/>
              <a:t>un entorno gestionado de ejecución de aplicaciones, lenguajes de programación y compiladores, y permite el desarrollo de todo tipo de funcionalidades: desde programas de consola o servicios Windows, hasta aplicaciones para dispositivos móviles pasando por desarrollos de escritorio o para Internet.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511" y="4020344"/>
            <a:ext cx="5930900" cy="2994523"/>
          </a:xfrm>
          <a:prstGeom prst="rect">
            <a:avLst/>
          </a:prstGeom>
        </p:spPr>
      </p:pic>
    </p:spTree>
    <p:extLst>
      <p:ext uri="{BB962C8B-B14F-4D97-AF65-F5344CB8AC3E}">
        <p14:creationId xmlns:p14="http://schemas.microsoft.com/office/powerpoint/2010/main" val="188503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Objetivos de la Tecnología .NET </a:t>
            </a:r>
            <a:br>
              <a:rPr lang="es-ES" dirty="0"/>
            </a:br>
            <a:endParaRPr lang="es-ES" dirty="0"/>
          </a:p>
        </p:txBody>
      </p:sp>
      <p:sp>
        <p:nvSpPr>
          <p:cNvPr id="3" name="Marcador de contenido 2"/>
          <p:cNvSpPr>
            <a:spLocks noGrp="1"/>
          </p:cNvSpPr>
          <p:nvPr>
            <p:ph idx="1"/>
          </p:nvPr>
        </p:nvSpPr>
        <p:spPr/>
        <p:txBody>
          <a:bodyPr/>
          <a:lstStyle/>
          <a:p>
            <a:pPr marL="0" indent="0">
              <a:buNone/>
            </a:pPr>
            <a:r>
              <a:rPr lang="en-US" dirty="0" err="1" smtClean="0"/>
              <a:t>Proporcionar</a:t>
            </a:r>
            <a:r>
              <a:rPr lang="en-US" dirty="0" smtClean="0"/>
              <a:t> </a:t>
            </a:r>
            <a:r>
              <a:rPr lang="en-US" dirty="0" err="1"/>
              <a:t>una</a:t>
            </a:r>
            <a:r>
              <a:rPr lang="en-US" dirty="0"/>
              <a:t> </a:t>
            </a:r>
            <a:r>
              <a:rPr lang="en-US" dirty="0" err="1"/>
              <a:t>ejecución</a:t>
            </a:r>
            <a:r>
              <a:rPr lang="en-US" dirty="0"/>
              <a:t> </a:t>
            </a:r>
            <a:r>
              <a:rPr lang="en-US" dirty="0" err="1" smtClean="0"/>
              <a:t>multiplataforma</a:t>
            </a:r>
            <a:endParaRPr lang="en-US" dirty="0" smtClean="0"/>
          </a:p>
          <a:p>
            <a:r>
              <a:rPr lang="es-ES" dirty="0"/>
              <a:t>.NET ha sido diseñado para ser independiente de la plataforma sobre la cual se ejecutaran las aplicaciones. Para conseguir este objetivo las aplicaciones .NET se compilan a un lenguaje intermedio denominado Lenguaje Intermedio de Microsoft o MSIL </a:t>
            </a:r>
            <a:r>
              <a:rPr lang="es-ES" dirty="0" smtClean="0"/>
              <a:t>(Microsoft </a:t>
            </a:r>
            <a:r>
              <a:rPr lang="es-ES" dirty="0" err="1"/>
              <a:t>Intermediate</a:t>
            </a:r>
            <a:r>
              <a:rPr lang="es-ES" dirty="0"/>
              <a:t> </a:t>
            </a:r>
            <a:r>
              <a:rPr lang="es-ES" dirty="0" err="1"/>
              <a:t>Language</a:t>
            </a:r>
            <a:r>
              <a:rPr lang="es-ES" dirty="0"/>
              <a:t>), el cual es independiente de las instrucciones de una CPU concreta. </a:t>
            </a:r>
            <a:endParaRPr lang="en-US" dirty="0"/>
          </a:p>
          <a:p>
            <a:endParaRPr lang="es-ES" dirty="0"/>
          </a:p>
        </p:txBody>
      </p:sp>
    </p:spTree>
    <p:extLst>
      <p:ext uri="{BB962C8B-B14F-4D97-AF65-F5344CB8AC3E}">
        <p14:creationId xmlns:p14="http://schemas.microsoft.com/office/powerpoint/2010/main" val="222859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 para </a:t>
            </a:r>
            <a:r>
              <a:rPr lang="en-US" dirty="0" err="1" smtClean="0"/>
              <a:t>.net</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275" y="2438399"/>
            <a:ext cx="4286250" cy="3848100"/>
          </a:xfrm>
          <a:prstGeom prst="rect">
            <a:avLst/>
          </a:prstGeom>
        </p:spPr>
      </p:pic>
    </p:spTree>
    <p:extLst>
      <p:ext uri="{BB962C8B-B14F-4D97-AF65-F5344CB8AC3E}">
        <p14:creationId xmlns:p14="http://schemas.microsoft.com/office/powerpoint/2010/main" val="3402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Conceptos </a:t>
            </a:r>
            <a:r>
              <a:rPr lang="es-ES" dirty="0"/>
              <a:t>de Programación Orientada</a:t>
            </a:r>
            <a:br>
              <a:rPr lang="es-ES" dirty="0"/>
            </a:br>
            <a:r>
              <a:rPr lang="es-ES" dirty="0"/>
              <a:t>a </a:t>
            </a:r>
            <a:r>
              <a:rPr lang="es-ES" dirty="0" smtClean="0"/>
              <a:t>Eventos</a:t>
            </a:r>
            <a:br>
              <a:rPr lang="es-ES" dirty="0" smtClean="0"/>
            </a:br>
            <a:r>
              <a:rPr lang="es-ES" dirty="0" smtClean="0"/>
              <a:t>IDE - </a:t>
            </a:r>
            <a:r>
              <a:rPr lang="en-US" dirty="0"/>
              <a:t>Integrated Development </a:t>
            </a:r>
            <a:r>
              <a:rPr lang="en-US" dirty="0" smtClean="0"/>
              <a:t>Environment</a:t>
            </a:r>
            <a:br>
              <a:rPr lang="en-US" dirty="0" smtClean="0"/>
            </a:br>
            <a:r>
              <a:rPr lang="en-US" dirty="0" smtClean="0"/>
              <a:t>C#</a:t>
            </a:r>
            <a:endParaRPr lang="es-ES" dirty="0"/>
          </a:p>
        </p:txBody>
      </p:sp>
      <p:sp>
        <p:nvSpPr>
          <p:cNvPr id="5" name="Marcador de texto 4"/>
          <p:cNvSpPr>
            <a:spLocks noGrp="1"/>
          </p:cNvSpPr>
          <p:nvPr>
            <p:ph type="body" idx="1"/>
          </p:nvPr>
        </p:nvSpPr>
        <p:spPr/>
        <p:txBody>
          <a:bodyPr/>
          <a:lstStyle/>
          <a:p>
            <a:r>
              <a:rPr lang="es-ES" dirty="0" smtClean="0"/>
              <a:t>Introducción a programación orientada a objetos</a:t>
            </a:r>
            <a:endParaRPr lang="es-ES" dirty="0"/>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a:t>
            </a:r>
            <a:endParaRPr lang="es-ES" dirty="0"/>
          </a:p>
        </p:txBody>
      </p:sp>
      <p:sp>
        <p:nvSpPr>
          <p:cNvPr id="3" name="Marcador de contenido 2"/>
          <p:cNvSpPr>
            <a:spLocks noGrp="1"/>
          </p:cNvSpPr>
          <p:nvPr>
            <p:ph idx="1"/>
          </p:nvPr>
        </p:nvSpPr>
        <p:spPr/>
        <p:txBody>
          <a:bodyPr>
            <a:normAutofit fontScale="92500"/>
          </a:bodyPr>
          <a:lstStyle/>
          <a:p>
            <a:r>
              <a:rPr lang="es-ES" dirty="0"/>
              <a:t>Entorno de desarrollo integrado (IDE) con todas las características</a:t>
            </a:r>
            <a:br>
              <a:rPr lang="es-ES" dirty="0"/>
            </a:br>
            <a:r>
              <a:rPr lang="es-ES" dirty="0"/>
              <a:t>para Android, iOS, Windows, la Web y la </a:t>
            </a:r>
            <a:r>
              <a:rPr lang="es-ES" dirty="0" smtClean="0"/>
              <a:t>nube.</a:t>
            </a:r>
          </a:p>
          <a:p>
            <a:r>
              <a:rPr lang="es-ES" dirty="0"/>
              <a:t>Visual Studio tiene un grupo de barras de herramientas, menús y ventanas de herramientas que, conjuntamente, se denominan el entorno de desarrollo integrado o IDE. El IDE de Visual Studio le ayuda a completar las tareas de </a:t>
            </a:r>
            <a:r>
              <a:rPr lang="es-ES" dirty="0" smtClean="0"/>
              <a:t>desarrollo.</a:t>
            </a:r>
          </a:p>
          <a:p>
            <a:r>
              <a:rPr lang="es-ES" b="1" dirty="0"/>
              <a:t>Visual Studio </a:t>
            </a:r>
            <a:r>
              <a:rPr lang="es-ES" b="1" dirty="0" err="1" smtClean="0"/>
              <a:t>Community</a:t>
            </a:r>
            <a:r>
              <a:rPr lang="es-ES" b="1" dirty="0" smtClean="0"/>
              <a:t>: </a:t>
            </a:r>
            <a:r>
              <a:rPr lang="es-ES" dirty="0" smtClean="0"/>
              <a:t>IDE gratuito </a:t>
            </a:r>
          </a:p>
          <a:p>
            <a:pPr lvl="1"/>
            <a:r>
              <a:rPr lang="es-ES" dirty="0"/>
              <a:t>https://visualstudio.microsoft.com/es/vs/</a:t>
            </a:r>
          </a:p>
        </p:txBody>
      </p:sp>
    </p:spTree>
    <p:extLst>
      <p:ext uri="{BB962C8B-B14F-4D97-AF65-F5344CB8AC3E}">
        <p14:creationId xmlns:p14="http://schemas.microsoft.com/office/powerpoint/2010/main" val="2996874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a:t>
            </a:r>
            <a:endParaRPr lang="es-ES" dirty="0"/>
          </a:p>
        </p:txBody>
      </p:sp>
      <p:pic>
        <p:nvPicPr>
          <p:cNvPr id="3" name="Imagen 2"/>
          <p:cNvPicPr>
            <a:picLocks noChangeAspect="1"/>
          </p:cNvPicPr>
          <p:nvPr/>
        </p:nvPicPr>
        <p:blipFill>
          <a:blip r:embed="rId2"/>
          <a:stretch>
            <a:fillRect/>
          </a:stretch>
        </p:blipFill>
        <p:spPr>
          <a:xfrm>
            <a:off x="3195876" y="2097088"/>
            <a:ext cx="5797071" cy="4075918"/>
          </a:xfrm>
          <a:prstGeom prst="rect">
            <a:avLst/>
          </a:prstGeom>
        </p:spPr>
      </p:pic>
    </p:spTree>
    <p:extLst>
      <p:ext uri="{BB962C8B-B14F-4D97-AF65-F5344CB8AC3E}">
        <p14:creationId xmlns:p14="http://schemas.microsoft.com/office/powerpoint/2010/main" val="2815441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786" y="1171260"/>
            <a:ext cx="4858428" cy="4515480"/>
          </a:xfrm>
          <a:prstGeom prst="rect">
            <a:avLst/>
          </a:prstGeom>
        </p:spPr>
      </p:pic>
    </p:spTree>
    <p:extLst>
      <p:ext uri="{BB962C8B-B14F-4D97-AF65-F5344CB8AC3E}">
        <p14:creationId xmlns:p14="http://schemas.microsoft.com/office/powerpoint/2010/main" val="1843225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432" y="1206500"/>
            <a:ext cx="9067008" cy="4674020"/>
          </a:xfrm>
          <a:prstGeom prst="rect">
            <a:avLst/>
          </a:prstGeom>
        </p:spPr>
      </p:pic>
      <p:sp>
        <p:nvSpPr>
          <p:cNvPr id="3" name="Rectángulo 2"/>
          <p:cNvSpPr/>
          <p:nvPr/>
        </p:nvSpPr>
        <p:spPr>
          <a:xfrm>
            <a:off x="5334000" y="1752600"/>
            <a:ext cx="3568700" cy="87630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4901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nuevo aplicativo</a:t>
            </a:r>
            <a:endParaRPr lang="es-ES" dirty="0"/>
          </a:p>
        </p:txBody>
      </p:sp>
      <p:sp>
        <p:nvSpPr>
          <p:cNvPr id="6" name="Rectángulo 5"/>
          <p:cNvSpPr/>
          <p:nvPr/>
        </p:nvSpPr>
        <p:spPr>
          <a:xfrm>
            <a:off x="926925" y="0"/>
            <a:ext cx="11085535" cy="369332"/>
          </a:xfrm>
          <a:prstGeom prst="rect">
            <a:avLst/>
          </a:prstGeom>
        </p:spPr>
        <p:txBody>
          <a:bodyPr wrap="square">
            <a:spAutoFit/>
          </a:bodyPr>
          <a:lstStyle/>
          <a:p>
            <a:r>
              <a:rPr lang="es-ES" dirty="0"/>
              <a:t>https://docs.microsoft.com/es-es/visualstudio/ide/step-1-create-a-windows-forms-application-project?view=vs-2019</a:t>
            </a:r>
          </a:p>
        </p:txBody>
      </p:sp>
      <p:pic>
        <p:nvPicPr>
          <p:cNvPr id="8" name="Imagen 7"/>
          <p:cNvPicPr>
            <a:picLocks noChangeAspect="1"/>
          </p:cNvPicPr>
          <p:nvPr/>
        </p:nvPicPr>
        <p:blipFill>
          <a:blip r:embed="rId2"/>
          <a:stretch>
            <a:fillRect/>
          </a:stretch>
        </p:blipFill>
        <p:spPr>
          <a:xfrm>
            <a:off x="336100" y="2097088"/>
            <a:ext cx="4558873" cy="2813114"/>
          </a:xfrm>
          <a:prstGeom prst="rect">
            <a:avLst/>
          </a:prstGeom>
        </p:spPr>
      </p:pic>
      <p:pic>
        <p:nvPicPr>
          <p:cNvPr id="9" name="Imagen 8"/>
          <p:cNvPicPr>
            <a:picLocks noChangeAspect="1"/>
          </p:cNvPicPr>
          <p:nvPr/>
        </p:nvPicPr>
        <p:blipFill>
          <a:blip r:embed="rId3"/>
          <a:stretch>
            <a:fillRect/>
          </a:stretch>
        </p:blipFill>
        <p:spPr>
          <a:xfrm>
            <a:off x="5014666" y="3908120"/>
            <a:ext cx="7014496" cy="2273473"/>
          </a:xfrm>
          <a:prstGeom prst="rect">
            <a:avLst/>
          </a:prstGeom>
        </p:spPr>
      </p:pic>
    </p:spTree>
    <p:extLst>
      <p:ext uri="{BB962C8B-B14F-4D97-AF65-F5344CB8AC3E}">
        <p14:creationId xmlns:p14="http://schemas.microsoft.com/office/powerpoint/2010/main" val="2111259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1954212"/>
            <a:ext cx="8356600" cy="4700588"/>
          </a:xfrm>
          <a:prstGeom prst="rect">
            <a:avLst/>
          </a:prstGeom>
        </p:spPr>
      </p:pic>
      <p:sp>
        <p:nvSpPr>
          <p:cNvPr id="5" name="Rectángulo 4"/>
          <p:cNvSpPr/>
          <p:nvPr/>
        </p:nvSpPr>
        <p:spPr>
          <a:xfrm>
            <a:off x="1141413" y="0"/>
            <a:ext cx="9356724" cy="369332"/>
          </a:xfrm>
          <a:prstGeom prst="rect">
            <a:avLst/>
          </a:prstGeom>
        </p:spPr>
        <p:txBody>
          <a:bodyPr wrap="square">
            <a:spAutoFit/>
          </a:bodyPr>
          <a:lstStyle/>
          <a:p>
            <a:r>
              <a:rPr lang="es-ES" dirty="0"/>
              <a:t>https://docs.microsoft.com/es-es/visualstudio/get-started/csharp/visual-studio-ide?view=vs-2019</a:t>
            </a:r>
          </a:p>
        </p:txBody>
      </p:sp>
    </p:spTree>
    <p:extLst>
      <p:ext uri="{BB962C8B-B14F-4D97-AF65-F5344CB8AC3E}">
        <p14:creationId xmlns:p14="http://schemas.microsoft.com/office/powerpoint/2010/main" val="1528576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a:t>
            </a:r>
            <a:endParaRPr lang="es-ES" dirty="0"/>
          </a:p>
        </p:txBody>
      </p:sp>
      <p:sp>
        <p:nvSpPr>
          <p:cNvPr id="5" name="Rectángulo 4"/>
          <p:cNvSpPr/>
          <p:nvPr/>
        </p:nvSpPr>
        <p:spPr>
          <a:xfrm>
            <a:off x="1141413" y="0"/>
            <a:ext cx="9356724" cy="369332"/>
          </a:xfrm>
          <a:prstGeom prst="rect">
            <a:avLst/>
          </a:prstGeom>
        </p:spPr>
        <p:txBody>
          <a:bodyPr wrap="square">
            <a:spAutoFit/>
          </a:bodyPr>
          <a:lstStyle/>
          <a:p>
            <a:r>
              <a:rPr lang="es-ES" dirty="0"/>
              <a:t>https://docs.microsoft.com/es-es/visualstudio/get-started/csharp/visual-studio-ide?view=vs-2019</a:t>
            </a:r>
          </a:p>
        </p:txBody>
      </p:sp>
      <p:pic>
        <p:nvPicPr>
          <p:cNvPr id="4" name="Imagen 3"/>
          <p:cNvPicPr>
            <a:picLocks noChangeAspect="1"/>
          </p:cNvPicPr>
          <p:nvPr/>
        </p:nvPicPr>
        <p:blipFill>
          <a:blip r:embed="rId2"/>
          <a:stretch>
            <a:fillRect/>
          </a:stretch>
        </p:blipFill>
        <p:spPr>
          <a:xfrm>
            <a:off x="1852403" y="2097088"/>
            <a:ext cx="8484018" cy="3712536"/>
          </a:xfrm>
          <a:prstGeom prst="rect">
            <a:avLst/>
          </a:prstGeom>
        </p:spPr>
      </p:pic>
    </p:spTree>
    <p:extLst>
      <p:ext uri="{BB962C8B-B14F-4D97-AF65-F5344CB8AC3E}">
        <p14:creationId xmlns:p14="http://schemas.microsoft.com/office/powerpoint/2010/main" val="90762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Sintaxis en </a:t>
            </a:r>
            <a:r>
              <a:rPr lang="es-ES" dirty="0" err="1" smtClean="0"/>
              <a:t>.net</a:t>
            </a:r>
            <a:endParaRPr lang="es-ES" dirty="0"/>
          </a:p>
        </p:txBody>
      </p:sp>
      <p:sp>
        <p:nvSpPr>
          <p:cNvPr id="4" name="Subtítulo 3"/>
          <p:cNvSpPr>
            <a:spLocks noGrp="1"/>
          </p:cNvSpPr>
          <p:nvPr>
            <p:ph type="subTitle" idx="1"/>
          </p:nvPr>
        </p:nvSpPr>
        <p:spPr/>
        <p:txBody>
          <a:bodyPr/>
          <a:lstStyle/>
          <a:p>
            <a:r>
              <a:rPr lang="es-ES" dirty="0"/>
              <a:t>Introducción a </a:t>
            </a:r>
            <a:r>
              <a:rPr lang="es-ES" dirty="0" err="1"/>
              <a:t>.net</a:t>
            </a:r>
            <a:endParaRPr lang="es-ES" dirty="0"/>
          </a:p>
        </p:txBody>
      </p:sp>
    </p:spTree>
    <p:extLst>
      <p:ext uri="{BB962C8B-B14F-4D97-AF65-F5344CB8AC3E}">
        <p14:creationId xmlns:p14="http://schemas.microsoft.com/office/powerpoint/2010/main" val="2166454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05001" y="493714"/>
            <a:ext cx="8393113"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Terminación de línea</a:t>
            </a:r>
          </a:p>
        </p:txBody>
      </p:sp>
      <p:sp>
        <p:nvSpPr>
          <p:cNvPr id="7171" name="Rectangle 3"/>
          <p:cNvSpPr>
            <a:spLocks noGrp="1" noChangeArrowheads="1"/>
          </p:cNvSpPr>
          <p:nvPr>
            <p:ph type="body" idx="1"/>
          </p:nvPr>
        </p:nvSpPr>
        <p:spPr>
          <a:xfrm>
            <a:off x="1905000" y="145732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línea finaliza con un “ ; ”</a:t>
            </a:r>
          </a:p>
        </p:txBody>
      </p:sp>
      <p:sp>
        <p:nvSpPr>
          <p:cNvPr id="7172" name="Rectangle 4"/>
          <p:cNvSpPr>
            <a:spLocks noChangeArrowheads="1"/>
          </p:cNvSpPr>
          <p:nvPr/>
        </p:nvSpPr>
        <p:spPr bwMode="auto">
          <a:xfrm>
            <a:off x="1905000" y="4092575"/>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línea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finaliza</a:t>
            </a:r>
            <a:r>
              <a:rPr lang="en-GB" altLang="en-US" sz="2700" dirty="0">
                <a:latin typeface="Franklin Gothic Medium" panose="020B0603020102020204" pitchFamily="34" charset="0"/>
                <a:cs typeface="Lucida Sans Unicode" panose="020B0602030504020204" pitchFamily="34" charset="0"/>
              </a:rPr>
              <a:t> con un </a:t>
            </a:r>
            <a:r>
              <a:rPr lang="en-GB" altLang="en-US" sz="2700" dirty="0" err="1">
                <a:latin typeface="Franklin Gothic Medium" panose="020B0603020102020204" pitchFamily="34" charset="0"/>
                <a:cs typeface="Lucida Sans Unicode" panose="020B0602030504020204" pitchFamily="34" charset="0"/>
              </a:rPr>
              <a:t>salto</a:t>
            </a:r>
            <a:r>
              <a:rPr lang="en-GB" altLang="en-US" sz="2700" dirty="0">
                <a:latin typeface="Franklin Gothic Medium" panose="020B0603020102020204" pitchFamily="34" charset="0"/>
                <a:cs typeface="Lucida Sans Unicode" panose="020B0602030504020204" pitchFamily="34" charset="0"/>
              </a:rPr>
              <a:t> de </a:t>
            </a:r>
            <a:r>
              <a:rPr lang="en-GB" altLang="en-US" sz="2700" dirty="0" err="1">
                <a:latin typeface="Franklin Gothic Medium" panose="020B0603020102020204" pitchFamily="34" charset="0"/>
                <a:cs typeface="Lucida Sans Unicode" panose="020B0602030504020204" pitchFamily="34" charset="0"/>
              </a:rPr>
              <a:t>línea</a:t>
            </a:r>
            <a:endParaRPr lang="en-GB" altLang="en-US" sz="2700" dirty="0">
              <a:latin typeface="Franklin Gothic Medium" panose="020B0603020102020204" pitchFamily="34" charset="0"/>
              <a:cs typeface="Lucida Sans Unicode" panose="020B0602030504020204" pitchFamily="34" charset="0"/>
            </a:endParaRPr>
          </a:p>
        </p:txBody>
      </p:sp>
      <p:sp>
        <p:nvSpPr>
          <p:cNvPr id="7173" name="Rectangle 5"/>
          <p:cNvSpPr>
            <a:spLocks noChangeArrowheads="1"/>
          </p:cNvSpPr>
          <p:nvPr/>
        </p:nvSpPr>
        <p:spPr bwMode="auto">
          <a:xfrm>
            <a:off x="1981200" y="2133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string </a:t>
            </a:r>
            <a:r>
              <a:rPr lang="en-GB" altLang="en-US" sz="2000" b="1">
                <a:solidFill>
                  <a:srgbClr val="000000"/>
                </a:solidFill>
                <a:latin typeface="Courier New" panose="02070309020205020404" pitchFamily="49" charset="0"/>
                <a:cs typeface="Times New Roman" panose="02020603050405020304" pitchFamily="18" charset="0"/>
              </a:rPr>
              <a:t>nombre = primerNombre +</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r>
              <a:rPr lang="en-GB" altLang="en-US" sz="2000" b="1">
                <a:solidFill>
                  <a:srgbClr val="0000FF"/>
                </a:solidFill>
                <a:latin typeface="Courier New" panose="02070309020205020404" pitchFamily="49" charset="0"/>
                <a:cs typeface="Times New Roman" panose="02020603050405020304" pitchFamily="18" charset="0"/>
              </a:rPr>
              <a:t>   </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//El punto y coma indica FINAL de linea</a:t>
            </a:r>
          </a:p>
        </p:txBody>
      </p:sp>
      <p:sp>
        <p:nvSpPr>
          <p:cNvPr id="7174" name="Rectangle 6"/>
          <p:cNvSpPr>
            <a:spLocks noChangeArrowheads="1"/>
          </p:cNvSpPr>
          <p:nvPr/>
        </p:nvSpPr>
        <p:spPr bwMode="auto">
          <a:xfrm>
            <a:off x="1981200" y="48006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primerNombre &amp; _</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p>
        </p:txBody>
      </p:sp>
    </p:spTree>
    <p:extLst>
      <p:ext uri="{BB962C8B-B14F-4D97-AF65-F5344CB8AC3E}">
        <p14:creationId xmlns:p14="http://schemas.microsoft.com/office/powerpoint/2010/main" val="40257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17688" y="304800"/>
            <a:ext cx="8621712"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Declaración de Bloques</a:t>
            </a:r>
          </a:p>
        </p:txBody>
      </p:sp>
      <p:sp>
        <p:nvSpPr>
          <p:cNvPr id="228355" name="Rectangle 3"/>
          <p:cNvSpPr>
            <a:spLocks noGrp="1" noChangeArrowheads="1"/>
          </p:cNvSpPr>
          <p:nvPr>
            <p:ph type="body" idx="1"/>
          </p:nvPr>
        </p:nvSpPr>
        <p:spPr>
          <a:xfrm>
            <a:off x="1905000" y="1219201"/>
            <a:ext cx="8389938" cy="441325"/>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dirty="0">
                <a:cs typeface="Lucida Sans Unicode" panose="020B0602030504020204" pitchFamily="34" charset="0"/>
              </a:rPr>
              <a:t>En C# los bloques se declaran entre llaves</a:t>
            </a:r>
          </a:p>
        </p:txBody>
      </p:sp>
      <p:sp>
        <p:nvSpPr>
          <p:cNvPr id="228356" name="Rectangle 4"/>
          <p:cNvSpPr>
            <a:spLocks noChangeArrowheads="1"/>
          </p:cNvSpPr>
          <p:nvPr/>
        </p:nvSpPr>
        <p:spPr bwMode="auto">
          <a:xfrm>
            <a:off x="1905000" y="37338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cada bloque tiene su sentencia de apertura y su sentencia de cierre, que normalmente empieza con la palabra “</a:t>
            </a:r>
            <a:r>
              <a:rPr lang="es-AR" altLang="en-US" sz="2700" dirty="0" err="1">
                <a:latin typeface="Franklin Gothic Medium" panose="020B0603020102020204" pitchFamily="34" charset="0"/>
                <a:cs typeface="Lucida Sans Unicode" panose="020B0602030504020204" pitchFamily="34" charset="0"/>
              </a:rPr>
              <a:t>End</a:t>
            </a:r>
            <a:r>
              <a:rPr lang="es-AR" altLang="en-US" sz="2700" dirty="0">
                <a:latin typeface="Franklin Gothic Medium" panose="020B0603020102020204" pitchFamily="34" charset="0"/>
                <a:cs typeface="Lucida Sans Unicode" panose="020B0602030504020204" pitchFamily="34" charset="0"/>
              </a:rPr>
              <a:t>”</a:t>
            </a:r>
          </a:p>
        </p:txBody>
      </p:sp>
      <p:sp>
        <p:nvSpPr>
          <p:cNvPr id="228357" name="Rectangle 5"/>
          <p:cNvSpPr>
            <a:spLocks noChangeArrowheads="1"/>
          </p:cNvSpPr>
          <p:nvPr/>
        </p:nvSpPr>
        <p:spPr bwMode="auto">
          <a:xfrm>
            <a:off x="1981200" y="1752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b="1">
                <a:solidFill>
                  <a:schemeClr val="bg2"/>
                </a:solidFill>
              </a:rPr>
              <a:t> </a:t>
            </a:r>
            <a:r>
              <a:rPr lang="en-GB" altLang="en-US" sz="2000" b="1">
                <a:solidFill>
                  <a:srgbClr val="000000"/>
                </a:solidFill>
                <a:latin typeface="Courier New" panose="02070309020205020404" pitchFamily="49" charset="0"/>
                <a:cs typeface="Times New Roman" panose="02020603050405020304" pitchFamily="18" charset="0"/>
              </a:rPr>
              <a:t>MainClass{</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a:t>
            </a:r>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static void</a:t>
            </a:r>
            <a:r>
              <a:rPr lang="en-GB" altLang="en-US" sz="2000" b="1">
                <a:solidFill>
                  <a:srgbClr val="000000"/>
                </a:solidFill>
                <a:latin typeface="Courier New" panose="02070309020205020404" pitchFamily="49" charset="0"/>
                <a:cs typeface="Times New Roman" panose="02020603050405020304" pitchFamily="18" charset="0"/>
              </a:rPr>
              <a:t> Main(string[] args) {</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p>
          <a:p>
            <a:r>
              <a:rPr lang="en-GB" altLang="en-US" sz="2000" b="1">
                <a:solidFill>
                  <a:srgbClr val="000000"/>
                </a:solidFill>
                <a:latin typeface="Courier New" panose="02070309020205020404" pitchFamily="49" charset="0"/>
                <a:cs typeface="Times New Roman" panose="02020603050405020304" pitchFamily="18" charset="0"/>
              </a:rPr>
              <a:t>}</a:t>
            </a:r>
          </a:p>
        </p:txBody>
      </p:sp>
      <p:sp>
        <p:nvSpPr>
          <p:cNvPr id="228358" name="Rectangle 6"/>
          <p:cNvSpPr>
            <a:spLocks noChangeArrowheads="1"/>
          </p:cNvSpPr>
          <p:nvPr/>
        </p:nvSpPr>
        <p:spPr bwMode="auto">
          <a:xfrm>
            <a:off x="1981200" y="49530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 Shared Sub</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End Sub</a:t>
            </a:r>
          </a:p>
          <a:p>
            <a:r>
              <a:rPr lang="en-GB" altLang="en-US" sz="2000" b="1">
                <a:solidFill>
                  <a:srgbClr val="0000FF"/>
                </a:solidFill>
                <a:latin typeface="Courier New" panose="02070309020205020404" pitchFamily="49" charset="0"/>
                <a:cs typeface="Times New Roman" panose="02020603050405020304" pitchFamily="18" charset="0"/>
              </a:rPr>
              <a:t>End Class</a:t>
            </a:r>
          </a:p>
        </p:txBody>
      </p:sp>
    </p:spTree>
    <p:extLst>
      <p:ext uri="{BB962C8B-B14F-4D97-AF65-F5344CB8AC3E}">
        <p14:creationId xmlns:p14="http://schemas.microsoft.com/office/powerpoint/2010/main" val="131979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s-AR" altLang="en-US" dirty="0"/>
              <a:t>Paradigmas de Programación</a:t>
            </a:r>
            <a:endParaRPr lang="en-US" altLang="en-US" dirty="0"/>
          </a:p>
        </p:txBody>
      </p:sp>
      <p:sp>
        <p:nvSpPr>
          <p:cNvPr id="549893" name="Rectangle 5"/>
          <p:cNvSpPr>
            <a:spLocks noGrp="1" noChangeArrowheads="1"/>
          </p:cNvSpPr>
          <p:nvPr>
            <p:ph type="body" idx="1"/>
          </p:nvPr>
        </p:nvSpPr>
        <p:spPr>
          <a:xfrm>
            <a:off x="1981200" y="1911350"/>
            <a:ext cx="8388350" cy="4402138"/>
          </a:xfrm>
        </p:spPr>
        <p:txBody>
          <a:bodyPr>
            <a:normAutofit lnSpcReduction="10000"/>
          </a:bodyPr>
          <a:lstStyle/>
          <a:p>
            <a:r>
              <a:rPr lang="es-AR" altLang="en-US" sz="2800" b="1" dirty="0" smtClean="0"/>
              <a:t>Estructurados </a:t>
            </a:r>
            <a:r>
              <a:rPr lang="es-AR" altLang="en-US" sz="2800" b="1" dirty="0"/>
              <a:t>(C, Pascal, Basic, etc.)</a:t>
            </a:r>
          </a:p>
          <a:p>
            <a:r>
              <a:rPr lang="es-AR" altLang="en-US" sz="2800" dirty="0"/>
              <a:t>Funcionales (CAML)</a:t>
            </a:r>
          </a:p>
          <a:p>
            <a:r>
              <a:rPr lang="es-AR" altLang="en-US" sz="2800" dirty="0"/>
              <a:t>Declarativos (</a:t>
            </a:r>
            <a:r>
              <a:rPr lang="es-AR" altLang="en-US" sz="2800" dirty="0" err="1"/>
              <a:t>Prolog</a:t>
            </a:r>
            <a:r>
              <a:rPr lang="es-AR" altLang="en-US" sz="2800" dirty="0"/>
              <a:t>)</a:t>
            </a:r>
          </a:p>
          <a:p>
            <a:r>
              <a:rPr lang="es-AR" altLang="en-US" sz="2800" b="1" dirty="0"/>
              <a:t>Orientados a Objetos (C#, VB.NET, </a:t>
            </a:r>
            <a:r>
              <a:rPr lang="es-AR" altLang="en-US" sz="2800" b="1" dirty="0" err="1"/>
              <a:t>Smalltalk</a:t>
            </a:r>
            <a:r>
              <a:rPr lang="es-AR" altLang="en-US" sz="2800" b="1" dirty="0"/>
              <a:t>, Java)</a:t>
            </a:r>
          </a:p>
          <a:p>
            <a:r>
              <a:rPr lang="es-AR" altLang="en-US" sz="2800" dirty="0"/>
              <a:t>Orientados a Aspectos</a:t>
            </a:r>
          </a:p>
          <a:p>
            <a:r>
              <a:rPr lang="es-AR" altLang="en-US" sz="2800" dirty="0"/>
              <a:t>Híbridos (</a:t>
            </a:r>
            <a:r>
              <a:rPr lang="es-AR" altLang="en-US" sz="2800" dirty="0" err="1"/>
              <a:t>Lisp</a:t>
            </a:r>
            <a:r>
              <a:rPr lang="es-AR" altLang="en-US" sz="2800" dirty="0"/>
              <a:t>, Visual Basic)</a:t>
            </a:r>
          </a:p>
          <a:p>
            <a:pPr lvl="1"/>
            <a:r>
              <a:rPr lang="es-AR" altLang="en-US" dirty="0" smtClean="0"/>
              <a:t>Cada </a:t>
            </a:r>
            <a:r>
              <a:rPr lang="es-AR" altLang="en-US" dirty="0"/>
              <a:t>enfoque tiene sus ventajas y desventajas</a:t>
            </a:r>
          </a:p>
          <a:p>
            <a:pPr lvl="1"/>
            <a:r>
              <a:rPr lang="es-AR" altLang="en-US" dirty="0"/>
              <a:t>Cada uno es más apropiado para ciertas cosas</a:t>
            </a:r>
          </a:p>
        </p:txBody>
      </p:sp>
    </p:spTree>
    <p:extLst>
      <p:ext uri="{BB962C8B-B14F-4D97-AF65-F5344CB8AC3E}">
        <p14:creationId xmlns:p14="http://schemas.microsoft.com/office/powerpoint/2010/main" val="170750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9219" name="Rectangle 3"/>
          <p:cNvSpPr>
            <a:spLocks noGrp="1" noChangeArrowheads="1"/>
          </p:cNvSpPr>
          <p:nvPr>
            <p:ph type="body" idx="1"/>
          </p:nvPr>
        </p:nvSpPr>
        <p:spPr>
          <a:xfrm>
            <a:off x="1752600" y="1066801"/>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soporta tres tipos de comentarios</a:t>
            </a:r>
          </a:p>
        </p:txBody>
      </p:sp>
      <p:sp>
        <p:nvSpPr>
          <p:cNvPr id="9221" name="Rectangle 5"/>
          <p:cNvSpPr>
            <a:spLocks noChangeArrowheads="1"/>
          </p:cNvSpPr>
          <p:nvPr/>
        </p:nvSpPr>
        <p:spPr bwMode="auto">
          <a:xfrm>
            <a:off x="1981200" y="1524000"/>
            <a:ext cx="8534400" cy="533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dirty="0" err="1">
                <a:solidFill>
                  <a:srgbClr val="0000FF"/>
                </a:solidFill>
                <a:latin typeface="Courier New" panose="02070309020205020404" pitchFamily="49" charset="0"/>
                <a:cs typeface="Times New Roman" panose="02020603050405020304" pitchFamily="18" charset="0"/>
              </a:rPr>
              <a:t>string</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0000"/>
                </a:solidFill>
                <a:latin typeface="Courier New" panose="02070309020205020404" pitchFamily="49" charset="0"/>
                <a:cs typeface="Times New Roman" panose="02020603050405020304" pitchFamily="18" charset="0"/>
              </a:rPr>
              <a:t>nombre = “Juan”;</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de una sola línea</a:t>
            </a:r>
          </a:p>
          <a:p>
            <a:pPr>
              <a:buClr>
                <a:srgbClr val="0000FF"/>
              </a:buClr>
              <a:buSzPct val="100000"/>
              <a:buFont typeface="Courier New" panose="02070309020205020404" pitchFamily="49" charset="0"/>
              <a:buNone/>
            </a:pP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con mas </a:t>
            </a:r>
          </a:p>
          <a:p>
            <a:r>
              <a:rPr lang="es-AR" altLang="en-US" b="1" dirty="0">
                <a:solidFill>
                  <a:srgbClr val="009900"/>
                </a:solidFill>
                <a:latin typeface="Courier New" panose="02070309020205020404" pitchFamily="49" charset="0"/>
                <a:cs typeface="Times New Roman" panose="02020603050405020304" pitchFamily="18" charset="0"/>
              </a:rPr>
              <a:t>   de una línea*/</a:t>
            </a:r>
            <a:r>
              <a:rPr lang="es-AR" altLang="en-US" sz="1600" b="1" dirty="0"/>
              <a:t>	</a:t>
            </a:r>
          </a:p>
          <a:p>
            <a:endParaRPr lang="es-AR" altLang="en-US" sz="1600" b="1" dirty="0"/>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Documentación XML que puede ser consumida por otras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herramientas para mostrar ayuda dinámica o generar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documentación en varios formatos</a:t>
            </a:r>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class</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00"/>
                </a:solidFill>
                <a:latin typeface="Courier New" panose="02070309020205020404" pitchFamily="49" charset="0"/>
                <a:cs typeface="Times New Roman" panose="02020603050405020304" pitchFamily="18" charset="0"/>
              </a:rPr>
              <a:t>Matematica</a:t>
            </a:r>
            <a:r>
              <a:rPr lang="es-AR" altLang="en-US" b="1" dirty="0">
                <a:solidFill>
                  <a:srgbClr val="000000"/>
                </a:solidFill>
                <a:latin typeface="Courier New" panose="02070309020205020404" pitchFamily="49" charset="0"/>
                <a:cs typeface="Times New Roman" panose="02020603050405020304" pitchFamily="18" charset="0"/>
              </a:rPr>
              <a:t> {</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Calcula la suma de dos números enteros</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="x"&gt;</a:t>
            </a:r>
            <a:r>
              <a:rPr lang="es-AR" altLang="en-US" b="1" dirty="0">
                <a:solidFill>
                  <a:srgbClr val="009900"/>
                </a:solidFill>
                <a:latin typeface="Courier New" panose="02070309020205020404" pitchFamily="49" charset="0"/>
                <a:cs typeface="Times New Roman" panose="02020603050405020304" pitchFamily="18" charset="0"/>
              </a:rPr>
              <a:t>El primer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="y"&gt;</a:t>
            </a:r>
            <a:r>
              <a:rPr lang="es-AR" altLang="en-US" b="1" dirty="0">
                <a:solidFill>
                  <a:srgbClr val="009900"/>
                </a:solidFill>
                <a:latin typeface="Courier New" panose="02070309020205020404" pitchFamily="49" charset="0"/>
                <a:cs typeface="Times New Roman" panose="02020603050405020304" pitchFamily="18" charset="0"/>
              </a:rPr>
              <a:t>El segundo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 </a:t>
            </a:r>
            <a:r>
              <a:rPr lang="es-AR" altLang="en-US" b="1" dirty="0">
                <a:solidFill>
                  <a:srgbClr val="009900"/>
                </a:solidFill>
                <a:latin typeface="Courier New" panose="02070309020205020404" pitchFamily="49" charset="0"/>
                <a:cs typeface="Times New Roman" panose="02020603050405020304" pitchFamily="18" charset="0"/>
              </a:rPr>
              <a:t>La</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suma entera de ambos </a:t>
            </a:r>
            <a:r>
              <a:rPr lang="es-AR" altLang="en-US" b="1" dirty="0" err="1">
                <a:solidFill>
                  <a:srgbClr val="009900"/>
                </a:solidFill>
                <a:latin typeface="Courier New" panose="02070309020205020404" pitchFamily="49" charset="0"/>
                <a:cs typeface="Times New Roman" panose="02020603050405020304" pitchFamily="18" charset="0"/>
              </a:rPr>
              <a:t>operandos</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Sumar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x,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y) {</a:t>
            </a:r>
            <a:r>
              <a:rPr lang="es-AR" altLang="en-US" b="1" dirty="0" err="1">
                <a:solidFill>
                  <a:srgbClr val="0000FF"/>
                </a:solidFill>
                <a:latin typeface="Courier New" panose="02070309020205020404" pitchFamily="49" charset="0"/>
                <a:cs typeface="Times New Roman" panose="02020603050405020304" pitchFamily="18" charset="0"/>
              </a:rPr>
              <a:t>return</a:t>
            </a:r>
            <a:r>
              <a:rPr lang="es-AR" altLang="en-US" b="1" dirty="0">
                <a:solidFill>
                  <a:srgbClr val="000000"/>
                </a:solidFill>
                <a:latin typeface="Courier New" panose="02070309020205020404" pitchFamily="49" charset="0"/>
                <a:cs typeface="Times New Roman" panose="02020603050405020304" pitchFamily="18" charset="0"/>
              </a:rPr>
              <a:t> x + y;}</a:t>
            </a:r>
          </a:p>
          <a:p>
            <a:r>
              <a:rPr lang="es-AR" altLang="en-US" b="1"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91375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251908" name="Rectangle 4"/>
          <p:cNvSpPr>
            <a:spLocks noChangeArrowheads="1"/>
          </p:cNvSpPr>
          <p:nvPr/>
        </p:nvSpPr>
        <p:spPr bwMode="auto">
          <a:xfrm>
            <a:off x="1905000" y="1295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ES_tradnl" altLang="en-US" sz="2700">
                <a:effectLst>
                  <a:outerShdw blurRad="38100" dist="38100" dir="2700000" algn="tl">
                    <a:srgbClr val="000000"/>
                  </a:outerShdw>
                </a:effectLst>
                <a:latin typeface="Franklin Gothic Medium" panose="020B0603020102020204" pitchFamily="34" charset="0"/>
                <a:cs typeface="Lucida Sans Unicode" panose="020B0602030504020204" pitchFamily="34" charset="0"/>
              </a:rPr>
              <a:t>VB.NET soporta dos tipos de comentarios</a:t>
            </a:r>
          </a:p>
        </p:txBody>
      </p:sp>
      <p:sp>
        <p:nvSpPr>
          <p:cNvPr id="251910" name="Rectangle 6"/>
          <p:cNvSpPr>
            <a:spLocks noChangeArrowheads="1"/>
          </p:cNvSpPr>
          <p:nvPr/>
        </p:nvSpPr>
        <p:spPr bwMode="auto">
          <a:xfrm>
            <a:off x="1981200" y="2003425"/>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'Comentario simple</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“Juan”</a:t>
            </a:r>
          </a:p>
        </p:txBody>
      </p:sp>
      <p:sp>
        <p:nvSpPr>
          <p:cNvPr id="251912" name="Rectangle 8"/>
          <p:cNvSpPr>
            <a:spLocks noChangeArrowheads="1"/>
          </p:cNvSpPr>
          <p:nvPr/>
        </p:nvSpPr>
        <p:spPr bwMode="auto">
          <a:xfrm>
            <a:off x="1981200" y="3657600"/>
            <a:ext cx="8534400" cy="2590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a:solidFill>
                  <a:srgbClr val="969696"/>
                </a:solidFill>
                <a:latin typeface="Courier New" panose="02070309020205020404" pitchFamily="49" charset="0"/>
                <a:cs typeface="Times New Roman" panose="02020603050405020304" pitchFamily="18" charset="0"/>
              </a:rPr>
              <a:t>'''</a:t>
            </a:r>
            <a:r>
              <a:rPr lang="es-AR" altLang="en-US"/>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Documentación XML que describe un tipo y sus miembros</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name="x"&gt;</a:t>
            </a:r>
            <a:r>
              <a:rPr lang="es-AR" altLang="en-US" b="1">
                <a:solidFill>
                  <a:srgbClr val="009900"/>
                </a:solidFill>
                <a:latin typeface="Courier New" panose="02070309020205020404" pitchFamily="49" charset="0"/>
                <a:cs typeface="Times New Roman" panose="02020603050405020304" pitchFamily="18" charset="0"/>
              </a:rPr>
              <a:t>El primer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name="y"&gt;</a:t>
            </a:r>
            <a:r>
              <a:rPr lang="es-AR" altLang="en-US" b="1">
                <a:solidFill>
                  <a:srgbClr val="009900"/>
                </a:solidFill>
                <a:latin typeface="Courier New" panose="02070309020205020404" pitchFamily="49" charset="0"/>
                <a:cs typeface="Times New Roman" panose="02020603050405020304" pitchFamily="18" charset="0"/>
              </a:rPr>
              <a:t>El segundo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&lt;returns&gt; </a:t>
            </a:r>
            <a:r>
              <a:rPr lang="es-AR" altLang="en-US" b="1">
                <a:solidFill>
                  <a:srgbClr val="009900"/>
                </a:solidFill>
                <a:latin typeface="Courier New" panose="02070309020205020404" pitchFamily="49" charset="0"/>
                <a:cs typeface="Times New Roman" panose="02020603050405020304" pitchFamily="18" charset="0"/>
              </a:rPr>
              <a:t>La</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suma entera de ambos operandos</a:t>
            </a:r>
            <a:r>
              <a:rPr lang="es-AR" altLang="en-US" b="1">
                <a:solidFill>
                  <a:srgbClr val="969696"/>
                </a:solidFill>
                <a:latin typeface="Courier New" panose="02070309020205020404" pitchFamily="49" charset="0"/>
                <a:cs typeface="Times New Roman" panose="02020603050405020304" pitchFamily="18" charset="0"/>
              </a:rPr>
              <a:t>&lt;/returns&gt;</a:t>
            </a:r>
          </a:p>
          <a:p>
            <a:r>
              <a:rPr lang="es-AR" altLang="en-US" b="1">
                <a:solidFill>
                  <a:srgbClr val="0000FF"/>
                </a:solidFill>
                <a:latin typeface="Courier New" panose="02070309020205020404" pitchFamily="49" charset="0"/>
                <a:cs typeface="Times New Roman" panose="02020603050405020304" pitchFamily="18" charset="0"/>
              </a:rPr>
              <a:t>Public Function</a:t>
            </a:r>
            <a:r>
              <a:rPr lang="es-AR" altLang="en-US" b="1">
                <a:solidFill>
                  <a:srgbClr val="000000"/>
                </a:solidFill>
                <a:latin typeface="Courier New" panose="02070309020205020404" pitchFamily="49" charset="0"/>
                <a:cs typeface="Times New Roman" panose="02020603050405020304" pitchFamily="18" charset="0"/>
              </a:rPr>
              <a:t> Sumar (x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y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as Integer</a:t>
            </a:r>
          </a:p>
          <a:p>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return</a:t>
            </a:r>
            <a:r>
              <a:rPr lang="es-AR" altLang="en-US" b="1">
                <a:solidFill>
                  <a:srgbClr val="000000"/>
                </a:solidFill>
                <a:latin typeface="Courier New" panose="02070309020205020404" pitchFamily="49" charset="0"/>
                <a:cs typeface="Times New Roman" panose="02020603050405020304" pitchFamily="18" charset="0"/>
              </a:rPr>
              <a:t> x + y</a:t>
            </a:r>
          </a:p>
          <a:p>
            <a:r>
              <a:rPr lang="en-US" altLang="en-US" b="1">
                <a:solidFill>
                  <a:srgbClr val="0000FF"/>
                </a:solidFill>
                <a:latin typeface="Courier New" panose="02070309020205020404" pitchFamily="49" charset="0"/>
                <a:cs typeface="Times New Roman" panose="02020603050405020304" pitchFamily="18" charset="0"/>
              </a:rPr>
              <a:t>End Function</a:t>
            </a:r>
            <a:endParaRPr lang="es-AR" altLang="en-US" b="1">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5400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905000" y="493714"/>
            <a:ext cx="8763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Case Sensitivity</a:t>
            </a:r>
          </a:p>
        </p:txBody>
      </p:sp>
      <p:sp>
        <p:nvSpPr>
          <p:cNvPr id="214019" name="Rectangle 3"/>
          <p:cNvSpPr>
            <a:spLocks noGrp="1" noChangeArrowheads="1"/>
          </p:cNvSpPr>
          <p:nvPr>
            <p:ph type="body" idx="1"/>
          </p:nvPr>
        </p:nvSpPr>
        <p:spPr>
          <a:xfrm>
            <a:off x="1905000" y="146367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distingue entre mayúsuclas y minúsculas</a:t>
            </a:r>
          </a:p>
        </p:txBody>
      </p:sp>
      <p:sp>
        <p:nvSpPr>
          <p:cNvPr id="214020" name="Rectangle 4"/>
          <p:cNvSpPr>
            <a:spLocks noChangeArrowheads="1"/>
          </p:cNvSpPr>
          <p:nvPr/>
        </p:nvSpPr>
        <p:spPr bwMode="auto">
          <a:xfrm>
            <a:off x="1905000" y="4092576"/>
            <a:ext cx="83883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00000"/>
              <a:buBlip>
                <a:blip r:embed="rId3"/>
              </a:buBlip>
            </a:pPr>
            <a:r>
              <a:rPr lang="en-GB" altLang="en-US" sz="2700" dirty="0">
                <a:latin typeface="Franklin Gothic Medium" panose="020B0603020102020204" pitchFamily="34" charset="0"/>
                <a:cs typeface="Lucida Sans Unicode" panose="020B0602030504020204" pitchFamily="34" charset="0"/>
              </a:rPr>
              <a:t>VB.NET no </a:t>
            </a:r>
            <a:r>
              <a:rPr lang="en-GB" altLang="en-US" sz="2700" dirty="0" err="1">
                <a:latin typeface="Franklin Gothic Medium" panose="020B0603020102020204" pitchFamily="34" charset="0"/>
                <a:cs typeface="Lucida Sans Unicode" panose="020B0602030504020204" pitchFamily="34" charset="0"/>
              </a:rPr>
              <a:t>distingue</a:t>
            </a:r>
            <a:r>
              <a:rPr lang="en-GB" altLang="en-US" sz="2700" dirty="0">
                <a:latin typeface="Franklin Gothic Medium" panose="020B0603020102020204" pitchFamily="34" charset="0"/>
                <a:cs typeface="Lucida Sans Unicode" panose="020B0602030504020204" pitchFamily="34" charset="0"/>
              </a:rPr>
              <a:t> entre </a:t>
            </a:r>
            <a:r>
              <a:rPr lang="en-GB" altLang="en-US" sz="2700" dirty="0" err="1">
                <a:latin typeface="Franklin Gothic Medium" panose="020B0603020102020204" pitchFamily="34" charset="0"/>
                <a:cs typeface="Lucida Sans Unicode" panose="020B0602030504020204" pitchFamily="34" charset="0"/>
              </a:rPr>
              <a:t>mayúsuclas</a:t>
            </a:r>
            <a:r>
              <a:rPr lang="en-GB" altLang="en-US" sz="2700" dirty="0">
                <a:latin typeface="Franklin Gothic Medium" panose="020B0603020102020204" pitchFamily="34" charset="0"/>
                <a:cs typeface="Lucida Sans Unicode" panose="020B0602030504020204" pitchFamily="34" charset="0"/>
              </a:rPr>
              <a:t> y </a:t>
            </a:r>
            <a:r>
              <a:rPr lang="en-GB" altLang="en-US" sz="2700" dirty="0" err="1">
                <a:latin typeface="Franklin Gothic Medium" panose="020B0603020102020204" pitchFamily="34" charset="0"/>
                <a:cs typeface="Lucida Sans Unicode" panose="020B0602030504020204" pitchFamily="34" charset="0"/>
              </a:rPr>
              <a:t>minúsculas</a:t>
            </a:r>
            <a:endParaRPr lang="en-GB" altLang="en-US" sz="2700" dirty="0">
              <a:latin typeface="Franklin Gothic Medium" panose="020B0603020102020204" pitchFamily="34" charset="0"/>
              <a:cs typeface="Lucida Sans Unicode" panose="020B0602030504020204" pitchFamily="34" charset="0"/>
            </a:endParaRPr>
          </a:p>
        </p:txBody>
      </p:sp>
      <p:sp>
        <p:nvSpPr>
          <p:cNvPr id="214021" name="Rectangle 5"/>
          <p:cNvSpPr>
            <a:spLocks noChangeArrowheads="1"/>
          </p:cNvSpPr>
          <p:nvPr/>
        </p:nvSpPr>
        <p:spPr bwMode="auto">
          <a:xfrm>
            <a:off x="1981200" y="21336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FF3300"/>
                </a:solidFill>
                <a:cs typeface="Times New Roman" panose="02020603050405020304" pitchFamily="18" charset="0"/>
              </a:rPr>
              <a:t>INCORRECTO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
        <p:nvSpPr>
          <p:cNvPr id="214022" name="Rectangle 6"/>
          <p:cNvSpPr>
            <a:spLocks noChangeArrowheads="1"/>
          </p:cNvSpPr>
          <p:nvPr/>
        </p:nvSpPr>
        <p:spPr bwMode="auto">
          <a:xfrm>
            <a:off x="1981200" y="47244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Tree>
    <p:extLst>
      <p:ext uri="{BB962C8B-B14F-4D97-AF65-F5344CB8AC3E}">
        <p14:creationId xmlns:p14="http://schemas.microsoft.com/office/powerpoint/2010/main" val="52139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05001" y="322263"/>
            <a:ext cx="8393113" cy="563562"/>
          </a:xfrm>
          <a:ln/>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100"/>
              <a:t>Tipos de Datos</a:t>
            </a:r>
          </a:p>
        </p:txBody>
      </p:sp>
      <p:graphicFrame>
        <p:nvGraphicFramePr>
          <p:cNvPr id="230959" name="Group 559"/>
          <p:cNvGraphicFramePr>
            <a:graphicFrameLocks noGrp="1"/>
          </p:cNvGraphicFramePr>
          <p:nvPr>
            <p:ph idx="1"/>
          </p:nvPr>
        </p:nvGraphicFramePr>
        <p:xfrm>
          <a:off x="1905000" y="1416051"/>
          <a:ext cx="8388350" cy="4865053"/>
        </p:xfrm>
        <a:graphic>
          <a:graphicData uri="http://schemas.openxmlformats.org/drawingml/2006/table">
            <a:tbl>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179388">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Categoría</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Clase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5401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Enteros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sin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Int16</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Un entero con signo (16-bit)</a:t>
                      </a:r>
                      <a:endParaRPr kumimoji="0" lang="es-AR" alt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Int32</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Int64</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Punto Flotante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simple precisión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float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doble precisión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decimal de 96-bit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Lógicos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valor booleano (true o false)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Otros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caracter Unicode (16-bit)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 raíz de la jerarquía de objetos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Una cadena de caracteres unicode inmutable y de tamaño fijo</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59545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676400" y="288926"/>
            <a:ext cx="9144000" cy="6254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Alcance de miembros</a:t>
            </a:r>
          </a:p>
        </p:txBody>
      </p:sp>
      <p:sp>
        <p:nvSpPr>
          <p:cNvPr id="233475" name="Rectangle 3"/>
          <p:cNvSpPr>
            <a:spLocks noGrp="1" noChangeArrowheads="1"/>
          </p:cNvSpPr>
          <p:nvPr>
            <p:ph type="body" idx="1"/>
          </p:nvPr>
        </p:nvSpPr>
        <p:spPr>
          <a:xfrm>
            <a:off x="1905000" y="1241426"/>
            <a:ext cx="8382000" cy="24161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Miembro</a:t>
            </a:r>
            <a:r>
              <a:rPr lang="en-GB" altLang="en-US"/>
              <a:t>: se refiere a los campos, propiedades, métodos, eventos, clases anidadas, etc.</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C#:</a:t>
            </a:r>
            <a:r>
              <a:rPr lang="en-GB" altLang="en-US"/>
              <a:t> todo miembro es declarado como </a:t>
            </a:r>
            <a:r>
              <a:rPr lang="en-GB" altLang="en-US" b="1"/>
              <a:t>PRIVATE</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VB.NET:</a:t>
            </a:r>
            <a:r>
              <a:rPr lang="en-GB" altLang="en-US"/>
              <a:t> todo miembro es declarado como </a:t>
            </a:r>
            <a:r>
              <a:rPr lang="en-GB" altLang="en-US" b="1"/>
              <a:t>PUBLIC</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Modificadores de acceso disponibles:</a:t>
            </a:r>
          </a:p>
        </p:txBody>
      </p:sp>
      <p:grpSp>
        <p:nvGrpSpPr>
          <p:cNvPr id="233476" name="Group 4"/>
          <p:cNvGrpSpPr>
            <a:grpSpLocks/>
          </p:cNvGrpSpPr>
          <p:nvPr/>
        </p:nvGrpSpPr>
        <p:grpSpPr bwMode="auto">
          <a:xfrm>
            <a:off x="2971801" y="3810001"/>
            <a:ext cx="6402388" cy="2725738"/>
            <a:chOff x="912" y="2400"/>
            <a:chExt cx="4033" cy="1717"/>
          </a:xfrm>
        </p:grpSpPr>
        <p:sp>
          <p:nvSpPr>
            <p:cNvPr id="233477" name="Rectangle 5"/>
            <p:cNvSpPr>
              <a:spLocks noChangeArrowheads="1"/>
            </p:cNvSpPr>
            <p:nvPr/>
          </p:nvSpPr>
          <p:spPr bwMode="auto">
            <a:xfrm>
              <a:off x="2969" y="3830"/>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Friend</a:t>
              </a:r>
            </a:p>
          </p:txBody>
        </p:sp>
        <p:sp>
          <p:nvSpPr>
            <p:cNvPr id="233478" name="Rectangle 6"/>
            <p:cNvSpPr>
              <a:spLocks noChangeArrowheads="1"/>
            </p:cNvSpPr>
            <p:nvPr/>
          </p:nvSpPr>
          <p:spPr bwMode="auto">
            <a:xfrm>
              <a:off x="912" y="3830"/>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internal</a:t>
              </a:r>
            </a:p>
          </p:txBody>
        </p:sp>
        <p:sp>
          <p:nvSpPr>
            <p:cNvPr id="233479" name="Rectangle 7"/>
            <p:cNvSpPr>
              <a:spLocks noChangeArrowheads="1"/>
            </p:cNvSpPr>
            <p:nvPr/>
          </p:nvSpPr>
          <p:spPr bwMode="auto">
            <a:xfrm>
              <a:off x="2969" y="3544"/>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a:t>
              </a:r>
            </a:p>
          </p:txBody>
        </p:sp>
        <p:sp>
          <p:nvSpPr>
            <p:cNvPr id="233480" name="Rectangle 8"/>
            <p:cNvSpPr>
              <a:spLocks noChangeArrowheads="1"/>
            </p:cNvSpPr>
            <p:nvPr/>
          </p:nvSpPr>
          <p:spPr bwMode="auto">
            <a:xfrm>
              <a:off x="912" y="3544"/>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protected</a:t>
              </a:r>
            </a:p>
          </p:txBody>
        </p:sp>
        <p:sp>
          <p:nvSpPr>
            <p:cNvPr id="233481" name="Rectangle 9"/>
            <p:cNvSpPr>
              <a:spLocks noChangeArrowheads="1"/>
            </p:cNvSpPr>
            <p:nvPr/>
          </p:nvSpPr>
          <p:spPr bwMode="auto">
            <a:xfrm>
              <a:off x="2969" y="3258"/>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smtClean="0">
                  <a:solidFill>
                    <a:srgbClr val="0000FF"/>
                  </a:solidFill>
                  <a:latin typeface="Segoe Semibold" pitchFamily="34" charset="0"/>
                  <a:cs typeface="Times New Roman" panose="02020603050405020304" pitchFamily="18" charset="0"/>
                </a:rPr>
                <a:t>Friend</a:t>
              </a:r>
              <a:endParaRPr lang="en-GB" altLang="en-US" sz="2800" b="1" dirty="0">
                <a:solidFill>
                  <a:srgbClr val="0000FF"/>
                </a:solidFill>
                <a:latin typeface="Segoe Semibold" pitchFamily="34" charset="0"/>
                <a:cs typeface="Times New Roman" panose="02020603050405020304" pitchFamily="18" charset="0"/>
              </a:endParaRPr>
            </a:p>
          </p:txBody>
        </p:sp>
        <p:sp>
          <p:nvSpPr>
            <p:cNvPr id="233482" name="Rectangle 10"/>
            <p:cNvSpPr>
              <a:spLocks noChangeArrowheads="1"/>
            </p:cNvSpPr>
            <p:nvPr/>
          </p:nvSpPr>
          <p:spPr bwMode="auto">
            <a:xfrm>
              <a:off x="912" y="3258"/>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internal</a:t>
              </a:r>
            </a:p>
          </p:txBody>
        </p:sp>
        <p:sp>
          <p:nvSpPr>
            <p:cNvPr id="233483" name="Rectangle 11"/>
            <p:cNvSpPr>
              <a:spLocks noChangeArrowheads="1"/>
            </p:cNvSpPr>
            <p:nvPr/>
          </p:nvSpPr>
          <p:spPr bwMode="auto">
            <a:xfrm>
              <a:off x="2969" y="2972"/>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4" name="Rectangle 12"/>
            <p:cNvSpPr>
              <a:spLocks noChangeArrowheads="1"/>
            </p:cNvSpPr>
            <p:nvPr/>
          </p:nvSpPr>
          <p:spPr bwMode="auto">
            <a:xfrm>
              <a:off x="912" y="2972"/>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5" name="Rectangle 13"/>
            <p:cNvSpPr>
              <a:spLocks noChangeArrowheads="1"/>
            </p:cNvSpPr>
            <p:nvPr/>
          </p:nvSpPr>
          <p:spPr bwMode="auto">
            <a:xfrm>
              <a:off x="2969" y="2686"/>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6" name="Rectangle 14"/>
            <p:cNvSpPr>
              <a:spLocks noChangeArrowheads="1"/>
            </p:cNvSpPr>
            <p:nvPr/>
          </p:nvSpPr>
          <p:spPr bwMode="auto">
            <a:xfrm>
              <a:off x="912" y="2686"/>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7" name="Rectangle 15"/>
            <p:cNvSpPr>
              <a:spLocks noChangeArrowheads="1"/>
            </p:cNvSpPr>
            <p:nvPr/>
          </p:nvSpPr>
          <p:spPr bwMode="auto">
            <a:xfrm>
              <a:off x="2969" y="2400"/>
              <a:ext cx="1975"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VB.NET</a:t>
              </a:r>
            </a:p>
          </p:txBody>
        </p:sp>
        <p:sp>
          <p:nvSpPr>
            <p:cNvPr id="233488" name="Rectangle 16"/>
            <p:cNvSpPr>
              <a:spLocks noChangeArrowheads="1"/>
            </p:cNvSpPr>
            <p:nvPr/>
          </p:nvSpPr>
          <p:spPr bwMode="auto">
            <a:xfrm>
              <a:off x="912" y="2400"/>
              <a:ext cx="2057"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C#</a:t>
              </a:r>
            </a:p>
          </p:txBody>
        </p:sp>
        <p:sp>
          <p:nvSpPr>
            <p:cNvPr id="233489" name="Line 17"/>
            <p:cNvSpPr>
              <a:spLocks noChangeShapeType="1"/>
            </p:cNvSpPr>
            <p:nvPr/>
          </p:nvSpPr>
          <p:spPr bwMode="auto">
            <a:xfrm>
              <a:off x="912" y="2686"/>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0" name="Line 18"/>
            <p:cNvSpPr>
              <a:spLocks noChangeShapeType="1"/>
            </p:cNvSpPr>
            <p:nvPr/>
          </p:nvSpPr>
          <p:spPr bwMode="auto">
            <a:xfrm>
              <a:off x="2969" y="2400"/>
              <a:ext cx="1" cy="1716"/>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1" name="Line 19"/>
            <p:cNvSpPr>
              <a:spLocks noChangeShapeType="1"/>
            </p:cNvSpPr>
            <p:nvPr/>
          </p:nvSpPr>
          <p:spPr bwMode="auto">
            <a:xfrm>
              <a:off x="912" y="2972"/>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2" name="Line 20"/>
            <p:cNvSpPr>
              <a:spLocks noChangeShapeType="1"/>
            </p:cNvSpPr>
            <p:nvPr/>
          </p:nvSpPr>
          <p:spPr bwMode="auto">
            <a:xfrm>
              <a:off x="912" y="3258"/>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3" name="Line 21"/>
            <p:cNvSpPr>
              <a:spLocks noChangeShapeType="1"/>
            </p:cNvSpPr>
            <p:nvPr/>
          </p:nvSpPr>
          <p:spPr bwMode="auto">
            <a:xfrm>
              <a:off x="912" y="3544"/>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4" name="Line 22"/>
            <p:cNvSpPr>
              <a:spLocks noChangeShapeType="1"/>
            </p:cNvSpPr>
            <p:nvPr/>
          </p:nvSpPr>
          <p:spPr bwMode="auto">
            <a:xfrm>
              <a:off x="912" y="3830"/>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5" name="Line 23"/>
            <p:cNvSpPr>
              <a:spLocks noChangeShapeType="1"/>
            </p:cNvSpPr>
            <p:nvPr/>
          </p:nvSpPr>
          <p:spPr bwMode="auto">
            <a:xfrm>
              <a:off x="912" y="2400"/>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6" name="Line 24"/>
            <p:cNvSpPr>
              <a:spLocks noChangeShapeType="1"/>
            </p:cNvSpPr>
            <p:nvPr/>
          </p:nvSpPr>
          <p:spPr bwMode="auto">
            <a:xfrm>
              <a:off x="912"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7" name="Line 25"/>
            <p:cNvSpPr>
              <a:spLocks noChangeShapeType="1"/>
            </p:cNvSpPr>
            <p:nvPr/>
          </p:nvSpPr>
          <p:spPr bwMode="auto">
            <a:xfrm>
              <a:off x="4944"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8" name="Line 26"/>
            <p:cNvSpPr>
              <a:spLocks noChangeShapeType="1"/>
            </p:cNvSpPr>
            <p:nvPr/>
          </p:nvSpPr>
          <p:spPr bwMode="auto">
            <a:xfrm>
              <a:off x="912" y="4116"/>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Tree>
    <p:extLst>
      <p:ext uri="{BB962C8B-B14F-4D97-AF65-F5344CB8AC3E}">
        <p14:creationId xmlns:p14="http://schemas.microsoft.com/office/powerpoint/2010/main" val="426027882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381000"/>
            <a:ext cx="96774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Declaración de Variables</a:t>
            </a:r>
          </a:p>
        </p:txBody>
      </p:sp>
      <p:sp>
        <p:nvSpPr>
          <p:cNvPr id="11267" name="Rectangle 3"/>
          <p:cNvSpPr>
            <a:spLocks noGrp="1" noChangeArrowheads="1"/>
          </p:cNvSpPr>
          <p:nvPr>
            <p:ph type="body" idx="1"/>
          </p:nvPr>
        </p:nvSpPr>
        <p:spPr>
          <a:xfrm>
            <a:off x="1905000" y="12954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a:t>C#: el tipo de dato precede al identificador (nombre)</a:t>
            </a:r>
          </a:p>
        </p:txBody>
      </p:sp>
      <p:sp>
        <p:nvSpPr>
          <p:cNvPr id="11268" name="Rectangle 4"/>
          <p:cNvSpPr>
            <a:spLocks noChangeArrowheads="1"/>
          </p:cNvSpPr>
          <p:nvPr/>
        </p:nvSpPr>
        <p:spPr bwMode="auto">
          <a:xfrm>
            <a:off x="1905000" y="36576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comienza con “</a:t>
            </a:r>
            <a:r>
              <a:rPr lang="es-AR" altLang="en-US" sz="2700" dirty="0" err="1">
                <a:latin typeface="Franklin Gothic Medium" panose="020B0603020102020204" pitchFamily="34" charset="0"/>
                <a:cs typeface="Lucida Sans Unicode" panose="020B0602030504020204" pitchFamily="34" charset="0"/>
              </a:rPr>
              <a:t>Dim</a:t>
            </a:r>
            <a:r>
              <a:rPr lang="es-AR" altLang="en-US" sz="2700" dirty="0">
                <a:latin typeface="Franklin Gothic Medium" panose="020B0603020102020204" pitchFamily="34" charset="0"/>
                <a:cs typeface="Lucida Sans Unicode" panose="020B0602030504020204" pitchFamily="34" charset="0"/>
              </a:rPr>
              <a:t>” o algún modificador de acceso (</a:t>
            </a:r>
            <a:r>
              <a:rPr lang="es-AR" altLang="en-US" sz="2700" dirty="0" err="1">
                <a:latin typeface="Franklin Gothic Medium" panose="020B0603020102020204" pitchFamily="34" charset="0"/>
                <a:cs typeface="Lucida Sans Unicode" panose="020B0602030504020204" pitchFamily="34" charset="0"/>
              </a:rPr>
              <a:t>Public</a:t>
            </a:r>
            <a:r>
              <a:rPr lang="es-AR" altLang="en-US" sz="2700" dirty="0">
                <a:latin typeface="Franklin Gothic Medium" panose="020B0603020102020204" pitchFamily="34" charset="0"/>
                <a:cs typeface="Lucida Sans Unicode" panose="020B0602030504020204" pitchFamily="34" charset="0"/>
              </a:rPr>
              <a:t>, </a:t>
            </a:r>
            <a:r>
              <a:rPr lang="es-AR" altLang="en-US" sz="2700" dirty="0" err="1">
                <a:latin typeface="Franklin Gothic Medium" panose="020B0603020102020204" pitchFamily="34" charset="0"/>
                <a:cs typeface="Lucida Sans Unicode" panose="020B0602030504020204" pitchFamily="34" charset="0"/>
              </a:rPr>
              <a:t>Private</a:t>
            </a:r>
            <a:r>
              <a:rPr lang="es-AR" altLang="en-US" sz="2700" dirty="0">
                <a:latin typeface="Franklin Gothic Medium" panose="020B0603020102020204" pitchFamily="34" charset="0"/>
                <a:cs typeface="Lucida Sans Unicode" panose="020B0602030504020204" pitchFamily="34" charset="0"/>
              </a:rPr>
              <a:t>, etc.) + identificador de la variable + “As” Tipo de Dato</a:t>
            </a:r>
          </a:p>
        </p:txBody>
      </p:sp>
      <p:sp>
        <p:nvSpPr>
          <p:cNvPr id="11269" name="Rectangle 5"/>
          <p:cNvSpPr>
            <a:spLocks noChangeArrowheads="1"/>
          </p:cNvSpPr>
          <p:nvPr/>
        </p:nvSpPr>
        <p:spPr bwMode="auto">
          <a:xfrm>
            <a:off x="1981200" y="19050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x;</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decimal</a:t>
            </a:r>
            <a:r>
              <a:rPr lang="en-GB" altLang="en-US" sz="2000" b="1">
                <a:solidFill>
                  <a:srgbClr val="000000"/>
                </a:solidFill>
                <a:latin typeface="Courier New" panose="02070309020205020404" pitchFamily="49" charset="0"/>
                <a:cs typeface="Times New Roman" panose="02020603050405020304" pitchFamily="18" charset="0"/>
              </a:rPr>
              <a:t> y;</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rectangle</a:t>
            </a:r>
            <a:r>
              <a:rPr lang="en-GB" altLang="en-US" sz="2000" b="1">
                <a:solidFill>
                  <a:srgbClr val="000000"/>
                </a:solidFill>
                <a:latin typeface="Courier New" panose="02070309020205020404" pitchFamily="49" charset="0"/>
                <a:cs typeface="Times New Roman" panose="02020603050405020304" pitchFamily="18" charset="0"/>
              </a:rPr>
              <a:t> z;</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Cliente</a:t>
            </a:r>
            <a:r>
              <a:rPr lang="en-GB" altLang="en-US" sz="2000" b="1">
                <a:solidFill>
                  <a:srgbClr val="000000"/>
                </a:solidFill>
                <a:latin typeface="Courier New" panose="02070309020205020404" pitchFamily="49" charset="0"/>
                <a:cs typeface="Times New Roman" panose="02020603050405020304" pitchFamily="18" charset="0"/>
              </a:rPr>
              <a:t> cli;</a:t>
            </a:r>
          </a:p>
        </p:txBody>
      </p:sp>
      <p:sp>
        <p:nvSpPr>
          <p:cNvPr id="11270" name="Rectangle 6"/>
          <p:cNvSpPr>
            <a:spLocks noChangeArrowheads="1"/>
          </p:cNvSpPr>
          <p:nvPr/>
        </p:nvSpPr>
        <p:spPr bwMode="auto">
          <a:xfrm>
            <a:off x="1981200" y="50292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x</a:t>
            </a:r>
            <a:r>
              <a:rPr lang="en-GB" altLang="en-US" sz="2000" b="1" dirty="0">
                <a:solidFill>
                  <a:srgbClr val="0000FF"/>
                </a:solidFill>
                <a:latin typeface="Courier New" panose="02070309020205020404" pitchFamily="49" charset="0"/>
                <a:cs typeface="Times New Roman" panose="02020603050405020304" pitchFamily="18" charset="0"/>
              </a:rPr>
              <a:t> As Integer      </a:t>
            </a:r>
            <a:r>
              <a:rPr lang="en-GB" altLang="en-US" sz="2000" b="1" dirty="0">
                <a:solidFill>
                  <a:srgbClr val="009900"/>
                </a:solidFill>
                <a:latin typeface="Courier New" panose="02070309020205020404" pitchFamily="49" charset="0"/>
                <a:cs typeface="Times New Roman" panose="02020603050405020304" pitchFamily="18" charset="0"/>
              </a:rPr>
              <a:t>‘Dim </a:t>
            </a:r>
            <a:r>
              <a:rPr lang="en-GB" altLang="en-US" sz="2000" b="1" dirty="0" err="1">
                <a:solidFill>
                  <a:srgbClr val="009900"/>
                </a:solidFill>
                <a:latin typeface="Courier New" panose="02070309020205020404" pitchFamily="49" charset="0"/>
                <a:cs typeface="Times New Roman" panose="02020603050405020304" pitchFamily="18" charset="0"/>
              </a:rPr>
              <a:t>es</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smtClean="0">
                <a:solidFill>
                  <a:srgbClr val="009900"/>
                </a:solidFill>
                <a:latin typeface="Courier New" panose="02070309020205020404" pitchFamily="49" charset="0"/>
                <a:cs typeface="Times New Roman" panose="02020603050405020304" pitchFamily="18" charset="0"/>
              </a:rPr>
              <a:t>Private </a:t>
            </a:r>
            <a:r>
              <a:rPr lang="en-GB" altLang="en-US" sz="2000" b="1" dirty="0" err="1">
                <a:solidFill>
                  <a:srgbClr val="009900"/>
                </a:solidFill>
                <a:latin typeface="Courier New" panose="02070309020205020404" pitchFamily="49" charset="0"/>
                <a:cs typeface="Times New Roman" panose="02020603050405020304" pitchFamily="18" charset="0"/>
              </a:rPr>
              <a:t>por</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err="1">
                <a:solidFill>
                  <a:srgbClr val="009900"/>
                </a:solidFill>
                <a:latin typeface="Courier New" panose="02070309020205020404" pitchFamily="49" charset="0"/>
                <a:cs typeface="Times New Roman" panose="02020603050405020304" pitchFamily="18" charset="0"/>
              </a:rPr>
              <a:t>defecto</a:t>
            </a:r>
            <a:endParaRPr lang="en-GB" altLang="en-US" sz="2000" b="1" dirty="0">
              <a:solidFill>
                <a:srgbClr val="009900"/>
              </a:solidFill>
              <a:latin typeface="Courier New" panose="02070309020205020404" pitchFamily="49" charset="0"/>
              <a:cs typeface="Times New Roman" panose="02020603050405020304" pitchFamily="18" charset="0"/>
            </a:endParaRP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y</a:t>
            </a:r>
            <a:r>
              <a:rPr lang="en-GB" altLang="en-US" sz="2000" b="1" dirty="0">
                <a:solidFill>
                  <a:srgbClr val="0000FF"/>
                </a:solidFill>
                <a:latin typeface="Courier New" panose="02070309020205020404" pitchFamily="49" charset="0"/>
                <a:cs typeface="Times New Roman" panose="02020603050405020304" pitchFamily="18" charset="0"/>
              </a:rPr>
              <a:t> As Decimal</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z</a:t>
            </a:r>
            <a:r>
              <a:rPr lang="en-GB" altLang="en-US" sz="2000" b="1" dirty="0">
                <a:solidFill>
                  <a:srgbClr val="0000FF"/>
                </a:solidFill>
                <a:latin typeface="Courier New" panose="02070309020205020404" pitchFamily="49" charset="0"/>
                <a:cs typeface="Times New Roman" panose="02020603050405020304" pitchFamily="18" charset="0"/>
              </a:rPr>
              <a:t> As Rectangle</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cli</a:t>
            </a:r>
            <a:r>
              <a:rPr lang="en-GB" altLang="en-US" sz="2000" b="1" dirty="0">
                <a:solidFill>
                  <a:srgbClr val="0000FF"/>
                </a:solidFill>
                <a:latin typeface="Courier New" panose="02070309020205020404" pitchFamily="49" charset="0"/>
                <a:cs typeface="Times New Roman" panose="02020603050405020304" pitchFamily="18" charset="0"/>
              </a:rPr>
              <a:t> As </a:t>
            </a:r>
            <a:r>
              <a:rPr lang="en-GB" altLang="en-US" sz="2000" b="1" dirty="0" err="1">
                <a:solidFill>
                  <a:srgbClr val="0000FF"/>
                </a:solidFill>
                <a:latin typeface="Courier New" panose="02070309020205020404" pitchFamily="49" charset="0"/>
                <a:cs typeface="Times New Roman" panose="02020603050405020304" pitchFamily="18" charset="0"/>
              </a:rPr>
              <a:t>Cliente</a:t>
            </a:r>
            <a:endParaRPr lang="en-GB" altLang="en-US" sz="2000" b="1" dirty="0">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27094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76400" y="366714"/>
            <a:ext cx="9144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Inicialización de Variables</a:t>
            </a:r>
          </a:p>
        </p:txBody>
      </p:sp>
      <p:sp>
        <p:nvSpPr>
          <p:cNvPr id="13315" name="Rectangle 3"/>
          <p:cNvSpPr>
            <a:spLocks noGrp="1" noChangeArrowheads="1"/>
          </p:cNvSpPr>
          <p:nvPr>
            <p:ph type="body" idx="1"/>
          </p:nvPr>
        </p:nvSpPr>
        <p:spPr>
          <a:xfrm>
            <a:off x="1905000" y="1295401"/>
            <a:ext cx="8388350" cy="7905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b="1"/>
              <a:t>C#:</a:t>
            </a:r>
            <a:r>
              <a:rPr lang="en-GB" altLang="en-US" sz="2700"/>
              <a:t> toda variable debe ser inicializada EXPLICITAMENTE antes de ser usada</a:t>
            </a:r>
          </a:p>
        </p:txBody>
      </p:sp>
      <p:sp>
        <p:nvSpPr>
          <p:cNvPr id="13316" name="Rectangle 4"/>
          <p:cNvSpPr>
            <a:spLocks noChangeArrowheads="1"/>
          </p:cNvSpPr>
          <p:nvPr/>
        </p:nvSpPr>
        <p:spPr bwMode="auto">
          <a:xfrm>
            <a:off x="1905000" y="4010026"/>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inicializa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automáticamente</a:t>
            </a:r>
            <a:r>
              <a:rPr lang="en-GB" altLang="en-US" sz="2700" dirty="0">
                <a:latin typeface="Franklin Gothic Medium" panose="020B0603020102020204" pitchFamily="34" charset="0"/>
                <a:cs typeface="Lucida Sans Unicode" panose="020B0602030504020204" pitchFamily="34" charset="0"/>
              </a:rPr>
              <a:t> las variables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CERO o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Nothing</a:t>
            </a:r>
          </a:p>
        </p:txBody>
      </p:sp>
      <p:sp>
        <p:nvSpPr>
          <p:cNvPr id="13317" name="Rectangle 5"/>
          <p:cNvSpPr>
            <a:spLocks noChangeArrowheads="1"/>
          </p:cNvSpPr>
          <p:nvPr/>
        </p:nvSpPr>
        <p:spPr bwMode="auto">
          <a:xfrm>
            <a:off x="1981200" y="2209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tempBalance; </a:t>
            </a:r>
            <a:r>
              <a:rPr lang="en-GB" altLang="en-US" sz="2000" b="1">
                <a:solidFill>
                  <a:srgbClr val="009900"/>
                </a:solidFill>
                <a:latin typeface="Courier New" panose="02070309020205020404" pitchFamily="49" charset="0"/>
                <a:cs typeface="Times New Roman" panose="02020603050405020304" pitchFamily="18" charset="0"/>
              </a:rPr>
              <a:t>//variable local</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//ERROR: tempBalance NO ha sido inicializada</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 </a:t>
            </a:r>
          </a:p>
        </p:txBody>
      </p:sp>
      <p:sp>
        <p:nvSpPr>
          <p:cNvPr id="13318" name="Rectangle 6"/>
          <p:cNvSpPr>
            <a:spLocks noChangeArrowheads="1"/>
          </p:cNvSpPr>
          <p:nvPr/>
        </p:nvSpPr>
        <p:spPr bwMode="auto">
          <a:xfrm>
            <a:off x="1981200" y="49530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00"/>
                </a:solidFill>
                <a:latin typeface="Courier New" panose="02070309020205020404" pitchFamily="49" charset="0"/>
                <a:cs typeface="Times New Roman" panose="02020603050405020304" pitchFamily="18" charset="0"/>
              </a:rPr>
              <a:t>tempBalance</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As Integer</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'SIN ERROR: tempBalance vale CERO</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a:t>
            </a:r>
          </a:p>
        </p:txBody>
      </p:sp>
    </p:spTree>
    <p:extLst>
      <p:ext uri="{BB962C8B-B14F-4D97-AF65-F5344CB8AC3E}">
        <p14:creationId xmlns:p14="http://schemas.microsoft.com/office/powerpoint/2010/main" val="49967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293689"/>
            <a:ext cx="83947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Arreglos</a:t>
            </a:r>
          </a:p>
        </p:txBody>
      </p:sp>
      <p:sp>
        <p:nvSpPr>
          <p:cNvPr id="21507" name="Rectangle 3"/>
          <p:cNvSpPr>
            <a:spLocks noGrp="1" noChangeArrowheads="1"/>
          </p:cNvSpPr>
          <p:nvPr>
            <p:ph type="body" idx="1"/>
          </p:nvPr>
        </p:nvSpPr>
        <p:spPr>
          <a:xfrm>
            <a:off x="1905000" y="1219201"/>
            <a:ext cx="8388350" cy="392113"/>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863"/>
              </a:spcBef>
              <a:spcAft>
                <a:spcPts val="1438"/>
              </a:spcAft>
              <a:buClr>
                <a:srgbClr val="FFB601"/>
              </a:buClr>
              <a:buSzPct val="13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300"/>
              <a:t>C# utiliza corchetes [ ] para definición de arrays</a:t>
            </a:r>
          </a:p>
        </p:txBody>
      </p:sp>
      <p:sp>
        <p:nvSpPr>
          <p:cNvPr id="21508" name="Rectangle 4"/>
          <p:cNvSpPr>
            <a:spLocks noChangeArrowheads="1"/>
          </p:cNvSpPr>
          <p:nvPr/>
        </p:nvSpPr>
        <p:spPr bwMode="auto">
          <a:xfrm>
            <a:off x="1905000" y="3940175"/>
            <a:ext cx="8388350" cy="39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863"/>
              </a:spcBef>
              <a:spcAft>
                <a:spcPts val="1438"/>
              </a:spcAft>
              <a:buClr>
                <a:srgbClr val="FFB601"/>
              </a:buClr>
              <a:buSzPct val="139000"/>
              <a:buBlip>
                <a:blip r:embed="rId3"/>
              </a:buBlip>
            </a:pPr>
            <a:r>
              <a:rPr lang="en-GB" altLang="en-US" sz="2300" dirty="0">
                <a:latin typeface="Franklin Gothic Medium" panose="020B0603020102020204" pitchFamily="34" charset="0"/>
                <a:cs typeface="Lucida Sans Unicode" panose="020B0602030504020204" pitchFamily="34" charset="0"/>
              </a:rPr>
              <a:t>VB.NET </a:t>
            </a:r>
            <a:r>
              <a:rPr lang="en-GB" altLang="en-US" sz="2300" dirty="0" err="1">
                <a:latin typeface="Franklin Gothic Medium" panose="020B0603020102020204" pitchFamily="34" charset="0"/>
                <a:cs typeface="Lucida Sans Unicode" panose="020B0602030504020204" pitchFamily="34" charset="0"/>
              </a:rPr>
              <a:t>permite</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definir</a:t>
            </a:r>
            <a:r>
              <a:rPr lang="en-GB" altLang="en-US" sz="2300" dirty="0">
                <a:latin typeface="Franklin Gothic Medium" panose="020B0603020102020204" pitchFamily="34" charset="0"/>
                <a:cs typeface="Lucida Sans Unicode" panose="020B0602030504020204" pitchFamily="34" charset="0"/>
              </a:rPr>
              <a:t> arrays de </a:t>
            </a:r>
            <a:r>
              <a:rPr lang="en-GB" altLang="en-US" sz="2300" dirty="0" err="1">
                <a:latin typeface="Franklin Gothic Medium" panose="020B0603020102020204" pitchFamily="34" charset="0"/>
                <a:cs typeface="Lucida Sans Unicode" panose="020B0602030504020204" pitchFamily="34" charset="0"/>
              </a:rPr>
              <a:t>varias</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formas</a:t>
            </a:r>
            <a:r>
              <a:rPr lang="en-GB" altLang="en-US" sz="2300" dirty="0">
                <a:latin typeface="Franklin Gothic Medium" panose="020B0603020102020204" pitchFamily="34" charset="0"/>
                <a:cs typeface="Lucida Sans Unicode" panose="020B0602030504020204" pitchFamily="34" charset="0"/>
              </a:rPr>
              <a:t> con ()</a:t>
            </a:r>
          </a:p>
        </p:txBody>
      </p:sp>
      <p:sp>
        <p:nvSpPr>
          <p:cNvPr id="21509" name="Rectangle 5"/>
          <p:cNvSpPr>
            <a:spLocks noChangeArrowheads="1"/>
          </p:cNvSpPr>
          <p:nvPr/>
        </p:nvSpPr>
        <p:spPr bwMode="auto">
          <a:xfrm>
            <a:off x="1981200" y="1752600"/>
            <a:ext cx="8229600" cy="1752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9900"/>
                </a:solidFill>
                <a:latin typeface="Courier New" panose="02070309020205020404" pitchFamily="49" charset="0"/>
                <a:cs typeface="Times New Roman" panose="02020603050405020304" pitchFamily="18" charset="0"/>
              </a:rPr>
              <a:t>//Definicion de un Arreglo de strings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[3]; </a:t>
            </a:r>
            <a:r>
              <a:rPr lang="en-GB" altLang="en-US" b="1">
                <a:solidFill>
                  <a:srgbClr val="009900"/>
                </a:solidFill>
                <a:latin typeface="Courier New" panose="02070309020205020404" pitchFamily="49" charset="0"/>
                <a:cs typeface="Times New Roman" panose="02020603050405020304" pitchFamily="18" charset="0"/>
              </a:rPr>
              <a:t>//De </a:t>
            </a:r>
            <a:r>
              <a:rPr lang="en-GB" altLang="en-US" b="1" u="sng">
                <a:solidFill>
                  <a:srgbClr val="009900"/>
                </a:solidFill>
                <a:latin typeface="Courier New" panose="02070309020205020404" pitchFamily="49" charset="0"/>
                <a:cs typeface="Times New Roman" panose="02020603050405020304" pitchFamily="18" charset="0"/>
              </a:rPr>
              <a:t>3 elementos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9900"/>
                </a:solidFill>
                <a:latin typeface="Courier New" panose="02070309020205020404" pitchFamily="49" charset="0"/>
                <a:cs typeface="Times New Roman" panose="02020603050405020304" pitchFamily="18" charset="0"/>
              </a:rPr>
              <a:t> //Seteo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{“1”,“2”,“3”};</a:t>
            </a:r>
          </a:p>
        </p:txBody>
      </p:sp>
      <p:sp>
        <p:nvSpPr>
          <p:cNvPr id="21510" name="Rectangle 6"/>
          <p:cNvSpPr>
            <a:spLocks noChangeArrowheads="1"/>
          </p:cNvSpPr>
          <p:nvPr/>
        </p:nvSpPr>
        <p:spPr bwMode="auto">
          <a:xfrm>
            <a:off x="1981200" y="4495800"/>
            <a:ext cx="8229600" cy="18288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r>
              <a:rPr lang="en-GB" altLang="en-US" b="1">
                <a:solidFill>
                  <a:srgbClr val="000000"/>
                </a:solidFill>
                <a:latin typeface="Courier New" panose="02070309020205020404" pitchFamily="49" charset="0"/>
                <a:cs typeface="Times New Roman" panose="02020603050405020304" pitchFamily="18" charset="0"/>
              </a:rPr>
              <a:t>()</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ó</a:t>
            </a:r>
            <a:r>
              <a:rPr lang="en-GB" altLang="en-US" b="1">
                <a:solidFill>
                  <a:srgbClr val="0000FF"/>
                </a:solidFill>
                <a:latin typeface="Courier New" panose="02070309020205020404" pitchFamily="49" charset="0"/>
                <a:cs typeface="Times New Roman" panose="02020603050405020304" pitchFamily="18" charset="0"/>
              </a:rPr>
              <a:t>   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telefonos(3)</a:t>
            </a:r>
            <a:r>
              <a:rPr lang="en-GB" altLang="en-US" b="1">
                <a:solidFill>
                  <a:srgbClr val="0000FF"/>
                </a:solidFill>
                <a:latin typeface="Courier New" panose="02070309020205020404" pitchFamily="49" charset="0"/>
                <a:cs typeface="Times New Roman" panose="02020603050405020304" pitchFamily="18" charset="0"/>
              </a:rPr>
              <a:t> As String </a:t>
            </a:r>
            <a:r>
              <a:rPr lang="en-GB" altLang="en-US" b="1">
                <a:solidFill>
                  <a:srgbClr val="009900"/>
                </a:solidFill>
                <a:latin typeface="Courier New" panose="02070309020205020404" pitchFamily="49" charset="0"/>
                <a:cs typeface="Times New Roman" panose="02020603050405020304" pitchFamily="18" charset="0"/>
              </a:rPr>
              <a:t>‘Crea un array de </a:t>
            </a:r>
            <a:r>
              <a:rPr lang="en-GB" altLang="en-US" b="1" u="sng">
                <a:solidFill>
                  <a:srgbClr val="009900"/>
                </a:solidFill>
                <a:latin typeface="Courier New" panose="02070309020205020404" pitchFamily="49" charset="0"/>
                <a:cs typeface="Times New Roman" panose="02020603050405020304" pitchFamily="18" charset="0"/>
              </a:rPr>
              <a:t>4 elementos</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00FF"/>
                </a:solidFill>
                <a:latin typeface="Courier New" panose="02070309020205020404" pitchFamily="49" charset="0"/>
                <a:cs typeface="Times New Roman" panose="02020603050405020304" pitchFamily="18" charset="0"/>
              </a:rPr>
              <a:t>As String </a:t>
            </a:r>
            <a:r>
              <a:rPr lang="en-GB" altLang="en-US" b="1">
                <a:solidFill>
                  <a:srgbClr val="000000"/>
                </a:solidFill>
                <a:latin typeface="Courier New" panose="02070309020205020404" pitchFamily="49" charset="0"/>
                <a:cs typeface="Times New Roman" panose="02020603050405020304" pitchFamily="18" charset="0"/>
              </a:rPr>
              <a:t>= {“1”,“2”,“3”}</a:t>
            </a:r>
          </a:p>
        </p:txBody>
      </p:sp>
    </p:spTree>
    <p:extLst>
      <p:ext uri="{BB962C8B-B14F-4D97-AF65-F5344CB8AC3E}">
        <p14:creationId xmlns:p14="http://schemas.microsoft.com/office/powerpoint/2010/main" val="101145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Operadores</a:t>
            </a:r>
          </a:p>
        </p:txBody>
      </p:sp>
      <p:graphicFrame>
        <p:nvGraphicFramePr>
          <p:cNvPr id="235783" name="Group 263"/>
          <p:cNvGraphicFramePr>
            <a:graphicFrameLocks noGrp="1"/>
          </p:cNvGraphicFramePr>
          <p:nvPr>
            <p:ph idx="1"/>
          </p:nvPr>
        </p:nvGraphicFramePr>
        <p:xfrm>
          <a:off x="1905000" y="1416050"/>
          <a:ext cx="8388350" cy="4754880"/>
        </p:xfrm>
        <a:graphic>
          <a:graphicData uri="http://schemas.openxmlformats.org/drawingml/2006/table">
            <a:tbl>
              <a:tblPr/>
              <a:tblGrid>
                <a:gridCol w="5486400">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82725">
                  <a:extLst>
                    <a:ext uri="{9D8B030D-6E8A-4147-A177-3AD203B41FA5}">
                      <a16:colId xmlns:a16="http://schemas.microsoft.com/office/drawing/2014/main" val="20002"/>
                    </a:ext>
                  </a:extLst>
                </a:gridCol>
              </a:tblGrid>
              <a:tr h="193675">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Asignación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Adición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Sustracción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Multiplicación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Negación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not</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Módulo (Parte entera de la 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mod</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59810374"/>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1546225"/>
            <a:ext cx="8229600" cy="2743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&gt;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p>
          <a:p>
            <a:pPr>
              <a:buClr>
                <a:srgbClr val="FFFFFF"/>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HacerAlgo();    {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r>
              <a:rPr lang="en-GB" altLang="en-US" sz="1400" b="1">
                <a:solidFill>
                  <a:srgbClr val="0000FF"/>
                </a:solidFill>
                <a:latin typeface="Courier New" panose="02070309020205020404" pitchFamily="49" charset="0"/>
                <a:cs typeface="Times New Roman" panose="02020603050405020304" pitchFamily="18" charset="0"/>
              </a:rPr>
              <a:t>else</a:t>
            </a: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 if</a:t>
            </a:r>
            <a:r>
              <a:rPr lang="en-GB" altLang="en-US" sz="1400" b="1">
                <a:solidFill>
                  <a:srgbClr val="000000"/>
                </a:solidFill>
                <a:latin typeface="Courier New" panose="02070309020205020404" pitchFamily="49" charset="0"/>
                <a:cs typeface="Times New Roman" panose="02020603050405020304" pitchFamily="18" charset="0"/>
              </a:rPr>
              <a:t> (x &gt; 20)</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Hacer3();</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1752600" y="290514"/>
            <a:ext cx="89916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17412" name="Rectangle 4"/>
          <p:cNvSpPr>
            <a:spLocks noGrp="1" noChangeArrowheads="1"/>
          </p:cNvSpPr>
          <p:nvPr>
            <p:ph type="body" idx="1"/>
          </p:nvPr>
        </p:nvSpPr>
        <p:spPr>
          <a:xfrm>
            <a:off x="1905000" y="10668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if con varios formatos</a:t>
            </a:r>
          </a:p>
        </p:txBody>
      </p:sp>
      <p:sp>
        <p:nvSpPr>
          <p:cNvPr id="17413" name="Rectangle 5"/>
          <p:cNvSpPr>
            <a:spLocks noChangeArrowheads="1"/>
          </p:cNvSpPr>
          <p:nvPr/>
        </p:nvSpPr>
        <p:spPr bwMode="auto">
          <a:xfrm>
            <a:off x="1905000" y="44958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sentencia</a:t>
            </a:r>
            <a:r>
              <a:rPr lang="en-GB" altLang="en-US" sz="2700" dirty="0">
                <a:latin typeface="Franklin Gothic Medium" panose="020B0603020102020204" pitchFamily="34" charset="0"/>
                <a:cs typeface="Lucida Sans Unicode" panose="020B0602030504020204" pitchFamily="34" charset="0"/>
              </a:rPr>
              <a:t> If </a:t>
            </a:r>
            <a:r>
              <a:rPr lang="en-GB" altLang="en-US" sz="2700" dirty="0" err="1">
                <a:latin typeface="Franklin Gothic Medium" panose="020B0603020102020204" pitchFamily="34" charset="0"/>
                <a:cs typeface="Lucida Sans Unicode" panose="020B0602030504020204" pitchFamily="34" charset="0"/>
              </a:rPr>
              <a:t>requiere</a:t>
            </a:r>
            <a:r>
              <a:rPr lang="en-GB" altLang="en-US" sz="2700" dirty="0">
                <a:latin typeface="Franklin Gothic Medium" panose="020B0603020102020204" pitchFamily="34" charset="0"/>
                <a:cs typeface="Lucida Sans Unicode" panose="020B0602030504020204" pitchFamily="34" charset="0"/>
              </a:rPr>
              <a:t> de la palabra Then</a:t>
            </a:r>
          </a:p>
        </p:txBody>
      </p:sp>
      <p:sp>
        <p:nvSpPr>
          <p:cNvPr id="17414" name="Rectangle 6"/>
          <p:cNvSpPr>
            <a:spLocks noChangeArrowheads="1"/>
          </p:cNvSpPr>
          <p:nvPr/>
        </p:nvSpPr>
        <p:spPr bwMode="auto">
          <a:xfrm>
            <a:off x="1981200" y="4953000"/>
            <a:ext cx="8229600" cy="1752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x &gt; 10</a:t>
            </a:r>
            <a:r>
              <a:rPr lang="en-GB" altLang="en-US" sz="1400" b="1">
                <a:solidFill>
                  <a:srgbClr val="0000FF"/>
                </a:solidFill>
                <a:latin typeface="Courier New" panose="02070309020205020404" pitchFamily="49" charset="0"/>
                <a:cs typeface="Times New Roman" panose="02020603050405020304" pitchFamily="18" charset="0"/>
              </a:rPr>
              <a:t> Then </a:t>
            </a:r>
            <a:r>
              <a:rPr lang="en-GB" altLang="en-US" sz="1400" b="1">
                <a:solidFill>
                  <a:srgbClr val="000000"/>
                </a:solidFill>
                <a:latin typeface="Courier New" panose="02070309020205020404" pitchFamily="49" charset="0"/>
                <a:cs typeface="Times New Roman" panose="02020603050405020304" pitchFamily="18" charset="0"/>
              </a:rPr>
              <a:t>Hacer()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a:t>
            </a:r>
            <a:r>
              <a:rPr lang="en-GB" altLang="en-US" sz="1400" b="1">
                <a:solidFill>
                  <a:srgbClr val="0000FF"/>
                </a:solidFill>
                <a:latin typeface="Courier New" panose="02070309020205020404" pitchFamily="49" charset="0"/>
                <a:cs typeface="Times New Roman" panose="02020603050405020304" pitchFamily="18" charset="0"/>
              </a:rPr>
              <a:t>Else            ElseIf </a:t>
            </a:r>
            <a:r>
              <a:rPr lang="en-GB" altLang="en-US" sz="1400" b="1">
                <a:solidFill>
                  <a:srgbClr val="000000"/>
                </a:solidFill>
                <a:latin typeface="Courier New" panose="02070309020205020404" pitchFamily="49" charset="0"/>
                <a:cs typeface="Times New Roman" panose="02020603050405020304" pitchFamily="18" charset="0"/>
              </a:rPr>
              <a:t>x &gt; 20</a:t>
            </a:r>
            <a:r>
              <a:rPr lang="en-GB" altLang="en-US" sz="1400" b="1">
                <a:solidFill>
                  <a:srgbClr val="0000FF"/>
                </a:solidFill>
                <a:latin typeface="Courier New" panose="02070309020205020404" pitchFamily="49" charset="0"/>
                <a:cs typeface="Times New Roman" panose="02020603050405020304" pitchFamily="18" charset="0"/>
              </a:rPr>
              <a:t> Then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End If             </a:t>
            </a:r>
            <a:r>
              <a:rPr lang="en-GB" altLang="en-US" sz="1400" b="1">
                <a:solidFill>
                  <a:srgbClr val="000000"/>
                </a:solidFill>
                <a:latin typeface="Courier New" panose="02070309020205020404" pitchFamily="49" charset="0"/>
                <a:cs typeface="Times New Roman" panose="02020603050405020304" pitchFamily="18" charset="0"/>
              </a:rPr>
              <a:t>Hacer2()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          Else</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Hacer3()</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a:t>
            </a:r>
          </a:p>
        </p:txBody>
      </p:sp>
    </p:spTree>
    <p:extLst>
      <p:ext uri="{BB962C8B-B14F-4D97-AF65-F5344CB8AC3E}">
        <p14:creationId xmlns:p14="http://schemas.microsoft.com/office/powerpoint/2010/main" val="215237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CR" altLang="en-US" dirty="0"/>
              <a:t>¿Por qué Orientación a Objetos </a:t>
            </a:r>
            <a:r>
              <a:rPr lang="es-CR" altLang="en-US" dirty="0" smtClean="0"/>
              <a:t>(POO</a:t>
            </a:r>
            <a:r>
              <a:rPr lang="es-CR" altLang="en-US" dirty="0"/>
              <a:t>)?</a:t>
            </a:r>
          </a:p>
        </p:txBody>
      </p:sp>
      <p:sp>
        <p:nvSpPr>
          <p:cNvPr id="551941" name="Rectangle 5"/>
          <p:cNvSpPr>
            <a:spLocks noGrp="1" noChangeArrowheads="1"/>
          </p:cNvSpPr>
          <p:nvPr>
            <p:ph idx="1"/>
          </p:nvPr>
        </p:nvSpPr>
        <p:spPr/>
        <p:txBody>
          <a:bodyPr/>
          <a:lstStyle/>
          <a:p>
            <a:pPr lvl="1"/>
            <a:r>
              <a:rPr lang="es-CR" altLang="en-US" dirty="0" smtClean="0"/>
              <a:t>Se parece más al mundo real</a:t>
            </a:r>
          </a:p>
          <a:p>
            <a:pPr lvl="1"/>
            <a:r>
              <a:rPr lang="es-CR" altLang="en-US" dirty="0" smtClean="0"/>
              <a:t>Permite </a:t>
            </a:r>
            <a:r>
              <a:rPr lang="es-CR" altLang="en-US" dirty="0"/>
              <a:t>representar modelos complejos</a:t>
            </a:r>
          </a:p>
          <a:p>
            <a:pPr lvl="1"/>
            <a:r>
              <a:rPr lang="es-CR" altLang="en-US" dirty="0"/>
              <a:t>Muy apropiada para aplicaciones de negocios</a:t>
            </a:r>
          </a:p>
          <a:p>
            <a:pPr lvl="1"/>
            <a:r>
              <a:rPr lang="es-CR" altLang="en-US" dirty="0"/>
              <a:t>Las empresas </a:t>
            </a:r>
            <a:r>
              <a:rPr lang="es-CR" altLang="en-US" dirty="0" smtClean="0"/>
              <a:t>usan </a:t>
            </a:r>
            <a:r>
              <a:rPr lang="es-CR" altLang="en-US" dirty="0"/>
              <a:t>la </a:t>
            </a:r>
            <a:r>
              <a:rPr lang="es-CR" altLang="en-US" dirty="0" smtClean="0"/>
              <a:t>POO(OOP)</a:t>
            </a:r>
            <a:endParaRPr lang="es-CR" altLang="en-US" dirty="0"/>
          </a:p>
          <a:p>
            <a:pPr lvl="1"/>
            <a:r>
              <a:rPr lang="es-CR" altLang="en-US" dirty="0"/>
              <a:t>Las nuevas plataformas de desarrollo la han adoptado (Java / .NET)</a:t>
            </a:r>
          </a:p>
          <a:p>
            <a:endParaRPr lang="es-CR" altLang="en-US" dirty="0"/>
          </a:p>
          <a:p>
            <a:endParaRPr lang="es-CR" altLang="en-US" dirty="0"/>
          </a:p>
        </p:txBody>
      </p:sp>
    </p:spTree>
    <p:extLst>
      <p:ext uri="{BB962C8B-B14F-4D97-AF65-F5344CB8AC3E}">
        <p14:creationId xmlns:p14="http://schemas.microsoft.com/office/powerpoint/2010/main" val="132982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Operadores Lógicos</a:t>
            </a:r>
          </a:p>
        </p:txBody>
      </p:sp>
      <p:grpSp>
        <p:nvGrpSpPr>
          <p:cNvPr id="19459" name="Group 3"/>
          <p:cNvGrpSpPr>
            <a:grpSpLocks/>
          </p:cNvGrpSpPr>
          <p:nvPr/>
        </p:nvGrpSpPr>
        <p:grpSpPr bwMode="auto">
          <a:xfrm>
            <a:off x="1905000" y="1039814"/>
            <a:ext cx="7467600" cy="1703387"/>
            <a:chOff x="240" y="655"/>
            <a:chExt cx="5283" cy="1267"/>
          </a:xfrm>
        </p:grpSpPr>
        <p:sp>
          <p:nvSpPr>
            <p:cNvPr id="19460" name="Rectangle 4"/>
            <p:cNvSpPr>
              <a:spLocks noChangeArrowheads="1"/>
            </p:cNvSpPr>
            <p:nvPr/>
          </p:nvSpPr>
          <p:spPr bwMode="auto">
            <a:xfrm>
              <a:off x="2540" y="1691"/>
              <a:ext cx="298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Distinto</a:t>
              </a:r>
            </a:p>
          </p:txBody>
        </p:sp>
        <p:sp>
          <p:nvSpPr>
            <p:cNvPr id="19461" name="Rectangle 5"/>
            <p:cNvSpPr>
              <a:spLocks noChangeArrowheads="1"/>
            </p:cNvSpPr>
            <p:nvPr/>
          </p:nvSpPr>
          <p:spPr bwMode="auto">
            <a:xfrm>
              <a:off x="1414" y="1691"/>
              <a:ext cx="1126"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&lt;&gt;</a:t>
              </a:r>
            </a:p>
          </p:txBody>
        </p:sp>
        <p:sp>
          <p:nvSpPr>
            <p:cNvPr id="19462" name="Rectangle 6"/>
            <p:cNvSpPr>
              <a:spLocks noChangeArrowheads="1"/>
            </p:cNvSpPr>
            <p:nvPr/>
          </p:nvSpPr>
          <p:spPr bwMode="auto">
            <a:xfrm>
              <a:off x="240" y="1691"/>
              <a:ext cx="117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3" name="Rectangle 7"/>
            <p:cNvSpPr>
              <a:spLocks noChangeArrowheads="1"/>
            </p:cNvSpPr>
            <p:nvPr/>
          </p:nvSpPr>
          <p:spPr bwMode="auto">
            <a:xfrm>
              <a:off x="2540" y="1479"/>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Igual</a:t>
              </a:r>
              <a:r>
                <a:rPr lang="en-GB" altLang="en-US" sz="1600">
                  <a:solidFill>
                    <a:srgbClr val="000000"/>
                  </a:solidFill>
                  <a:latin typeface="Segoe Semibold" pitchFamily="34" charset="0"/>
                  <a:cs typeface="Times New Roman" panose="02020603050405020304" pitchFamily="18" charset="0"/>
                </a:rPr>
                <a:t>  </a:t>
              </a:r>
            </a:p>
          </p:txBody>
        </p:sp>
        <p:sp>
          <p:nvSpPr>
            <p:cNvPr id="19464" name="Rectangle 8"/>
            <p:cNvSpPr>
              <a:spLocks noChangeArrowheads="1"/>
            </p:cNvSpPr>
            <p:nvPr/>
          </p:nvSpPr>
          <p:spPr bwMode="auto">
            <a:xfrm>
              <a:off x="1414" y="1479"/>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5" name="Rectangle 9"/>
            <p:cNvSpPr>
              <a:spLocks noChangeArrowheads="1"/>
            </p:cNvSpPr>
            <p:nvPr/>
          </p:nvSpPr>
          <p:spPr bwMode="auto">
            <a:xfrm>
              <a:off x="240" y="1479"/>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6" name="Rectangle 10"/>
            <p:cNvSpPr>
              <a:spLocks noChangeArrowheads="1"/>
            </p:cNvSpPr>
            <p:nvPr/>
          </p:nvSpPr>
          <p:spPr bwMode="auto">
            <a:xfrm>
              <a:off x="2540" y="1267"/>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Negacion logica</a:t>
              </a:r>
            </a:p>
          </p:txBody>
        </p:sp>
        <p:sp>
          <p:nvSpPr>
            <p:cNvPr id="19467" name="Rectangle 11"/>
            <p:cNvSpPr>
              <a:spLocks noChangeArrowheads="1"/>
            </p:cNvSpPr>
            <p:nvPr/>
          </p:nvSpPr>
          <p:spPr bwMode="auto">
            <a:xfrm>
              <a:off x="1414" y="1267"/>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Not</a:t>
              </a:r>
            </a:p>
          </p:txBody>
        </p:sp>
        <p:sp>
          <p:nvSpPr>
            <p:cNvPr id="19468" name="Rectangle 12"/>
            <p:cNvSpPr>
              <a:spLocks noChangeArrowheads="1"/>
            </p:cNvSpPr>
            <p:nvPr/>
          </p:nvSpPr>
          <p:spPr bwMode="auto">
            <a:xfrm>
              <a:off x="240" y="1267"/>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9" name="Rectangle 13"/>
            <p:cNvSpPr>
              <a:spLocks noChangeArrowheads="1"/>
            </p:cNvSpPr>
            <p:nvPr/>
          </p:nvSpPr>
          <p:spPr bwMode="auto">
            <a:xfrm>
              <a:off x="2540" y="1055"/>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O</a:t>
              </a:r>
            </a:p>
          </p:txBody>
        </p:sp>
        <p:sp>
          <p:nvSpPr>
            <p:cNvPr id="19470" name="Rectangle 14"/>
            <p:cNvSpPr>
              <a:spLocks noChangeArrowheads="1"/>
            </p:cNvSpPr>
            <p:nvPr/>
          </p:nvSpPr>
          <p:spPr bwMode="auto">
            <a:xfrm>
              <a:off x="1414" y="1055"/>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Or</a:t>
              </a:r>
            </a:p>
          </p:txBody>
        </p:sp>
        <p:sp>
          <p:nvSpPr>
            <p:cNvPr id="19471" name="Rectangle 15"/>
            <p:cNvSpPr>
              <a:spLocks noChangeArrowheads="1"/>
            </p:cNvSpPr>
            <p:nvPr/>
          </p:nvSpPr>
          <p:spPr bwMode="auto">
            <a:xfrm>
              <a:off x="240" y="1055"/>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ll</a:t>
              </a:r>
            </a:p>
          </p:txBody>
        </p:sp>
        <p:sp>
          <p:nvSpPr>
            <p:cNvPr id="19472" name="Rectangle 16"/>
            <p:cNvSpPr>
              <a:spLocks noChangeArrowheads="1"/>
            </p:cNvSpPr>
            <p:nvPr/>
          </p:nvSpPr>
          <p:spPr bwMode="auto">
            <a:xfrm>
              <a:off x="2540" y="843"/>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Y</a:t>
              </a:r>
            </a:p>
          </p:txBody>
        </p:sp>
        <p:sp>
          <p:nvSpPr>
            <p:cNvPr id="19473" name="Rectangle 17"/>
            <p:cNvSpPr>
              <a:spLocks noChangeArrowheads="1"/>
            </p:cNvSpPr>
            <p:nvPr/>
          </p:nvSpPr>
          <p:spPr bwMode="auto">
            <a:xfrm>
              <a:off x="1414" y="843"/>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And</a:t>
              </a:r>
            </a:p>
          </p:txBody>
        </p:sp>
        <p:sp>
          <p:nvSpPr>
            <p:cNvPr id="19474" name="Rectangle 18"/>
            <p:cNvSpPr>
              <a:spLocks noChangeArrowheads="1"/>
            </p:cNvSpPr>
            <p:nvPr/>
          </p:nvSpPr>
          <p:spPr bwMode="auto">
            <a:xfrm>
              <a:off x="240" y="843"/>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&amp;&amp;</a:t>
              </a:r>
            </a:p>
          </p:txBody>
        </p:sp>
        <p:sp>
          <p:nvSpPr>
            <p:cNvPr id="19475" name="Rectangle 19"/>
            <p:cNvSpPr>
              <a:spLocks noChangeArrowheads="1"/>
            </p:cNvSpPr>
            <p:nvPr/>
          </p:nvSpPr>
          <p:spPr bwMode="auto">
            <a:xfrm>
              <a:off x="2540" y="655"/>
              <a:ext cx="298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Operador</a:t>
              </a:r>
            </a:p>
          </p:txBody>
        </p:sp>
        <p:sp>
          <p:nvSpPr>
            <p:cNvPr id="19476" name="Rectangle 20"/>
            <p:cNvSpPr>
              <a:spLocks noChangeArrowheads="1"/>
            </p:cNvSpPr>
            <p:nvPr/>
          </p:nvSpPr>
          <p:spPr bwMode="auto">
            <a:xfrm>
              <a:off x="1414" y="655"/>
              <a:ext cx="1126"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VB.NET</a:t>
              </a:r>
            </a:p>
          </p:txBody>
        </p:sp>
        <p:sp>
          <p:nvSpPr>
            <p:cNvPr id="19477" name="Rectangle 21"/>
            <p:cNvSpPr>
              <a:spLocks noChangeArrowheads="1"/>
            </p:cNvSpPr>
            <p:nvPr/>
          </p:nvSpPr>
          <p:spPr bwMode="auto">
            <a:xfrm>
              <a:off x="240" y="655"/>
              <a:ext cx="117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C#</a:t>
              </a:r>
            </a:p>
          </p:txBody>
        </p:sp>
        <p:sp>
          <p:nvSpPr>
            <p:cNvPr id="19478" name="Line 22"/>
            <p:cNvSpPr>
              <a:spLocks noChangeShapeType="1"/>
            </p:cNvSpPr>
            <p:nvPr/>
          </p:nvSpPr>
          <p:spPr bwMode="auto">
            <a:xfrm>
              <a:off x="240" y="843"/>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79" name="Line 23"/>
            <p:cNvSpPr>
              <a:spLocks noChangeShapeType="1"/>
            </p:cNvSpPr>
            <p:nvPr/>
          </p:nvSpPr>
          <p:spPr bwMode="auto">
            <a:xfrm>
              <a:off x="1414"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0" name="Line 24"/>
            <p:cNvSpPr>
              <a:spLocks noChangeShapeType="1"/>
            </p:cNvSpPr>
            <p:nvPr/>
          </p:nvSpPr>
          <p:spPr bwMode="auto">
            <a:xfrm>
              <a:off x="2540"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1" name="Line 25"/>
            <p:cNvSpPr>
              <a:spLocks noChangeShapeType="1"/>
            </p:cNvSpPr>
            <p:nvPr/>
          </p:nvSpPr>
          <p:spPr bwMode="auto">
            <a:xfrm>
              <a:off x="240" y="1055"/>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2" name="Line 26"/>
            <p:cNvSpPr>
              <a:spLocks noChangeShapeType="1"/>
            </p:cNvSpPr>
            <p:nvPr/>
          </p:nvSpPr>
          <p:spPr bwMode="auto">
            <a:xfrm>
              <a:off x="240" y="1267"/>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3" name="Line 27"/>
            <p:cNvSpPr>
              <a:spLocks noChangeShapeType="1"/>
            </p:cNvSpPr>
            <p:nvPr/>
          </p:nvSpPr>
          <p:spPr bwMode="auto">
            <a:xfrm>
              <a:off x="240" y="1479"/>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4" name="Line 28"/>
            <p:cNvSpPr>
              <a:spLocks noChangeShapeType="1"/>
            </p:cNvSpPr>
            <p:nvPr/>
          </p:nvSpPr>
          <p:spPr bwMode="auto">
            <a:xfrm>
              <a:off x="240" y="1691"/>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5" name="Line 29"/>
            <p:cNvSpPr>
              <a:spLocks noChangeShapeType="1"/>
            </p:cNvSpPr>
            <p:nvPr/>
          </p:nvSpPr>
          <p:spPr bwMode="auto">
            <a:xfrm>
              <a:off x="240" y="655"/>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6" name="Line 30"/>
            <p:cNvSpPr>
              <a:spLocks noChangeShapeType="1"/>
            </p:cNvSpPr>
            <p:nvPr/>
          </p:nvSpPr>
          <p:spPr bwMode="auto">
            <a:xfrm>
              <a:off x="240"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7" name="Line 31"/>
            <p:cNvSpPr>
              <a:spLocks noChangeShapeType="1"/>
            </p:cNvSpPr>
            <p:nvPr/>
          </p:nvSpPr>
          <p:spPr bwMode="auto">
            <a:xfrm>
              <a:off x="5524"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8" name="Line 32"/>
            <p:cNvSpPr>
              <a:spLocks noChangeShapeType="1"/>
            </p:cNvSpPr>
            <p:nvPr/>
          </p:nvSpPr>
          <p:spPr bwMode="auto">
            <a:xfrm>
              <a:off x="240" y="1923"/>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19489" name="Rectangle 33"/>
          <p:cNvSpPr>
            <a:spLocks noChangeArrowheads="1"/>
          </p:cNvSpPr>
          <p:nvPr/>
        </p:nvSpPr>
        <p:spPr bwMode="auto">
          <a:xfrm>
            <a:off x="1600200" y="2819401"/>
            <a:ext cx="891540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C# todas las evaluaciones se hacen por “cortocircuito”</a:t>
            </a:r>
          </a:p>
        </p:txBody>
      </p:sp>
      <p:sp>
        <p:nvSpPr>
          <p:cNvPr id="19490" name="Rectangle 34"/>
          <p:cNvSpPr>
            <a:spLocks noChangeArrowheads="1"/>
          </p:cNvSpPr>
          <p:nvPr/>
        </p:nvSpPr>
        <p:spPr bwMode="auto">
          <a:xfrm>
            <a:off x="1905000" y="3581400"/>
            <a:ext cx="8229600" cy="1066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(Hacer1() || Hacer2())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(Hacer1() &amp;&amp;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19491" name="Rectangle 35"/>
          <p:cNvSpPr>
            <a:spLocks noChangeArrowheads="1"/>
          </p:cNvSpPr>
          <p:nvPr/>
        </p:nvSpPr>
        <p:spPr bwMode="auto">
          <a:xfrm>
            <a:off x="1600200" y="4876801"/>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se debe utilizar los operadores </a:t>
            </a:r>
            <a:r>
              <a:rPr lang="es-AR" altLang="en-US" sz="2700" dirty="0" err="1">
                <a:latin typeface="Franklin Gothic Medium" panose="020B0603020102020204" pitchFamily="34" charset="0"/>
                <a:cs typeface="Lucida Sans Unicode" panose="020B0602030504020204" pitchFamily="34" charset="0"/>
              </a:rPr>
              <a:t>AndAlso</a:t>
            </a:r>
            <a:r>
              <a:rPr lang="es-AR" altLang="en-US" sz="2700" dirty="0">
                <a:latin typeface="Franklin Gothic Medium" panose="020B0603020102020204" pitchFamily="34" charset="0"/>
                <a:cs typeface="Lucida Sans Unicode" panose="020B0602030504020204" pitchFamily="34" charset="0"/>
              </a:rPr>
              <a:t> y </a:t>
            </a:r>
            <a:r>
              <a:rPr lang="es-AR" altLang="en-US" sz="2700" dirty="0" err="1">
                <a:latin typeface="Franklin Gothic Medium" panose="020B0603020102020204" pitchFamily="34" charset="0"/>
                <a:cs typeface="Lucida Sans Unicode" panose="020B0602030504020204" pitchFamily="34" charset="0"/>
              </a:rPr>
              <a:t>OrElse</a:t>
            </a:r>
            <a:endParaRPr lang="es-AR" altLang="en-US" sz="2700" dirty="0">
              <a:latin typeface="Franklin Gothic Medium" panose="020B0603020102020204" pitchFamily="34" charset="0"/>
              <a:cs typeface="Lucida Sans Unicode" panose="020B0602030504020204" pitchFamily="34" charset="0"/>
            </a:endParaRPr>
          </a:p>
        </p:txBody>
      </p:sp>
      <p:sp>
        <p:nvSpPr>
          <p:cNvPr id="19492" name="Rectangle 36"/>
          <p:cNvSpPr>
            <a:spLocks noChangeArrowheads="1"/>
          </p:cNvSpPr>
          <p:nvPr/>
        </p:nvSpPr>
        <p:spPr bwMode="auto">
          <a:xfrm>
            <a:off x="1981200" y="56388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OrElse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AndAlso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                                      ...</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End If                                  End If</a:t>
            </a:r>
          </a:p>
        </p:txBody>
      </p:sp>
    </p:spTree>
    <p:extLst>
      <p:ext uri="{BB962C8B-B14F-4D97-AF65-F5344CB8AC3E}">
        <p14:creationId xmlns:p14="http://schemas.microsoft.com/office/powerpoint/2010/main" val="270680453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905000" y="1371600"/>
            <a:ext cx="8229600" cy="2895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1400" b="1">
                <a:solidFill>
                  <a:srgbClr val="0000FF"/>
                </a:solidFill>
                <a:latin typeface="Courier New" panose="02070309020205020404" pitchFamily="49" charset="0"/>
                <a:cs typeface="Times New Roman" panose="02020603050405020304" pitchFamily="18" charset="0"/>
              </a:rPr>
              <a:t>int</a:t>
            </a:r>
            <a:r>
              <a:rPr lang="en-GB" altLang="en-US" sz="1400" b="1">
                <a:solidFill>
                  <a:srgbClr val="000000"/>
                </a:solidFill>
                <a:latin typeface="Courier New" panose="02070309020205020404" pitchFamily="49" charset="0"/>
                <a:cs typeface="Times New Roman" panose="02020603050405020304" pitchFamily="18" charset="0"/>
              </a:rPr>
              <a:t> a = 0;</a:t>
            </a:r>
          </a:p>
          <a:p>
            <a:r>
              <a:rPr lang="en-GB" altLang="en-US" sz="1400" b="1">
                <a:solidFill>
                  <a:srgbClr val="0000FF"/>
                </a:solidFill>
                <a:latin typeface="Courier New" panose="02070309020205020404" pitchFamily="49" charset="0"/>
                <a:cs typeface="Times New Roman" panose="02020603050405020304" pitchFamily="18" charset="0"/>
              </a:rPr>
              <a:t>switch</a:t>
            </a:r>
            <a:r>
              <a:rPr lang="en-GB" altLang="en-US" sz="1400" b="1">
                <a:solidFill>
                  <a:srgbClr val="000000"/>
                </a:solidFill>
                <a:latin typeface="Courier New" panose="02070309020205020404" pitchFamily="49" charset="0"/>
                <a:cs typeface="Times New Roman" panose="02020603050405020304" pitchFamily="18" charset="0"/>
              </a:rPr>
              <a:t>(a)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1:{</a:t>
            </a:r>
            <a:r>
              <a:rPr lang="en-GB" altLang="en-US" sz="1400" b="1">
                <a:solidFill>
                  <a:srgbClr val="009900"/>
                </a:solidFill>
                <a:latin typeface="Courier New" panose="02070309020205020404" pitchFamily="49" charset="0"/>
                <a:cs typeface="Times New Roman" panose="02020603050405020304" pitchFamily="18" charset="0"/>
              </a:rPr>
              <a:t>//CODIGO 1</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2: {</a:t>
            </a:r>
            <a:r>
              <a:rPr lang="en-GB" altLang="en-US" sz="1400" b="1">
                <a:solidFill>
                  <a:srgbClr val="009900"/>
                </a:solidFill>
                <a:latin typeface="Courier New" panose="02070309020205020404" pitchFamily="49" charset="0"/>
                <a:cs typeface="Times New Roman" panose="02020603050405020304" pitchFamily="18" charset="0"/>
              </a:rPr>
              <a:t>//CODIGO 2</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default</a:t>
            </a: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//CODIGO DEFAULT</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239619" name="Rectangle 3"/>
          <p:cNvSpPr>
            <a:spLocks noGrp="1" noChangeArrowheads="1"/>
          </p:cNvSpPr>
          <p:nvPr>
            <p:ph type="title"/>
          </p:nvPr>
        </p:nvSpPr>
        <p:spPr>
          <a:xfrm>
            <a:off x="1676400" y="152400"/>
            <a:ext cx="89916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239620" name="Rectangle 4"/>
          <p:cNvSpPr>
            <a:spLocks noGrp="1" noChangeArrowheads="1"/>
          </p:cNvSpPr>
          <p:nvPr>
            <p:ph type="body" idx="1"/>
          </p:nvPr>
        </p:nvSpPr>
        <p:spPr>
          <a:xfrm>
            <a:off x="1905000" y="930276"/>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case</a:t>
            </a:r>
          </a:p>
        </p:txBody>
      </p:sp>
      <p:sp>
        <p:nvSpPr>
          <p:cNvPr id="239621" name="Rectangle 5"/>
          <p:cNvSpPr>
            <a:spLocks noChangeArrowheads="1"/>
          </p:cNvSpPr>
          <p:nvPr/>
        </p:nvSpPr>
        <p:spPr bwMode="auto">
          <a:xfrm>
            <a:off x="1905000" y="4343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sentencia case</a:t>
            </a:r>
          </a:p>
        </p:txBody>
      </p:sp>
      <p:sp>
        <p:nvSpPr>
          <p:cNvPr id="239622" name="Rectangle 6"/>
          <p:cNvSpPr>
            <a:spLocks noChangeArrowheads="1"/>
          </p:cNvSpPr>
          <p:nvPr/>
        </p:nvSpPr>
        <p:spPr bwMode="auto">
          <a:xfrm>
            <a:off x="1905000" y="4724400"/>
            <a:ext cx="8229600" cy="19812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s-AR" altLang="en-US" sz="1400" b="1">
                <a:solidFill>
                  <a:srgbClr val="0000FF"/>
                </a:solidFill>
                <a:latin typeface="Courier New" panose="02070309020205020404" pitchFamily="49" charset="0"/>
                <a:cs typeface="Times New Roman" panose="02020603050405020304" pitchFamily="18" charset="0"/>
              </a:rPr>
              <a:t>Dim</a:t>
            </a:r>
            <a:r>
              <a:rPr lang="es-AR" altLang="en-US" sz="1400" b="1">
                <a:solidFill>
                  <a:srgbClr val="000000"/>
                </a:solidFill>
                <a:latin typeface="Courier New" panose="02070309020205020404" pitchFamily="49" charset="0"/>
                <a:cs typeface="Times New Roman" panose="02020603050405020304" pitchFamily="18" charset="0"/>
              </a:rPr>
              <a:t> a </a:t>
            </a:r>
            <a:r>
              <a:rPr lang="es-AR" altLang="en-US" sz="1400" b="1">
                <a:solidFill>
                  <a:srgbClr val="0000FF"/>
                </a:solidFill>
                <a:latin typeface="Courier New" panose="02070309020205020404" pitchFamily="49" charset="0"/>
                <a:cs typeface="Times New Roman" panose="02020603050405020304" pitchFamily="18" charset="0"/>
              </a:rPr>
              <a:t>As</a:t>
            </a:r>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Integer</a:t>
            </a:r>
            <a:r>
              <a:rPr lang="es-AR" altLang="en-US" sz="1400" b="1">
                <a:solidFill>
                  <a:srgbClr val="000000"/>
                </a:solidFill>
                <a:latin typeface="Courier New" panose="02070309020205020404" pitchFamily="49" charset="0"/>
                <a:cs typeface="Times New Roman" panose="02020603050405020304" pitchFamily="18" charset="0"/>
              </a:rPr>
              <a:t> = 0</a:t>
            </a:r>
          </a:p>
          <a:p>
            <a:r>
              <a:rPr lang="es-AR" altLang="en-US" sz="1400" b="1">
                <a:solidFill>
                  <a:srgbClr val="0000FF"/>
                </a:solidFill>
                <a:latin typeface="Courier New" panose="02070309020205020404" pitchFamily="49" charset="0"/>
                <a:cs typeface="Times New Roman" panose="02020603050405020304" pitchFamily="18" charset="0"/>
              </a:rPr>
              <a:t>Select</a:t>
            </a:r>
            <a:r>
              <a:rPr lang="es-AR" altLang="en-US" sz="1400" b="1">
                <a:solidFill>
                  <a:srgbClr val="000000"/>
                </a:solidFill>
                <a:latin typeface="Courier New" panose="02070309020205020404" pitchFamily="49" charset="0"/>
                <a:cs typeface="Times New Roman" panose="02020603050405020304" pitchFamily="18" charset="0"/>
              </a:rPr>
              <a:t> a</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Else</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Default</a:t>
            </a:r>
          </a:p>
          <a:p>
            <a:r>
              <a:rPr lang="es-AR" altLang="en-US" sz="1400" b="1">
                <a:solidFill>
                  <a:srgbClr val="0000FF"/>
                </a:solidFill>
                <a:latin typeface="Courier New" panose="02070309020205020404" pitchFamily="49" charset="0"/>
                <a:cs typeface="Times New Roman" panose="02020603050405020304" pitchFamily="18" charset="0"/>
              </a:rPr>
              <a:t>End Select</a:t>
            </a:r>
            <a:r>
              <a:rPr lang="es-AR" altLang="en-US" sz="1400" b="1">
                <a:solidFill>
                  <a:srgbClr val="000000"/>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169312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a:t>
            </a:r>
          </a:p>
        </p:txBody>
      </p:sp>
      <p:sp>
        <p:nvSpPr>
          <p:cNvPr id="23555"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sentencia for consta de tres partes</a:t>
            </a:r>
          </a:p>
        </p:txBody>
      </p:sp>
      <p:sp>
        <p:nvSpPr>
          <p:cNvPr id="23556"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usa</a:t>
            </a:r>
            <a:r>
              <a:rPr lang="en-GB" altLang="en-US" sz="2700" dirty="0">
                <a:latin typeface="Franklin Gothic Medium" panose="020B0603020102020204" pitchFamily="34" charset="0"/>
                <a:cs typeface="Lucida Sans Unicode" panose="020B0602030504020204" pitchFamily="34" charset="0"/>
              </a:rPr>
              <a:t> las palabras claves For, To, Next y Step</a:t>
            </a:r>
          </a:p>
        </p:txBody>
      </p:sp>
      <p:sp>
        <p:nvSpPr>
          <p:cNvPr id="23557" name="Rectangle 5"/>
          <p:cNvSpPr>
            <a:spLocks noChangeArrowheads="1"/>
          </p:cNvSpPr>
          <p:nvPr/>
        </p:nvSpPr>
        <p:spPr bwMode="auto">
          <a:xfrm>
            <a:off x="1981200" y="1828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//Partes: declaración, prueba, acción</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int</a:t>
            </a:r>
            <a:r>
              <a:rPr lang="en-GB" altLang="en-US" b="1">
                <a:solidFill>
                  <a:srgbClr val="000000"/>
                </a:solidFill>
                <a:latin typeface="Courier New" panose="02070309020205020404" pitchFamily="49" charset="0"/>
                <a:cs typeface="Times New Roman" panose="02020603050405020304" pitchFamily="18" charset="0"/>
              </a:rPr>
              <a:t> i=1; i &lt; 10; i++)</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3558"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i</a:t>
            </a:r>
            <a:r>
              <a:rPr lang="en-GB" altLang="en-US" b="1">
                <a:solidFill>
                  <a:srgbClr val="0000FF"/>
                </a:solidFill>
                <a:latin typeface="Courier New" panose="02070309020205020404" pitchFamily="49" charset="0"/>
                <a:cs typeface="Times New Roman" panose="02020603050405020304" pitchFamily="18" charset="0"/>
              </a:rPr>
              <a:t> As Integer</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a:t>
            </a:r>
            <a:r>
              <a:rPr lang="en-GB" altLang="en-US" b="1">
                <a:solidFill>
                  <a:srgbClr val="000000"/>
                </a:solidFill>
                <a:latin typeface="Courier New" panose="02070309020205020404" pitchFamily="49" charset="0"/>
                <a:cs typeface="Times New Roman" panose="02020603050405020304" pitchFamily="18" charset="0"/>
              </a:rPr>
              <a:t>i = 1</a:t>
            </a:r>
            <a:r>
              <a:rPr lang="en-GB" altLang="en-US" b="1">
                <a:solidFill>
                  <a:srgbClr val="0000FF"/>
                </a:solidFill>
                <a:latin typeface="Courier New" panose="02070309020205020404" pitchFamily="49" charset="0"/>
                <a:cs typeface="Times New Roman" panose="02020603050405020304" pitchFamily="18" charset="0"/>
              </a:rPr>
              <a:t> To </a:t>
            </a:r>
            <a:r>
              <a:rPr lang="en-GB" altLang="en-US" b="1">
                <a:solidFill>
                  <a:srgbClr val="000000"/>
                </a:solidFill>
                <a:latin typeface="Courier New" panose="02070309020205020404" pitchFamily="49" charset="0"/>
                <a:cs typeface="Times New Roman" panose="02020603050405020304" pitchFamily="18" charset="0"/>
              </a:rPr>
              <a:t>100               </a:t>
            </a: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i = 1 </a:t>
            </a:r>
            <a:r>
              <a:rPr lang="en-GB" altLang="en-US" b="1">
                <a:solidFill>
                  <a:srgbClr val="0000FF"/>
                </a:solidFill>
                <a:latin typeface="Courier New" panose="02070309020205020404" pitchFamily="49" charset="0"/>
                <a:cs typeface="Times New Roman" panose="02020603050405020304" pitchFamily="18" charset="0"/>
              </a:rPr>
              <a:t>To</a:t>
            </a:r>
            <a:r>
              <a:rPr lang="en-GB" altLang="en-US" b="1">
                <a:solidFill>
                  <a:srgbClr val="000000"/>
                </a:solidFill>
                <a:latin typeface="Courier New" panose="02070309020205020404" pitchFamily="49" charset="0"/>
                <a:cs typeface="Times New Roman" panose="02020603050405020304" pitchFamily="18" charset="0"/>
              </a:rPr>
              <a:t> 100 </a:t>
            </a:r>
            <a:r>
              <a:rPr lang="en-GB" altLang="en-US" b="1">
                <a:solidFill>
                  <a:srgbClr val="0000FF"/>
                </a:solidFill>
                <a:latin typeface="Courier New" panose="02070309020205020404" pitchFamily="49" charset="0"/>
                <a:cs typeface="Times New Roman" panose="02020603050405020304" pitchFamily="18" charset="0"/>
              </a:rPr>
              <a:t>Step</a:t>
            </a:r>
            <a:r>
              <a:rPr lang="en-GB" altLang="en-US" b="1">
                <a:solidFill>
                  <a:srgbClr val="000000"/>
                </a:solidFill>
                <a:latin typeface="Courier New" panose="02070309020205020404" pitchFamily="49" charset="0"/>
                <a:cs typeface="Times New Roman" panose="02020603050405020304" pitchFamily="18" charset="0"/>
              </a:rPr>
              <a:t> 2</a:t>
            </a: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‘i se incrementa en 1	        ‘i se incrementa en 2</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Next</a:t>
            </a:r>
          </a:p>
        </p:txBody>
      </p:sp>
    </p:spTree>
    <p:extLst>
      <p:ext uri="{BB962C8B-B14F-4D97-AF65-F5344CB8AC3E}">
        <p14:creationId xmlns:p14="http://schemas.microsoft.com/office/powerpoint/2010/main" val="255292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for/each</a:t>
            </a:r>
          </a:p>
        </p:txBody>
      </p:sp>
      <p:sp>
        <p:nvSpPr>
          <p:cNvPr id="25603" name="Rectangle 3"/>
          <p:cNvSpPr>
            <a:spLocks noGrp="1" noChangeArrowheads="1"/>
          </p:cNvSpPr>
          <p:nvPr>
            <p:ph type="body" idx="1"/>
          </p:nvPr>
        </p:nvSpPr>
        <p:spPr>
          <a:xfrm>
            <a:off x="1905000" y="1689101"/>
            <a:ext cx="8389938" cy="4032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900"/>
              </a:spcBef>
              <a:spcAft>
                <a:spcPts val="15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 usa la palabra foreach</a:t>
            </a:r>
          </a:p>
        </p:txBody>
      </p:sp>
      <p:sp>
        <p:nvSpPr>
          <p:cNvPr id="25604" name="Rectangle 4"/>
          <p:cNvSpPr>
            <a:spLocks noChangeArrowheads="1"/>
          </p:cNvSpPr>
          <p:nvPr/>
        </p:nvSpPr>
        <p:spPr bwMode="auto">
          <a:xfrm>
            <a:off x="1905000" y="41148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VB.NET </a:t>
            </a:r>
            <a:r>
              <a:rPr lang="en-GB" altLang="en-US" sz="2400" dirty="0" err="1">
                <a:latin typeface="Franklin Gothic Medium" panose="020B0603020102020204" pitchFamily="34" charset="0"/>
                <a:cs typeface="Lucida Sans Unicode" panose="020B0602030504020204" pitchFamily="34" charset="0"/>
              </a:rPr>
              <a:t>usa</a:t>
            </a:r>
            <a:r>
              <a:rPr lang="en-GB" altLang="en-US" sz="2400" dirty="0">
                <a:latin typeface="Franklin Gothic Medium" panose="020B0603020102020204" pitchFamily="34" charset="0"/>
                <a:cs typeface="Lucida Sans Unicode" panose="020B0602030504020204" pitchFamily="34" charset="0"/>
              </a:rPr>
              <a:t> las palabra For Each</a:t>
            </a:r>
          </a:p>
        </p:txBody>
      </p:sp>
      <p:sp>
        <p:nvSpPr>
          <p:cNvPr id="25605" name="Rectangle 5"/>
          <p:cNvSpPr>
            <a:spLocks noChangeArrowheads="1"/>
          </p:cNvSpPr>
          <p:nvPr/>
        </p:nvSpPr>
        <p:spPr bwMode="auto">
          <a:xfrm>
            <a:off x="1981200" y="22098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nombres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[5];</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foreach</a:t>
            </a:r>
            <a:r>
              <a:rPr lang="en-GB" altLang="en-US" b="1">
                <a:solidFill>
                  <a:srgbClr val="000000"/>
                </a:solidFill>
                <a:latin typeface="Courier New" panose="02070309020205020404" pitchFamily="49" charset="0"/>
                <a:cs typeface="Times New Roman" panose="02020603050405020304" pitchFamily="18" charset="0"/>
              </a:rPr>
              <a:t>(string auxNombre </a:t>
            </a:r>
            <a:r>
              <a:rPr lang="en-GB" altLang="en-US" b="1">
                <a:solidFill>
                  <a:srgbClr val="0000FF"/>
                </a:solidFill>
                <a:latin typeface="Courier New" panose="02070309020205020404" pitchFamily="49" charset="0"/>
                <a:cs typeface="Times New Roman" panose="02020603050405020304" pitchFamily="18" charset="0"/>
              </a:rPr>
              <a:t>in</a:t>
            </a:r>
            <a:r>
              <a:rPr lang="en-GB" altLang="en-US" b="1">
                <a:solidFill>
                  <a:srgbClr val="000000"/>
                </a:solidFill>
                <a:latin typeface="Courier New" panose="02070309020205020404" pitchFamily="49" charset="0"/>
                <a:cs typeface="Times New Roman" panose="02020603050405020304" pitchFamily="18" charset="0"/>
              </a:rPr>
              <a:t> nombres)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es de SOLO LECTURA</a:t>
            </a:r>
            <a:r>
              <a:rPr lang="en-GB" altLang="en-US"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5606" name="Rectangle 6"/>
          <p:cNvSpPr>
            <a:spLocks noChangeArrowheads="1"/>
          </p:cNvSpPr>
          <p:nvPr/>
        </p:nvSpPr>
        <p:spPr bwMode="auto">
          <a:xfrm>
            <a:off x="1981200" y="46482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nombres(5)</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Each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In </a:t>
            </a:r>
            <a:r>
              <a:rPr lang="en-GB" altLang="en-US" b="1">
                <a:solidFill>
                  <a:srgbClr val="000000"/>
                </a:solidFill>
                <a:latin typeface="Courier New" panose="02070309020205020404" pitchFamily="49" charset="0"/>
                <a:cs typeface="Times New Roman" panose="02020603050405020304" pitchFamily="18" charset="0"/>
              </a:rPr>
              <a:t>nombres</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NO es de SOLO LECTURA</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p>
        </p:txBody>
      </p:sp>
      <p:sp>
        <p:nvSpPr>
          <p:cNvPr id="25607" name="Rectangle 7"/>
          <p:cNvSpPr>
            <a:spLocks noChangeArrowheads="1"/>
          </p:cNvSpPr>
          <p:nvPr/>
        </p:nvSpPr>
        <p:spPr bwMode="auto">
          <a:xfrm>
            <a:off x="1905000" y="12192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For/Each </a:t>
            </a:r>
            <a:r>
              <a:rPr lang="en-GB" altLang="en-US" sz="2400" dirty="0" err="1">
                <a:latin typeface="Franklin Gothic Medium" panose="020B0603020102020204" pitchFamily="34" charset="0"/>
                <a:cs typeface="Lucida Sans Unicode" panose="020B0602030504020204" pitchFamily="34" charset="0"/>
              </a:rPr>
              <a:t>permite</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recorrer</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arreglos</a:t>
            </a:r>
            <a:r>
              <a:rPr lang="en-GB" altLang="en-US" sz="2400" dirty="0">
                <a:latin typeface="Franklin Gothic Medium" panose="020B0603020102020204" pitchFamily="34" charset="0"/>
                <a:cs typeface="Lucida Sans Unicode" panose="020B0602030504020204" pitchFamily="34" charset="0"/>
              </a:rPr>
              <a:t> y </a:t>
            </a:r>
            <a:r>
              <a:rPr lang="en-GB" altLang="en-US" sz="2400" dirty="0" err="1">
                <a:latin typeface="Franklin Gothic Medium" panose="020B0603020102020204" pitchFamily="34" charset="0"/>
                <a:cs typeface="Lucida Sans Unicode" panose="020B0602030504020204" pitchFamily="34" charset="0"/>
              </a:rPr>
              <a:t>colecciones</a:t>
            </a:r>
            <a:endParaRPr lang="en-GB" altLang="en-US" sz="2400" dirty="0">
              <a:latin typeface="Franklin Gothic Medium" panose="020B0603020102020204" pitchFamily="34" charset="0"/>
              <a:cs typeface="Lucida Sans Unicode" panose="020B0602030504020204" pitchFamily="34" charset="0"/>
            </a:endParaRPr>
          </a:p>
        </p:txBody>
      </p:sp>
    </p:spTree>
    <p:extLst>
      <p:ext uri="{BB962C8B-B14F-4D97-AF65-F5344CB8AC3E}">
        <p14:creationId xmlns:p14="http://schemas.microsoft.com/office/powerpoint/2010/main" val="247269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while</a:t>
            </a:r>
          </a:p>
        </p:txBody>
      </p:sp>
      <p:sp>
        <p:nvSpPr>
          <p:cNvPr id="249859"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a:t>
            </a:r>
          </a:p>
        </p:txBody>
      </p:sp>
      <p:sp>
        <p:nvSpPr>
          <p:cNvPr id="249860"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a:t>
            </a:r>
          </a:p>
        </p:txBody>
      </p:sp>
      <p:sp>
        <p:nvSpPr>
          <p:cNvPr id="249861" name="Rectangle 5"/>
          <p:cNvSpPr>
            <a:spLocks noChangeArrowheads="1"/>
          </p:cNvSpPr>
          <p:nvPr/>
        </p:nvSpPr>
        <p:spPr bwMode="auto">
          <a:xfrm>
            <a:off x="1981200" y="18288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bool</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while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00FF"/>
                </a:solidFill>
                <a:latin typeface="Courier New" panose="02070309020205020404" pitchFamily="49" charset="0"/>
                <a:cs typeface="Times New Roman" panose="02020603050405020304" pitchFamily="18" charset="0"/>
              </a:rPr>
              <a:t> 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//En algún momento poner condicion = false</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49862"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condicion </a:t>
            </a:r>
            <a:r>
              <a:rPr lang="en-GB" altLang="en-US" b="1">
                <a:solidFill>
                  <a:srgbClr val="0000FF"/>
                </a:solidFill>
                <a:latin typeface="Courier New" panose="02070309020205020404" pitchFamily="49" charset="0"/>
                <a:cs typeface="Times New Roman" panose="02020603050405020304" pitchFamily="18" charset="0"/>
              </a:rPr>
              <a:t>As Boolean</a:t>
            </a:r>
            <a:r>
              <a:rPr lang="en-GB" altLang="en-US" b="1">
                <a:solidFill>
                  <a:srgbClr val="000000"/>
                </a:solidFill>
                <a:latin typeface="Courier New" panose="02070309020205020404" pitchFamily="49" charset="0"/>
                <a:cs typeface="Times New Roman" panose="02020603050405020304" pitchFamily="18" charset="0"/>
              </a:rPr>
              <a:t>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While</a:t>
            </a:r>
            <a:r>
              <a:rPr lang="en-GB" altLang="en-US" b="1">
                <a:solidFill>
                  <a:srgbClr val="000000"/>
                </a:solidFill>
                <a:latin typeface="Courier New" panose="02070309020205020404" pitchFamily="49" charset="0"/>
                <a:cs typeface="Times New Roman" panose="02020603050405020304" pitchFamily="18" charset="0"/>
              </a:rPr>
              <a:t> condicion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'Poner condicion=false en algún momento</a:t>
            </a:r>
          </a:p>
          <a:p>
            <a:r>
              <a:rPr lang="en-GB" altLang="en-US" b="1">
                <a:solidFill>
                  <a:srgbClr val="0000FF"/>
                </a:solidFill>
                <a:latin typeface="Courier New" panose="02070309020205020404" pitchFamily="49" charset="0"/>
                <a:cs typeface="Times New Roman" panose="02020603050405020304" pitchFamily="18" charset="0"/>
              </a:rPr>
              <a:t> End While</a:t>
            </a:r>
          </a:p>
        </p:txBody>
      </p:sp>
    </p:spTree>
    <p:extLst>
      <p:ext uri="{BB962C8B-B14F-4D97-AF65-F5344CB8AC3E}">
        <p14:creationId xmlns:p14="http://schemas.microsoft.com/office/powerpoint/2010/main" val="275042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de apropiación</a:t>
            </a:r>
            <a:endParaRPr lang="es-ES" dirty="0"/>
          </a:p>
        </p:txBody>
      </p:sp>
      <p:sp>
        <p:nvSpPr>
          <p:cNvPr id="3" name="Marcador de contenido 2"/>
          <p:cNvSpPr>
            <a:spLocks noGrp="1"/>
          </p:cNvSpPr>
          <p:nvPr>
            <p:ph idx="1"/>
          </p:nvPr>
        </p:nvSpPr>
        <p:spPr/>
        <p:txBody>
          <a:bodyPr>
            <a:normAutofit/>
          </a:bodyPr>
          <a:lstStyle/>
          <a:p>
            <a:pPr lvl="0"/>
            <a:r>
              <a:rPr lang="es-ES" dirty="0" smtClean="0"/>
              <a:t>Obtener las </a:t>
            </a:r>
            <a:r>
              <a:rPr lang="es-ES" dirty="0"/>
              <a:t>cuatro notas (de </a:t>
            </a:r>
            <a:r>
              <a:rPr lang="es-ES" dirty="0" smtClean="0"/>
              <a:t>0 </a:t>
            </a:r>
            <a:r>
              <a:rPr lang="es-ES" dirty="0"/>
              <a:t>a 5) de un estudiante y permita clasificar su rendimiento de acuerdo al promedio de la siguiente forma:</a:t>
            </a:r>
            <a:endParaRPr lang="en-US" dirty="0"/>
          </a:p>
          <a:p>
            <a:endParaRPr lang="en-US" dirty="0"/>
          </a:p>
          <a:p>
            <a:pPr lvl="1"/>
            <a:r>
              <a:rPr lang="es-ES" dirty="0"/>
              <a:t>Entre 4 y 5: excelente</a:t>
            </a:r>
            <a:endParaRPr lang="en-US" dirty="0"/>
          </a:p>
          <a:p>
            <a:pPr lvl="1"/>
            <a:r>
              <a:rPr lang="es-ES" dirty="0"/>
              <a:t>Ente 3 y 3.99: Bien</a:t>
            </a:r>
            <a:endParaRPr lang="en-US" dirty="0"/>
          </a:p>
          <a:p>
            <a:pPr lvl="1"/>
            <a:r>
              <a:rPr lang="es-ES" dirty="0"/>
              <a:t>Entre 0 y 2,99: Deficiente</a:t>
            </a:r>
            <a:endParaRPr lang="en-US" dirty="0"/>
          </a:p>
          <a:p>
            <a:endParaRPr lang="es-ES" dirty="0"/>
          </a:p>
        </p:txBody>
      </p:sp>
    </p:spTree>
    <p:extLst>
      <p:ext uri="{BB962C8B-B14F-4D97-AF65-F5344CB8AC3E}">
        <p14:creationId xmlns:p14="http://schemas.microsoft.com/office/powerpoint/2010/main" val="1528320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de apropiación</a:t>
            </a:r>
            <a:endParaRPr lang="es-ES" dirty="0"/>
          </a:p>
        </p:txBody>
      </p:sp>
      <p:sp>
        <p:nvSpPr>
          <p:cNvPr id="3" name="Marcador de contenido 2"/>
          <p:cNvSpPr>
            <a:spLocks noGrp="1"/>
          </p:cNvSpPr>
          <p:nvPr>
            <p:ph idx="1"/>
          </p:nvPr>
        </p:nvSpPr>
        <p:spPr/>
        <p:txBody>
          <a:bodyPr>
            <a:normAutofit lnSpcReduction="10000"/>
          </a:bodyPr>
          <a:lstStyle/>
          <a:p>
            <a:r>
              <a:rPr lang="es-ES" dirty="0" smtClean="0"/>
              <a:t>Convertir </a:t>
            </a:r>
            <a:r>
              <a:rPr lang="es-ES" dirty="0"/>
              <a:t>de Litro a galón.</a:t>
            </a:r>
          </a:p>
          <a:p>
            <a:r>
              <a:rPr lang="es-ES" dirty="0"/>
              <a:t>Mostrar cuanto necesita el estudiante en la nota final para aprobar el curso con la nota mínima dadas las siguientes condiciones: </a:t>
            </a:r>
          </a:p>
          <a:p>
            <a:pPr lvl="1"/>
            <a:r>
              <a:rPr lang="es-ES" dirty="0"/>
              <a:t>El estudiante realizará cuatro exámenes durante el semestre, los cuales tienen la siguiente ponderación: nota 1:20%, nota 2: 20 %, nota 3: 15% y nota 4: 45 %. El estudiante ya conoce las notas de los tres primeros exámenes. </a:t>
            </a:r>
            <a:endParaRPr lang="es-ES" dirty="0" smtClean="0"/>
          </a:p>
          <a:p>
            <a:r>
              <a:rPr lang="es-ES" dirty="0" smtClean="0"/>
              <a:t>Calcular </a:t>
            </a:r>
            <a:r>
              <a:rPr lang="es-ES" dirty="0"/>
              <a:t>y mostrar el índice de masa corporal de una persona con su respectiva clasificación.</a:t>
            </a:r>
          </a:p>
          <a:p>
            <a:endParaRPr lang="es-ES" dirty="0"/>
          </a:p>
        </p:txBody>
      </p:sp>
    </p:spTree>
    <p:extLst>
      <p:ext uri="{BB962C8B-B14F-4D97-AF65-F5344CB8AC3E}">
        <p14:creationId xmlns:p14="http://schemas.microsoft.com/office/powerpoint/2010/main" val="668357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Rectangle 4"/>
          <p:cNvSpPr>
            <a:spLocks noGrp="1" noChangeArrowheads="1"/>
          </p:cNvSpPr>
          <p:nvPr>
            <p:ph type="title"/>
          </p:nvPr>
        </p:nvSpPr>
        <p:spPr/>
        <p:txBody>
          <a:bodyPr/>
          <a:lstStyle/>
          <a:p>
            <a:r>
              <a:rPr lang="es-CR" altLang="en-US"/>
              <a:t>¿Qué es un Objeto?</a:t>
            </a:r>
          </a:p>
        </p:txBody>
      </p:sp>
      <p:sp>
        <p:nvSpPr>
          <p:cNvPr id="605189" name="Rectangle 5"/>
          <p:cNvSpPr>
            <a:spLocks noGrp="1" noChangeArrowheads="1"/>
          </p:cNvSpPr>
          <p:nvPr>
            <p:ph type="body" idx="1"/>
          </p:nvPr>
        </p:nvSpPr>
        <p:spPr>
          <a:xfrm>
            <a:off x="1854200" y="1962150"/>
            <a:ext cx="8388350" cy="4121150"/>
          </a:xfrm>
        </p:spPr>
        <p:txBody>
          <a:bodyPr/>
          <a:lstStyle/>
          <a:p>
            <a:r>
              <a:rPr lang="es-CR" altLang="en-US" dirty="0"/>
              <a:t>Informalmente, un objeto representa una entidad del mundo real</a:t>
            </a:r>
          </a:p>
          <a:p>
            <a:r>
              <a:rPr lang="es-CR" altLang="en-US" dirty="0"/>
              <a:t>Entidades Físicas </a:t>
            </a:r>
          </a:p>
          <a:p>
            <a:pPr lvl="2"/>
            <a:r>
              <a:rPr lang="es-CR" altLang="en-US" dirty="0"/>
              <a:t>(Ej.: </a:t>
            </a:r>
            <a:r>
              <a:rPr lang="es-AR" altLang="en-US" dirty="0"/>
              <a:t>Vehículo, Casa, Producto</a:t>
            </a:r>
            <a:r>
              <a:rPr lang="es-CR" altLang="en-US" dirty="0"/>
              <a:t>)</a:t>
            </a:r>
          </a:p>
          <a:p>
            <a:r>
              <a:rPr lang="es-CR" altLang="en-US" dirty="0"/>
              <a:t>Entidades Conceptuales </a:t>
            </a:r>
          </a:p>
          <a:p>
            <a:pPr lvl="1"/>
            <a:r>
              <a:rPr lang="es-CR" altLang="en-US" dirty="0"/>
              <a:t>(Ej.: Proceso Químico, </a:t>
            </a:r>
            <a:r>
              <a:rPr lang="es-AR" altLang="en-US" dirty="0"/>
              <a:t>Transacción Bancaria</a:t>
            </a:r>
            <a:r>
              <a:rPr lang="es-CR" altLang="en-US" dirty="0"/>
              <a:t>)</a:t>
            </a:r>
          </a:p>
          <a:p>
            <a:r>
              <a:rPr lang="es-CR" altLang="en-US" dirty="0"/>
              <a:t>Entidades de Software </a:t>
            </a:r>
          </a:p>
          <a:p>
            <a:pPr lvl="1"/>
            <a:r>
              <a:rPr lang="es-CR" altLang="en-US" dirty="0"/>
              <a:t>(Ej.: Lista Enlazada, </a:t>
            </a:r>
            <a:r>
              <a:rPr lang="es-AR" altLang="en-US" dirty="0"/>
              <a:t>Interfaz Gráfica</a:t>
            </a:r>
            <a:r>
              <a:rPr lang="es-CR" altLang="en-US" dirty="0"/>
              <a:t>)</a:t>
            </a:r>
          </a:p>
        </p:txBody>
      </p:sp>
    </p:spTree>
    <p:extLst>
      <p:ext uri="{BB962C8B-B14F-4D97-AF65-F5344CB8AC3E}">
        <p14:creationId xmlns:p14="http://schemas.microsoft.com/office/powerpoint/2010/main" val="63281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ChangeArrowheads="1"/>
          </p:cNvSpPr>
          <p:nvPr>
            <p:ph type="title"/>
          </p:nvPr>
        </p:nvSpPr>
        <p:spPr/>
        <p:txBody>
          <a:bodyPr/>
          <a:lstStyle/>
          <a:p>
            <a:r>
              <a:rPr lang="es-CR" altLang="en-US"/>
              <a:t>¿Qué es un Objeto?</a:t>
            </a:r>
          </a:p>
        </p:txBody>
      </p:sp>
      <p:sp>
        <p:nvSpPr>
          <p:cNvPr id="560133" name="Rectangle 5"/>
          <p:cNvSpPr>
            <a:spLocks noGrp="1" noChangeArrowheads="1"/>
          </p:cNvSpPr>
          <p:nvPr>
            <p:ph type="body" idx="1"/>
          </p:nvPr>
        </p:nvSpPr>
        <p:spPr>
          <a:xfrm>
            <a:off x="1905000" y="2000251"/>
            <a:ext cx="8388350" cy="3821113"/>
          </a:xfrm>
        </p:spPr>
        <p:txBody>
          <a:bodyPr/>
          <a:lstStyle/>
          <a:p>
            <a:r>
              <a:rPr lang="es-CR" altLang="en-US" dirty="0" smtClean="0"/>
              <a:t>Definición Formal </a:t>
            </a:r>
            <a:r>
              <a:rPr lang="es-ES" altLang="en-US" dirty="0" smtClean="0"/>
              <a:t>(</a:t>
            </a:r>
            <a:r>
              <a:rPr lang="es-ES" altLang="en-US" dirty="0" err="1" smtClean="0"/>
              <a:t>Rumbaugh</a:t>
            </a:r>
            <a:r>
              <a:rPr lang="es-ES" altLang="en-US" dirty="0" smtClean="0"/>
              <a:t>)</a:t>
            </a:r>
            <a:r>
              <a:rPr lang="es-CR" altLang="en-US" dirty="0" smtClean="0"/>
              <a:t>:</a:t>
            </a:r>
          </a:p>
          <a:p>
            <a:pPr lvl="1"/>
            <a:r>
              <a:rPr lang="es-ES" altLang="en-US" dirty="0" smtClean="0"/>
              <a:t>“Un objeto es un concepto, abstracción o cosa con un significado y límites claros en el problema en cuestión” </a:t>
            </a:r>
          </a:p>
          <a:p>
            <a:r>
              <a:rPr lang="es-ES" altLang="en-US" dirty="0" smtClean="0"/>
              <a:t>Un objeto posee (</a:t>
            </a:r>
            <a:r>
              <a:rPr lang="es-ES" altLang="en-US" dirty="0" err="1" smtClean="0"/>
              <a:t>Booch</a:t>
            </a:r>
            <a:r>
              <a:rPr lang="es-ES" altLang="en-US" dirty="0" smtClean="0"/>
              <a:t>):</a:t>
            </a:r>
          </a:p>
          <a:p>
            <a:pPr lvl="1"/>
            <a:r>
              <a:rPr lang="es-ES" altLang="en-US" dirty="0" smtClean="0"/>
              <a:t>Estado</a:t>
            </a:r>
          </a:p>
          <a:p>
            <a:pPr lvl="1"/>
            <a:r>
              <a:rPr lang="es-ES" altLang="en-US" dirty="0" smtClean="0"/>
              <a:t>Comportamiento</a:t>
            </a:r>
          </a:p>
          <a:p>
            <a:pPr lvl="1"/>
            <a:r>
              <a:rPr lang="es-ES" altLang="en-US" dirty="0" smtClean="0"/>
              <a:t>Identidad</a:t>
            </a:r>
            <a:endParaRPr lang="es-CR" altLang="en-US" dirty="0"/>
          </a:p>
        </p:txBody>
      </p:sp>
      <p:sp>
        <p:nvSpPr>
          <p:cNvPr id="2" name="Rectángulo 1"/>
          <p:cNvSpPr/>
          <p:nvPr/>
        </p:nvSpPr>
        <p:spPr>
          <a:xfrm>
            <a:off x="6447522" y="6000234"/>
            <a:ext cx="5093061" cy="369332"/>
          </a:xfrm>
          <a:prstGeom prst="rect">
            <a:avLst/>
          </a:prstGeom>
        </p:spPr>
        <p:txBody>
          <a:bodyPr wrap="none">
            <a:spAutoFit/>
          </a:bodyPr>
          <a:lstStyle/>
          <a:p>
            <a:r>
              <a:rPr lang="es-ES" dirty="0"/>
              <a:t>Metodología Orientada a Objetos (OMT). </a:t>
            </a:r>
            <a:r>
              <a:rPr lang="es-ES" dirty="0" err="1"/>
              <a:t>Rumbaugh</a:t>
            </a:r>
            <a:endParaRPr lang="es-ES" dirty="0"/>
          </a:p>
        </p:txBody>
      </p:sp>
      <p:sp>
        <p:nvSpPr>
          <p:cNvPr id="3" name="Rectángulo 2"/>
          <p:cNvSpPr/>
          <p:nvPr/>
        </p:nvSpPr>
        <p:spPr>
          <a:xfrm>
            <a:off x="5750177" y="6369566"/>
            <a:ext cx="6152646" cy="369332"/>
          </a:xfrm>
          <a:prstGeom prst="rect">
            <a:avLst/>
          </a:prstGeom>
        </p:spPr>
        <p:txBody>
          <a:bodyPr wrap="none">
            <a:spAutoFit/>
          </a:bodyPr>
          <a:lstStyle/>
          <a:p>
            <a:r>
              <a:rPr lang="es-ES" dirty="0" err="1"/>
              <a:t>Booch</a:t>
            </a:r>
            <a:r>
              <a:rPr lang="es-ES" dirty="0"/>
              <a:t> G., </a:t>
            </a:r>
            <a:r>
              <a:rPr lang="es-ES" dirty="0" err="1"/>
              <a:t>Object</a:t>
            </a:r>
            <a:r>
              <a:rPr lang="es-ES" dirty="0"/>
              <a:t> </a:t>
            </a:r>
            <a:r>
              <a:rPr lang="es-ES" dirty="0" err="1"/>
              <a:t>Oriented</a:t>
            </a:r>
            <a:r>
              <a:rPr lang="es-ES" dirty="0"/>
              <a:t> </a:t>
            </a:r>
            <a:r>
              <a:rPr lang="es-ES" dirty="0" err="1"/>
              <a:t>Analysis</a:t>
            </a:r>
            <a:r>
              <a:rPr lang="es-ES" dirty="0"/>
              <a:t> and </a:t>
            </a:r>
            <a:r>
              <a:rPr lang="es-ES" dirty="0" err="1"/>
              <a:t>Design</a:t>
            </a:r>
            <a:r>
              <a:rPr lang="es-ES" dirty="0"/>
              <a:t> </a:t>
            </a:r>
            <a:r>
              <a:rPr lang="es-ES" dirty="0" err="1"/>
              <a:t>with</a:t>
            </a:r>
            <a:r>
              <a:rPr lang="es-ES" dirty="0"/>
              <a:t> </a:t>
            </a:r>
            <a:r>
              <a:rPr lang="es-ES" dirty="0" err="1"/>
              <a:t>Applications</a:t>
            </a:r>
            <a:endParaRPr lang="es-ES" dirty="0"/>
          </a:p>
        </p:txBody>
      </p:sp>
    </p:spTree>
    <p:extLst>
      <p:ext uri="{BB962C8B-B14F-4D97-AF65-F5344CB8AC3E}">
        <p14:creationId xmlns:p14="http://schemas.microsoft.com/office/powerpoint/2010/main" val="207989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Rectangle 4"/>
          <p:cNvSpPr>
            <a:spLocks noGrp="1" noChangeArrowheads="1"/>
          </p:cNvSpPr>
          <p:nvPr>
            <p:ph type="title"/>
          </p:nvPr>
        </p:nvSpPr>
        <p:spPr/>
        <p:txBody>
          <a:bodyPr/>
          <a:lstStyle/>
          <a:p>
            <a:r>
              <a:rPr lang="es-AR" altLang="en-US"/>
              <a:t>Un objeto posee Estado</a:t>
            </a:r>
            <a:endParaRPr lang="en-US" altLang="en-US"/>
          </a:p>
        </p:txBody>
      </p:sp>
      <p:sp>
        <p:nvSpPr>
          <p:cNvPr id="607237" name="Rectangle 5"/>
          <p:cNvSpPr>
            <a:spLocks noGrp="1" noChangeArrowheads="1"/>
          </p:cNvSpPr>
          <p:nvPr>
            <p:ph idx="1"/>
          </p:nvPr>
        </p:nvSpPr>
        <p:spPr/>
        <p:txBody>
          <a:bodyPr/>
          <a:lstStyle/>
          <a:p>
            <a:r>
              <a:rPr lang="es-ES" altLang="en-US" b="1" i="1"/>
              <a:t>Lo que el objeto sabe</a:t>
            </a:r>
          </a:p>
          <a:p>
            <a:r>
              <a:rPr lang="es-ES" altLang="en-US"/>
              <a:t>El estado de un objeto es una de las posibles condiciones en que el objeto puede existir</a:t>
            </a:r>
          </a:p>
          <a:p>
            <a:r>
              <a:rPr lang="es-ES" altLang="en-US"/>
              <a:t>El estado normalmente cambia en el transcurso del tiempo</a:t>
            </a:r>
          </a:p>
          <a:p>
            <a:r>
              <a:rPr lang="es-ES" altLang="en-US"/>
              <a:t>El estado de un objeto es implementado por un conjunto de propiedades (atributos), además de las conexiones que puede tener con otros objetos</a:t>
            </a:r>
            <a:endParaRPr lang="en-US" altLang="en-US"/>
          </a:p>
        </p:txBody>
      </p:sp>
    </p:spTree>
    <p:extLst>
      <p:ext uri="{BB962C8B-B14F-4D97-AF65-F5344CB8AC3E}">
        <p14:creationId xmlns:p14="http://schemas.microsoft.com/office/powerpoint/2010/main" val="3723766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p:txBody>
          <a:bodyPr/>
          <a:lstStyle/>
          <a:p>
            <a:r>
              <a:rPr lang="es-AR" altLang="en-US"/>
              <a:t>Un objeto posee Comportamiento</a:t>
            </a:r>
            <a:endParaRPr lang="en-US" altLang="en-US"/>
          </a:p>
        </p:txBody>
      </p:sp>
      <p:sp>
        <p:nvSpPr>
          <p:cNvPr id="608261" name="Rectangle 5"/>
          <p:cNvSpPr>
            <a:spLocks noGrp="1" noChangeArrowheads="1"/>
          </p:cNvSpPr>
          <p:nvPr>
            <p:ph idx="1"/>
          </p:nvPr>
        </p:nvSpPr>
        <p:spPr/>
        <p:txBody>
          <a:bodyPr/>
          <a:lstStyle/>
          <a:p>
            <a:r>
              <a:rPr lang="es-ES" altLang="en-US" b="1" i="1"/>
              <a:t>Lo que el objeto puede hacer</a:t>
            </a:r>
          </a:p>
          <a:p>
            <a:r>
              <a:rPr lang="es-ES" altLang="en-US"/>
              <a:t>El comportamiento de un objeto determina cómo éste actúa y reacciona frente a las peticiones de otros objetos</a:t>
            </a:r>
          </a:p>
          <a:p>
            <a:r>
              <a:rPr lang="es-ES" altLang="en-US"/>
              <a:t>Es modelado por un conjunto de mensajes a los que el objeto puede responder (operaciones que puede realizar)</a:t>
            </a:r>
          </a:p>
          <a:p>
            <a:r>
              <a:rPr lang="es-ES" altLang="en-US"/>
              <a:t>Se implementa mediante métodos</a:t>
            </a:r>
            <a:endParaRPr lang="en-US" altLang="en-US"/>
          </a:p>
        </p:txBody>
      </p:sp>
    </p:spTree>
    <p:extLst>
      <p:ext uri="{BB962C8B-B14F-4D97-AF65-F5344CB8AC3E}">
        <p14:creationId xmlns:p14="http://schemas.microsoft.com/office/powerpoint/2010/main" val="105442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422" name="Rectangle 142"/>
          <p:cNvSpPr>
            <a:spLocks noGrp="1" noChangeArrowheads="1"/>
          </p:cNvSpPr>
          <p:nvPr>
            <p:ph type="title"/>
          </p:nvPr>
        </p:nvSpPr>
        <p:spPr/>
        <p:txBody>
          <a:bodyPr/>
          <a:lstStyle/>
          <a:p>
            <a:r>
              <a:rPr lang="es-AR" altLang="en-US"/>
              <a:t>Un objeto posee Identidad</a:t>
            </a:r>
            <a:endParaRPr lang="en-US" altLang="en-US"/>
          </a:p>
        </p:txBody>
      </p:sp>
      <p:sp>
        <p:nvSpPr>
          <p:cNvPr id="609423" name="Rectangle 143"/>
          <p:cNvSpPr>
            <a:spLocks noGrp="1" noChangeArrowheads="1"/>
          </p:cNvSpPr>
          <p:nvPr>
            <p:ph idx="1"/>
          </p:nvPr>
        </p:nvSpPr>
        <p:spPr/>
        <p:txBody>
          <a:bodyPr/>
          <a:lstStyle/>
          <a:p>
            <a:r>
              <a:rPr lang="es-ES" altLang="en-US" dirty="0"/>
              <a:t>Cada objeto tiene una identidad única, incluso si su estado es idéntico al de otro objeto</a:t>
            </a:r>
            <a:endParaRPr lang="en-US" altLang="en-US" dirty="0"/>
          </a:p>
        </p:txBody>
      </p:sp>
      <p:grpSp>
        <p:nvGrpSpPr>
          <p:cNvPr id="609284" name="Group 4"/>
          <p:cNvGrpSpPr>
            <a:grpSpLocks/>
          </p:cNvGrpSpPr>
          <p:nvPr/>
        </p:nvGrpSpPr>
        <p:grpSpPr bwMode="auto">
          <a:xfrm>
            <a:off x="4964114" y="3451226"/>
            <a:ext cx="2319337" cy="2062163"/>
            <a:chOff x="1728" y="1169"/>
            <a:chExt cx="2302" cy="1980"/>
          </a:xfrm>
        </p:grpSpPr>
        <p:sp>
          <p:nvSpPr>
            <p:cNvPr id="609285" name="AutoShape 5"/>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286" name="Freeform 6"/>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7" name="Freeform 7"/>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8" name="Freeform 8"/>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9" name="Freeform 9"/>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0" name="Freeform 10"/>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1" name="Freeform 11"/>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2" name="Freeform 12"/>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3" name="Freeform 13"/>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4" name="Freeform 14"/>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5" name="Freeform 15"/>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6" name="Freeform 16"/>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7" name="Freeform 17"/>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8" name="Freeform 18"/>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9" name="Freeform 19"/>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0" name="Freeform 20"/>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1" name="Freeform 21"/>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2" name="Freeform 22"/>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3" name="Freeform 23"/>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4" name="Freeform 24"/>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5" name="Freeform 25"/>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6" name="Freeform 26"/>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7" name="Freeform 27"/>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8" name="Freeform 28"/>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9" name="Freeform 29"/>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0" name="Freeform 30"/>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1" name="Freeform 31"/>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2" name="Freeform 32"/>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3" name="Freeform 33"/>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4" name="Freeform 34"/>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5" name="Freeform 35"/>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6" name="Freeform 36"/>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7" name="Freeform 37"/>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8" name="Freeform 38"/>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9" name="Freeform 39"/>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0" name="Freeform 40"/>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1" name="Freeform 41"/>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2" name="Freeform 42"/>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3" name="Freeform 43"/>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4" name="Freeform 44"/>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5" name="Freeform 45"/>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6" name="Freeform 46"/>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7" name="Freeform 47"/>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8" name="Freeform 48"/>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9" name="Freeform 49"/>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30" name="Group 50"/>
          <p:cNvGrpSpPr>
            <a:grpSpLocks/>
          </p:cNvGrpSpPr>
          <p:nvPr/>
        </p:nvGrpSpPr>
        <p:grpSpPr bwMode="auto">
          <a:xfrm>
            <a:off x="7597775" y="3540126"/>
            <a:ext cx="2427288" cy="1890713"/>
            <a:chOff x="1728" y="1169"/>
            <a:chExt cx="2302" cy="1980"/>
          </a:xfrm>
        </p:grpSpPr>
        <p:sp>
          <p:nvSpPr>
            <p:cNvPr id="609331" name="AutoShape 51"/>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32" name="Freeform 52"/>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3" name="Freeform 53"/>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4" name="Freeform 54"/>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5" name="Freeform 55"/>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6" name="Freeform 56"/>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7" name="Freeform 57"/>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8" name="Freeform 58"/>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9" name="Freeform 59"/>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0" name="Freeform 60"/>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1" name="Freeform 61"/>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2" name="Freeform 62"/>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3" name="Freeform 63"/>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4" name="Freeform 64"/>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5" name="Freeform 65"/>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6" name="Freeform 66"/>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7" name="Freeform 67"/>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8" name="Freeform 68"/>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9" name="Freeform 69"/>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0" name="Freeform 70"/>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1" name="Freeform 71"/>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2" name="Freeform 72"/>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3" name="Freeform 73"/>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4" name="Freeform 74"/>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5" name="Freeform 75"/>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6" name="Freeform 76"/>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7" name="Freeform 77"/>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8" name="Freeform 78"/>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9" name="Freeform 79"/>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0" name="Freeform 80"/>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1" name="Freeform 81"/>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2" name="Freeform 82"/>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3" name="Freeform 83"/>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4" name="Freeform 84"/>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5" name="Freeform 85"/>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6" name="Freeform 86"/>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7" name="Freeform 87"/>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8" name="Freeform 88"/>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9" name="Freeform 89"/>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0" name="Freeform 90"/>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1" name="Freeform 91"/>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2" name="Freeform 92"/>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3" name="Freeform 93"/>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4" name="Freeform 94"/>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5" name="Freeform 95"/>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76" name="Group 96"/>
          <p:cNvGrpSpPr>
            <a:grpSpLocks/>
          </p:cNvGrpSpPr>
          <p:nvPr/>
        </p:nvGrpSpPr>
        <p:grpSpPr bwMode="auto">
          <a:xfrm>
            <a:off x="2159000" y="3559175"/>
            <a:ext cx="2438400" cy="1924050"/>
            <a:chOff x="1728" y="1169"/>
            <a:chExt cx="2302" cy="1980"/>
          </a:xfrm>
        </p:grpSpPr>
        <p:sp>
          <p:nvSpPr>
            <p:cNvPr id="609377" name="AutoShape 97"/>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78" name="Freeform 98"/>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9" name="Freeform 99"/>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0" name="Freeform 100"/>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1" name="Freeform 101"/>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2" name="Freeform 102"/>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3" name="Freeform 103"/>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4" name="Freeform 104"/>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5" name="Freeform 105"/>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6" name="Freeform 106"/>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7" name="Freeform 107"/>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8" name="Freeform 108"/>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9" name="Freeform 109"/>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0" name="Freeform 110"/>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1" name="Freeform 111"/>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2" name="Freeform 112"/>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3" name="Freeform 113"/>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4" name="Freeform 114"/>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5" name="Freeform 115"/>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6" name="Freeform 116"/>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7" name="Freeform 117"/>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8" name="Freeform 118"/>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9" name="Freeform 119"/>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0" name="Freeform 120"/>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1" name="Freeform 121"/>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2" name="Freeform 122"/>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3" name="Freeform 123"/>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4" name="Freeform 124"/>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5" name="Freeform 125"/>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6" name="Freeform 126"/>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7" name="Freeform 127"/>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8" name="Freeform 128"/>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9" name="Freeform 129"/>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0" name="Freeform 130"/>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1" name="Freeform 131"/>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2" name="Freeform 132"/>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3" name="Freeform 133"/>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4" name="Freeform 134"/>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5" name="Freeform 135"/>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6" name="Freeform 136"/>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7" name="Freeform 137"/>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8" name="Freeform 138"/>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9" name="Freeform 139"/>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0" name="Freeform 140"/>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1" name="Freeform 141"/>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Tree>
    <p:extLst>
      <p:ext uri="{BB962C8B-B14F-4D97-AF65-F5344CB8AC3E}">
        <p14:creationId xmlns:p14="http://schemas.microsoft.com/office/powerpoint/2010/main" val="272452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426</TotalTime>
  <Words>3229</Words>
  <Application>Microsoft Office PowerPoint</Application>
  <PresentationFormat>Panorámica</PresentationFormat>
  <Paragraphs>494</Paragraphs>
  <Slides>46</Slides>
  <Notes>28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Calibri</vt:lpstr>
      <vt:lpstr>Courier New</vt:lpstr>
      <vt:lpstr>Franklin Gothic Medium</vt:lpstr>
      <vt:lpstr>Lucida Sans Unicode</vt:lpstr>
      <vt:lpstr>Segoe Semibold</vt:lpstr>
      <vt:lpstr>Times New Roman</vt:lpstr>
      <vt:lpstr>Trebuchet MS</vt:lpstr>
      <vt:lpstr>Tw Cen MT</vt:lpstr>
      <vt:lpstr>Circuito</vt:lpstr>
      <vt:lpstr>Herramientas de programación I</vt:lpstr>
      <vt:lpstr>Conceptos de Programación Orientada a Eventos IDE - Integrated Development Environment C#</vt:lpstr>
      <vt:lpstr>Paradigmas de Programación</vt:lpstr>
      <vt:lpstr>¿Por qué Orientación a Objetos (POO)?</vt:lpstr>
      <vt:lpstr>¿Qué es un Objeto?</vt:lpstr>
      <vt:lpstr>¿Qué es un Objeto?</vt:lpstr>
      <vt:lpstr>Un objeto posee Estado</vt:lpstr>
      <vt:lpstr>Un objeto posee Comportamiento</vt:lpstr>
      <vt:lpstr>Un objeto posee Identidad</vt:lpstr>
      <vt:lpstr>¿Qué es una Clase?</vt:lpstr>
      <vt:lpstr>Objetos y Clases</vt:lpstr>
      <vt:lpstr>Ejemplo de una Clase</vt:lpstr>
      <vt:lpstr>En resumen:</vt:lpstr>
      <vt:lpstr>Analizar</vt:lpstr>
      <vt:lpstr>.net</vt:lpstr>
      <vt:lpstr>¿Qué es .NET?  </vt:lpstr>
      <vt:lpstr>¿Qué es .NET?  </vt:lpstr>
      <vt:lpstr>Objetivos de la Tecnología .NET  </vt:lpstr>
      <vt:lpstr>IDE de Visual Studio para .net</vt:lpstr>
      <vt:lpstr>IDE de Visual Studio</vt:lpstr>
      <vt:lpstr>IDE de Visual Studio</vt:lpstr>
      <vt:lpstr>Presentación de PowerPoint</vt:lpstr>
      <vt:lpstr>Presentación de PowerPoint</vt:lpstr>
      <vt:lpstr>Creación de nuevo aplicativo</vt:lpstr>
      <vt:lpstr>Entorno</vt:lpstr>
      <vt:lpstr>Entorno</vt:lpstr>
      <vt:lpstr>Sintaxis en .net</vt:lpstr>
      <vt:lpstr>VB.NET y C# - Terminación de línea</vt:lpstr>
      <vt:lpstr>VB.NET y C# - Declaración de Bloques</vt:lpstr>
      <vt:lpstr>VB.NET y C# - Comentarios</vt:lpstr>
      <vt:lpstr>VB.NET y C# - Comentarios</vt:lpstr>
      <vt:lpstr>VB.NET y C# - Case Sensitivity</vt:lpstr>
      <vt:lpstr>Tipos de Datos</vt:lpstr>
      <vt:lpstr>VB.NET y C# - Alcance de miembros</vt:lpstr>
      <vt:lpstr>VB.NET y C# - Declaración de Variables</vt:lpstr>
      <vt:lpstr>VB.NET y C# - Inicialización de Variables</vt:lpstr>
      <vt:lpstr>VB.NET y C# - Arreglos</vt:lpstr>
      <vt:lpstr>VB.NET y C# - Operadores</vt:lpstr>
      <vt:lpstr>VB.NET y C# - Sentencias condicionales</vt:lpstr>
      <vt:lpstr>VB.NET y C# - Operadores Lógicos</vt:lpstr>
      <vt:lpstr>VB.NET y C# - Sentencias condicionales</vt:lpstr>
      <vt:lpstr>VB.NET y C# - Sentencia for</vt:lpstr>
      <vt:lpstr>VB.NET y C# - Sentencia for/each</vt:lpstr>
      <vt:lpstr>VB.NET y C# - Sentencia while</vt:lpstr>
      <vt:lpstr>Ejercicios de apropiación</vt:lpstr>
      <vt:lpstr>Ejercicios de apropiación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Usuario</cp:lastModifiedBy>
  <cp:revision>21</cp:revision>
  <dcterms:created xsi:type="dcterms:W3CDTF">2020-02-04T11:58:41Z</dcterms:created>
  <dcterms:modified xsi:type="dcterms:W3CDTF">2020-02-14T21:06:07Z</dcterms:modified>
</cp:coreProperties>
</file>