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59" r:id="rId4"/>
    <p:sldId id="270" r:id="rId5"/>
    <p:sldId id="271" r:id="rId6"/>
    <p:sldId id="272" r:id="rId7"/>
    <p:sldId id="273" r:id="rId8"/>
    <p:sldId id="274" r:id="rId9"/>
    <p:sldId id="275" r:id="rId10"/>
    <p:sldId id="276" r:id="rId11"/>
    <p:sldId id="278" r:id="rId12"/>
    <p:sldId id="277"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229" autoAdjust="0"/>
  </p:normalViewPr>
  <p:slideViewPr>
    <p:cSldViewPr snapToGrid="0">
      <p:cViewPr varScale="1">
        <p:scale>
          <a:sx n="76" d="100"/>
          <a:sy n="76" d="100"/>
        </p:scale>
        <p:origin x="126" y="756"/>
      </p:cViewPr>
      <p:guideLst/>
    </p:cSldViewPr>
  </p:slideViewPr>
  <p:outlineViewPr>
    <p:cViewPr>
      <p:scale>
        <a:sx n="33" d="100"/>
        <a:sy n="33" d="100"/>
      </p:scale>
      <p:origin x="0" y="-1146"/>
    </p:cViewPr>
  </p:outlineViewPr>
  <p:notesTextViewPr>
    <p:cViewPr>
      <p:scale>
        <a:sx n="3" d="2"/>
        <a:sy n="3" d="2"/>
      </p:scale>
      <p:origin x="0" y="0"/>
    </p:cViewPr>
  </p:notesTextViewPr>
  <p:notesViewPr>
    <p:cSldViewPr snapToGrid="0">
      <p:cViewPr varScale="1">
        <p:scale>
          <a:sx n="84" d="100"/>
          <a:sy n="84" d="100"/>
        </p:scale>
        <p:origin x="199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5664B-11E7-4BD1-84E4-BD3D57EC8F9F}" type="datetimeFigureOut">
              <a:rPr lang="es-ES" smtClean="0"/>
              <a:t>24/02/2020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CB6D2-C094-43DD-B7FA-6366AA35B56E}" type="slidenum">
              <a:rPr lang="es-ES" smtClean="0"/>
              <a:t>‹Nº›</a:t>
            </a:fld>
            <a:endParaRPr lang="es-ES"/>
          </a:p>
        </p:txBody>
      </p:sp>
    </p:spTree>
    <p:extLst>
      <p:ext uri="{BB962C8B-B14F-4D97-AF65-F5344CB8AC3E}">
        <p14:creationId xmlns:p14="http://schemas.microsoft.com/office/powerpoint/2010/main" val="359409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5</a:t>
            </a:fld>
            <a:endParaRPr lang="es-ES"/>
          </a:p>
        </p:txBody>
      </p:sp>
    </p:spTree>
    <p:extLst>
      <p:ext uri="{BB962C8B-B14F-4D97-AF65-F5344CB8AC3E}">
        <p14:creationId xmlns:p14="http://schemas.microsoft.com/office/powerpoint/2010/main" val="2993573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14</a:t>
            </a:fld>
            <a:endParaRPr lang="es-ES"/>
          </a:p>
        </p:txBody>
      </p:sp>
    </p:spTree>
    <p:extLst>
      <p:ext uri="{BB962C8B-B14F-4D97-AF65-F5344CB8AC3E}">
        <p14:creationId xmlns:p14="http://schemas.microsoft.com/office/powerpoint/2010/main" val="513074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15</a:t>
            </a:fld>
            <a:endParaRPr lang="es-ES"/>
          </a:p>
        </p:txBody>
      </p:sp>
    </p:spTree>
    <p:extLst>
      <p:ext uri="{BB962C8B-B14F-4D97-AF65-F5344CB8AC3E}">
        <p14:creationId xmlns:p14="http://schemas.microsoft.com/office/powerpoint/2010/main" val="15110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16</a:t>
            </a:fld>
            <a:endParaRPr lang="es-ES"/>
          </a:p>
        </p:txBody>
      </p:sp>
    </p:spTree>
    <p:extLst>
      <p:ext uri="{BB962C8B-B14F-4D97-AF65-F5344CB8AC3E}">
        <p14:creationId xmlns:p14="http://schemas.microsoft.com/office/powerpoint/2010/main" val="121306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17</a:t>
            </a:fld>
            <a:endParaRPr lang="es-ES"/>
          </a:p>
        </p:txBody>
      </p:sp>
    </p:spTree>
    <p:extLst>
      <p:ext uri="{BB962C8B-B14F-4D97-AF65-F5344CB8AC3E}">
        <p14:creationId xmlns:p14="http://schemas.microsoft.com/office/powerpoint/2010/main" val="2056219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18</a:t>
            </a:fld>
            <a:endParaRPr lang="es-ES"/>
          </a:p>
        </p:txBody>
      </p:sp>
    </p:spTree>
    <p:extLst>
      <p:ext uri="{BB962C8B-B14F-4D97-AF65-F5344CB8AC3E}">
        <p14:creationId xmlns:p14="http://schemas.microsoft.com/office/powerpoint/2010/main" val="177417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19</a:t>
            </a:fld>
            <a:endParaRPr lang="es-ES"/>
          </a:p>
        </p:txBody>
      </p:sp>
    </p:spTree>
    <p:extLst>
      <p:ext uri="{BB962C8B-B14F-4D97-AF65-F5344CB8AC3E}">
        <p14:creationId xmlns:p14="http://schemas.microsoft.com/office/powerpoint/2010/main" val="89365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20</a:t>
            </a:fld>
            <a:endParaRPr lang="es-ES"/>
          </a:p>
        </p:txBody>
      </p:sp>
    </p:spTree>
    <p:extLst>
      <p:ext uri="{BB962C8B-B14F-4D97-AF65-F5344CB8AC3E}">
        <p14:creationId xmlns:p14="http://schemas.microsoft.com/office/powerpoint/2010/main" val="131014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6</a:t>
            </a:fld>
            <a:endParaRPr lang="es-ES"/>
          </a:p>
        </p:txBody>
      </p:sp>
    </p:spTree>
    <p:extLst>
      <p:ext uri="{BB962C8B-B14F-4D97-AF65-F5344CB8AC3E}">
        <p14:creationId xmlns:p14="http://schemas.microsoft.com/office/powerpoint/2010/main" val="340921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…por lo tanto el servidor contiene todos los recursos a compartir con los diferentes clientes y el cliente posee los recursos particulares como por ejemplo, su interfaz de usuario, captura y validación de datos de entrada, generación de informes y consultas de acuerdo a su perfil. En el caso del servidor, éste tiene la función de compartir periféricos, bases de datos compartidas, administración de recursos, tiempos, concurrencia en los diferentes accesos, entre otros servicios.</a:t>
            </a:r>
            <a:endParaRPr lang="es-ES" dirty="0"/>
          </a:p>
        </p:txBody>
      </p:sp>
      <p:sp>
        <p:nvSpPr>
          <p:cNvPr id="4" name="Marcador de número de diapositiva 3"/>
          <p:cNvSpPr>
            <a:spLocks noGrp="1"/>
          </p:cNvSpPr>
          <p:nvPr>
            <p:ph type="sldNum" sz="quarter" idx="10"/>
          </p:nvPr>
        </p:nvSpPr>
        <p:spPr/>
        <p:txBody>
          <a:bodyPr/>
          <a:lstStyle/>
          <a:p>
            <a:fld id="{F88CB6D2-C094-43DD-B7FA-6366AA35B56E}" type="slidenum">
              <a:rPr lang="es-ES" smtClean="0"/>
              <a:t>7</a:t>
            </a:fld>
            <a:endParaRPr lang="es-ES"/>
          </a:p>
        </p:txBody>
      </p:sp>
    </p:spTree>
    <p:extLst>
      <p:ext uri="{BB962C8B-B14F-4D97-AF65-F5344CB8AC3E}">
        <p14:creationId xmlns:p14="http://schemas.microsoft.com/office/powerpoint/2010/main" val="27205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…presenta </a:t>
            </a:r>
            <a:r>
              <a:rPr lang="es-ES" dirty="0"/>
              <a:t>beneficios como independencia entre capas, facilidad de sustitución con implementaciones alternativas de los mismos servicios básicos, minimización de dependencias entre capas, reutilización de capas por otros servicios de mayor nivel.</a:t>
            </a:r>
          </a:p>
        </p:txBody>
      </p:sp>
      <p:sp>
        <p:nvSpPr>
          <p:cNvPr id="4" name="Marcador de número de diapositiva 3"/>
          <p:cNvSpPr>
            <a:spLocks noGrp="1"/>
          </p:cNvSpPr>
          <p:nvPr>
            <p:ph type="sldNum" sz="quarter" idx="10"/>
          </p:nvPr>
        </p:nvSpPr>
        <p:spPr/>
        <p:txBody>
          <a:bodyPr/>
          <a:lstStyle/>
          <a:p>
            <a:fld id="{F88CB6D2-C094-43DD-B7FA-6366AA35B56E}" type="slidenum">
              <a:rPr lang="es-ES" smtClean="0"/>
              <a:t>8</a:t>
            </a:fld>
            <a:endParaRPr lang="es-ES"/>
          </a:p>
        </p:txBody>
      </p:sp>
    </p:spTree>
    <p:extLst>
      <p:ext uri="{BB962C8B-B14F-4D97-AF65-F5344CB8AC3E}">
        <p14:creationId xmlns:p14="http://schemas.microsoft.com/office/powerpoint/2010/main" val="43520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Permite la interacción entre el usuario y el software, a través de menú, vistas, pantallazos, donde su función principal consiste en facilitar el ingreso de datos, realizar algunas validaciones, automatizar órdenes a nivel de ejecución de procesos, generar información a través de informes y consultas, ofreciendo facilidad en la usabilidad del recurso.</a:t>
            </a:r>
          </a:p>
        </p:txBody>
      </p:sp>
      <p:sp>
        <p:nvSpPr>
          <p:cNvPr id="4" name="Marcador de número de diapositiva 3"/>
          <p:cNvSpPr>
            <a:spLocks noGrp="1"/>
          </p:cNvSpPr>
          <p:nvPr>
            <p:ph type="sldNum" sz="quarter" idx="10"/>
          </p:nvPr>
        </p:nvSpPr>
        <p:spPr/>
        <p:txBody>
          <a:bodyPr/>
          <a:lstStyle/>
          <a:p>
            <a:fld id="{F88CB6D2-C094-43DD-B7FA-6366AA35B56E}" type="slidenum">
              <a:rPr lang="es-ES" smtClean="0"/>
              <a:t>9</a:t>
            </a:fld>
            <a:endParaRPr lang="es-ES"/>
          </a:p>
        </p:txBody>
      </p:sp>
    </p:spTree>
    <p:extLst>
      <p:ext uri="{BB962C8B-B14F-4D97-AF65-F5344CB8AC3E}">
        <p14:creationId xmlns:p14="http://schemas.microsoft.com/office/powerpoint/2010/main" val="53467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Contiene todo el desarrollo lógico encargado del procesamiento de los datos con el fin de suministrar la funcionalidad al sistema, siendo responsable de los cálculos, procesos con los datos que recibe, validaciones, controlando así la ejecución de la capa de acceso a datos y servicios externos, coordinando el uso de los diferentes objetos y componentes lógicos, su estructuración y dinámica, acorde a las características de programación, sirviendo de enlace directo entre la interfaz y los almacenamientos de datos</a:t>
            </a:r>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10</a:t>
            </a:fld>
            <a:endParaRPr lang="es-ES"/>
          </a:p>
        </p:txBody>
      </p:sp>
    </p:spTree>
    <p:extLst>
      <p:ext uri="{BB962C8B-B14F-4D97-AF65-F5344CB8AC3E}">
        <p14:creationId xmlns:p14="http://schemas.microsoft.com/office/powerpoint/2010/main" val="336290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…permite </a:t>
            </a:r>
            <a:r>
              <a:rPr lang="es-ES" dirty="0"/>
              <a:t>la comunicación con la capa de las reglas del negocio u otras aplicaciones que tienen la necesidad de acceder a los datos. Dicha capa normalmente se representa por bases de datos estructuradas para el almacenamiento permanente de datos y la generación de información</a:t>
            </a:r>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11</a:t>
            </a:fld>
            <a:endParaRPr lang="es-ES"/>
          </a:p>
        </p:txBody>
      </p:sp>
    </p:spTree>
    <p:extLst>
      <p:ext uri="{BB962C8B-B14F-4D97-AF65-F5344CB8AC3E}">
        <p14:creationId xmlns:p14="http://schemas.microsoft.com/office/powerpoint/2010/main" val="243849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Capas de alto nivel: cercanas al usuario</a:t>
            </a:r>
          </a:p>
          <a:p>
            <a:r>
              <a:rPr lang="es-ES" dirty="0" smtClean="0"/>
              <a:t>Capas de bajo nivel: cercanas a los datos o el hardware.</a:t>
            </a:r>
            <a:endParaRPr lang="es-ES" dirty="0"/>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12</a:t>
            </a:fld>
            <a:endParaRPr lang="es-ES"/>
          </a:p>
        </p:txBody>
      </p:sp>
    </p:spTree>
    <p:extLst>
      <p:ext uri="{BB962C8B-B14F-4D97-AF65-F5344CB8AC3E}">
        <p14:creationId xmlns:p14="http://schemas.microsoft.com/office/powerpoint/2010/main" val="353266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88CB6D2-C094-43DD-B7FA-6366AA35B56E}" type="slidenum">
              <a:rPr lang="es-ES" smtClean="0"/>
              <a:t>13</a:t>
            </a:fld>
            <a:endParaRPr lang="es-ES"/>
          </a:p>
        </p:txBody>
      </p:sp>
    </p:spTree>
    <p:extLst>
      <p:ext uri="{BB962C8B-B14F-4D97-AF65-F5344CB8AC3E}">
        <p14:creationId xmlns:p14="http://schemas.microsoft.com/office/powerpoint/2010/main" val="2291158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III</a:t>
            </a:r>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niveles o por capas</a:t>
            </a:r>
          </a:p>
        </p:txBody>
      </p:sp>
      <p:sp>
        <p:nvSpPr>
          <p:cNvPr id="3" name="Marcador de contenido 2"/>
          <p:cNvSpPr>
            <a:spLocks noGrp="1"/>
          </p:cNvSpPr>
          <p:nvPr>
            <p:ph idx="1"/>
          </p:nvPr>
        </p:nvSpPr>
        <p:spPr/>
        <p:txBody>
          <a:bodyPr/>
          <a:lstStyle/>
          <a:p>
            <a:r>
              <a:rPr lang="es-ES" dirty="0"/>
              <a:t>Capa de reglas de negocio o diseño de componentes </a:t>
            </a:r>
            <a:endParaRPr lang="es-ES" dirty="0" smtClean="0"/>
          </a:p>
          <a:p>
            <a:pPr lvl="1"/>
            <a:r>
              <a:rPr lang="es-ES" dirty="0" smtClean="0"/>
              <a:t>Es responsable </a:t>
            </a:r>
            <a:r>
              <a:rPr lang="es-ES" dirty="0"/>
              <a:t>de: </a:t>
            </a:r>
            <a:endParaRPr lang="es-ES" dirty="0" smtClean="0"/>
          </a:p>
          <a:p>
            <a:pPr lvl="2"/>
            <a:r>
              <a:rPr lang="es-ES" dirty="0"/>
              <a:t>implementar las operaciones solicitadas por los clientes a través de la capa de </a:t>
            </a:r>
            <a:r>
              <a:rPr lang="es-ES" dirty="0" smtClean="0"/>
              <a:t>presentación.</a:t>
            </a:r>
          </a:p>
          <a:p>
            <a:r>
              <a:rPr lang="es-ES" dirty="0" smtClean="0"/>
              <a:t>También </a:t>
            </a:r>
            <a:r>
              <a:rPr lang="es-ES" dirty="0"/>
              <a:t>se le conoce como: proceso/lógica/reglas de </a:t>
            </a:r>
            <a:r>
              <a:rPr lang="es-ES" dirty="0" smtClean="0"/>
              <a:t>negocio/</a:t>
            </a:r>
            <a:r>
              <a:rPr lang="en-US" dirty="0"/>
              <a:t> </a:t>
            </a:r>
            <a:r>
              <a:rPr lang="es-ES" dirty="0" smtClean="0"/>
              <a:t>lógica de aplicación</a:t>
            </a:r>
            <a:endParaRPr lang="es-ES" dirty="0"/>
          </a:p>
        </p:txBody>
      </p:sp>
    </p:spTree>
    <p:extLst>
      <p:ext uri="{BB962C8B-B14F-4D97-AF65-F5344CB8AC3E}">
        <p14:creationId xmlns:p14="http://schemas.microsoft.com/office/powerpoint/2010/main" val="1974234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niveles o por capas</a:t>
            </a:r>
          </a:p>
        </p:txBody>
      </p:sp>
      <p:sp>
        <p:nvSpPr>
          <p:cNvPr id="3" name="Marcador de contenido 2"/>
          <p:cNvSpPr>
            <a:spLocks noGrp="1"/>
          </p:cNvSpPr>
          <p:nvPr>
            <p:ph idx="1"/>
          </p:nvPr>
        </p:nvSpPr>
        <p:spPr/>
        <p:txBody>
          <a:bodyPr/>
          <a:lstStyle/>
          <a:p>
            <a:r>
              <a:rPr lang="es-ES" dirty="0" smtClean="0"/>
              <a:t>Capa de Datos </a:t>
            </a:r>
          </a:p>
          <a:p>
            <a:pPr lvl="1"/>
            <a:r>
              <a:rPr lang="es-ES" dirty="0" smtClean="0"/>
              <a:t>Es responsable </a:t>
            </a:r>
            <a:r>
              <a:rPr lang="es-ES" dirty="0"/>
              <a:t>de: </a:t>
            </a:r>
            <a:endParaRPr lang="es-ES" dirty="0" smtClean="0"/>
          </a:p>
          <a:p>
            <a:pPr lvl="2"/>
            <a:r>
              <a:rPr lang="es-ES" dirty="0"/>
              <a:t>gestionar todos los elementos de información del </a:t>
            </a:r>
            <a:r>
              <a:rPr lang="es-ES" dirty="0" smtClean="0"/>
              <a:t>sistema como archivos planos y SGBD.</a:t>
            </a:r>
          </a:p>
        </p:txBody>
      </p:sp>
    </p:spTree>
    <p:extLst>
      <p:ext uri="{BB962C8B-B14F-4D97-AF65-F5344CB8AC3E}">
        <p14:creationId xmlns:p14="http://schemas.microsoft.com/office/powerpoint/2010/main" val="827704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Como si fuera el modelo OSI, pero no es bidireccional</a:t>
            </a:r>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645" y="1931988"/>
            <a:ext cx="4047534" cy="4760912"/>
          </a:xfrm>
          <a:prstGeom prst="rect">
            <a:avLst/>
          </a:prstGeom>
        </p:spPr>
      </p:pic>
      <p:sp>
        <p:nvSpPr>
          <p:cNvPr id="5" name="Rectángulo 4"/>
          <p:cNvSpPr/>
          <p:nvPr/>
        </p:nvSpPr>
        <p:spPr>
          <a:xfrm>
            <a:off x="8118179" y="6488668"/>
            <a:ext cx="4162678" cy="369332"/>
          </a:xfrm>
          <a:prstGeom prst="rect">
            <a:avLst/>
          </a:prstGeom>
        </p:spPr>
        <p:txBody>
          <a:bodyPr wrap="none">
            <a:spAutoFit/>
          </a:bodyPr>
          <a:lstStyle/>
          <a:p>
            <a:r>
              <a:rPr lang="es-ES" dirty="0"/>
              <a:t>https://es.wikipedia.org/wiki/Modelo_OSI</a:t>
            </a:r>
          </a:p>
        </p:txBody>
      </p:sp>
    </p:spTree>
    <p:extLst>
      <p:ext uri="{BB962C8B-B14F-4D97-AF65-F5344CB8AC3E}">
        <p14:creationId xmlns:p14="http://schemas.microsoft.com/office/powerpoint/2010/main" val="217032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gestión de tratamientos</a:t>
            </a:r>
            <a:endParaRPr lang="es-CO" dirty="0"/>
          </a:p>
        </p:txBody>
      </p:sp>
      <p:sp>
        <p:nvSpPr>
          <p:cNvPr id="6" name="Marcador de contenido 5"/>
          <p:cNvSpPr>
            <a:spLocks noGrp="1"/>
          </p:cNvSpPr>
          <p:nvPr>
            <p:ph idx="1"/>
          </p:nvPr>
        </p:nvSpPr>
        <p:spPr/>
        <p:txBody>
          <a:bodyPr>
            <a:normAutofit/>
          </a:bodyPr>
          <a:lstStyle/>
          <a:p>
            <a:pPr marL="0" indent="0">
              <a:buNone/>
            </a:pPr>
            <a:r>
              <a:rPr lang="es-CO" dirty="0" smtClean="0"/>
              <a:t>Base de datos</a:t>
            </a:r>
            <a:r>
              <a:rPr lang="es-CO" dirty="0" smtClean="0"/>
              <a:t>:</a:t>
            </a:r>
          </a:p>
        </p:txBody>
      </p:sp>
      <p:sp>
        <p:nvSpPr>
          <p:cNvPr id="4" name="Marcador de número de diapositiva 3"/>
          <p:cNvSpPr>
            <a:spLocks noGrp="1"/>
          </p:cNvSpPr>
          <p:nvPr>
            <p:ph type="sldNum" sz="quarter" idx="12"/>
          </p:nvPr>
        </p:nvSpPr>
        <p:spPr/>
        <p:txBody>
          <a:bodyPr/>
          <a:lstStyle/>
          <a:p>
            <a:fld id="{6D0D40A6-42E1-47D2-87D5-4245F9BA928D}" type="slidenum">
              <a:rPr lang="es-CO" smtClean="0"/>
              <a:t>13</a:t>
            </a:fld>
            <a:endParaRPr lang="es-CO"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526" y="2590799"/>
            <a:ext cx="4975769" cy="3915077"/>
          </a:xfrm>
          <a:prstGeom prst="rect">
            <a:avLst/>
          </a:prstGeom>
        </p:spPr>
      </p:pic>
    </p:spTree>
    <p:extLst>
      <p:ext uri="{BB962C8B-B14F-4D97-AF65-F5344CB8AC3E}">
        <p14:creationId xmlns:p14="http://schemas.microsoft.com/office/powerpoint/2010/main" val="201382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gestión de tratamientos: </a:t>
            </a:r>
            <a:br>
              <a:rPr lang="es-CO" dirty="0" smtClean="0"/>
            </a:br>
            <a:r>
              <a:rPr lang="es-CO" dirty="0" smtClean="0"/>
              <a:t>Menú </a:t>
            </a:r>
            <a:r>
              <a:rPr lang="es-CO" dirty="0" smtClean="0"/>
              <a:t>principal  </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14</a:t>
            </a:fld>
            <a:endParaRPr lang="es-CO"/>
          </a:p>
        </p:txBody>
      </p:sp>
      <p:pic>
        <p:nvPicPr>
          <p:cNvPr id="5" name="Imagen 4"/>
          <p:cNvPicPr>
            <a:picLocks noChangeAspect="1"/>
          </p:cNvPicPr>
          <p:nvPr/>
        </p:nvPicPr>
        <p:blipFill>
          <a:blip r:embed="rId3"/>
          <a:stretch>
            <a:fillRect/>
          </a:stretch>
        </p:blipFill>
        <p:spPr>
          <a:xfrm>
            <a:off x="1141413" y="2901950"/>
            <a:ext cx="5229225" cy="2981325"/>
          </a:xfrm>
          <a:prstGeom prst="rect">
            <a:avLst/>
          </a:prstGeom>
        </p:spPr>
      </p:pic>
      <p:pic>
        <p:nvPicPr>
          <p:cNvPr id="7" name="Imagen 6"/>
          <p:cNvPicPr>
            <a:picLocks noChangeAspect="1"/>
          </p:cNvPicPr>
          <p:nvPr/>
        </p:nvPicPr>
        <p:blipFill>
          <a:blip r:embed="rId4"/>
          <a:stretch>
            <a:fillRect/>
          </a:stretch>
        </p:blipFill>
        <p:spPr>
          <a:xfrm>
            <a:off x="7500066" y="2130425"/>
            <a:ext cx="2781300" cy="1543050"/>
          </a:xfrm>
          <a:prstGeom prst="rect">
            <a:avLst/>
          </a:prstGeom>
        </p:spPr>
      </p:pic>
      <p:pic>
        <p:nvPicPr>
          <p:cNvPr id="8" name="Imagen 7"/>
          <p:cNvPicPr>
            <a:picLocks noChangeAspect="1"/>
          </p:cNvPicPr>
          <p:nvPr/>
        </p:nvPicPr>
        <p:blipFill>
          <a:blip r:embed="rId5"/>
          <a:stretch>
            <a:fillRect/>
          </a:stretch>
        </p:blipFill>
        <p:spPr>
          <a:xfrm>
            <a:off x="7500066" y="4392612"/>
            <a:ext cx="3228975" cy="1419225"/>
          </a:xfrm>
          <a:prstGeom prst="rect">
            <a:avLst/>
          </a:prstGeom>
        </p:spPr>
      </p:pic>
    </p:spTree>
    <p:extLst>
      <p:ext uri="{BB962C8B-B14F-4D97-AF65-F5344CB8AC3E}">
        <p14:creationId xmlns:p14="http://schemas.microsoft.com/office/powerpoint/2010/main" val="4233327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0"/>
            <a:ext cx="10449573" cy="1905000"/>
          </a:xfrm>
        </p:spPr>
        <p:txBody>
          <a:bodyPr/>
          <a:lstStyle/>
          <a:p>
            <a:r>
              <a:rPr lang="es-CO" dirty="0" smtClean="0"/>
              <a:t>Ejemplo gestión de tratamientos: Formularios</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15</a:t>
            </a:fld>
            <a:endParaRPr lang="es-CO"/>
          </a:p>
        </p:txBody>
      </p:sp>
      <p:pic>
        <p:nvPicPr>
          <p:cNvPr id="9" name="Imagen 8"/>
          <p:cNvPicPr>
            <a:picLocks noChangeAspect="1"/>
          </p:cNvPicPr>
          <p:nvPr/>
        </p:nvPicPr>
        <p:blipFill>
          <a:blip r:embed="rId3"/>
          <a:stretch>
            <a:fillRect/>
          </a:stretch>
        </p:blipFill>
        <p:spPr>
          <a:xfrm>
            <a:off x="967660" y="1981200"/>
            <a:ext cx="4667250" cy="4819650"/>
          </a:xfrm>
          <a:prstGeom prst="rect">
            <a:avLst/>
          </a:prstGeom>
        </p:spPr>
      </p:pic>
      <p:pic>
        <p:nvPicPr>
          <p:cNvPr id="10" name="Imagen 9"/>
          <p:cNvPicPr>
            <a:picLocks noChangeAspect="1"/>
          </p:cNvPicPr>
          <p:nvPr/>
        </p:nvPicPr>
        <p:blipFill>
          <a:blip r:embed="rId4"/>
          <a:stretch>
            <a:fillRect/>
          </a:stretch>
        </p:blipFill>
        <p:spPr>
          <a:xfrm>
            <a:off x="5955148" y="1981200"/>
            <a:ext cx="4772025" cy="3476625"/>
          </a:xfrm>
          <a:prstGeom prst="rect">
            <a:avLst/>
          </a:prstGeom>
        </p:spPr>
      </p:pic>
    </p:spTree>
    <p:extLst>
      <p:ext uri="{BB962C8B-B14F-4D97-AF65-F5344CB8AC3E}">
        <p14:creationId xmlns:p14="http://schemas.microsoft.com/office/powerpoint/2010/main" val="3527873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gestión de tratamientos: </a:t>
            </a:r>
            <a:br>
              <a:rPr lang="es-CO" dirty="0" smtClean="0"/>
            </a:br>
            <a:r>
              <a:rPr lang="es-CO" dirty="0" smtClean="0"/>
              <a:t>Clase tratamiento</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16</a:t>
            </a:fld>
            <a:endParaRPr lang="es-CO"/>
          </a:p>
        </p:txBody>
      </p:sp>
      <p:pic>
        <p:nvPicPr>
          <p:cNvPr id="8" name="Imagen 7"/>
          <p:cNvPicPr>
            <a:picLocks noChangeAspect="1"/>
          </p:cNvPicPr>
          <p:nvPr/>
        </p:nvPicPr>
        <p:blipFill>
          <a:blip r:embed="rId3"/>
          <a:stretch>
            <a:fillRect/>
          </a:stretch>
        </p:blipFill>
        <p:spPr>
          <a:xfrm>
            <a:off x="829798" y="2160656"/>
            <a:ext cx="9959797" cy="4411417"/>
          </a:xfrm>
          <a:prstGeom prst="rect">
            <a:avLst/>
          </a:prstGeom>
        </p:spPr>
      </p:pic>
    </p:spTree>
    <p:extLst>
      <p:ext uri="{BB962C8B-B14F-4D97-AF65-F5344CB8AC3E}">
        <p14:creationId xmlns:p14="http://schemas.microsoft.com/office/powerpoint/2010/main" val="3391893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gestión de tratamientos:</a:t>
            </a:r>
            <a:br>
              <a:rPr lang="es-CO" dirty="0" smtClean="0"/>
            </a:br>
            <a:r>
              <a:rPr lang="es-CO" dirty="0" smtClean="0"/>
              <a:t>Clase conexión</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17</a:t>
            </a:fld>
            <a:endParaRPr lang="es-CO"/>
          </a:p>
        </p:txBody>
      </p:sp>
      <p:pic>
        <p:nvPicPr>
          <p:cNvPr id="3" name="Imagen 2"/>
          <p:cNvPicPr>
            <a:picLocks noChangeAspect="1"/>
          </p:cNvPicPr>
          <p:nvPr/>
        </p:nvPicPr>
        <p:blipFill>
          <a:blip r:embed="rId3"/>
          <a:stretch>
            <a:fillRect/>
          </a:stretch>
        </p:blipFill>
        <p:spPr>
          <a:xfrm>
            <a:off x="2698749" y="2117725"/>
            <a:ext cx="6791325" cy="4162425"/>
          </a:xfrm>
          <a:prstGeom prst="rect">
            <a:avLst/>
          </a:prstGeom>
        </p:spPr>
      </p:pic>
    </p:spTree>
    <p:extLst>
      <p:ext uri="{BB962C8B-B14F-4D97-AF65-F5344CB8AC3E}">
        <p14:creationId xmlns:p14="http://schemas.microsoft.com/office/powerpoint/2010/main" val="458423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gestión de tratamientos:</a:t>
            </a:r>
            <a:br>
              <a:rPr lang="es-CO" dirty="0" smtClean="0"/>
            </a:br>
            <a:r>
              <a:rPr lang="es-CO" dirty="0" smtClean="0"/>
              <a:t>Clase gestor tratamiento</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18</a:t>
            </a:fld>
            <a:endParaRPr lang="es-CO"/>
          </a:p>
        </p:txBody>
      </p:sp>
      <p:pic>
        <p:nvPicPr>
          <p:cNvPr id="5" name="Imagen 4"/>
          <p:cNvPicPr>
            <a:picLocks noChangeAspect="1"/>
          </p:cNvPicPr>
          <p:nvPr/>
        </p:nvPicPr>
        <p:blipFill rotWithShape="1">
          <a:blip r:embed="rId3"/>
          <a:srcRect b="54139"/>
          <a:stretch/>
        </p:blipFill>
        <p:spPr>
          <a:xfrm>
            <a:off x="190941" y="2514600"/>
            <a:ext cx="11806942" cy="2781839"/>
          </a:xfrm>
          <a:prstGeom prst="rect">
            <a:avLst/>
          </a:prstGeom>
        </p:spPr>
      </p:pic>
    </p:spTree>
    <p:extLst>
      <p:ext uri="{BB962C8B-B14F-4D97-AF65-F5344CB8AC3E}">
        <p14:creationId xmlns:p14="http://schemas.microsoft.com/office/powerpoint/2010/main" val="1047719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6D0D40A6-42E1-47D2-87D5-4245F9BA928D}" type="slidenum">
              <a:rPr lang="es-CO" smtClean="0"/>
              <a:t>19</a:t>
            </a:fld>
            <a:endParaRPr lang="es-CO"/>
          </a:p>
        </p:txBody>
      </p:sp>
      <p:pic>
        <p:nvPicPr>
          <p:cNvPr id="5" name="Imagen 4"/>
          <p:cNvPicPr>
            <a:picLocks noChangeAspect="1"/>
          </p:cNvPicPr>
          <p:nvPr/>
        </p:nvPicPr>
        <p:blipFill rotWithShape="1">
          <a:blip r:embed="rId3"/>
          <a:srcRect t="46404"/>
          <a:stretch/>
        </p:blipFill>
        <p:spPr>
          <a:xfrm>
            <a:off x="226242" y="2163650"/>
            <a:ext cx="11787018" cy="3245477"/>
          </a:xfrm>
          <a:prstGeom prst="rect">
            <a:avLst/>
          </a:prstGeom>
        </p:spPr>
      </p:pic>
      <p:sp>
        <p:nvSpPr>
          <p:cNvPr id="7" name="Título 1"/>
          <p:cNvSpPr>
            <a:spLocks noGrp="1"/>
          </p:cNvSpPr>
          <p:nvPr>
            <p:ph type="title"/>
          </p:nvPr>
        </p:nvSpPr>
        <p:spPr>
          <a:xfrm>
            <a:off x="1141413" y="609600"/>
            <a:ext cx="9905998" cy="1905000"/>
          </a:xfrm>
        </p:spPr>
        <p:txBody>
          <a:bodyPr/>
          <a:lstStyle/>
          <a:p>
            <a:r>
              <a:rPr lang="es-CO" dirty="0" smtClean="0"/>
              <a:t>Ejemplo gestión de tratamientos:</a:t>
            </a:r>
            <a:br>
              <a:rPr lang="es-CO" dirty="0" smtClean="0"/>
            </a:br>
            <a:r>
              <a:rPr lang="es-CO" dirty="0" smtClean="0"/>
              <a:t>Clase gestor tratamiento</a:t>
            </a:r>
            <a:endParaRPr lang="es-CO" dirty="0"/>
          </a:p>
        </p:txBody>
      </p:sp>
    </p:spTree>
    <p:extLst>
      <p:ext uri="{BB962C8B-B14F-4D97-AF65-F5344CB8AC3E}">
        <p14:creationId xmlns:p14="http://schemas.microsoft.com/office/powerpoint/2010/main" val="1185019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Patrones de arquitectura</a:t>
            </a:r>
          </a:p>
        </p:txBody>
      </p:sp>
      <p:sp>
        <p:nvSpPr>
          <p:cNvPr id="5" name="Marcador de texto 4"/>
          <p:cNvSpPr>
            <a:spLocks noGrp="1"/>
          </p:cNvSpPr>
          <p:nvPr>
            <p:ph type="body" sz="half" idx="2"/>
          </p:nvPr>
        </p:nvSpPr>
        <p:spPr/>
        <p:txBody>
          <a:bodyPr/>
          <a:lstStyle/>
          <a:p>
            <a:r>
              <a:rPr lang="es-ES" dirty="0" smtClean="0"/>
              <a:t>Estilos arquitectónicos</a:t>
            </a:r>
            <a:endParaRPr lang="es-ES" dirty="0"/>
          </a:p>
        </p:txBody>
      </p:sp>
      <p:sp>
        <p:nvSpPr>
          <p:cNvPr id="11" name="Recortar rectángulo de esquina diagonal 10"/>
          <p:cNvSpPr/>
          <p:nvPr/>
        </p:nvSpPr>
        <p:spPr>
          <a:xfrm>
            <a:off x="1141364" y="834760"/>
            <a:ext cx="4991100" cy="3086100"/>
          </a:xfrm>
          <a:prstGeom prst="snip2Diag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ortar rectángulo de esquina diagonal 11"/>
          <p:cNvSpPr/>
          <p:nvPr/>
        </p:nvSpPr>
        <p:spPr>
          <a:xfrm flipH="1">
            <a:off x="7093046" y="834760"/>
            <a:ext cx="3959177" cy="5442113"/>
          </a:xfrm>
          <a:prstGeom prst="snip2Diag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p:cNvSpPr/>
          <p:nvPr/>
        </p:nvSpPr>
        <p:spPr>
          <a:xfrm rot="5400000">
            <a:off x="-2497421" y="2493536"/>
            <a:ext cx="5356403" cy="369332"/>
          </a:xfrm>
          <a:prstGeom prst="rect">
            <a:avLst/>
          </a:prstGeom>
        </p:spPr>
        <p:txBody>
          <a:bodyPr wrap="none">
            <a:spAutoFit/>
          </a:bodyPr>
          <a:lstStyle/>
          <a:p>
            <a:r>
              <a:rPr lang="es-ES" dirty="0"/>
              <a:t>https://es.wikipedia.org/wiki/Patrones_de_arquitectura</a:t>
            </a:r>
          </a:p>
        </p:txBody>
      </p:sp>
      <p:sp>
        <p:nvSpPr>
          <p:cNvPr id="14" name="Rectángulo 13"/>
          <p:cNvSpPr/>
          <p:nvPr/>
        </p:nvSpPr>
        <p:spPr>
          <a:xfrm rot="16200000">
            <a:off x="9329923" y="2938944"/>
            <a:ext cx="5365764" cy="369332"/>
          </a:xfrm>
          <a:prstGeom prst="rect">
            <a:avLst/>
          </a:prstGeom>
        </p:spPr>
        <p:txBody>
          <a:bodyPr wrap="none">
            <a:spAutoFit/>
          </a:bodyPr>
          <a:lstStyle/>
          <a:p>
            <a:r>
              <a:rPr lang="es-ES" dirty="0"/>
              <a:t>https://en.wikipedia.org/wiki/Software_design_pattern</a:t>
            </a:r>
          </a:p>
        </p:txBody>
      </p:sp>
    </p:spTree>
    <p:extLst>
      <p:ext uri="{BB962C8B-B14F-4D97-AF65-F5344CB8AC3E}">
        <p14:creationId xmlns:p14="http://schemas.microsoft.com/office/powerpoint/2010/main" val="1055681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6D0D40A6-42E1-47D2-87D5-4245F9BA928D}" type="slidenum">
              <a:rPr lang="es-CO" smtClean="0"/>
              <a:t>20</a:t>
            </a:fld>
            <a:endParaRPr lang="es-CO"/>
          </a:p>
        </p:txBody>
      </p:sp>
      <p:sp>
        <p:nvSpPr>
          <p:cNvPr id="7" name="Título 1"/>
          <p:cNvSpPr>
            <a:spLocks noGrp="1"/>
          </p:cNvSpPr>
          <p:nvPr>
            <p:ph type="title"/>
          </p:nvPr>
        </p:nvSpPr>
        <p:spPr>
          <a:xfrm>
            <a:off x="1141413" y="609600"/>
            <a:ext cx="9905998" cy="1905000"/>
          </a:xfrm>
        </p:spPr>
        <p:txBody>
          <a:bodyPr/>
          <a:lstStyle/>
          <a:p>
            <a:r>
              <a:rPr lang="es-CO" dirty="0" smtClean="0"/>
              <a:t>Ejemplo gestión de tratamientos:</a:t>
            </a:r>
            <a:br>
              <a:rPr lang="es-CO" dirty="0" smtClean="0"/>
            </a:br>
            <a:r>
              <a:rPr lang="es-CO" dirty="0" smtClean="0"/>
              <a:t>Código formulario menú</a:t>
            </a:r>
            <a:endParaRPr lang="es-CO" dirty="0"/>
          </a:p>
        </p:txBody>
      </p:sp>
      <p:pic>
        <p:nvPicPr>
          <p:cNvPr id="2" name="Imagen 1"/>
          <p:cNvPicPr>
            <a:picLocks noChangeAspect="1"/>
          </p:cNvPicPr>
          <p:nvPr/>
        </p:nvPicPr>
        <p:blipFill>
          <a:blip r:embed="rId3"/>
          <a:stretch>
            <a:fillRect/>
          </a:stretch>
        </p:blipFill>
        <p:spPr>
          <a:xfrm>
            <a:off x="3517899" y="2390439"/>
            <a:ext cx="5153025" cy="4086225"/>
          </a:xfrm>
          <a:prstGeom prst="rect">
            <a:avLst/>
          </a:prstGeom>
        </p:spPr>
      </p:pic>
    </p:spTree>
    <p:extLst>
      <p:ext uri="{BB962C8B-B14F-4D97-AF65-F5344CB8AC3E}">
        <p14:creationId xmlns:p14="http://schemas.microsoft.com/office/powerpoint/2010/main" val="819524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6D0D40A6-42E1-47D2-87D5-4245F9BA928D}" type="slidenum">
              <a:rPr lang="es-CO" smtClean="0"/>
              <a:t>21</a:t>
            </a:fld>
            <a:endParaRPr lang="es-CO"/>
          </a:p>
        </p:txBody>
      </p:sp>
      <p:sp>
        <p:nvSpPr>
          <p:cNvPr id="7" name="Título 1"/>
          <p:cNvSpPr>
            <a:spLocks noGrp="1"/>
          </p:cNvSpPr>
          <p:nvPr>
            <p:ph type="title"/>
          </p:nvPr>
        </p:nvSpPr>
        <p:spPr>
          <a:xfrm>
            <a:off x="1141413" y="609600"/>
            <a:ext cx="9905998" cy="1905000"/>
          </a:xfrm>
        </p:spPr>
        <p:txBody>
          <a:bodyPr/>
          <a:lstStyle/>
          <a:p>
            <a:r>
              <a:rPr lang="es-CO" dirty="0" smtClean="0"/>
              <a:t>Ejemplo gestión de tratamientos:</a:t>
            </a:r>
            <a:br>
              <a:rPr lang="es-CO" dirty="0" smtClean="0"/>
            </a:br>
            <a:r>
              <a:rPr lang="es-CO" dirty="0" smtClean="0"/>
              <a:t>Código formulario Asignar tratamiento</a:t>
            </a:r>
            <a:endParaRPr lang="es-CO" dirty="0"/>
          </a:p>
        </p:txBody>
      </p:sp>
      <p:pic>
        <p:nvPicPr>
          <p:cNvPr id="3" name="Imagen 2"/>
          <p:cNvPicPr>
            <a:picLocks noChangeAspect="1"/>
          </p:cNvPicPr>
          <p:nvPr/>
        </p:nvPicPr>
        <p:blipFill>
          <a:blip r:embed="rId2"/>
          <a:stretch>
            <a:fillRect/>
          </a:stretch>
        </p:blipFill>
        <p:spPr>
          <a:xfrm>
            <a:off x="469899" y="2514600"/>
            <a:ext cx="11249025" cy="1990725"/>
          </a:xfrm>
          <a:prstGeom prst="rect">
            <a:avLst/>
          </a:prstGeom>
        </p:spPr>
      </p:pic>
    </p:spTree>
    <p:extLst>
      <p:ext uri="{BB962C8B-B14F-4D97-AF65-F5344CB8AC3E}">
        <p14:creationId xmlns:p14="http://schemas.microsoft.com/office/powerpoint/2010/main" val="3735792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6D0D40A6-42E1-47D2-87D5-4245F9BA928D}" type="slidenum">
              <a:rPr lang="es-CO" smtClean="0"/>
              <a:t>22</a:t>
            </a:fld>
            <a:endParaRPr lang="es-CO"/>
          </a:p>
        </p:txBody>
      </p:sp>
      <p:sp>
        <p:nvSpPr>
          <p:cNvPr id="7" name="Título 1"/>
          <p:cNvSpPr>
            <a:spLocks noGrp="1"/>
          </p:cNvSpPr>
          <p:nvPr>
            <p:ph type="title"/>
          </p:nvPr>
        </p:nvSpPr>
        <p:spPr>
          <a:xfrm>
            <a:off x="1141413" y="609600"/>
            <a:ext cx="9905998" cy="1905000"/>
          </a:xfrm>
        </p:spPr>
        <p:txBody>
          <a:bodyPr/>
          <a:lstStyle/>
          <a:p>
            <a:r>
              <a:rPr lang="es-CO" dirty="0" smtClean="0"/>
              <a:t>Ejemplo gestión de tratamientos:</a:t>
            </a:r>
            <a:br>
              <a:rPr lang="es-CO" dirty="0" smtClean="0"/>
            </a:br>
            <a:r>
              <a:rPr lang="es-CO" dirty="0" smtClean="0"/>
              <a:t>Código formulario Consultar tratamiento</a:t>
            </a:r>
            <a:endParaRPr lang="es-CO" dirty="0"/>
          </a:p>
        </p:txBody>
      </p:sp>
      <p:pic>
        <p:nvPicPr>
          <p:cNvPr id="5" name="Imagen 4"/>
          <p:cNvPicPr>
            <a:picLocks noChangeAspect="1"/>
          </p:cNvPicPr>
          <p:nvPr/>
        </p:nvPicPr>
        <p:blipFill>
          <a:blip r:embed="rId2"/>
          <a:stretch>
            <a:fillRect/>
          </a:stretch>
        </p:blipFill>
        <p:spPr>
          <a:xfrm>
            <a:off x="3603624" y="2756682"/>
            <a:ext cx="4981575" cy="2143125"/>
          </a:xfrm>
          <a:prstGeom prst="rect">
            <a:avLst/>
          </a:prstGeom>
        </p:spPr>
      </p:pic>
    </p:spTree>
    <p:extLst>
      <p:ext uri="{BB962C8B-B14F-4D97-AF65-F5344CB8AC3E}">
        <p14:creationId xmlns:p14="http://schemas.microsoft.com/office/powerpoint/2010/main" val="2041629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Estilos arquitectónicos</a:t>
            </a:r>
          </a:p>
        </p:txBody>
      </p:sp>
      <p:sp>
        <p:nvSpPr>
          <p:cNvPr id="6" name="Marcador de contenido 5"/>
          <p:cNvSpPr>
            <a:spLocks noGrp="1"/>
          </p:cNvSpPr>
          <p:nvPr>
            <p:ph idx="1"/>
          </p:nvPr>
        </p:nvSpPr>
        <p:spPr/>
        <p:txBody>
          <a:bodyPr>
            <a:normAutofit lnSpcReduction="10000"/>
          </a:bodyPr>
          <a:lstStyle/>
          <a:p>
            <a:pPr marL="0" indent="0">
              <a:buNone/>
            </a:pPr>
            <a:r>
              <a:rPr lang="es-ES" dirty="0"/>
              <a:t>Conjunto de decisiones que explican una aproximación genérica  para el diseño de un sistema de software: </a:t>
            </a:r>
            <a:endParaRPr lang="es-ES" dirty="0" smtClean="0"/>
          </a:p>
          <a:p>
            <a:r>
              <a:rPr lang="es-ES" dirty="0" smtClean="0"/>
              <a:t>Componentes </a:t>
            </a:r>
          </a:p>
          <a:p>
            <a:r>
              <a:rPr lang="es-ES" dirty="0" smtClean="0"/>
              <a:t>Conectores </a:t>
            </a:r>
            <a:r>
              <a:rPr lang="es-ES" dirty="0"/>
              <a:t>(interacciones entre componentes) </a:t>
            </a:r>
            <a:endParaRPr lang="es-ES" dirty="0" smtClean="0"/>
          </a:p>
          <a:p>
            <a:r>
              <a:rPr lang="es-ES" dirty="0" smtClean="0"/>
              <a:t>Restricciones   </a:t>
            </a:r>
            <a:r>
              <a:rPr lang="es-ES" dirty="0"/>
              <a:t>acerca   de   cómo   deben   ser combinados los componentes y </a:t>
            </a:r>
            <a:r>
              <a:rPr lang="es-ES" dirty="0" smtClean="0"/>
              <a:t>conectores</a:t>
            </a:r>
          </a:p>
          <a:p>
            <a:r>
              <a:rPr lang="es-ES" dirty="0" smtClean="0"/>
              <a:t>Modelo </a:t>
            </a:r>
            <a:r>
              <a:rPr lang="es-ES" dirty="0"/>
              <a:t>computacional asociado al estilo</a:t>
            </a:r>
          </a:p>
        </p:txBody>
      </p:sp>
    </p:spTree>
    <p:extLst>
      <p:ext uri="{BB962C8B-B14F-4D97-AF65-F5344CB8AC3E}">
        <p14:creationId xmlns:p14="http://schemas.microsoft.com/office/powerpoint/2010/main" val="126574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Fundamentos</a:t>
            </a:r>
            <a:endParaRPr lang="es-ES" dirty="0"/>
          </a:p>
        </p:txBody>
      </p:sp>
      <p:sp>
        <p:nvSpPr>
          <p:cNvPr id="3" name="Marcador de contenido 2"/>
          <p:cNvSpPr>
            <a:spLocks noGrp="1"/>
          </p:cNvSpPr>
          <p:nvPr>
            <p:ph idx="1"/>
          </p:nvPr>
        </p:nvSpPr>
        <p:spPr/>
        <p:txBody>
          <a:bodyPr/>
          <a:lstStyle/>
          <a:p>
            <a:r>
              <a:rPr lang="es-ES" dirty="0"/>
              <a:t>Abstracción</a:t>
            </a:r>
            <a:r>
              <a:rPr lang="es-ES" dirty="0" smtClean="0"/>
              <a:t>: Aislamiento de un elemento de </a:t>
            </a:r>
            <a:r>
              <a:rPr lang="es-ES" dirty="0"/>
              <a:t>su contexto o del resto de los </a:t>
            </a:r>
            <a:r>
              <a:rPr lang="es-ES" dirty="0" smtClean="0"/>
              <a:t>elementos que </a:t>
            </a:r>
            <a:r>
              <a:rPr lang="es-ES" dirty="0"/>
              <a:t>lo acompañan, donde se puede observar las características </a:t>
            </a:r>
            <a:r>
              <a:rPr lang="es-ES" dirty="0" smtClean="0"/>
              <a:t>principales de un objeto</a:t>
            </a:r>
            <a:r>
              <a:rPr lang="es-ES" dirty="0"/>
              <a:t>, de tal forma que se diferencien de otros </a:t>
            </a:r>
            <a:r>
              <a:rPr lang="es-ES" dirty="0" smtClean="0"/>
              <a:t>objetos.</a:t>
            </a:r>
            <a:endParaRPr lang="es-ES" dirty="0"/>
          </a:p>
        </p:txBody>
      </p:sp>
    </p:spTree>
    <p:extLst>
      <p:ext uri="{BB962C8B-B14F-4D97-AF65-F5344CB8AC3E}">
        <p14:creationId xmlns:p14="http://schemas.microsoft.com/office/powerpoint/2010/main" val="214551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Fundamentos</a:t>
            </a:r>
            <a:endParaRPr lang="es-ES" dirty="0"/>
          </a:p>
        </p:txBody>
      </p:sp>
      <p:sp>
        <p:nvSpPr>
          <p:cNvPr id="3" name="Marcador de contenido 2"/>
          <p:cNvSpPr>
            <a:spLocks noGrp="1"/>
          </p:cNvSpPr>
          <p:nvPr>
            <p:ph idx="1"/>
          </p:nvPr>
        </p:nvSpPr>
        <p:spPr/>
        <p:txBody>
          <a:bodyPr/>
          <a:lstStyle/>
          <a:p>
            <a:r>
              <a:rPr lang="es-ES" dirty="0" smtClean="0"/>
              <a:t>Escalabilidad: El </a:t>
            </a:r>
            <a:r>
              <a:rPr lang="es-ES" dirty="0"/>
              <a:t>diseño de software </a:t>
            </a:r>
            <a:r>
              <a:rPr lang="es-ES" dirty="0" smtClean="0"/>
              <a:t>debe facilitar </a:t>
            </a:r>
            <a:r>
              <a:rPr lang="es-ES" dirty="0"/>
              <a:t>la evolución de las especificaciones, de tal forma que permita observar claramente los requisitos del </a:t>
            </a:r>
            <a:r>
              <a:rPr lang="es-ES" dirty="0" smtClean="0"/>
              <a:t>software de </a:t>
            </a:r>
            <a:r>
              <a:rPr lang="es-ES" dirty="0"/>
              <a:t>forma más </a:t>
            </a:r>
            <a:r>
              <a:rPr lang="es-ES" dirty="0" smtClean="0"/>
              <a:t>concreta y </a:t>
            </a:r>
            <a:r>
              <a:rPr lang="es-ES" dirty="0"/>
              <a:t>a la vez permita reconfigurar </a:t>
            </a:r>
            <a:r>
              <a:rPr lang="es-ES" dirty="0" smtClean="0"/>
              <a:t>aspectos que </a:t>
            </a:r>
            <a:r>
              <a:rPr lang="es-ES" dirty="0"/>
              <a:t>antes habían pasado desapercibidos y que con los avances </a:t>
            </a:r>
            <a:r>
              <a:rPr lang="es-ES" dirty="0" smtClean="0"/>
              <a:t>del diseño</a:t>
            </a:r>
            <a:r>
              <a:rPr lang="es-ES" dirty="0"/>
              <a:t>, permite </a:t>
            </a:r>
            <a:r>
              <a:rPr lang="es-ES" dirty="0" smtClean="0"/>
              <a:t>incorporarlos o </a:t>
            </a:r>
            <a:r>
              <a:rPr lang="es-ES" dirty="0"/>
              <a:t>fortalecerlos existentes</a:t>
            </a:r>
            <a:endParaRPr lang="es-ES" dirty="0"/>
          </a:p>
        </p:txBody>
      </p:sp>
    </p:spTree>
    <p:extLst>
      <p:ext uri="{BB962C8B-B14F-4D97-AF65-F5344CB8AC3E}">
        <p14:creationId xmlns:p14="http://schemas.microsoft.com/office/powerpoint/2010/main" val="18728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Fundamentos</a:t>
            </a:r>
            <a:endParaRPr lang="es-ES" dirty="0"/>
          </a:p>
        </p:txBody>
      </p:sp>
      <p:sp>
        <p:nvSpPr>
          <p:cNvPr id="3" name="Marcador de contenido 2"/>
          <p:cNvSpPr>
            <a:spLocks noGrp="1"/>
          </p:cNvSpPr>
          <p:nvPr>
            <p:ph idx="1"/>
          </p:nvPr>
        </p:nvSpPr>
        <p:spPr/>
        <p:txBody>
          <a:bodyPr/>
          <a:lstStyle/>
          <a:p>
            <a:r>
              <a:rPr lang="es-ES" dirty="0"/>
              <a:t>Modularidad</a:t>
            </a:r>
            <a:r>
              <a:rPr lang="es-ES" dirty="0" smtClean="0"/>
              <a:t>: El </a:t>
            </a:r>
            <a:r>
              <a:rPr lang="es-ES" dirty="0"/>
              <a:t>software deberá dividirse en </a:t>
            </a:r>
            <a:r>
              <a:rPr lang="es-ES" dirty="0" smtClean="0"/>
              <a:t>componentes que </a:t>
            </a:r>
            <a:r>
              <a:rPr lang="es-ES" dirty="0"/>
              <a:t>se identifiquen fácilmente, a través de un </a:t>
            </a:r>
            <a:r>
              <a:rPr lang="es-ES" dirty="0" smtClean="0"/>
              <a:t>nombre y </a:t>
            </a:r>
            <a:r>
              <a:rPr lang="es-ES" dirty="0"/>
              <a:t>una ubicación específica, denominados módulos</a:t>
            </a:r>
            <a:r>
              <a:rPr lang="es-ES" dirty="0" smtClean="0"/>
              <a:t>, cuyo </a:t>
            </a:r>
            <a:r>
              <a:rPr lang="es-ES" dirty="0"/>
              <a:t>conjunto de </a:t>
            </a:r>
            <a:r>
              <a:rPr lang="es-ES" dirty="0" smtClean="0"/>
              <a:t>módulos debidamente </a:t>
            </a:r>
            <a:r>
              <a:rPr lang="es-ES" dirty="0"/>
              <a:t>integrada componen el sistema completo, acorde a los requisitos </a:t>
            </a:r>
            <a:r>
              <a:rPr lang="es-ES" dirty="0" smtClean="0"/>
              <a:t>funcionales que </a:t>
            </a:r>
            <a:r>
              <a:rPr lang="es-ES" dirty="0"/>
              <a:t>cubren las necesidades </a:t>
            </a:r>
            <a:r>
              <a:rPr lang="es-ES" dirty="0" smtClean="0"/>
              <a:t>del </a:t>
            </a:r>
            <a:r>
              <a:rPr lang="es-ES" dirty="0"/>
              <a:t>cliente.</a:t>
            </a:r>
            <a:endParaRPr lang="es-ES" dirty="0"/>
          </a:p>
        </p:txBody>
      </p:sp>
    </p:spTree>
    <p:extLst>
      <p:ext uri="{BB962C8B-B14F-4D97-AF65-F5344CB8AC3E}">
        <p14:creationId xmlns:p14="http://schemas.microsoft.com/office/powerpoint/2010/main" val="2139781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ALGUNOS TIPOS DE ARQUITECTURAS EN EL DISEÑO DE SOFTWARE</a:t>
            </a:r>
            <a:endParaRPr lang="es-ES" dirty="0"/>
          </a:p>
        </p:txBody>
      </p:sp>
      <p:sp>
        <p:nvSpPr>
          <p:cNvPr id="3" name="Marcador de contenido 2"/>
          <p:cNvSpPr>
            <a:spLocks noGrp="1"/>
          </p:cNvSpPr>
          <p:nvPr>
            <p:ph idx="1"/>
          </p:nvPr>
        </p:nvSpPr>
        <p:spPr/>
        <p:txBody>
          <a:bodyPr>
            <a:normAutofit/>
          </a:bodyPr>
          <a:lstStyle/>
          <a:p>
            <a:r>
              <a:rPr lang="es-ES" dirty="0" smtClean="0"/>
              <a:t>Arquitectura cliente servidor</a:t>
            </a:r>
            <a:r>
              <a:rPr lang="en-US" dirty="0" smtClean="0"/>
              <a:t>: </a:t>
            </a:r>
            <a:r>
              <a:rPr lang="es-ES" dirty="0"/>
              <a:t>Es un modelo de procesos independientes, donde se intercambia información, servicios y recursos, donde el </a:t>
            </a:r>
            <a:r>
              <a:rPr lang="es-ES" dirty="0" smtClean="0"/>
              <a:t>cliente es </a:t>
            </a:r>
            <a:r>
              <a:rPr lang="es-ES" dirty="0"/>
              <a:t>quien solicita los recursos y el servidores quien responde a las </a:t>
            </a:r>
            <a:r>
              <a:rPr lang="es-ES" dirty="0" smtClean="0"/>
              <a:t>solicitudes</a:t>
            </a:r>
            <a:r>
              <a:rPr lang="es-ES" dirty="0"/>
              <a:t>.</a:t>
            </a:r>
          </a:p>
        </p:txBody>
      </p:sp>
    </p:spTree>
    <p:extLst>
      <p:ext uri="{BB962C8B-B14F-4D97-AF65-F5344CB8AC3E}">
        <p14:creationId xmlns:p14="http://schemas.microsoft.com/office/powerpoint/2010/main" val="600521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ALGUNOS TIPOS DE ARQUITECTURAS EN EL DISEÑO DE SOFTWARE</a:t>
            </a:r>
            <a:endParaRPr lang="es-ES" dirty="0"/>
          </a:p>
        </p:txBody>
      </p:sp>
      <p:sp>
        <p:nvSpPr>
          <p:cNvPr id="3" name="Marcador de contenido 2"/>
          <p:cNvSpPr>
            <a:spLocks noGrp="1"/>
          </p:cNvSpPr>
          <p:nvPr>
            <p:ph idx="1"/>
          </p:nvPr>
        </p:nvSpPr>
        <p:spPr/>
        <p:txBody>
          <a:bodyPr>
            <a:normAutofit/>
          </a:bodyPr>
          <a:lstStyle/>
          <a:p>
            <a:r>
              <a:rPr lang="es-ES" dirty="0" smtClean="0"/>
              <a:t>Arquitectura de niveles o por capas</a:t>
            </a:r>
            <a:r>
              <a:rPr lang="en-US" dirty="0" smtClean="0"/>
              <a:t>: </a:t>
            </a:r>
            <a:r>
              <a:rPr lang="es-ES" dirty="0"/>
              <a:t>está </a:t>
            </a:r>
            <a:r>
              <a:rPr lang="es-ES" dirty="0" smtClean="0"/>
              <a:t>compuesta por </a:t>
            </a:r>
            <a:r>
              <a:rPr lang="es-ES" dirty="0"/>
              <a:t>la </a:t>
            </a:r>
            <a:r>
              <a:rPr lang="es-ES" b="1" dirty="0">
                <a:effectLst>
                  <a:outerShdw blurRad="38100" dist="38100" dir="2700000" algn="tl">
                    <a:srgbClr val="000000">
                      <a:alpha val="43137"/>
                    </a:srgbClr>
                  </a:outerShdw>
                </a:effectLst>
              </a:rPr>
              <a:t>capa de la interfaz</a:t>
            </a:r>
            <a:r>
              <a:rPr lang="es-ES" dirty="0" smtClean="0"/>
              <a:t>, donde </a:t>
            </a:r>
            <a:r>
              <a:rPr lang="es-ES" dirty="0"/>
              <a:t>el usuario interactúa directamente y sirve de entrada de datos al sistema, la capa de las </a:t>
            </a:r>
            <a:r>
              <a:rPr lang="es-ES" b="1" dirty="0">
                <a:effectLst>
                  <a:outerShdw blurRad="38100" dist="38100" dir="2700000" algn="tl">
                    <a:srgbClr val="000000">
                      <a:alpha val="43137"/>
                    </a:srgbClr>
                  </a:outerShdw>
                </a:effectLst>
              </a:rPr>
              <a:t>reglas del negocio</a:t>
            </a:r>
            <a:r>
              <a:rPr lang="es-ES" dirty="0"/>
              <a:t>, la cual contiene la funcionalidad del sistema y por último la </a:t>
            </a:r>
            <a:r>
              <a:rPr lang="es-ES" b="1" dirty="0">
                <a:effectLst>
                  <a:outerShdw blurRad="38100" dist="38100" dir="2700000" algn="tl">
                    <a:srgbClr val="000000">
                      <a:alpha val="43137"/>
                    </a:srgbClr>
                  </a:outerShdw>
                </a:effectLst>
              </a:rPr>
              <a:t>capa de los datos</a:t>
            </a:r>
            <a:r>
              <a:rPr lang="es-ES" dirty="0"/>
              <a:t>, quien se encarga de la gestión de los almacenamientos de datos</a:t>
            </a:r>
            <a:endParaRPr lang="es-ES" dirty="0"/>
          </a:p>
        </p:txBody>
      </p:sp>
    </p:spTree>
    <p:extLst>
      <p:ext uri="{BB962C8B-B14F-4D97-AF65-F5344CB8AC3E}">
        <p14:creationId xmlns:p14="http://schemas.microsoft.com/office/powerpoint/2010/main" val="2281003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niveles o por capas</a:t>
            </a:r>
          </a:p>
        </p:txBody>
      </p:sp>
      <p:sp>
        <p:nvSpPr>
          <p:cNvPr id="3" name="Marcador de contenido 2"/>
          <p:cNvSpPr>
            <a:spLocks noGrp="1"/>
          </p:cNvSpPr>
          <p:nvPr>
            <p:ph idx="1"/>
          </p:nvPr>
        </p:nvSpPr>
        <p:spPr/>
        <p:txBody>
          <a:bodyPr/>
          <a:lstStyle/>
          <a:p>
            <a:r>
              <a:rPr lang="es-ES" dirty="0" smtClean="0"/>
              <a:t>Capa de interfaz o presentación</a:t>
            </a:r>
          </a:p>
          <a:p>
            <a:pPr lvl="1"/>
            <a:r>
              <a:rPr lang="es-ES" dirty="0" smtClean="0"/>
              <a:t>Es responsable </a:t>
            </a:r>
            <a:r>
              <a:rPr lang="es-ES" dirty="0"/>
              <a:t>de: </a:t>
            </a:r>
            <a:endParaRPr lang="es-ES" dirty="0" smtClean="0"/>
          </a:p>
          <a:p>
            <a:pPr lvl="2"/>
            <a:r>
              <a:rPr lang="es-ES" dirty="0" smtClean="0"/>
              <a:t>presentar </a:t>
            </a:r>
            <a:r>
              <a:rPr lang="es-ES" dirty="0"/>
              <a:t>información </a:t>
            </a:r>
            <a:endParaRPr lang="es-ES" dirty="0" smtClean="0"/>
          </a:p>
          <a:p>
            <a:pPr lvl="2"/>
            <a:r>
              <a:rPr lang="es-ES" dirty="0" smtClean="0"/>
              <a:t>interactuar </a:t>
            </a:r>
            <a:r>
              <a:rPr lang="es-ES" dirty="0"/>
              <a:t>con la capa </a:t>
            </a:r>
            <a:r>
              <a:rPr lang="es-ES" dirty="0" smtClean="0"/>
              <a:t>inferior</a:t>
            </a:r>
            <a:endParaRPr lang="es-ES" dirty="0"/>
          </a:p>
        </p:txBody>
      </p:sp>
    </p:spTree>
    <p:extLst>
      <p:ext uri="{BB962C8B-B14F-4D97-AF65-F5344CB8AC3E}">
        <p14:creationId xmlns:p14="http://schemas.microsoft.com/office/powerpoint/2010/main" val="920316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395</TotalTime>
  <Words>849</Words>
  <Application>Microsoft Office PowerPoint</Application>
  <PresentationFormat>Panorámica</PresentationFormat>
  <Paragraphs>81</Paragraphs>
  <Slides>22</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Trebuchet MS</vt:lpstr>
      <vt:lpstr>Tw Cen MT</vt:lpstr>
      <vt:lpstr>Circuito</vt:lpstr>
      <vt:lpstr>Herramientas de programación III</vt:lpstr>
      <vt:lpstr>Patrones de arquitectura</vt:lpstr>
      <vt:lpstr>Estilos arquitectónicos</vt:lpstr>
      <vt:lpstr>Fundamentos</vt:lpstr>
      <vt:lpstr>Fundamentos</vt:lpstr>
      <vt:lpstr>Fundamentos</vt:lpstr>
      <vt:lpstr>ALGUNOS TIPOS DE ARQUITECTURAS EN EL DISEÑO DE SOFTWARE</vt:lpstr>
      <vt:lpstr>ALGUNOS TIPOS DE ARQUITECTURAS EN EL DISEÑO DE SOFTWARE</vt:lpstr>
      <vt:lpstr>Arquitectura de niveles o por capas</vt:lpstr>
      <vt:lpstr>Arquitectura de niveles o por capas</vt:lpstr>
      <vt:lpstr>Arquitectura de niveles o por capas</vt:lpstr>
      <vt:lpstr>Como si fuera el modelo OSI, pero no es bidireccional</vt:lpstr>
      <vt:lpstr>Ejemplo gestión de tratamientos</vt:lpstr>
      <vt:lpstr>Ejemplo gestión de tratamientos:  Menú principal  </vt:lpstr>
      <vt:lpstr>Ejemplo gestión de tratamientos: Formularios</vt:lpstr>
      <vt:lpstr>Ejemplo gestión de tratamientos:  Clase tratamiento</vt:lpstr>
      <vt:lpstr>Ejemplo gestión de tratamientos: Clase conexión</vt:lpstr>
      <vt:lpstr>Ejemplo gestión de tratamientos: Clase gestor tratamiento</vt:lpstr>
      <vt:lpstr>Ejemplo gestión de tratamientos: Clase gestor tratamiento</vt:lpstr>
      <vt:lpstr>Ejemplo gestión de tratamientos: Código formulario menú</vt:lpstr>
      <vt:lpstr>Ejemplo gestión de tratamientos: Código formulario Asignar tratamiento</vt:lpstr>
      <vt:lpstr>Ejemplo gestión de tratamientos: Código formulario Consultar tratamiento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32</cp:revision>
  <dcterms:created xsi:type="dcterms:W3CDTF">2020-02-04T11:58:41Z</dcterms:created>
  <dcterms:modified xsi:type="dcterms:W3CDTF">2020-02-25T03:11:51Z</dcterms:modified>
</cp:coreProperties>
</file>