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73" r:id="rId8"/>
    <p:sldId id="274" r:id="rId9"/>
    <p:sldId id="262" r:id="rId10"/>
    <p:sldId id="263" r:id="rId11"/>
    <p:sldId id="264" r:id="rId12"/>
    <p:sldId id="265" r:id="rId13"/>
    <p:sldId id="266"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384B5-083D-4E67-B19D-BC13674A9F21}" type="datetimeFigureOut">
              <a:rPr lang="es-ES" smtClean="0"/>
              <a:t>31/03/2020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845B4-C4EB-4293-B1D3-74022A034836}" type="slidenum">
              <a:rPr lang="es-ES" smtClean="0"/>
              <a:t>‹Nº›</a:t>
            </a:fld>
            <a:endParaRPr lang="es-ES"/>
          </a:p>
        </p:txBody>
      </p:sp>
    </p:spTree>
    <p:extLst>
      <p:ext uri="{BB962C8B-B14F-4D97-AF65-F5344CB8AC3E}">
        <p14:creationId xmlns:p14="http://schemas.microsoft.com/office/powerpoint/2010/main" val="135055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6</a:t>
            </a:fld>
            <a:endParaRPr lang="es-ES"/>
          </a:p>
        </p:txBody>
      </p:sp>
    </p:spTree>
    <p:extLst>
      <p:ext uri="{BB962C8B-B14F-4D97-AF65-F5344CB8AC3E}">
        <p14:creationId xmlns:p14="http://schemas.microsoft.com/office/powerpoint/2010/main" val="635056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a:t>
            </a:r>
            <a:r>
              <a:rPr lang="es-ES" dirty="0" smtClean="0"/>
              <a:t>III</a:t>
            </a:r>
            <a:endParaRPr lang="es-ES" dirty="0"/>
          </a:p>
        </p:txBody>
      </p:sp>
      <p:sp>
        <p:nvSpPr>
          <p:cNvPr id="3" name="Rectángulo 2"/>
          <p:cNvSpPr/>
          <p:nvPr/>
        </p:nvSpPr>
        <p:spPr>
          <a:xfrm>
            <a:off x="8109216" y="6127234"/>
            <a:ext cx="4082784" cy="923330"/>
          </a:xfrm>
          <a:prstGeom prst="rect">
            <a:avLst/>
          </a:prstGeom>
        </p:spPr>
        <p:txBody>
          <a:bodyPr wrap="none">
            <a:spAutoFit/>
          </a:bodyPr>
          <a:lstStyle/>
          <a:p>
            <a:r>
              <a:rPr lang="es-ES" dirty="0"/>
              <a:t>https://www.tutorialspoint.com/css</a:t>
            </a:r>
            <a:r>
              <a:rPr lang="es-ES" dirty="0" smtClean="0"/>
              <a:t>/</a:t>
            </a:r>
          </a:p>
          <a:p>
            <a:r>
              <a:rPr lang="es-ES" dirty="0"/>
              <a:t>https://www.csstutorial.net/</a:t>
            </a:r>
          </a:p>
          <a:p>
            <a:endParaRPr lang="es-ES" dirty="0"/>
          </a:p>
        </p:txBody>
      </p:sp>
    </p:spTree>
    <p:extLst>
      <p:ext uri="{BB962C8B-B14F-4D97-AF65-F5344CB8AC3E}">
        <p14:creationId xmlns:p14="http://schemas.microsoft.com/office/powerpoint/2010/main" val="2926595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Colores</a:t>
            </a:r>
            <a:r>
              <a:rPr lang="en-US" b="1" dirty="0" smtClean="0"/>
              <a:t> </a:t>
            </a:r>
            <a:r>
              <a:rPr lang="en-US" b="1" dirty="0"/>
              <a:t>y </a:t>
            </a:r>
            <a:r>
              <a:rPr lang="es-ES" b="1" dirty="0" smtClean="0"/>
              <a:t>fondos</a:t>
            </a:r>
            <a:endParaRPr lang="es-ES" b="1" dirty="0"/>
          </a:p>
        </p:txBody>
      </p:sp>
      <p:sp>
        <p:nvSpPr>
          <p:cNvPr id="3" name="Marcador de contenido 2"/>
          <p:cNvSpPr>
            <a:spLocks noGrp="1"/>
          </p:cNvSpPr>
          <p:nvPr>
            <p:ph idx="1"/>
          </p:nvPr>
        </p:nvSpPr>
        <p:spPr>
          <a:xfrm>
            <a:off x="680321" y="2336872"/>
            <a:ext cx="9613861" cy="4178227"/>
          </a:xfrm>
        </p:spPr>
        <p:txBody>
          <a:bodyPr>
            <a:normAutofit fontScale="85000" lnSpcReduction="20000"/>
          </a:bodyPr>
          <a:lstStyle/>
          <a:p>
            <a:r>
              <a:rPr lang="es-ES" dirty="0" smtClean="0"/>
              <a:t>Color </a:t>
            </a:r>
            <a:r>
              <a:rPr lang="es-ES" dirty="0"/>
              <a:t>de primer plano: la propiedad </a:t>
            </a:r>
            <a:r>
              <a:rPr lang="es-ES" b="1" dirty="0" smtClean="0">
                <a:solidFill>
                  <a:srgbClr val="FF0000"/>
                </a:solidFill>
              </a:rPr>
              <a:t>'color</a:t>
            </a:r>
            <a:r>
              <a:rPr lang="es-ES" b="1" dirty="0" smtClean="0"/>
              <a:t>‘</a:t>
            </a:r>
          </a:p>
          <a:p>
            <a:r>
              <a:rPr lang="es-ES" dirty="0"/>
              <a:t>La propiedad </a:t>
            </a:r>
            <a:r>
              <a:rPr lang="es-ES" b="1" dirty="0" err="1">
                <a:solidFill>
                  <a:srgbClr val="FF0000"/>
                </a:solidFill>
              </a:rPr>
              <a:t>background</a:t>
            </a:r>
            <a:r>
              <a:rPr lang="es-ES" b="1" dirty="0">
                <a:solidFill>
                  <a:srgbClr val="FF0000"/>
                </a:solidFill>
              </a:rPr>
              <a:t>-color</a:t>
            </a:r>
            <a:r>
              <a:rPr lang="es-ES" dirty="0"/>
              <a:t> describe el color de fondo de los elementos</a:t>
            </a:r>
            <a:r>
              <a:rPr lang="es-ES" dirty="0" smtClean="0"/>
              <a:t>.</a:t>
            </a:r>
          </a:p>
          <a:p>
            <a:r>
              <a:rPr lang="es-ES" b="1" dirty="0">
                <a:solidFill>
                  <a:srgbClr val="FF0000"/>
                </a:solidFill>
              </a:rPr>
              <a:t>background-</a:t>
            </a:r>
            <a:r>
              <a:rPr lang="es-ES" b="1" dirty="0" err="1">
                <a:solidFill>
                  <a:srgbClr val="FF0000"/>
                </a:solidFill>
              </a:rPr>
              <a:t>image</a:t>
            </a:r>
            <a:r>
              <a:rPr lang="es-ES" dirty="0"/>
              <a:t> se usa para insertar una imagen de fondo</a:t>
            </a:r>
            <a:r>
              <a:rPr lang="es-ES" dirty="0" smtClean="0"/>
              <a:t>.</a:t>
            </a:r>
          </a:p>
          <a:p>
            <a:r>
              <a:rPr lang="es-ES" dirty="0" smtClean="0"/>
              <a:t>Por </a:t>
            </a:r>
            <a:r>
              <a:rPr lang="es-ES" dirty="0"/>
              <a:t>defecto, </a:t>
            </a:r>
            <a:r>
              <a:rPr lang="es-ES" dirty="0" smtClean="0"/>
              <a:t>una imagen de fondo se repite </a:t>
            </a:r>
            <a:r>
              <a:rPr lang="es-ES" dirty="0"/>
              <a:t>tanto en el eje horizontal como en el vertical para ocupar toda la </a:t>
            </a:r>
            <a:r>
              <a:rPr lang="es-ES" dirty="0" smtClean="0"/>
              <a:t>pantalla, la </a:t>
            </a:r>
            <a:r>
              <a:rPr lang="es-ES" dirty="0"/>
              <a:t>propiedad </a:t>
            </a:r>
            <a:r>
              <a:rPr lang="es-ES" b="1" dirty="0">
                <a:solidFill>
                  <a:srgbClr val="FF0000"/>
                </a:solidFill>
              </a:rPr>
              <a:t>background-</a:t>
            </a:r>
            <a:r>
              <a:rPr lang="es-ES" b="1" dirty="0" err="1">
                <a:solidFill>
                  <a:srgbClr val="FF0000"/>
                </a:solidFill>
              </a:rPr>
              <a:t>repeat</a:t>
            </a:r>
            <a:r>
              <a:rPr lang="es-ES" dirty="0"/>
              <a:t> controla este comportamiento</a:t>
            </a:r>
            <a:r>
              <a:rPr lang="es-ES" dirty="0" smtClean="0"/>
              <a:t>.</a:t>
            </a:r>
          </a:p>
          <a:p>
            <a:pPr lvl="1"/>
            <a:r>
              <a:rPr lang="es-ES" dirty="0" err="1"/>
              <a:t>repeat</a:t>
            </a:r>
            <a:r>
              <a:rPr lang="es-ES" dirty="0"/>
              <a:t>-x</a:t>
            </a:r>
          </a:p>
          <a:p>
            <a:pPr lvl="1"/>
            <a:r>
              <a:rPr lang="es-ES" dirty="0" err="1"/>
              <a:t>repeat</a:t>
            </a:r>
            <a:r>
              <a:rPr lang="es-ES" dirty="0"/>
              <a:t>-y</a:t>
            </a:r>
          </a:p>
          <a:p>
            <a:pPr lvl="1"/>
            <a:r>
              <a:rPr lang="es-ES" dirty="0"/>
              <a:t>repeat</a:t>
            </a:r>
          </a:p>
          <a:p>
            <a:pPr lvl="1"/>
            <a:r>
              <a:rPr lang="es-ES" dirty="0" smtClean="0"/>
              <a:t>no-repeat</a:t>
            </a:r>
          </a:p>
          <a:p>
            <a:r>
              <a:rPr lang="es-ES" dirty="0" smtClean="0"/>
              <a:t>Fijar </a:t>
            </a:r>
            <a:r>
              <a:rPr lang="es-ES" dirty="0"/>
              <a:t>la imagen de </a:t>
            </a:r>
            <a:r>
              <a:rPr lang="es-ES" dirty="0" smtClean="0"/>
              <a:t>fondo:</a:t>
            </a:r>
            <a:r>
              <a:rPr lang="es-ES" b="1" dirty="0" smtClean="0"/>
              <a:t> </a:t>
            </a:r>
            <a:r>
              <a:rPr lang="es-ES" b="1" dirty="0" smtClean="0">
                <a:solidFill>
                  <a:srgbClr val="FF0000"/>
                </a:solidFill>
              </a:rPr>
              <a:t>background-</a:t>
            </a:r>
            <a:r>
              <a:rPr lang="es-ES" b="1" dirty="0" err="1" smtClean="0">
                <a:solidFill>
                  <a:srgbClr val="FF0000"/>
                </a:solidFill>
              </a:rPr>
              <a:t>attachment</a:t>
            </a:r>
            <a:endParaRPr lang="es-ES" b="1" dirty="0">
              <a:solidFill>
                <a:srgbClr val="FF0000"/>
              </a:solidFill>
            </a:endParaRPr>
          </a:p>
          <a:p>
            <a:pPr lvl="1"/>
            <a:endParaRPr lang="es-ES" dirty="0"/>
          </a:p>
        </p:txBody>
      </p:sp>
      <p:sp>
        <p:nvSpPr>
          <p:cNvPr id="4" name="Rectángulo 3"/>
          <p:cNvSpPr/>
          <p:nvPr/>
        </p:nvSpPr>
        <p:spPr>
          <a:xfrm>
            <a:off x="10892537" y="6488668"/>
            <a:ext cx="1236557" cy="369332"/>
          </a:xfrm>
          <a:prstGeom prst="rect">
            <a:avLst/>
          </a:prstGeom>
        </p:spPr>
        <p:txBody>
          <a:bodyPr wrap="none">
            <a:spAutoFit/>
          </a:bodyPr>
          <a:lstStyle/>
          <a:p>
            <a:r>
              <a:rPr lang="es-ES" dirty="0"/>
              <a:t>F</a:t>
            </a:r>
            <a:r>
              <a:rPr lang="es-ES" dirty="0" smtClean="0"/>
              <a:t>ondos.html</a:t>
            </a:r>
            <a:endParaRPr lang="es-ES" dirty="0"/>
          </a:p>
        </p:txBody>
      </p:sp>
    </p:spTree>
    <p:extLst>
      <p:ext uri="{BB962C8B-B14F-4D97-AF65-F5344CB8AC3E}">
        <p14:creationId xmlns:p14="http://schemas.microsoft.com/office/powerpoint/2010/main" val="395273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Colores</a:t>
            </a:r>
            <a:r>
              <a:rPr lang="en-US" b="1" dirty="0" smtClean="0"/>
              <a:t> </a:t>
            </a:r>
            <a:r>
              <a:rPr lang="en-US" b="1" dirty="0"/>
              <a:t>y </a:t>
            </a:r>
            <a:r>
              <a:rPr lang="es-ES" b="1" dirty="0" smtClean="0"/>
              <a:t>fondos</a:t>
            </a:r>
            <a:endParaRPr lang="es-ES" b="1" dirty="0"/>
          </a:p>
        </p:txBody>
      </p:sp>
      <p:sp>
        <p:nvSpPr>
          <p:cNvPr id="3" name="Marcador de contenido 2"/>
          <p:cNvSpPr>
            <a:spLocks noGrp="1"/>
          </p:cNvSpPr>
          <p:nvPr>
            <p:ph idx="1"/>
          </p:nvPr>
        </p:nvSpPr>
        <p:spPr>
          <a:xfrm>
            <a:off x="680321" y="2336872"/>
            <a:ext cx="9613861" cy="4178227"/>
          </a:xfrm>
        </p:spPr>
        <p:txBody>
          <a:bodyPr>
            <a:normAutofit/>
          </a:bodyPr>
          <a:lstStyle/>
          <a:p>
            <a:r>
              <a:rPr lang="es-ES" dirty="0"/>
              <a:t>Ubicación de la imagen de </a:t>
            </a:r>
            <a:r>
              <a:rPr lang="es-ES" dirty="0" smtClean="0"/>
              <a:t>fondo: </a:t>
            </a:r>
            <a:r>
              <a:rPr lang="es-ES" b="1" dirty="0" smtClean="0">
                <a:solidFill>
                  <a:srgbClr val="FF0000"/>
                </a:solidFill>
              </a:rPr>
              <a:t>background-position</a:t>
            </a:r>
            <a:endParaRPr lang="es-ES" b="1" dirty="0">
              <a:solidFill>
                <a:srgbClr val="FF0000"/>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150" y="2853808"/>
            <a:ext cx="4152900" cy="3476625"/>
          </a:xfrm>
          <a:prstGeom prst="rect">
            <a:avLst/>
          </a:prstGeom>
        </p:spPr>
      </p:pic>
    </p:spTree>
    <p:extLst>
      <p:ext uri="{BB962C8B-B14F-4D97-AF65-F5344CB8AC3E}">
        <p14:creationId xmlns:p14="http://schemas.microsoft.com/office/powerpoint/2010/main" val="107095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Fuentes - Texto</a:t>
            </a:r>
            <a:endParaRPr lang="es-ES" dirty="0"/>
          </a:p>
        </p:txBody>
      </p:sp>
      <p:sp>
        <p:nvSpPr>
          <p:cNvPr id="3" name="Marcador de contenido 2"/>
          <p:cNvSpPr>
            <a:spLocks noGrp="1"/>
          </p:cNvSpPr>
          <p:nvPr>
            <p:ph sz="half" idx="1"/>
          </p:nvPr>
        </p:nvSpPr>
        <p:spPr/>
        <p:txBody>
          <a:bodyPr/>
          <a:lstStyle/>
          <a:p>
            <a:r>
              <a:rPr lang="fr-FR" dirty="0" smtClean="0"/>
              <a:t>font-</a:t>
            </a:r>
            <a:r>
              <a:rPr lang="fr-FR" dirty="0" err="1" smtClean="0"/>
              <a:t>family</a:t>
            </a:r>
            <a:endParaRPr lang="fr-FR" dirty="0"/>
          </a:p>
          <a:p>
            <a:r>
              <a:rPr lang="fr-FR" dirty="0" smtClean="0"/>
              <a:t>font-style</a:t>
            </a:r>
            <a:endParaRPr lang="fr-FR" dirty="0"/>
          </a:p>
          <a:p>
            <a:r>
              <a:rPr lang="fr-FR" dirty="0" smtClean="0"/>
              <a:t>font-variant</a:t>
            </a:r>
            <a:endParaRPr lang="fr-FR" dirty="0"/>
          </a:p>
          <a:p>
            <a:r>
              <a:rPr lang="fr-FR" dirty="0" smtClean="0"/>
              <a:t>font-</a:t>
            </a:r>
            <a:r>
              <a:rPr lang="fr-FR" dirty="0" err="1" smtClean="0"/>
              <a:t>weight</a:t>
            </a:r>
            <a:endParaRPr lang="fr-FR" dirty="0"/>
          </a:p>
          <a:p>
            <a:r>
              <a:rPr lang="fr-FR" dirty="0" smtClean="0"/>
              <a:t>font-size</a:t>
            </a:r>
            <a:endParaRPr lang="fr-FR" dirty="0"/>
          </a:p>
          <a:p>
            <a:r>
              <a:rPr lang="fr-FR" dirty="0" smtClean="0"/>
              <a:t>font</a:t>
            </a:r>
            <a:endParaRPr lang="fr-FR" dirty="0"/>
          </a:p>
          <a:p>
            <a:endParaRPr lang="es-ES" dirty="0"/>
          </a:p>
        </p:txBody>
      </p:sp>
      <p:sp>
        <p:nvSpPr>
          <p:cNvPr id="5" name="Marcador de contenido 4"/>
          <p:cNvSpPr>
            <a:spLocks noGrp="1"/>
          </p:cNvSpPr>
          <p:nvPr>
            <p:ph sz="half" idx="2"/>
          </p:nvPr>
        </p:nvSpPr>
        <p:spPr/>
        <p:txBody>
          <a:bodyPr/>
          <a:lstStyle/>
          <a:p>
            <a:r>
              <a:rPr lang="en-US" dirty="0" smtClean="0"/>
              <a:t>text-indent</a:t>
            </a:r>
            <a:endParaRPr lang="en-US" dirty="0"/>
          </a:p>
          <a:p>
            <a:r>
              <a:rPr lang="en-US" dirty="0" smtClean="0"/>
              <a:t>text-align</a:t>
            </a:r>
            <a:endParaRPr lang="en-US" dirty="0"/>
          </a:p>
          <a:p>
            <a:r>
              <a:rPr lang="en-US" dirty="0" smtClean="0"/>
              <a:t>text-decoration</a:t>
            </a:r>
            <a:endParaRPr lang="en-US" dirty="0"/>
          </a:p>
          <a:p>
            <a:r>
              <a:rPr lang="en-US" dirty="0" smtClean="0"/>
              <a:t>letter-spacing</a:t>
            </a:r>
            <a:endParaRPr lang="en-US" dirty="0"/>
          </a:p>
          <a:p>
            <a:r>
              <a:rPr lang="en-US" dirty="0" smtClean="0"/>
              <a:t>text-transform</a:t>
            </a:r>
            <a:endParaRPr lang="en-US" dirty="0"/>
          </a:p>
          <a:p>
            <a:endParaRPr lang="es-ES" dirty="0"/>
          </a:p>
        </p:txBody>
      </p:sp>
      <p:sp>
        <p:nvSpPr>
          <p:cNvPr id="4" name="Rectángulo 3"/>
          <p:cNvSpPr/>
          <p:nvPr/>
        </p:nvSpPr>
        <p:spPr>
          <a:xfrm>
            <a:off x="11023090" y="6330433"/>
            <a:ext cx="1168910" cy="369332"/>
          </a:xfrm>
          <a:prstGeom prst="rect">
            <a:avLst/>
          </a:prstGeom>
        </p:spPr>
        <p:txBody>
          <a:bodyPr wrap="none">
            <a:spAutoFit/>
          </a:bodyPr>
          <a:lstStyle/>
          <a:p>
            <a:r>
              <a:rPr lang="es-ES" dirty="0" smtClean="0"/>
              <a:t>css4.html</a:t>
            </a:r>
            <a:endParaRPr lang="es-ES" dirty="0"/>
          </a:p>
        </p:txBody>
      </p:sp>
    </p:spTree>
    <p:extLst>
      <p:ext uri="{BB962C8B-B14F-4D97-AF65-F5344CB8AC3E}">
        <p14:creationId xmlns:p14="http://schemas.microsoft.com/office/powerpoint/2010/main" val="67519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Fuentes nuevas</a:t>
            </a:r>
            <a:endParaRPr lang="es-ES" dirty="0"/>
          </a:p>
        </p:txBody>
      </p:sp>
      <p:pic>
        <p:nvPicPr>
          <p:cNvPr id="5" name="Imagen 4"/>
          <p:cNvPicPr>
            <a:picLocks noChangeAspect="1"/>
          </p:cNvPicPr>
          <p:nvPr/>
        </p:nvPicPr>
        <p:blipFill>
          <a:blip r:embed="rId2"/>
          <a:stretch>
            <a:fillRect/>
          </a:stretch>
        </p:blipFill>
        <p:spPr>
          <a:xfrm>
            <a:off x="1994750" y="2053753"/>
            <a:ext cx="6985001" cy="4682997"/>
          </a:xfrm>
          <a:prstGeom prst="rect">
            <a:avLst/>
          </a:prstGeom>
        </p:spPr>
      </p:pic>
    </p:spTree>
    <p:extLst>
      <p:ext uri="{BB962C8B-B14F-4D97-AF65-F5344CB8AC3E}">
        <p14:creationId xmlns:p14="http://schemas.microsoft.com/office/powerpoint/2010/main" val="543380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Agrupación de elementos (span y div</a:t>
            </a:r>
            <a:r>
              <a:rPr lang="es-ES" dirty="0" smtClean="0"/>
              <a:t>)</a:t>
            </a:r>
            <a:endParaRPr lang="es-ES" dirty="0"/>
          </a:p>
        </p:txBody>
      </p:sp>
      <p:sp>
        <p:nvSpPr>
          <p:cNvPr id="3" name="Marcador de contenido 2"/>
          <p:cNvSpPr>
            <a:spLocks noGrp="1"/>
          </p:cNvSpPr>
          <p:nvPr>
            <p:ph idx="1"/>
          </p:nvPr>
        </p:nvSpPr>
        <p:spPr/>
        <p:txBody>
          <a:bodyPr/>
          <a:lstStyle/>
          <a:p>
            <a:r>
              <a:rPr lang="en-US" altLang="en-US" b="1" dirty="0">
                <a:solidFill>
                  <a:srgbClr val="FF0000"/>
                </a:solidFill>
                <a:latin typeface="Arial" panose="020B0604020202020204" pitchFamily="34" charset="0"/>
              </a:rPr>
              <a:t>&lt;span&gt; </a:t>
            </a:r>
            <a:r>
              <a:rPr lang="en-US" altLang="en-US" dirty="0">
                <a:latin typeface="Arial" panose="020B0604020202020204" pitchFamily="34" charset="0"/>
              </a:rPr>
              <a:t>y </a:t>
            </a:r>
            <a:r>
              <a:rPr lang="en-US" altLang="en-US" b="1" dirty="0">
                <a:solidFill>
                  <a:srgbClr val="FF0000"/>
                </a:solidFill>
                <a:latin typeface="Arial" panose="020B0604020202020204" pitchFamily="34" charset="0"/>
              </a:rPr>
              <a:t>&lt;div&gt; </a:t>
            </a:r>
            <a:r>
              <a:rPr lang="en-US" altLang="en-US" dirty="0">
                <a:latin typeface="Arial" panose="020B0604020202020204" pitchFamily="34" charset="0"/>
              </a:rPr>
              <a:t>se </a:t>
            </a:r>
            <a:r>
              <a:rPr lang="en-US" altLang="en-US" dirty="0" err="1">
                <a:latin typeface="Arial" panose="020B0604020202020204" pitchFamily="34" charset="0"/>
              </a:rPr>
              <a:t>usan</a:t>
            </a:r>
            <a:r>
              <a:rPr lang="en-US" altLang="en-US" dirty="0">
                <a:latin typeface="Arial" panose="020B0604020202020204" pitchFamily="34" charset="0"/>
              </a:rPr>
              <a:t> para </a:t>
            </a:r>
            <a:r>
              <a:rPr lang="en-US" altLang="en-US" dirty="0" err="1">
                <a:latin typeface="Arial" panose="020B0604020202020204" pitchFamily="34" charset="0"/>
              </a:rPr>
              <a:t>agrupar</a:t>
            </a:r>
            <a:r>
              <a:rPr lang="en-US" altLang="en-US" dirty="0">
                <a:latin typeface="Arial" panose="020B0604020202020204" pitchFamily="34" charset="0"/>
              </a:rPr>
              <a:t> y </a:t>
            </a:r>
            <a:r>
              <a:rPr lang="en-US" altLang="en-US" dirty="0" err="1">
                <a:latin typeface="Arial" panose="020B0604020202020204" pitchFamily="34" charset="0"/>
              </a:rPr>
              <a:t>estructurar</a:t>
            </a:r>
            <a:r>
              <a:rPr lang="en-US" altLang="en-US" dirty="0">
                <a:latin typeface="Arial" panose="020B0604020202020204" pitchFamily="34" charset="0"/>
              </a:rPr>
              <a:t> un </a:t>
            </a:r>
            <a:r>
              <a:rPr lang="en-US" altLang="en-US" dirty="0" err="1">
                <a:latin typeface="Arial" panose="020B0604020202020204" pitchFamily="34" charset="0"/>
              </a:rPr>
              <a:t>documento</a:t>
            </a:r>
            <a:r>
              <a:rPr lang="en-US" altLang="en-US" dirty="0">
                <a:latin typeface="Arial" panose="020B0604020202020204" pitchFamily="34" charset="0"/>
              </a:rPr>
              <a:t>, y se </a:t>
            </a:r>
            <a:r>
              <a:rPr lang="en-US" altLang="en-US" dirty="0" err="1">
                <a:latin typeface="Arial" panose="020B0604020202020204" pitchFamily="34" charset="0"/>
              </a:rPr>
              <a:t>usarán</a:t>
            </a:r>
            <a:r>
              <a:rPr lang="en-US" altLang="en-US" dirty="0">
                <a:latin typeface="Arial" panose="020B0604020202020204" pitchFamily="34" charset="0"/>
              </a:rPr>
              <a:t>, a menudo, junto con </a:t>
            </a:r>
            <a:r>
              <a:rPr lang="en-US" altLang="en-US" dirty="0" err="1">
                <a:latin typeface="Arial" panose="020B0604020202020204" pitchFamily="34" charset="0"/>
              </a:rPr>
              <a:t>los</a:t>
            </a:r>
            <a:r>
              <a:rPr lang="en-US" altLang="en-US" dirty="0">
                <a:latin typeface="Arial" panose="020B0604020202020204" pitchFamily="34" charset="0"/>
              </a:rPr>
              <a:t> </a:t>
            </a:r>
            <a:r>
              <a:rPr lang="en-US" altLang="en-US" dirty="0" err="1">
                <a:latin typeface="Arial" panose="020B0604020202020204" pitchFamily="34" charset="0"/>
              </a:rPr>
              <a:t>atributos</a:t>
            </a:r>
            <a:r>
              <a:rPr lang="en-US" altLang="en-US" dirty="0">
                <a:latin typeface="Arial" panose="020B0604020202020204" pitchFamily="34" charset="0"/>
              </a:rPr>
              <a:t> </a:t>
            </a:r>
            <a:r>
              <a:rPr lang="en-US" altLang="en-US" dirty="0" smtClean="0">
                <a:latin typeface="Arial" panose="020B0604020202020204" pitchFamily="34" charset="0"/>
              </a:rPr>
              <a:t>id y class.</a:t>
            </a:r>
            <a:endParaRPr lang="en-US" altLang="en-US" dirty="0">
              <a:latin typeface="Arial" panose="020B0604020202020204" pitchFamily="34" charset="0"/>
            </a:endParaRPr>
          </a:p>
          <a:p>
            <a:r>
              <a:rPr lang="es-ES" dirty="0"/>
              <a:t>El elemento </a:t>
            </a:r>
            <a:r>
              <a:rPr lang="es-ES" b="1" dirty="0">
                <a:solidFill>
                  <a:srgbClr val="FF0000"/>
                </a:solidFill>
              </a:rPr>
              <a:t>&lt;span&gt;</a:t>
            </a:r>
            <a:r>
              <a:rPr lang="es-ES" dirty="0"/>
              <a:t> </a:t>
            </a:r>
            <a:r>
              <a:rPr lang="es-ES" dirty="0" smtClean="0"/>
              <a:t>se </a:t>
            </a:r>
            <a:r>
              <a:rPr lang="es-ES" dirty="0"/>
              <a:t>podría denominar un elemento neutro que no añade nada al documento en sí. Pero con CSS </a:t>
            </a:r>
            <a:r>
              <a:rPr lang="es-ES" b="1" dirty="0">
                <a:solidFill>
                  <a:srgbClr val="FF0000"/>
                </a:solidFill>
              </a:rPr>
              <a:t>&lt;span&gt; </a:t>
            </a:r>
            <a:r>
              <a:rPr lang="es-ES" dirty="0"/>
              <a:t>se puede usar para añadir características visuales distintivas a partes específicas de texto en los documentos.</a:t>
            </a:r>
          </a:p>
        </p:txBody>
      </p:sp>
      <p:sp>
        <p:nvSpPr>
          <p:cNvPr id="5" name="Rectángulo 4"/>
          <p:cNvSpPr/>
          <p:nvPr/>
        </p:nvSpPr>
        <p:spPr>
          <a:xfrm>
            <a:off x="4280279" y="6012392"/>
            <a:ext cx="5180842" cy="369332"/>
          </a:xfrm>
          <a:prstGeom prst="rect">
            <a:avLst/>
          </a:prstGeom>
        </p:spPr>
        <p:txBody>
          <a:bodyPr wrap="none">
            <a:spAutoFit/>
          </a:bodyPr>
          <a:lstStyle/>
          <a:p>
            <a:r>
              <a:rPr lang="es-ES" dirty="0"/>
              <a:t>https://www.w3schools.com/tags/tag_span.asp</a:t>
            </a:r>
          </a:p>
        </p:txBody>
      </p:sp>
      <p:sp>
        <p:nvSpPr>
          <p:cNvPr id="6" name="Rectángulo 5"/>
          <p:cNvSpPr/>
          <p:nvPr/>
        </p:nvSpPr>
        <p:spPr>
          <a:xfrm>
            <a:off x="1511300" y="6330433"/>
            <a:ext cx="8788400" cy="369332"/>
          </a:xfrm>
          <a:prstGeom prst="rect">
            <a:avLst/>
          </a:prstGeom>
        </p:spPr>
        <p:txBody>
          <a:bodyPr wrap="square">
            <a:spAutoFit/>
          </a:bodyPr>
          <a:lstStyle/>
          <a:p>
            <a:r>
              <a:rPr lang="es-ES" dirty="0"/>
              <a:t>https://www.w3schools.com/html/tryit.asp?filename=tryhtml_inline_span</a:t>
            </a:r>
          </a:p>
        </p:txBody>
      </p:sp>
      <p:sp>
        <p:nvSpPr>
          <p:cNvPr id="7" name="Rectángulo 6"/>
          <p:cNvSpPr/>
          <p:nvPr/>
        </p:nvSpPr>
        <p:spPr>
          <a:xfrm>
            <a:off x="11023090" y="6330433"/>
            <a:ext cx="973343" cy="369332"/>
          </a:xfrm>
          <a:prstGeom prst="rect">
            <a:avLst/>
          </a:prstGeom>
        </p:spPr>
        <p:txBody>
          <a:bodyPr wrap="none">
            <a:spAutoFit/>
          </a:bodyPr>
          <a:lstStyle/>
          <a:p>
            <a:r>
              <a:rPr lang="es-ES" dirty="0" smtClean="0"/>
              <a:t>css5.html</a:t>
            </a:r>
            <a:endParaRPr lang="es-ES" dirty="0"/>
          </a:p>
        </p:txBody>
      </p:sp>
    </p:spTree>
    <p:extLst>
      <p:ext uri="{BB962C8B-B14F-4D97-AF65-F5344CB8AC3E}">
        <p14:creationId xmlns:p14="http://schemas.microsoft.com/office/powerpoint/2010/main" val="3864223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b="1" dirty="0">
                <a:solidFill>
                  <a:srgbClr val="FF0000"/>
                </a:solidFill>
                <a:latin typeface="Arial" panose="020B0604020202020204" pitchFamily="34" charset="0"/>
              </a:rPr>
              <a:t>&lt;div&gt;</a:t>
            </a:r>
            <a:endParaRPr lang="es-ES" dirty="0"/>
          </a:p>
        </p:txBody>
      </p:sp>
      <p:sp>
        <p:nvSpPr>
          <p:cNvPr id="3" name="Marcador de contenido 2"/>
          <p:cNvSpPr>
            <a:spLocks noGrp="1"/>
          </p:cNvSpPr>
          <p:nvPr>
            <p:ph idx="1"/>
          </p:nvPr>
        </p:nvSpPr>
        <p:spPr/>
        <p:txBody>
          <a:bodyPr>
            <a:normAutofit/>
          </a:bodyPr>
          <a:lstStyle/>
          <a:p>
            <a:r>
              <a:rPr lang="es-ES" dirty="0"/>
              <a:t>Sirve para crear secciones o agrupar contenidos</a:t>
            </a:r>
            <a:r>
              <a:rPr lang="es-ES" dirty="0" smtClean="0"/>
              <a:t>.</a:t>
            </a:r>
          </a:p>
          <a:p>
            <a:r>
              <a:rPr lang="es-ES" dirty="0"/>
              <a:t>La etiqueta </a:t>
            </a:r>
            <a:r>
              <a:rPr lang="es-ES" b="1" dirty="0">
                <a:solidFill>
                  <a:srgbClr val="FF0000"/>
                </a:solidFill>
              </a:rPr>
              <a:t>&lt;div&gt; </a:t>
            </a:r>
            <a:r>
              <a:rPr lang="es-ES" dirty="0"/>
              <a:t>se emplea para definir un bloque de contenido o sección de la página, para poder aplicarle diferentes estilos e incluso para realizar </a:t>
            </a:r>
            <a:r>
              <a:rPr lang="es-ES" dirty="0" err="1" smtClean="0"/>
              <a:t>operaci</a:t>
            </a:r>
            <a:endParaRPr lang="es-ES" dirty="0" smtClean="0"/>
          </a:p>
          <a:p>
            <a:r>
              <a:rPr lang="es-ES" dirty="0"/>
              <a:t> Después de un </a:t>
            </a:r>
            <a:r>
              <a:rPr lang="es-ES" b="1" dirty="0">
                <a:solidFill>
                  <a:srgbClr val="FF0000"/>
                </a:solidFill>
              </a:rPr>
              <a:t>&lt;/div&gt; </a:t>
            </a:r>
            <a:r>
              <a:rPr lang="es-ES" dirty="0"/>
              <a:t>se comienza con una nueva línea. Esa es una de las diferencias principales con </a:t>
            </a:r>
            <a:r>
              <a:rPr lang="es-ES" dirty="0" smtClean="0"/>
              <a:t>la </a:t>
            </a:r>
            <a:r>
              <a:rPr lang="es-ES" dirty="0"/>
              <a:t>etiqueta </a:t>
            </a:r>
            <a:r>
              <a:rPr lang="es-ES" b="1" dirty="0">
                <a:solidFill>
                  <a:srgbClr val="FF0000"/>
                </a:solidFill>
              </a:rPr>
              <a:t>&lt;span&gt;</a:t>
            </a:r>
            <a:r>
              <a:rPr lang="es-ES" dirty="0"/>
              <a:t>. </a:t>
            </a:r>
          </a:p>
        </p:txBody>
      </p:sp>
      <p:sp>
        <p:nvSpPr>
          <p:cNvPr id="4" name="Rectángulo 3"/>
          <p:cNvSpPr/>
          <p:nvPr/>
        </p:nvSpPr>
        <p:spPr>
          <a:xfrm>
            <a:off x="11023090" y="6329889"/>
            <a:ext cx="1168910" cy="369332"/>
          </a:xfrm>
          <a:prstGeom prst="rect">
            <a:avLst/>
          </a:prstGeom>
        </p:spPr>
        <p:txBody>
          <a:bodyPr wrap="none">
            <a:spAutoFit/>
          </a:bodyPr>
          <a:lstStyle/>
          <a:p>
            <a:r>
              <a:rPr lang="es-ES" dirty="0" smtClean="0"/>
              <a:t>css5.html</a:t>
            </a:r>
            <a:endParaRPr lang="es-ES" dirty="0"/>
          </a:p>
        </p:txBody>
      </p:sp>
    </p:spTree>
    <p:extLst>
      <p:ext uri="{BB962C8B-B14F-4D97-AF65-F5344CB8AC3E}">
        <p14:creationId xmlns:p14="http://schemas.microsoft.com/office/powerpoint/2010/main" val="265256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modelo</a:t>
            </a:r>
            <a:r>
              <a:rPr lang="en-US" dirty="0"/>
              <a:t> de </a:t>
            </a:r>
            <a:r>
              <a:rPr lang="en-US" dirty="0" err="1" smtClean="0"/>
              <a:t>caja</a:t>
            </a:r>
            <a:endParaRPr lang="es-ES" dirty="0"/>
          </a:p>
        </p:txBody>
      </p:sp>
      <p:sp>
        <p:nvSpPr>
          <p:cNvPr id="3" name="Marcador de contenido 2"/>
          <p:cNvSpPr>
            <a:spLocks noGrp="1"/>
          </p:cNvSpPr>
          <p:nvPr>
            <p:ph idx="1"/>
          </p:nvPr>
        </p:nvSpPr>
        <p:spPr/>
        <p:txBody>
          <a:bodyPr/>
          <a:lstStyle/>
          <a:p>
            <a:r>
              <a:rPr lang="es-ES" dirty="0"/>
              <a:t>El modelo de caja en CSS describe las cajas que se generan a partir de los elementos HTML. El modelo de caja también contiene opciones detalladas en lo referente al ajuste de márgenes, bordes, relleno (</a:t>
            </a:r>
            <a:r>
              <a:rPr lang="es-ES" dirty="0" err="1"/>
              <a:t>padding</a:t>
            </a:r>
            <a:r>
              <a:rPr lang="es-ES" dirty="0"/>
              <a:t>) y contenido de cada elemento. La siguiente imagen muestra cómo se construye el modelo de caja: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5627" y="4140200"/>
            <a:ext cx="3273136" cy="2489200"/>
          </a:xfrm>
          <a:prstGeom prst="rect">
            <a:avLst/>
          </a:prstGeom>
        </p:spPr>
      </p:pic>
      <p:sp>
        <p:nvSpPr>
          <p:cNvPr id="5" name="Rectángulo 4"/>
          <p:cNvSpPr/>
          <p:nvPr/>
        </p:nvSpPr>
        <p:spPr>
          <a:xfrm>
            <a:off x="11023090" y="6329889"/>
            <a:ext cx="1168910" cy="369332"/>
          </a:xfrm>
          <a:prstGeom prst="rect">
            <a:avLst/>
          </a:prstGeom>
        </p:spPr>
        <p:txBody>
          <a:bodyPr wrap="none">
            <a:spAutoFit/>
          </a:bodyPr>
          <a:lstStyle/>
          <a:p>
            <a:r>
              <a:rPr lang="es-ES" dirty="0" smtClean="0"/>
              <a:t>css6.html</a:t>
            </a:r>
            <a:endParaRPr lang="es-ES" dirty="0"/>
          </a:p>
        </p:txBody>
      </p:sp>
    </p:spTree>
    <p:extLst>
      <p:ext uri="{BB962C8B-B14F-4D97-AF65-F5344CB8AC3E}">
        <p14:creationId xmlns:p14="http://schemas.microsoft.com/office/powerpoint/2010/main" val="3008927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pseudo-</a:t>
            </a:r>
            <a:r>
              <a:rPr lang="en-US" dirty="0" err="1" smtClean="0"/>
              <a:t>clase</a:t>
            </a:r>
            <a:endParaRPr lang="es-ES" dirty="0"/>
          </a:p>
        </p:txBody>
      </p:sp>
      <p:sp>
        <p:nvSpPr>
          <p:cNvPr id="3" name="Marcador de contenido 2"/>
          <p:cNvSpPr>
            <a:spLocks noGrp="1"/>
          </p:cNvSpPr>
          <p:nvPr>
            <p:ph idx="1"/>
          </p:nvPr>
        </p:nvSpPr>
        <p:spPr/>
        <p:txBody>
          <a:bodyPr/>
          <a:lstStyle/>
          <a:p>
            <a:r>
              <a:rPr lang="es-ES" dirty="0" smtClean="0"/>
              <a:t>Permite </a:t>
            </a:r>
            <a:r>
              <a:rPr lang="es-ES" dirty="0"/>
              <a:t>tener en cuenta diferentes condiciones o eventos al definir una propiedad para una etiqueta HTML.</a:t>
            </a:r>
          </a:p>
        </p:txBody>
      </p:sp>
      <p:sp>
        <p:nvSpPr>
          <p:cNvPr id="4" name="Rectángulo 3"/>
          <p:cNvSpPr/>
          <p:nvPr/>
        </p:nvSpPr>
        <p:spPr>
          <a:xfrm>
            <a:off x="5487251" y="3371334"/>
            <a:ext cx="6116996" cy="369332"/>
          </a:xfrm>
          <a:prstGeom prst="rect">
            <a:avLst/>
          </a:prstGeom>
        </p:spPr>
        <p:txBody>
          <a:bodyPr wrap="none">
            <a:spAutoFit/>
          </a:bodyPr>
          <a:lstStyle/>
          <a:p>
            <a:r>
              <a:rPr lang="es-ES" dirty="0"/>
              <a:t>https://www.w3schools.com/css/css_pseudo_classes.asp</a:t>
            </a:r>
          </a:p>
        </p:txBody>
      </p:sp>
    </p:spTree>
    <p:extLst>
      <p:ext uri="{BB962C8B-B14F-4D97-AF65-F5344CB8AC3E}">
        <p14:creationId xmlns:p14="http://schemas.microsoft.com/office/powerpoint/2010/main" val="59755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Hojas de estilo en cascada</a:t>
            </a:r>
          </a:p>
        </p:txBody>
      </p:sp>
      <p:sp>
        <p:nvSpPr>
          <p:cNvPr id="5" name="Marcador de texto 4"/>
          <p:cNvSpPr>
            <a:spLocks noGrp="1"/>
          </p:cNvSpPr>
          <p:nvPr>
            <p:ph type="body" sz="half" idx="2"/>
          </p:nvPr>
        </p:nvSpPr>
        <p:spPr/>
        <p:txBody>
          <a:bodyPr/>
          <a:lstStyle/>
          <a:p>
            <a:r>
              <a:rPr lang="es-ES" dirty="0" smtClean="0"/>
              <a:t>CSS</a:t>
            </a:r>
            <a:endParaRPr lang="es-ES" dirty="0"/>
          </a:p>
        </p:txBody>
      </p:sp>
    </p:spTree>
    <p:extLst>
      <p:ext uri="{BB962C8B-B14F-4D97-AF65-F5344CB8AC3E}">
        <p14:creationId xmlns:p14="http://schemas.microsoft.com/office/powerpoint/2010/main" val="422566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 a CSS</a:t>
            </a:r>
            <a:endParaRPr lang="es-ES" dirty="0"/>
          </a:p>
        </p:txBody>
      </p:sp>
      <p:sp>
        <p:nvSpPr>
          <p:cNvPr id="3" name="Marcador de contenido 2"/>
          <p:cNvSpPr>
            <a:spLocks noGrp="1"/>
          </p:cNvSpPr>
          <p:nvPr>
            <p:ph idx="1"/>
          </p:nvPr>
        </p:nvSpPr>
        <p:spPr/>
        <p:txBody>
          <a:bodyPr/>
          <a:lstStyle/>
          <a:p>
            <a:r>
              <a:rPr lang="es-ES" dirty="0"/>
              <a:t>CSS son las siglas de </a:t>
            </a:r>
            <a:r>
              <a:rPr lang="es-ES" b="1" dirty="0">
                <a:solidFill>
                  <a:srgbClr val="FF0000"/>
                </a:solidFill>
              </a:rPr>
              <a:t>C</a:t>
            </a:r>
            <a:r>
              <a:rPr lang="es-ES" dirty="0"/>
              <a:t>ascade </a:t>
            </a:r>
            <a:r>
              <a:rPr lang="es-ES" b="1" dirty="0">
                <a:solidFill>
                  <a:srgbClr val="FF0000"/>
                </a:solidFill>
              </a:rPr>
              <a:t>S</a:t>
            </a:r>
            <a:r>
              <a:rPr lang="es-ES" dirty="0"/>
              <a:t>tyle </a:t>
            </a:r>
            <a:r>
              <a:rPr lang="es-ES" b="1" dirty="0">
                <a:solidFill>
                  <a:srgbClr val="FF0000"/>
                </a:solidFill>
              </a:rPr>
              <a:t>S</a:t>
            </a:r>
            <a:r>
              <a:rPr lang="es-ES" dirty="0"/>
              <a:t>heet que traducido significa hojas de estilo en cascada</a:t>
            </a:r>
            <a:r>
              <a:rPr lang="es-ES" dirty="0" smtClean="0"/>
              <a:t>.</a:t>
            </a:r>
          </a:p>
          <a:p>
            <a:r>
              <a:rPr lang="es-ES" dirty="0"/>
              <a:t>Las hojas de estilo es una tecnología que </a:t>
            </a:r>
            <a:r>
              <a:rPr lang="es-ES" dirty="0" smtClean="0"/>
              <a:t>permite </a:t>
            </a:r>
            <a:r>
              <a:rPr lang="es-ES" dirty="0"/>
              <a:t>controlar la apariencia de una página web. CSS describe como los elementos dispuestos en la página son presentados al usuario.</a:t>
            </a:r>
          </a:p>
        </p:txBody>
      </p:sp>
      <p:sp>
        <p:nvSpPr>
          <p:cNvPr id="4" name="Rectángulo 3"/>
          <p:cNvSpPr/>
          <p:nvPr/>
        </p:nvSpPr>
        <p:spPr>
          <a:xfrm>
            <a:off x="6878846" y="6438896"/>
            <a:ext cx="5216108" cy="369332"/>
          </a:xfrm>
          <a:prstGeom prst="rect">
            <a:avLst/>
          </a:prstGeom>
        </p:spPr>
        <p:txBody>
          <a:bodyPr wrap="none">
            <a:spAutoFit/>
          </a:bodyPr>
          <a:lstStyle/>
          <a:p>
            <a:r>
              <a:rPr lang="es-ES" dirty="0"/>
              <a:t>https://www.w3schools.com/html/html_css.asp</a:t>
            </a:r>
          </a:p>
        </p:txBody>
      </p:sp>
    </p:spTree>
    <p:extLst>
      <p:ext uri="{BB962C8B-B14F-4D97-AF65-F5344CB8AC3E}">
        <p14:creationId xmlns:p14="http://schemas.microsoft.com/office/powerpoint/2010/main" val="334981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025779" cy="1080938"/>
          </a:xfrm>
        </p:spPr>
        <p:txBody>
          <a:bodyPr/>
          <a:lstStyle/>
          <a:p>
            <a:r>
              <a:rPr lang="es-ES" dirty="0" smtClean="0"/>
              <a:t>Definición </a:t>
            </a:r>
            <a:r>
              <a:rPr lang="es-ES" dirty="0"/>
              <a:t>de estilos </a:t>
            </a:r>
            <a:r>
              <a:rPr lang="es-ES" b="1" dirty="0">
                <a:solidFill>
                  <a:srgbClr val="FF0000"/>
                </a:solidFill>
              </a:rPr>
              <a:t>Inline </a:t>
            </a:r>
          </a:p>
        </p:txBody>
      </p:sp>
      <p:sp>
        <p:nvSpPr>
          <p:cNvPr id="3" name="Marcador de contenido 2"/>
          <p:cNvSpPr>
            <a:spLocks noGrp="1"/>
          </p:cNvSpPr>
          <p:nvPr>
            <p:ph idx="1"/>
          </p:nvPr>
        </p:nvSpPr>
        <p:spPr/>
        <p:txBody>
          <a:bodyPr/>
          <a:lstStyle/>
          <a:p>
            <a:r>
              <a:rPr lang="es-ES" dirty="0"/>
              <a:t>Atributo </a:t>
            </a:r>
            <a:r>
              <a:rPr lang="es-ES" b="1" dirty="0" smtClean="0">
                <a:solidFill>
                  <a:srgbClr val="FF0000"/>
                </a:solidFill>
              </a:rPr>
              <a:t>style</a:t>
            </a:r>
            <a:endParaRPr lang="es-ES" b="1" dirty="0">
              <a:solidFill>
                <a:srgbClr val="FF0000"/>
              </a:solidFill>
            </a:endParaRPr>
          </a:p>
        </p:txBody>
      </p:sp>
      <p:sp>
        <p:nvSpPr>
          <p:cNvPr id="6" name="Rectángulo 5"/>
          <p:cNvSpPr/>
          <p:nvPr/>
        </p:nvSpPr>
        <p:spPr>
          <a:xfrm>
            <a:off x="8179748" y="6254230"/>
            <a:ext cx="3459152" cy="646331"/>
          </a:xfrm>
          <a:prstGeom prst="rect">
            <a:avLst/>
          </a:prstGeom>
        </p:spPr>
        <p:txBody>
          <a:bodyPr wrap="none">
            <a:spAutoFit/>
          </a:bodyPr>
          <a:lstStyle/>
          <a:p>
            <a:r>
              <a:rPr lang="es-ES" dirty="0"/>
              <a:t>https://www.w3schools.com/cssref</a:t>
            </a:r>
            <a:r>
              <a:rPr lang="es-ES" dirty="0" smtClean="0"/>
              <a:t>/</a:t>
            </a:r>
          </a:p>
          <a:p>
            <a:r>
              <a:rPr lang="es-ES" dirty="0" smtClean="0"/>
              <a:t>css1.html</a:t>
            </a:r>
            <a:endParaRPr lang="es-ES" dirty="0"/>
          </a:p>
        </p:txBody>
      </p:sp>
      <p:pic>
        <p:nvPicPr>
          <p:cNvPr id="7" name="Imagen 6"/>
          <p:cNvPicPr>
            <a:picLocks noChangeAspect="1"/>
          </p:cNvPicPr>
          <p:nvPr/>
        </p:nvPicPr>
        <p:blipFill>
          <a:blip r:embed="rId2"/>
          <a:stretch>
            <a:fillRect/>
          </a:stretch>
        </p:blipFill>
        <p:spPr>
          <a:xfrm>
            <a:off x="680321" y="3426660"/>
            <a:ext cx="5905446" cy="1843840"/>
          </a:xfrm>
          <a:prstGeom prst="rect">
            <a:avLst/>
          </a:prstGeom>
        </p:spPr>
      </p:pic>
    </p:spTree>
    <p:extLst>
      <p:ext uri="{BB962C8B-B14F-4D97-AF65-F5344CB8AC3E}">
        <p14:creationId xmlns:p14="http://schemas.microsoft.com/office/powerpoint/2010/main" val="222554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025779" cy="1080938"/>
          </a:xfrm>
        </p:spPr>
        <p:txBody>
          <a:bodyPr/>
          <a:lstStyle/>
          <a:p>
            <a:r>
              <a:rPr lang="es-ES" dirty="0" smtClean="0"/>
              <a:t>Definición </a:t>
            </a:r>
            <a:r>
              <a:rPr lang="es-ES" dirty="0"/>
              <a:t>de estilos </a:t>
            </a:r>
            <a:r>
              <a:rPr lang="es-ES" b="1" dirty="0">
                <a:solidFill>
                  <a:srgbClr val="FF0000"/>
                </a:solidFill>
              </a:rPr>
              <a:t>Internal </a:t>
            </a:r>
          </a:p>
        </p:txBody>
      </p:sp>
      <p:sp>
        <p:nvSpPr>
          <p:cNvPr id="3" name="Marcador de contenido 2"/>
          <p:cNvSpPr>
            <a:spLocks noGrp="1"/>
          </p:cNvSpPr>
          <p:nvPr>
            <p:ph idx="1"/>
          </p:nvPr>
        </p:nvSpPr>
        <p:spPr/>
        <p:txBody>
          <a:bodyPr/>
          <a:lstStyle/>
          <a:p>
            <a:r>
              <a:rPr lang="es-ES" dirty="0" smtClean="0"/>
              <a:t>Etiqueta </a:t>
            </a:r>
            <a:r>
              <a:rPr lang="es-ES" b="1" dirty="0" smtClean="0">
                <a:solidFill>
                  <a:srgbClr val="FF0000"/>
                </a:solidFill>
              </a:rPr>
              <a:t>&lt;style&gt;			</a:t>
            </a:r>
          </a:p>
          <a:p>
            <a:pPr marL="0" indent="0">
              <a:buNone/>
            </a:pPr>
            <a:endParaRPr lang="es-ES" b="1" dirty="0">
              <a:solidFill>
                <a:srgbClr val="FF0000"/>
              </a:solidFill>
            </a:endParaRPr>
          </a:p>
          <a:p>
            <a:endParaRPr lang="es-ES" b="1" dirty="0" smtClean="0">
              <a:solidFill>
                <a:srgbClr val="FF0000"/>
              </a:solidFill>
            </a:endParaRPr>
          </a:p>
        </p:txBody>
      </p:sp>
      <p:pic>
        <p:nvPicPr>
          <p:cNvPr id="5" name="Imagen 4"/>
          <p:cNvPicPr>
            <a:picLocks noChangeAspect="1"/>
          </p:cNvPicPr>
          <p:nvPr/>
        </p:nvPicPr>
        <p:blipFill>
          <a:blip r:embed="rId2"/>
          <a:stretch>
            <a:fillRect/>
          </a:stretch>
        </p:blipFill>
        <p:spPr>
          <a:xfrm>
            <a:off x="680321" y="3122118"/>
            <a:ext cx="5063338" cy="2656382"/>
          </a:xfrm>
          <a:prstGeom prst="rect">
            <a:avLst/>
          </a:prstGeom>
        </p:spPr>
      </p:pic>
      <p:sp>
        <p:nvSpPr>
          <p:cNvPr id="8" name="Rectángulo 7"/>
          <p:cNvSpPr/>
          <p:nvPr/>
        </p:nvSpPr>
        <p:spPr>
          <a:xfrm>
            <a:off x="6828427" y="3122118"/>
            <a:ext cx="3028393" cy="1754326"/>
          </a:xfrm>
          <a:prstGeom prst="rect">
            <a:avLst/>
          </a:prstGeom>
        </p:spPr>
        <p:txBody>
          <a:bodyPr wrap="none">
            <a:spAutoFit/>
          </a:bodyPr>
          <a:lstStyle/>
          <a:p>
            <a:r>
              <a:rPr lang="es-ES" dirty="0" smtClean="0"/>
              <a:t>inicializar</a:t>
            </a:r>
            <a:r>
              <a:rPr lang="en-US" dirty="0" smtClean="0"/>
              <a:t>  </a:t>
            </a:r>
            <a:r>
              <a:rPr lang="es-ES" dirty="0" smtClean="0"/>
              <a:t>propiedades</a:t>
            </a:r>
          </a:p>
          <a:p>
            <a:r>
              <a:rPr lang="en-US" b="1" dirty="0" smtClean="0"/>
              <a:t>…</a:t>
            </a:r>
            <a:r>
              <a:rPr lang="es-ES" b="1" dirty="0" smtClean="0"/>
              <a:t>Agrupación</a:t>
            </a:r>
            <a:r>
              <a:rPr lang="en-US" b="1" dirty="0" smtClean="0"/>
              <a:t> </a:t>
            </a:r>
          </a:p>
          <a:p>
            <a:r>
              <a:rPr lang="es-ES" b="1" dirty="0" smtClean="0"/>
              <a:t>Definición</a:t>
            </a:r>
            <a:r>
              <a:rPr lang="en-US" b="1" dirty="0" smtClean="0"/>
              <a:t> </a:t>
            </a:r>
            <a:r>
              <a:rPr lang="en-US" b="1" dirty="0"/>
              <a:t>de </a:t>
            </a:r>
            <a:r>
              <a:rPr lang="es-ES" b="1" dirty="0" smtClean="0"/>
              <a:t>varias</a:t>
            </a:r>
            <a:r>
              <a:rPr lang="en-US" b="1" dirty="0" smtClean="0"/>
              <a:t> </a:t>
            </a:r>
            <a:r>
              <a:rPr lang="es-ES" b="1" dirty="0" smtClean="0"/>
              <a:t>reglas</a:t>
            </a:r>
          </a:p>
          <a:p>
            <a:r>
              <a:rPr lang="es-ES" b="1" dirty="0" smtClean="0"/>
              <a:t>Herencia</a:t>
            </a:r>
          </a:p>
          <a:p>
            <a:endParaRPr lang="en-US" b="1" dirty="0"/>
          </a:p>
          <a:p>
            <a:endParaRPr lang="es-ES" dirty="0"/>
          </a:p>
        </p:txBody>
      </p:sp>
      <p:sp>
        <p:nvSpPr>
          <p:cNvPr id="4" name="Rectángulo 3"/>
          <p:cNvSpPr/>
          <p:nvPr/>
        </p:nvSpPr>
        <p:spPr>
          <a:xfrm>
            <a:off x="10321037" y="6094968"/>
            <a:ext cx="1632178" cy="646331"/>
          </a:xfrm>
          <a:prstGeom prst="rect">
            <a:avLst/>
          </a:prstGeom>
        </p:spPr>
        <p:txBody>
          <a:bodyPr wrap="none">
            <a:spAutoFit/>
          </a:bodyPr>
          <a:lstStyle/>
          <a:p>
            <a:r>
              <a:rPr lang="es-ES" dirty="0" smtClean="0"/>
              <a:t>css2.html</a:t>
            </a:r>
          </a:p>
          <a:p>
            <a:r>
              <a:rPr lang="es-ES" dirty="0" smtClean="0"/>
              <a:t>agrupando.html</a:t>
            </a:r>
            <a:endParaRPr lang="es-ES" dirty="0"/>
          </a:p>
        </p:txBody>
      </p:sp>
    </p:spTree>
    <p:extLst>
      <p:ext uri="{BB962C8B-B14F-4D97-AF65-F5344CB8AC3E}">
        <p14:creationId xmlns:p14="http://schemas.microsoft.com/office/powerpoint/2010/main" val="314710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025779" cy="1080938"/>
          </a:xfrm>
        </p:spPr>
        <p:txBody>
          <a:bodyPr/>
          <a:lstStyle/>
          <a:p>
            <a:r>
              <a:rPr lang="es-ES" dirty="0" smtClean="0"/>
              <a:t>Definición </a:t>
            </a:r>
            <a:r>
              <a:rPr lang="es-ES" dirty="0"/>
              <a:t>de estilos </a:t>
            </a:r>
            <a:r>
              <a:rPr lang="es-ES" b="1" dirty="0" smtClean="0">
                <a:solidFill>
                  <a:srgbClr val="FF0000"/>
                </a:solidFill>
              </a:rPr>
              <a:t>External</a:t>
            </a:r>
            <a:endParaRPr lang="es-ES" b="1" dirty="0">
              <a:solidFill>
                <a:srgbClr val="FF0000"/>
              </a:solidFill>
            </a:endParaRPr>
          </a:p>
        </p:txBody>
      </p:sp>
      <p:sp>
        <p:nvSpPr>
          <p:cNvPr id="3" name="Marcador de contenido 2"/>
          <p:cNvSpPr>
            <a:spLocks noGrp="1"/>
          </p:cNvSpPr>
          <p:nvPr>
            <p:ph idx="1"/>
          </p:nvPr>
        </p:nvSpPr>
        <p:spPr/>
        <p:txBody>
          <a:bodyPr/>
          <a:lstStyle/>
          <a:p>
            <a:r>
              <a:rPr lang="es-ES" dirty="0" smtClean="0"/>
              <a:t>Etiqueta </a:t>
            </a:r>
            <a:r>
              <a:rPr lang="es-ES" b="1" dirty="0" smtClean="0">
                <a:solidFill>
                  <a:srgbClr val="FF0000"/>
                </a:solidFill>
              </a:rPr>
              <a:t>&lt;link&gt;			</a:t>
            </a:r>
          </a:p>
          <a:p>
            <a:pPr marL="0" indent="0">
              <a:buNone/>
            </a:pPr>
            <a:endParaRPr lang="es-ES" b="1" dirty="0">
              <a:solidFill>
                <a:srgbClr val="FF0000"/>
              </a:solidFill>
            </a:endParaRPr>
          </a:p>
          <a:p>
            <a:endParaRPr lang="es-ES" b="1" dirty="0" smtClean="0">
              <a:solidFill>
                <a:srgbClr val="FF0000"/>
              </a:solidFill>
            </a:endParaRPr>
          </a:p>
        </p:txBody>
      </p:sp>
      <p:pic>
        <p:nvPicPr>
          <p:cNvPr id="4" name="Imagen 3"/>
          <p:cNvPicPr>
            <a:picLocks noChangeAspect="1"/>
          </p:cNvPicPr>
          <p:nvPr/>
        </p:nvPicPr>
        <p:blipFill>
          <a:blip r:embed="rId3"/>
          <a:stretch>
            <a:fillRect/>
          </a:stretch>
        </p:blipFill>
        <p:spPr>
          <a:xfrm>
            <a:off x="680321" y="3182937"/>
            <a:ext cx="6305550" cy="2981325"/>
          </a:xfrm>
          <a:prstGeom prst="rect">
            <a:avLst/>
          </a:prstGeom>
        </p:spPr>
      </p:pic>
      <p:sp>
        <p:nvSpPr>
          <p:cNvPr id="6" name="Rectángulo 5"/>
          <p:cNvSpPr/>
          <p:nvPr/>
        </p:nvSpPr>
        <p:spPr>
          <a:xfrm>
            <a:off x="10892537" y="6488668"/>
            <a:ext cx="1011174" cy="369332"/>
          </a:xfrm>
          <a:prstGeom prst="rect">
            <a:avLst/>
          </a:prstGeom>
        </p:spPr>
        <p:txBody>
          <a:bodyPr wrap="none">
            <a:spAutoFit/>
          </a:bodyPr>
          <a:lstStyle/>
          <a:p>
            <a:r>
              <a:rPr lang="es-ES" dirty="0" smtClean="0"/>
              <a:t>Estilos.css</a:t>
            </a:r>
            <a:endParaRPr lang="es-ES" dirty="0"/>
          </a:p>
        </p:txBody>
      </p:sp>
    </p:spTree>
    <p:extLst>
      <p:ext uri="{BB962C8B-B14F-4D97-AF65-F5344CB8AC3E}">
        <p14:creationId xmlns:p14="http://schemas.microsoft.com/office/powerpoint/2010/main" val="363587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Definición de estilos por medio de </a:t>
            </a:r>
            <a:r>
              <a:rPr lang="es-ES" dirty="0" smtClean="0"/>
              <a:t>clases</a:t>
            </a:r>
            <a:endParaRPr lang="es-ES" dirty="0"/>
          </a:p>
        </p:txBody>
      </p:sp>
      <p:sp>
        <p:nvSpPr>
          <p:cNvPr id="5" name="Marcador de contenido 4"/>
          <p:cNvSpPr>
            <a:spLocks noGrp="1"/>
          </p:cNvSpPr>
          <p:nvPr>
            <p:ph idx="1"/>
          </p:nvPr>
        </p:nvSpPr>
        <p:spPr/>
        <p:txBody>
          <a:bodyPr/>
          <a:lstStyle/>
          <a:p>
            <a:r>
              <a:rPr lang="es-ES" dirty="0"/>
              <a:t>En muchas situaciones una regla de estilo puede ser igual para un conjunto de elementos HTML, en esos casos conviene plantear una regla de estilo con un nombre genérico que posteriormente se puede aplicar a varios elementos de HTML.</a:t>
            </a:r>
          </a:p>
          <a:p>
            <a:r>
              <a:rPr lang="es-ES" dirty="0"/>
              <a:t>Para </a:t>
            </a:r>
            <a:r>
              <a:rPr lang="es-ES" dirty="0" smtClean="0"/>
              <a:t>especificar de </a:t>
            </a:r>
            <a:r>
              <a:rPr lang="es-ES" dirty="0"/>
              <a:t>una regla de estilo por medio de una clase creamos un nombre de clase y le antecedemos el </a:t>
            </a:r>
            <a:r>
              <a:rPr lang="es-ES" dirty="0" smtClean="0"/>
              <a:t>carácter </a:t>
            </a:r>
            <a:r>
              <a:rPr lang="es-ES" b="1" dirty="0">
                <a:solidFill>
                  <a:srgbClr val="FF0000"/>
                </a:solidFill>
              </a:rPr>
              <a:t>punto</a:t>
            </a:r>
            <a:r>
              <a:rPr lang="es-ES" dirty="0"/>
              <a:t>:</a:t>
            </a:r>
          </a:p>
          <a:p>
            <a:endParaRPr lang="es-ES" dirty="0"/>
          </a:p>
        </p:txBody>
      </p:sp>
      <p:pic>
        <p:nvPicPr>
          <p:cNvPr id="6" name="Imagen 5"/>
          <p:cNvPicPr>
            <a:picLocks noChangeAspect="1"/>
          </p:cNvPicPr>
          <p:nvPr/>
        </p:nvPicPr>
        <p:blipFill>
          <a:blip r:embed="rId2"/>
          <a:stretch>
            <a:fillRect/>
          </a:stretch>
        </p:blipFill>
        <p:spPr>
          <a:xfrm>
            <a:off x="1141412" y="5318918"/>
            <a:ext cx="2992302" cy="1249363"/>
          </a:xfrm>
          <a:prstGeom prst="rect">
            <a:avLst/>
          </a:prstGeom>
        </p:spPr>
      </p:pic>
      <p:pic>
        <p:nvPicPr>
          <p:cNvPr id="7" name="Imagen 6"/>
          <p:cNvPicPr>
            <a:picLocks noChangeAspect="1"/>
          </p:cNvPicPr>
          <p:nvPr/>
        </p:nvPicPr>
        <p:blipFill>
          <a:blip r:embed="rId3"/>
          <a:stretch>
            <a:fillRect/>
          </a:stretch>
        </p:blipFill>
        <p:spPr>
          <a:xfrm>
            <a:off x="4518747" y="5329236"/>
            <a:ext cx="6143630" cy="614363"/>
          </a:xfrm>
          <a:prstGeom prst="rect">
            <a:avLst/>
          </a:prstGeom>
        </p:spPr>
      </p:pic>
    </p:spTree>
    <p:extLst>
      <p:ext uri="{BB962C8B-B14F-4D97-AF65-F5344CB8AC3E}">
        <p14:creationId xmlns:p14="http://schemas.microsoft.com/office/powerpoint/2010/main" val="214582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Definición de estilos por medio de </a:t>
            </a:r>
            <a:r>
              <a:rPr lang="es-ES" dirty="0" smtClean="0"/>
              <a:t>id</a:t>
            </a:r>
            <a:endParaRPr lang="es-ES" dirty="0"/>
          </a:p>
        </p:txBody>
      </p:sp>
      <p:sp>
        <p:nvSpPr>
          <p:cNvPr id="5" name="Marcador de contenido 4"/>
          <p:cNvSpPr>
            <a:spLocks noGrp="1"/>
          </p:cNvSpPr>
          <p:nvPr>
            <p:ph idx="1"/>
          </p:nvPr>
        </p:nvSpPr>
        <p:spPr/>
        <p:txBody>
          <a:bodyPr/>
          <a:lstStyle/>
          <a:p>
            <a:r>
              <a:rPr lang="es-ES" dirty="0"/>
              <a:t>La diferencia fundamental en la definición de un estilo por medio de id con respecto a las clases, es que sólo podremos aplicar dicho estilo a una solo elemento HTML dentro de la página, ya que todos los id que se definen en una página HTML deben tener nombres distintos</a:t>
            </a:r>
            <a:r>
              <a:rPr lang="es-ES" dirty="0" smtClean="0"/>
              <a:t>.</a:t>
            </a:r>
          </a:p>
          <a:p>
            <a:r>
              <a:rPr lang="es-ES" dirty="0" smtClean="0"/>
              <a:t>Para </a:t>
            </a:r>
            <a:r>
              <a:rPr lang="es-ES" dirty="0"/>
              <a:t>definir un estilo por medio de id </a:t>
            </a:r>
            <a:r>
              <a:rPr lang="es-ES" dirty="0" smtClean="0"/>
              <a:t>creamos </a:t>
            </a:r>
            <a:r>
              <a:rPr lang="es-ES" dirty="0"/>
              <a:t>un nombre de clase y le antecedemos el carácter </a:t>
            </a:r>
            <a:r>
              <a:rPr lang="es-ES" b="1" dirty="0" smtClean="0">
                <a:solidFill>
                  <a:srgbClr val="FF0000"/>
                </a:solidFill>
              </a:rPr>
              <a:t>numeral.</a:t>
            </a:r>
            <a:endParaRPr lang="es-ES" b="1" dirty="0">
              <a:solidFill>
                <a:srgbClr val="FF0000"/>
              </a:solidFill>
            </a:endParaRPr>
          </a:p>
          <a:p>
            <a:endParaRPr lang="es-ES" dirty="0"/>
          </a:p>
          <a:p>
            <a:endParaRPr lang="es-ES" dirty="0"/>
          </a:p>
        </p:txBody>
      </p:sp>
      <p:sp>
        <p:nvSpPr>
          <p:cNvPr id="4" name="Rectángulo 3"/>
          <p:cNvSpPr/>
          <p:nvPr/>
        </p:nvSpPr>
        <p:spPr>
          <a:xfrm>
            <a:off x="10892537" y="6488668"/>
            <a:ext cx="973343" cy="369332"/>
          </a:xfrm>
          <a:prstGeom prst="rect">
            <a:avLst/>
          </a:prstGeom>
        </p:spPr>
        <p:txBody>
          <a:bodyPr wrap="none">
            <a:spAutoFit/>
          </a:bodyPr>
          <a:lstStyle/>
          <a:p>
            <a:r>
              <a:rPr lang="es-ES" dirty="0" smtClean="0"/>
              <a:t>css3.html</a:t>
            </a:r>
            <a:endParaRPr lang="es-ES" dirty="0"/>
          </a:p>
        </p:txBody>
      </p:sp>
    </p:spTree>
    <p:extLst>
      <p:ext uri="{BB962C8B-B14F-4D97-AF65-F5344CB8AC3E}">
        <p14:creationId xmlns:p14="http://schemas.microsoft.com/office/powerpoint/2010/main" val="195097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Colores</a:t>
            </a:r>
            <a:r>
              <a:rPr lang="en-US" b="1" dirty="0" smtClean="0"/>
              <a:t> </a:t>
            </a:r>
            <a:r>
              <a:rPr lang="en-US" b="1" dirty="0"/>
              <a:t>y </a:t>
            </a:r>
            <a:r>
              <a:rPr lang="es-ES" b="1" dirty="0" smtClean="0"/>
              <a:t>fondos</a:t>
            </a:r>
            <a:endParaRPr lang="es-ES" b="1" dirty="0"/>
          </a:p>
        </p:txBody>
      </p:sp>
      <p:sp>
        <p:nvSpPr>
          <p:cNvPr id="3" name="Marcador de contenido 2"/>
          <p:cNvSpPr>
            <a:spLocks noGrp="1"/>
          </p:cNvSpPr>
          <p:nvPr>
            <p:ph idx="1"/>
          </p:nvPr>
        </p:nvSpPr>
        <p:spPr/>
        <p:txBody>
          <a:bodyPr>
            <a:normAutofit fontScale="92500" lnSpcReduction="20000"/>
          </a:bodyPr>
          <a:lstStyle/>
          <a:p>
            <a:r>
              <a:rPr lang="en-US" dirty="0" smtClean="0"/>
              <a:t>color</a:t>
            </a:r>
            <a:endParaRPr lang="en-US" dirty="0"/>
          </a:p>
          <a:p>
            <a:r>
              <a:rPr lang="en-US" dirty="0" smtClean="0"/>
              <a:t>background-color</a:t>
            </a:r>
            <a:endParaRPr lang="en-US" dirty="0"/>
          </a:p>
          <a:p>
            <a:r>
              <a:rPr lang="en-US" dirty="0" smtClean="0"/>
              <a:t>background-image</a:t>
            </a:r>
            <a:endParaRPr lang="en-US" dirty="0"/>
          </a:p>
          <a:p>
            <a:r>
              <a:rPr lang="en-US" dirty="0" smtClean="0"/>
              <a:t>background-repeat</a:t>
            </a:r>
            <a:endParaRPr lang="en-US" dirty="0"/>
          </a:p>
          <a:p>
            <a:r>
              <a:rPr lang="en-US" dirty="0" smtClean="0"/>
              <a:t>background-attachment</a:t>
            </a:r>
            <a:endParaRPr lang="en-US" dirty="0"/>
          </a:p>
          <a:p>
            <a:r>
              <a:rPr lang="en-US" dirty="0" smtClean="0"/>
              <a:t>background-position</a:t>
            </a:r>
            <a:endParaRPr lang="en-US" dirty="0"/>
          </a:p>
          <a:p>
            <a:r>
              <a:rPr lang="en-US" sz="3200" b="1" spc="300" dirty="0" smtClean="0">
                <a:effectLst>
                  <a:glow rad="228600">
                    <a:schemeClr val="accent3">
                      <a:satMod val="175000"/>
                      <a:alpha val="40000"/>
                    </a:schemeClr>
                  </a:glow>
                  <a:outerShdw blurRad="38100" dist="38100" dir="2700000" algn="tl">
                    <a:srgbClr val="000000">
                      <a:alpha val="43137"/>
                    </a:srgbClr>
                  </a:outerShdw>
                </a:effectLst>
              </a:rPr>
              <a:t>background</a:t>
            </a:r>
            <a:endParaRPr lang="en-US" sz="3200" b="1" spc="300" dirty="0">
              <a:effectLst>
                <a:glow rad="228600">
                  <a:schemeClr val="accent3">
                    <a:satMod val="175000"/>
                    <a:alpha val="4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558447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386</TotalTime>
  <Words>622</Words>
  <Application>Microsoft Office PowerPoint</Application>
  <PresentationFormat>Panorámica</PresentationFormat>
  <Paragraphs>84</Paragraphs>
  <Slides>17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Trebuchet MS</vt:lpstr>
      <vt:lpstr>Tw Cen MT</vt:lpstr>
      <vt:lpstr>Circuito</vt:lpstr>
      <vt:lpstr>Herramientas de programación III</vt:lpstr>
      <vt:lpstr>Hojas de estilo en cascada</vt:lpstr>
      <vt:lpstr>Introducción a CSS</vt:lpstr>
      <vt:lpstr>Definición de estilos Inline </vt:lpstr>
      <vt:lpstr>Definición de estilos Internal </vt:lpstr>
      <vt:lpstr>Definición de estilos External</vt:lpstr>
      <vt:lpstr>Definición de estilos por medio de clases</vt:lpstr>
      <vt:lpstr>Definición de estilos por medio de id</vt:lpstr>
      <vt:lpstr>Colores y fondos</vt:lpstr>
      <vt:lpstr>Colores y fondos</vt:lpstr>
      <vt:lpstr>Colores y fondos</vt:lpstr>
      <vt:lpstr>Fuentes - Texto</vt:lpstr>
      <vt:lpstr>Fuentes nuevas</vt:lpstr>
      <vt:lpstr>Agrupación de elementos (span y div)</vt:lpstr>
      <vt:lpstr>&lt;div&gt;</vt:lpstr>
      <vt:lpstr>El modelo de caja</vt:lpstr>
      <vt:lpstr>pseudo-clase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niwdeyen</cp:lastModifiedBy>
  <cp:revision>24</cp:revision>
  <dcterms:created xsi:type="dcterms:W3CDTF">2020-02-04T11:58:41Z</dcterms:created>
  <dcterms:modified xsi:type="dcterms:W3CDTF">2020-03-31T16:42:05Z</dcterms:modified>
</cp:coreProperties>
</file>