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57" r:id="rId3"/>
    <p:sldId id="258" r:id="rId4"/>
    <p:sldId id="259" r:id="rId5"/>
    <p:sldId id="262" r:id="rId6"/>
    <p:sldId id="263" r:id="rId7"/>
    <p:sldId id="264" r:id="rId8"/>
    <p:sldId id="265"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302" r:id="rId33"/>
    <p:sldId id="303" r:id="rId34"/>
    <p:sldId id="294" r:id="rId35"/>
    <p:sldId id="295" r:id="rId36"/>
    <p:sldId id="296" r:id="rId37"/>
    <p:sldId id="304" r:id="rId38"/>
    <p:sldId id="291" r:id="rId39"/>
    <p:sldId id="292" r:id="rId40"/>
    <p:sldId id="305" r:id="rId41"/>
    <p:sldId id="293" r:id="rId42"/>
    <p:sldId id="306" r:id="rId43"/>
    <p:sldId id="307" r:id="rId44"/>
    <p:sldId id="308" r:id="rId45"/>
    <p:sldId id="30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291" autoAdjust="0"/>
  </p:normalViewPr>
  <p:slideViewPr>
    <p:cSldViewPr snapToGrid="0">
      <p:cViewPr varScale="1">
        <p:scale>
          <a:sx n="68" d="100"/>
          <a:sy n="68" d="100"/>
        </p:scale>
        <p:origin x="612" y="72"/>
      </p:cViewPr>
      <p:guideLst/>
    </p:cSldViewPr>
  </p:slideViewPr>
  <p:outlineViewPr>
    <p:cViewPr>
      <p:scale>
        <a:sx n="33" d="100"/>
        <a:sy n="33" d="100"/>
      </p:scale>
      <p:origin x="0" y="-515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384B5-083D-4E67-B19D-BC13674A9F21}" type="datetimeFigureOut">
              <a:rPr lang="es-ES" smtClean="0"/>
              <a:t>21/04/2020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845B4-C4EB-4293-B1D3-74022A034836}" type="slidenum">
              <a:rPr lang="es-ES" smtClean="0"/>
              <a:t>‹Nº›</a:t>
            </a:fld>
            <a:endParaRPr lang="es-ES"/>
          </a:p>
        </p:txBody>
      </p:sp>
    </p:spTree>
    <p:extLst>
      <p:ext uri="{BB962C8B-B14F-4D97-AF65-F5344CB8AC3E}">
        <p14:creationId xmlns:p14="http://schemas.microsoft.com/office/powerpoint/2010/main" val="1350558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829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909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310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6227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39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98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08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8104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29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3schools.com/js/default.as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schools.com/howto/howto_js_topnav_responsive.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III</a:t>
            </a:r>
          </a:p>
        </p:txBody>
      </p:sp>
      <p:sp>
        <p:nvSpPr>
          <p:cNvPr id="3" name="Rectángulo 2"/>
          <p:cNvSpPr/>
          <p:nvPr/>
        </p:nvSpPr>
        <p:spPr>
          <a:xfrm>
            <a:off x="8109216" y="6127234"/>
            <a:ext cx="4117987" cy="369332"/>
          </a:xfrm>
          <a:prstGeom prst="rect">
            <a:avLst/>
          </a:prstGeom>
        </p:spPr>
        <p:txBody>
          <a:bodyPr wrap="none">
            <a:spAutoFit/>
          </a:bodyPr>
          <a:lstStyle/>
          <a:p>
            <a:r>
              <a:rPr lang="es-ES" dirty="0">
                <a:hlinkClick r:id="rId2"/>
              </a:rPr>
              <a:t>https://www.w3schools.com/js/default.asp</a:t>
            </a:r>
            <a:endParaRPr lang="es-ES" dirty="0"/>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p:nvPr>
        </p:nvSpPr>
        <p:spPr>
          <a:xfrm>
            <a:off x="811306" y="17686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a:latin typeface="Quattrocento Sans"/>
                <a:ea typeface="Quattrocento Sans"/>
                <a:cs typeface="Quattrocento Sans"/>
                <a:sym typeface="Quattrocento Sans"/>
              </a:rPr>
              <a:t>VARIBLES</a:t>
            </a:r>
            <a:endParaRPr sz="4000" b="1">
              <a:latin typeface="Quattrocento Sans"/>
              <a:ea typeface="Quattrocento Sans"/>
              <a:cs typeface="Quattrocento Sans"/>
              <a:sym typeface="Quattrocento Sans"/>
            </a:endParaRPr>
          </a:p>
        </p:txBody>
      </p:sp>
      <p:sp>
        <p:nvSpPr>
          <p:cNvPr id="159" name="Google Shape;159;p12"/>
          <p:cNvSpPr txBox="1">
            <a:spLocks noGrp="1"/>
          </p:cNvSpPr>
          <p:nvPr>
            <p:ph type="body" idx="1"/>
          </p:nvPr>
        </p:nvSpPr>
        <p:spPr>
          <a:xfrm>
            <a:off x="770965" y="1583578"/>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latin typeface="Quattrocento Sans"/>
                <a:ea typeface="Quattrocento Sans"/>
                <a:cs typeface="Quattrocento Sans"/>
                <a:sym typeface="Quattrocento Sans"/>
              </a:rPr>
              <a:t>Las </a:t>
            </a:r>
            <a:r>
              <a:rPr lang="es-CO" b="1" dirty="0">
                <a:latin typeface="Quattrocento Sans"/>
                <a:ea typeface="Quattrocento Sans"/>
                <a:cs typeface="Quattrocento Sans"/>
                <a:sym typeface="Quattrocento Sans"/>
              </a:rPr>
              <a:t>variables</a:t>
            </a:r>
            <a:r>
              <a:rPr lang="es-CO" dirty="0">
                <a:latin typeface="Quattrocento Sans"/>
                <a:ea typeface="Quattrocento Sans"/>
                <a:cs typeface="Quattrocento Sans"/>
                <a:sym typeface="Quattrocento Sans"/>
              </a:rPr>
              <a:t> se declaran por medio de la palabra clave</a:t>
            </a:r>
            <a:r>
              <a:rPr lang="es-CO" b="1" dirty="0">
                <a:latin typeface="Quattrocento Sans"/>
                <a:ea typeface="Quattrocento Sans"/>
                <a:cs typeface="Quattrocento Sans"/>
                <a:sym typeface="Quattrocento Sans"/>
              </a:rPr>
              <a:t> </a:t>
            </a:r>
            <a:r>
              <a:rPr lang="es-CO" b="1"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pero a diferencia de otros lenguajes de programación en </a:t>
            </a:r>
            <a:r>
              <a:rPr lang="es-CO" b="1" dirty="0">
                <a:latin typeface="Quattrocento Sans"/>
                <a:ea typeface="Quattrocento Sans"/>
                <a:cs typeface="Quattrocento Sans"/>
                <a:sym typeface="Quattrocento Sans"/>
              </a:rPr>
              <a:t>JavaScript</a:t>
            </a:r>
            <a:r>
              <a:rPr lang="es-CO" dirty="0">
                <a:latin typeface="Quattrocento Sans"/>
                <a:ea typeface="Quattrocento Sans"/>
                <a:cs typeface="Quattrocento Sans"/>
                <a:sym typeface="Quattrocento Sans"/>
              </a:rPr>
              <a:t> no es necesario declarar su tipo. </a:t>
            </a: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rgbClr val="2E75B5"/>
              </a:buClr>
              <a:buSzPts val="2400"/>
              <a:buNone/>
            </a:pPr>
            <a:r>
              <a:rPr lang="es-CO" sz="2400" b="1" dirty="0">
                <a:latin typeface="Quattrocento Sans"/>
                <a:ea typeface="Quattrocento Sans"/>
                <a:cs typeface="Quattrocento Sans"/>
                <a:sym typeface="Quattrocento Sans"/>
              </a:rPr>
              <a:t>TIPOS DE VARIABLES</a:t>
            </a:r>
            <a:endParaRPr dirty="0"/>
          </a:p>
          <a:p>
            <a:pPr marL="0" lvl="0" indent="0" algn="just"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Aunque todas las variables de JavaScript se crean de la misma forma (mediante la palabra reservada </a:t>
            </a:r>
            <a:r>
              <a:rPr lang="es-CO" b="1"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la forma en la que se les asigna un valor depende del tipo de valor que se quiere almacenar (números, textos, etc.)</a:t>
            </a: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endParaRPr u="sng" dirty="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838200" y="685800"/>
            <a:ext cx="10774446" cy="54911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1000"/>
              </a:spcBef>
              <a:spcAft>
                <a:spcPts val="0"/>
              </a:spcAft>
              <a:buClr>
                <a:schemeClr val="dk1"/>
              </a:buClr>
              <a:buSzPts val="2800"/>
              <a:buNone/>
            </a:pPr>
            <a:r>
              <a:rPr lang="es-CO" b="1" dirty="0">
                <a:latin typeface="Quattrocento Sans"/>
                <a:ea typeface="Quattrocento Sans"/>
                <a:cs typeface="Quattrocento Sans"/>
                <a:sym typeface="Quattrocento Sans"/>
              </a:rPr>
              <a:t>NUMÉRICAS</a:t>
            </a:r>
            <a:endParaRPr dirty="0"/>
          </a:p>
          <a:p>
            <a:pPr marL="0" lvl="0" indent="0" algn="just" rtl="0">
              <a:lnSpc>
                <a:spcPct val="80000"/>
              </a:lnSpc>
              <a:spcBef>
                <a:spcPts val="1000"/>
              </a:spcBef>
              <a:spcAft>
                <a:spcPts val="0"/>
              </a:spcAft>
              <a:buClr>
                <a:schemeClr val="dk1"/>
              </a:buClr>
              <a:buSzPts val="2800"/>
              <a:buNone/>
            </a:pPr>
            <a:endParaRPr b="1"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Se utilizan para almacenar valores numéricos enteros (llamados </a:t>
            </a:r>
            <a:r>
              <a:rPr lang="es-CO" b="1" dirty="0" err="1">
                <a:latin typeface="Quattrocento Sans"/>
                <a:ea typeface="Quattrocento Sans"/>
                <a:cs typeface="Quattrocento Sans"/>
                <a:sym typeface="Quattrocento Sans"/>
              </a:rPr>
              <a:t>int</a:t>
            </a:r>
            <a:r>
              <a:rPr lang="es-CO" dirty="0">
                <a:latin typeface="Quattrocento Sans"/>
                <a:ea typeface="Quattrocento Sans"/>
                <a:cs typeface="Quattrocento Sans"/>
                <a:sym typeface="Quattrocento Sans"/>
              </a:rPr>
              <a:t> en inglés) o decimales (llamados </a:t>
            </a:r>
            <a:r>
              <a:rPr lang="es-CO" b="1" dirty="0" err="1">
                <a:latin typeface="Quattrocento Sans"/>
                <a:ea typeface="Quattrocento Sans"/>
                <a:cs typeface="Quattrocento Sans"/>
                <a:sym typeface="Quattrocento Sans"/>
              </a:rPr>
              <a:t>float</a:t>
            </a:r>
            <a:r>
              <a:rPr lang="es-CO" dirty="0">
                <a:latin typeface="Quattrocento Sans"/>
                <a:ea typeface="Quattrocento Sans"/>
                <a:cs typeface="Quattrocento Sans"/>
                <a:sym typeface="Quattrocento Sans"/>
              </a:rPr>
              <a:t> en inglés). En este caso, el valor se asigna indicando directamente el número entero o decimal. Los números decimales utilizan el carácter . (punto) en vez de , (coma) para separar la parte entera y la parte decimal:</a:t>
            </a:r>
            <a:endParaRPr dirty="0"/>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a:t>
            </a:r>
            <a:r>
              <a:rPr lang="es-CO" dirty="0" err="1">
                <a:latin typeface="Quattrocento Sans"/>
                <a:ea typeface="Quattrocento Sans"/>
                <a:cs typeface="Quattrocento Sans"/>
                <a:sym typeface="Quattrocento Sans"/>
              </a:rPr>
              <a:t>iva</a:t>
            </a:r>
            <a:r>
              <a:rPr lang="es-CO" dirty="0">
                <a:latin typeface="Quattrocento Sans"/>
                <a:ea typeface="Quattrocento Sans"/>
                <a:cs typeface="Quattrocento Sans"/>
                <a:sym typeface="Quattrocento Sans"/>
              </a:rPr>
              <a:t> = 16;        // variable tipo entero</a:t>
            </a:r>
            <a:endParaRPr dirty="0"/>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total = 234.65;  // variable tipo decimal</a:t>
            </a: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body" idx="1"/>
          </p:nvPr>
        </p:nvSpPr>
        <p:spPr>
          <a:xfrm>
            <a:off x="838200" y="658906"/>
            <a:ext cx="10515600" cy="56343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b="1" dirty="0">
                <a:latin typeface="Quattrocento Sans"/>
                <a:ea typeface="Quattrocento Sans"/>
                <a:cs typeface="Quattrocento Sans"/>
                <a:sym typeface="Quattrocento Sans"/>
              </a:rPr>
              <a:t>CADENAS DE TEXTO</a:t>
            </a:r>
            <a:endParaRPr dirty="0"/>
          </a:p>
          <a:p>
            <a:pPr marL="0" lvl="0" indent="0" algn="l"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Se utilizan para almacenar caracteres, palabras y/o frases de texto. Para asignar el valor a la variable, se encierra el valor entre comillas dobles o simples, para delimitar su comienzo y su final:</a:t>
            </a:r>
            <a:endParaRPr dirty="0"/>
          </a:p>
          <a:p>
            <a:pPr marL="0" lvl="0" indent="0" algn="l"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mensaje = "Bienvenido a nuestro sitio web";</a:t>
            </a:r>
            <a:endParaRPr dirty="0"/>
          </a:p>
          <a:p>
            <a:pPr marL="0" lvl="0" indent="0" algn="l" rtl="0">
              <a:lnSpc>
                <a:spcPct val="9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a:t>
            </a:r>
            <a:r>
              <a:rPr lang="es-CO" dirty="0" err="1">
                <a:latin typeface="Quattrocento Sans"/>
                <a:ea typeface="Quattrocento Sans"/>
                <a:cs typeface="Quattrocento Sans"/>
                <a:sym typeface="Quattrocento Sans"/>
              </a:rPr>
              <a:t>nombreProducto</a:t>
            </a:r>
            <a:r>
              <a:rPr lang="es-CO" dirty="0">
                <a:latin typeface="Quattrocento Sans"/>
                <a:ea typeface="Quattrocento Sans"/>
                <a:cs typeface="Quattrocento Sans"/>
                <a:sym typeface="Quattrocento Sans"/>
              </a:rPr>
              <a:t> = 'Producto ABC';</a:t>
            </a:r>
            <a:endParaRPr dirty="0">
              <a:latin typeface="Quattrocento Sans"/>
              <a:ea typeface="Quattrocento Sans"/>
              <a:cs typeface="Quattrocento Sans"/>
              <a:sym typeface="Quattrocento Sans"/>
            </a:endParaRPr>
          </a:p>
          <a:p>
            <a:pPr marL="0" lvl="0" indent="0" algn="l" rtl="0">
              <a:lnSpc>
                <a:spcPct val="9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a:t>
            </a:r>
            <a:r>
              <a:rPr lang="es-CO" dirty="0" err="1">
                <a:latin typeface="Quattrocento Sans"/>
                <a:ea typeface="Quattrocento Sans"/>
                <a:cs typeface="Quattrocento Sans"/>
                <a:sym typeface="Quattrocento Sans"/>
              </a:rPr>
              <a:t>letraSeleccionada</a:t>
            </a:r>
            <a:r>
              <a:rPr lang="es-CO" dirty="0">
                <a:latin typeface="Quattrocento Sans"/>
                <a:ea typeface="Quattrocento Sans"/>
                <a:cs typeface="Quattrocento Sans"/>
                <a:sym typeface="Quattrocento Sans"/>
              </a:rPr>
              <a:t> = 'c';</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body" idx="1"/>
          </p:nvPr>
        </p:nvSpPr>
        <p:spPr>
          <a:xfrm>
            <a:off x="838200" y="470647"/>
            <a:ext cx="10515600" cy="5706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b="1" dirty="0">
                <a:latin typeface="Quattrocento Sans"/>
                <a:ea typeface="Quattrocento Sans"/>
                <a:cs typeface="Quattrocento Sans"/>
                <a:sym typeface="Quattrocento Sans"/>
              </a:rPr>
              <a:t>ARRAYS</a:t>
            </a:r>
            <a:endParaRPr dirty="0"/>
          </a:p>
          <a:p>
            <a:pPr marL="0" lvl="0" indent="0" algn="l"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Un </a:t>
            </a:r>
            <a:r>
              <a:rPr lang="es-CO" b="1" dirty="0">
                <a:latin typeface="Quattrocento Sans"/>
                <a:ea typeface="Quattrocento Sans"/>
                <a:cs typeface="Quattrocento Sans"/>
                <a:sym typeface="Quattrocento Sans"/>
              </a:rPr>
              <a:t>array</a:t>
            </a:r>
            <a:r>
              <a:rPr lang="es-CO" dirty="0">
                <a:latin typeface="Quattrocento Sans"/>
                <a:ea typeface="Quattrocento Sans"/>
                <a:cs typeface="Quattrocento Sans"/>
                <a:sym typeface="Quattrocento Sans"/>
              </a:rPr>
              <a:t> es una colección de variables, que pueden ser todas del mismo tipo o cada una de un tipo diferente.</a:t>
            </a:r>
          </a:p>
          <a:p>
            <a:pPr marL="0" lvl="0" indent="0" algn="l" rtl="0">
              <a:lnSpc>
                <a:spcPct val="90000"/>
              </a:lnSpc>
              <a:spcBef>
                <a:spcPts val="1000"/>
              </a:spcBef>
              <a:spcAft>
                <a:spcPts val="0"/>
              </a:spcAft>
              <a:buClr>
                <a:schemeClr val="dk1"/>
              </a:buClr>
              <a:buSzPts val="2800"/>
              <a:buNone/>
            </a:pPr>
            <a:endParaRPr lang="es-CO" dirty="0">
              <a:latin typeface="Quattrocento Sans"/>
              <a:sym typeface="Quattrocento Sans"/>
            </a:endParaRPr>
          </a:p>
          <a:p>
            <a:pPr marL="0" lvl="0" indent="0" algn="just">
              <a:lnSpc>
                <a:spcPct val="90000"/>
              </a:lnSpc>
              <a:spcBef>
                <a:spcPts val="0"/>
              </a:spcBef>
              <a:buClr>
                <a:schemeClr val="dk1"/>
              </a:buClr>
              <a:buSzPts val="2800"/>
              <a:buNone/>
            </a:pPr>
            <a:r>
              <a:rPr lang="es-ES" dirty="0">
                <a:latin typeface="Quattrocento Sans"/>
                <a:ea typeface="Quattrocento Sans"/>
                <a:cs typeface="Quattrocento Sans"/>
                <a:sym typeface="Quattrocento Sans"/>
              </a:rPr>
              <a:t>En este tipo de casos, se pueden agrupar todas las variables relacionadas en una colección de variables o array. </a:t>
            </a:r>
            <a:endParaRPr lang="es-ES" dirty="0"/>
          </a:p>
          <a:p>
            <a:pPr marL="0" lvl="0" indent="0">
              <a:lnSpc>
                <a:spcPct val="90000"/>
              </a:lnSpc>
              <a:buClr>
                <a:schemeClr val="dk1"/>
              </a:buClr>
              <a:buSzPts val="2800"/>
              <a:buNone/>
            </a:pPr>
            <a:endParaRPr lang="es-ES" dirty="0">
              <a:latin typeface="Quattrocento Sans"/>
              <a:ea typeface="Quattrocento Sans"/>
              <a:cs typeface="Quattrocento Sans"/>
              <a:sym typeface="Quattrocento Sans"/>
            </a:endParaRPr>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dias</a:t>
            </a:r>
            <a:r>
              <a:rPr lang="es-ES" dirty="0">
                <a:latin typeface="Quattrocento Sans"/>
                <a:ea typeface="Quattrocento Sans"/>
                <a:cs typeface="Quattrocento Sans"/>
                <a:sym typeface="Quattrocento Sans"/>
              </a:rPr>
              <a:t> = ["Lunes", "Martes", "Miércoles", "Jueves", "Viernes", "Sábado", "Domingo"];</a:t>
            </a:r>
            <a:endParaRPr lang="es-ES" dirty="0"/>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nombre_array</a:t>
            </a:r>
            <a:r>
              <a:rPr lang="es-ES" dirty="0">
                <a:latin typeface="Quattrocento Sans"/>
                <a:ea typeface="Quattrocento Sans"/>
                <a:cs typeface="Quattrocento Sans"/>
                <a:sym typeface="Quattrocento Sans"/>
              </a:rPr>
              <a:t> = [valor1, valor2, ..., </a:t>
            </a:r>
            <a:r>
              <a:rPr lang="es-ES" dirty="0" err="1">
                <a:latin typeface="Quattrocento Sans"/>
                <a:ea typeface="Quattrocento Sans"/>
                <a:cs typeface="Quattrocento Sans"/>
                <a:sym typeface="Quattrocento Sans"/>
              </a:rPr>
              <a:t>valorN</a:t>
            </a:r>
            <a:r>
              <a:rPr lang="es-ES" dirty="0">
                <a:latin typeface="Quattrocento Sans"/>
                <a:ea typeface="Quattrocento Sans"/>
                <a:cs typeface="Quattrocento Sans"/>
                <a:sym typeface="Quattrocento Sans"/>
              </a:rPr>
              <a:t>];</a:t>
            </a:r>
            <a:endParaRPr lang="es-ES" dirty="0"/>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diaSeleccionado</a:t>
            </a:r>
            <a:r>
              <a:rPr lang="es-ES" dirty="0">
                <a:latin typeface="Quattrocento Sans"/>
                <a:ea typeface="Quattrocento Sans"/>
                <a:cs typeface="Quattrocento Sans"/>
                <a:sym typeface="Quattrocento Sans"/>
              </a:rPr>
              <a:t> = </a:t>
            </a:r>
            <a:r>
              <a:rPr lang="es-ES" dirty="0" err="1">
                <a:latin typeface="Quattrocento Sans"/>
                <a:ea typeface="Quattrocento Sans"/>
                <a:cs typeface="Quattrocento Sans"/>
                <a:sym typeface="Quattrocento Sans"/>
              </a:rPr>
              <a:t>dias</a:t>
            </a:r>
            <a:r>
              <a:rPr lang="es-ES" dirty="0">
                <a:latin typeface="Quattrocento Sans"/>
                <a:ea typeface="Quattrocento Sans"/>
                <a:cs typeface="Quattrocento Sans"/>
                <a:sym typeface="Quattrocento Sans"/>
              </a:rPr>
              <a:t>[0]; </a:t>
            </a:r>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otroDia</a:t>
            </a:r>
            <a:r>
              <a:rPr lang="es-ES" dirty="0">
                <a:latin typeface="Quattrocento Sans"/>
                <a:ea typeface="Quattrocento Sans"/>
                <a:cs typeface="Quattrocento Sans"/>
                <a:sym typeface="Quattrocento Sans"/>
              </a:rPr>
              <a:t> = </a:t>
            </a:r>
            <a:r>
              <a:rPr lang="es-ES" dirty="0" err="1">
                <a:latin typeface="Quattrocento Sans"/>
                <a:ea typeface="Quattrocento Sans"/>
                <a:cs typeface="Quattrocento Sans"/>
                <a:sym typeface="Quattrocento Sans"/>
              </a:rPr>
              <a:t>dias</a:t>
            </a:r>
            <a:r>
              <a:rPr lang="es-ES" dirty="0">
                <a:latin typeface="Quattrocento Sans"/>
                <a:ea typeface="Quattrocento Sans"/>
                <a:cs typeface="Quattrocento Sans"/>
                <a:sym typeface="Quattrocento Sans"/>
              </a:rPr>
              <a:t>[5];           </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body" idx="1"/>
          </p:nvPr>
        </p:nvSpPr>
        <p:spPr>
          <a:xfrm>
            <a:off x="838200" y="806824"/>
            <a:ext cx="10515600" cy="537013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b="1" dirty="0">
                <a:solidFill>
                  <a:schemeClr val="tx1"/>
                </a:solidFill>
                <a:latin typeface="Quattrocento Sans"/>
                <a:ea typeface="Quattrocento Sans"/>
                <a:cs typeface="Quattrocento Sans"/>
                <a:sym typeface="Quattrocento Sans"/>
              </a:rPr>
              <a:t>BOOLEANOS</a:t>
            </a:r>
            <a:endParaRPr dirty="0">
              <a:solidFill>
                <a:schemeClr val="tx1"/>
              </a:solidFill>
            </a:endParaRPr>
          </a:p>
          <a:p>
            <a:pPr marL="0" lvl="0" indent="0" algn="just" rtl="0">
              <a:lnSpc>
                <a:spcPct val="90000"/>
              </a:lnSpc>
              <a:spcBef>
                <a:spcPts val="1000"/>
              </a:spcBef>
              <a:spcAft>
                <a:spcPts val="0"/>
              </a:spcAft>
              <a:buClr>
                <a:schemeClr val="dk1"/>
              </a:buClr>
              <a:buSzPts val="2800"/>
              <a:buNone/>
            </a:pPr>
            <a:endParaRPr b="1"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Las variables de tipo</a:t>
            </a:r>
            <a:r>
              <a:rPr lang="es-CO" b="1" dirty="0">
                <a:solidFill>
                  <a:schemeClr val="tx1"/>
                </a:solidFill>
                <a:latin typeface="Quattrocento Sans"/>
                <a:ea typeface="Quattrocento Sans"/>
                <a:cs typeface="Quattrocento Sans"/>
                <a:sym typeface="Quattrocento Sans"/>
              </a:rPr>
              <a:t> </a:t>
            </a:r>
            <a:r>
              <a:rPr lang="es-CO" b="1" i="1" dirty="0" err="1">
                <a:solidFill>
                  <a:schemeClr val="tx1"/>
                </a:solidFill>
                <a:latin typeface="Quattrocento Sans"/>
                <a:ea typeface="Quattrocento Sans"/>
                <a:cs typeface="Quattrocento Sans"/>
                <a:sym typeface="Quattrocento Sans"/>
              </a:rPr>
              <a:t>boolean</a:t>
            </a:r>
            <a:r>
              <a:rPr lang="es-CO" dirty="0">
                <a:solidFill>
                  <a:schemeClr val="tx1"/>
                </a:solidFill>
                <a:latin typeface="Quattrocento Sans"/>
                <a:ea typeface="Quattrocento Sans"/>
                <a:cs typeface="Quattrocento Sans"/>
                <a:sym typeface="Quattrocento Sans"/>
              </a:rPr>
              <a:t> o </a:t>
            </a:r>
            <a:r>
              <a:rPr lang="es-CO" i="1" dirty="0">
                <a:solidFill>
                  <a:schemeClr val="tx1"/>
                </a:solidFill>
                <a:latin typeface="Quattrocento Sans"/>
                <a:ea typeface="Quattrocento Sans"/>
                <a:cs typeface="Quattrocento Sans"/>
                <a:sym typeface="Quattrocento Sans"/>
              </a:rPr>
              <a:t>booleano</a:t>
            </a:r>
            <a:r>
              <a:rPr lang="es-CO" dirty="0">
                <a:solidFill>
                  <a:schemeClr val="tx1"/>
                </a:solidFill>
                <a:latin typeface="Quattrocento Sans"/>
                <a:ea typeface="Quattrocento Sans"/>
                <a:cs typeface="Quattrocento Sans"/>
                <a:sym typeface="Quattrocento Sans"/>
              </a:rPr>
              <a:t> también se conocen con el nombre de variables de tipo lógico. </a:t>
            </a:r>
            <a:endParaRPr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Una variable de tipo </a:t>
            </a:r>
            <a:r>
              <a:rPr lang="es-CO" dirty="0" err="1">
                <a:solidFill>
                  <a:schemeClr val="tx1"/>
                </a:solidFill>
                <a:latin typeface="Quattrocento Sans"/>
                <a:ea typeface="Quattrocento Sans"/>
                <a:cs typeface="Quattrocento Sans"/>
                <a:sym typeface="Quattrocento Sans"/>
              </a:rPr>
              <a:t>boolean</a:t>
            </a:r>
            <a:r>
              <a:rPr lang="es-CO" dirty="0">
                <a:solidFill>
                  <a:schemeClr val="tx1"/>
                </a:solidFill>
                <a:latin typeface="Quattrocento Sans"/>
                <a:ea typeface="Quattrocento Sans"/>
                <a:cs typeface="Quattrocento Sans"/>
                <a:sym typeface="Quattrocento Sans"/>
              </a:rPr>
              <a:t> almacena un tipo especial de valor que solamente puede tomar dos valores: true (verdadero) o false (falso). No se puede utilizar para almacenar números y tampoco permite guardar cadenas de texto.</a:t>
            </a:r>
            <a:endParaRPr dirty="0">
              <a:solidFill>
                <a:schemeClr val="tx1"/>
              </a:solidFill>
            </a:endParaRPr>
          </a:p>
          <a:p>
            <a:pPr marL="0" lvl="0" indent="0" algn="just" rtl="0">
              <a:lnSpc>
                <a:spcPct val="90000"/>
              </a:lnSpc>
              <a:spcBef>
                <a:spcPts val="1000"/>
              </a:spcBef>
              <a:spcAft>
                <a:spcPts val="0"/>
              </a:spcAft>
              <a:buClr>
                <a:schemeClr val="dk1"/>
              </a:buClr>
              <a:buSzPts val="2800"/>
              <a:buNone/>
            </a:pPr>
            <a:endParaRPr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rgbClr val="7030A0"/>
              </a:buClr>
              <a:buSzPts val="2800"/>
              <a:buNone/>
            </a:pPr>
            <a:r>
              <a:rPr lang="es-CO" dirty="0" err="1">
                <a:solidFill>
                  <a:schemeClr val="tx1"/>
                </a:solidFill>
                <a:latin typeface="Quattrocento Sans"/>
                <a:ea typeface="Quattrocento Sans"/>
                <a:cs typeface="Quattrocento Sans"/>
                <a:sym typeface="Quattrocento Sans"/>
              </a:rPr>
              <a:t>var</a:t>
            </a:r>
            <a:r>
              <a:rPr lang="es-CO" dirty="0">
                <a:solidFill>
                  <a:schemeClr val="tx1"/>
                </a:solidFill>
                <a:latin typeface="Quattrocento Sans"/>
                <a:ea typeface="Quattrocento Sans"/>
                <a:cs typeface="Quattrocento Sans"/>
                <a:sym typeface="Quattrocento Sans"/>
              </a:rPr>
              <a:t> </a:t>
            </a:r>
            <a:r>
              <a:rPr lang="es-CO" dirty="0" err="1">
                <a:solidFill>
                  <a:schemeClr val="tx1"/>
                </a:solidFill>
                <a:latin typeface="Quattrocento Sans"/>
                <a:ea typeface="Quattrocento Sans"/>
                <a:cs typeface="Quattrocento Sans"/>
                <a:sym typeface="Quattrocento Sans"/>
              </a:rPr>
              <a:t>clienteRegistrado</a:t>
            </a:r>
            <a:r>
              <a:rPr lang="es-CO" dirty="0">
                <a:solidFill>
                  <a:schemeClr val="tx1"/>
                </a:solidFill>
                <a:latin typeface="Quattrocento Sans"/>
                <a:ea typeface="Quattrocento Sans"/>
                <a:cs typeface="Quattrocento Sans"/>
                <a:sym typeface="Quattrocento Sans"/>
              </a:rPr>
              <a:t> = false;</a:t>
            </a:r>
            <a:endParaRPr dirty="0">
              <a:solidFill>
                <a:schemeClr val="tx1"/>
              </a:solidFill>
            </a:endParaRPr>
          </a:p>
          <a:p>
            <a:pPr marL="0" lvl="0" indent="0" algn="just" rtl="0">
              <a:lnSpc>
                <a:spcPct val="90000"/>
              </a:lnSpc>
              <a:spcBef>
                <a:spcPts val="1000"/>
              </a:spcBef>
              <a:spcAft>
                <a:spcPts val="0"/>
              </a:spcAft>
              <a:buClr>
                <a:srgbClr val="7030A0"/>
              </a:buClr>
              <a:buSzPts val="2800"/>
              <a:buNone/>
            </a:pPr>
            <a:r>
              <a:rPr lang="es-CO" dirty="0" err="1">
                <a:solidFill>
                  <a:schemeClr val="tx1"/>
                </a:solidFill>
                <a:latin typeface="Quattrocento Sans"/>
                <a:ea typeface="Quattrocento Sans"/>
                <a:cs typeface="Quattrocento Sans"/>
                <a:sym typeface="Quattrocento Sans"/>
              </a:rPr>
              <a:t>var</a:t>
            </a:r>
            <a:r>
              <a:rPr lang="es-CO" dirty="0">
                <a:solidFill>
                  <a:schemeClr val="tx1"/>
                </a:solidFill>
                <a:latin typeface="Quattrocento Sans"/>
                <a:ea typeface="Quattrocento Sans"/>
                <a:cs typeface="Quattrocento Sans"/>
                <a:sym typeface="Quattrocento Sans"/>
              </a:rPr>
              <a:t> </a:t>
            </a:r>
            <a:r>
              <a:rPr lang="es-CO" dirty="0" err="1">
                <a:solidFill>
                  <a:schemeClr val="tx1"/>
                </a:solidFill>
                <a:latin typeface="Quattrocento Sans"/>
                <a:ea typeface="Quattrocento Sans"/>
                <a:cs typeface="Quattrocento Sans"/>
                <a:sym typeface="Quattrocento Sans"/>
              </a:rPr>
              <a:t>ivaIncluido</a:t>
            </a:r>
            <a:r>
              <a:rPr lang="es-CO" dirty="0">
                <a:solidFill>
                  <a:schemeClr val="tx1"/>
                </a:solidFill>
                <a:latin typeface="Quattrocento Sans"/>
                <a:ea typeface="Quattrocento Sans"/>
                <a:cs typeface="Quattrocento Sans"/>
                <a:sym typeface="Quattrocento Sans"/>
              </a:rPr>
              <a:t> = true;</a:t>
            </a:r>
            <a:endParaRPr dirty="0">
              <a:solidFill>
                <a:schemeClr val="tx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811306" y="19031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OPERADORES</a:t>
            </a:r>
            <a:endParaRPr sz="4000" b="1" dirty="0">
              <a:solidFill>
                <a:schemeClr val="tx1"/>
              </a:solidFill>
            </a:endParaRPr>
          </a:p>
        </p:txBody>
      </p:sp>
      <p:sp>
        <p:nvSpPr>
          <p:cNvPr id="190" name="Google Shape;190;p18"/>
          <p:cNvSpPr txBox="1">
            <a:spLocks noGrp="1"/>
          </p:cNvSpPr>
          <p:nvPr>
            <p:ph type="body" idx="1"/>
          </p:nvPr>
        </p:nvSpPr>
        <p:spPr>
          <a:xfrm>
            <a:off x="838200" y="1304365"/>
            <a:ext cx="10515600" cy="5123329"/>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Los operadores permiten manipular el valor de las variables, realizar operaciones matemáticas con sus valores y comparar diferentes variables.</a:t>
            </a:r>
            <a:endParaRPr dirty="0">
              <a:solidFill>
                <a:schemeClr val="tx1"/>
              </a:solidFill>
            </a:endParaRPr>
          </a:p>
          <a:p>
            <a:pPr marL="0" lvl="0" indent="0" algn="l" rtl="0">
              <a:lnSpc>
                <a:spcPct val="7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 </a:t>
            </a:r>
            <a:endParaRPr sz="2405"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405"/>
              <a:buNone/>
            </a:pPr>
            <a:r>
              <a:rPr lang="es-CO" sz="2405" b="1" dirty="0">
                <a:latin typeface="Quattrocento Sans"/>
                <a:ea typeface="Quattrocento Sans"/>
                <a:cs typeface="Quattrocento Sans"/>
                <a:sym typeface="Quattrocento Sans"/>
              </a:rPr>
              <a:t>ASIGNACIÓN: </a:t>
            </a:r>
            <a:endParaRPr sz="2405" b="1" dirty="0">
              <a:latin typeface="Quattrocento Sans"/>
              <a:ea typeface="Quattrocento Sans"/>
              <a:cs typeface="Quattrocento Sans"/>
              <a:sym typeface="Quattrocento Sans"/>
            </a:endParaRPr>
          </a:p>
          <a:p>
            <a:pPr marL="0" lvl="0" indent="0" algn="just" rtl="0">
              <a:lnSpc>
                <a:spcPct val="7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El operador de asignación es el más utilizado y el más sencillo. Este operador se utiliza para guardar un valor específico en una variable. El símbolo utilizado es </a:t>
            </a:r>
            <a:r>
              <a:rPr lang="es-CO" sz="2405" b="1" dirty="0">
                <a:solidFill>
                  <a:schemeClr val="tx1"/>
                </a:solidFill>
                <a:latin typeface="Quattrocento Sans"/>
                <a:ea typeface="Quattrocento Sans"/>
                <a:cs typeface="Quattrocento Sans"/>
                <a:sym typeface="Quattrocento Sans"/>
              </a:rPr>
              <a:t>= </a:t>
            </a:r>
            <a:r>
              <a:rPr lang="es-CO" sz="2405" dirty="0">
                <a:solidFill>
                  <a:schemeClr val="tx1"/>
                </a:solidFill>
                <a:latin typeface="Quattrocento Sans"/>
                <a:ea typeface="Quattrocento Sans"/>
                <a:cs typeface="Quattrocento Sans"/>
                <a:sym typeface="Quattrocento Sans"/>
              </a:rPr>
              <a:t>(no confundir con el operador </a:t>
            </a:r>
            <a:r>
              <a:rPr lang="es-CO" sz="2405" b="1" dirty="0">
                <a:solidFill>
                  <a:schemeClr val="tx1"/>
                </a:solidFill>
                <a:latin typeface="Quattrocento Sans"/>
                <a:ea typeface="Quattrocento Sans"/>
                <a:cs typeface="Quattrocento Sans"/>
                <a:sym typeface="Quattrocento Sans"/>
              </a:rPr>
              <a:t>==</a:t>
            </a:r>
            <a:r>
              <a:rPr lang="es-CO" sz="2405" dirty="0">
                <a:solidFill>
                  <a:schemeClr val="tx1"/>
                </a:solidFill>
                <a:latin typeface="Quattrocento Sans"/>
                <a:ea typeface="Quattrocento Sans"/>
                <a:cs typeface="Quattrocento Sans"/>
                <a:sym typeface="Quattrocento Sans"/>
              </a:rPr>
              <a:t> que se verá más adelante).</a:t>
            </a:r>
            <a:endParaRPr dirty="0">
              <a:solidFill>
                <a:schemeClr val="tx1"/>
              </a:solidFill>
            </a:endParaRPr>
          </a:p>
          <a:p>
            <a:pPr marL="0" lvl="0" indent="0" algn="l" rtl="0">
              <a:lnSpc>
                <a:spcPct val="70000"/>
              </a:lnSpc>
              <a:spcBef>
                <a:spcPts val="1000"/>
              </a:spcBef>
              <a:spcAft>
                <a:spcPts val="0"/>
              </a:spcAft>
              <a:buClr>
                <a:schemeClr val="dk1"/>
              </a:buClr>
              <a:buSzPts val="2405"/>
              <a:buNone/>
            </a:pPr>
            <a:endParaRPr sz="2405" dirty="0">
              <a:solidFill>
                <a:schemeClr val="tx1"/>
              </a:solidFill>
              <a:latin typeface="Quattrocento Sans"/>
              <a:ea typeface="Quattrocento Sans"/>
              <a:cs typeface="Quattrocento Sans"/>
              <a:sym typeface="Quattrocento Sans"/>
            </a:endParaRPr>
          </a:p>
          <a:p>
            <a:pPr marL="0" lvl="0" indent="0" algn="just" rtl="0">
              <a:lnSpc>
                <a:spcPct val="7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A la izquierda del operador, siempre debe indicarse el nombre de una variable. A la derecha del operador, se pueden indicar variables, valores, condiciones lógicas, etc.</a:t>
            </a:r>
            <a:endParaRPr dirty="0">
              <a:solidFill>
                <a:schemeClr val="tx1"/>
              </a:solidFill>
            </a:endParaRPr>
          </a:p>
          <a:p>
            <a:pPr marL="0" lvl="0" indent="0" algn="l" rtl="0">
              <a:lnSpc>
                <a:spcPct val="70000"/>
              </a:lnSpc>
              <a:spcBef>
                <a:spcPts val="1000"/>
              </a:spcBef>
              <a:spcAft>
                <a:spcPts val="0"/>
              </a:spcAft>
              <a:buClr>
                <a:schemeClr val="dk1"/>
              </a:buClr>
              <a:buSzPts val="2405"/>
              <a:buNone/>
            </a:pPr>
            <a:endParaRPr sz="2405"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rgbClr val="7030A0"/>
              </a:buClr>
              <a:buSzPts val="2405"/>
              <a:buNone/>
            </a:pPr>
            <a:r>
              <a:rPr lang="es-CO" sz="2405" dirty="0" err="1">
                <a:solidFill>
                  <a:schemeClr val="tx1"/>
                </a:solidFill>
                <a:latin typeface="Quattrocento Sans"/>
                <a:ea typeface="Quattrocento Sans"/>
                <a:cs typeface="Quattrocento Sans"/>
                <a:sym typeface="Quattrocento Sans"/>
              </a:rPr>
              <a:t>var</a:t>
            </a:r>
            <a:r>
              <a:rPr lang="es-CO" sz="2405" dirty="0">
                <a:solidFill>
                  <a:schemeClr val="tx1"/>
                </a:solidFill>
                <a:latin typeface="Quattrocento Sans"/>
                <a:ea typeface="Quattrocento Sans"/>
                <a:cs typeface="Quattrocento Sans"/>
                <a:sym typeface="Quattrocento Sans"/>
              </a:rPr>
              <a:t> numero1 = 3;</a:t>
            </a:r>
            <a:endParaRPr dirty="0">
              <a:solidFill>
                <a:schemeClr val="tx1"/>
              </a:solidFill>
            </a:endParaRPr>
          </a:p>
          <a:p>
            <a:pPr marL="0" lvl="0" indent="0" algn="l" rtl="0">
              <a:lnSpc>
                <a:spcPct val="70000"/>
              </a:lnSpc>
              <a:spcBef>
                <a:spcPts val="1000"/>
              </a:spcBef>
              <a:spcAft>
                <a:spcPts val="0"/>
              </a:spcAft>
              <a:buClr>
                <a:srgbClr val="7030A0"/>
              </a:buClr>
              <a:buSzPts val="2405"/>
              <a:buNone/>
            </a:pPr>
            <a:r>
              <a:rPr lang="es-CO" sz="2405" dirty="0" err="1">
                <a:solidFill>
                  <a:schemeClr val="tx1"/>
                </a:solidFill>
                <a:latin typeface="Quattrocento Sans"/>
                <a:ea typeface="Quattrocento Sans"/>
                <a:cs typeface="Quattrocento Sans"/>
                <a:sym typeface="Quattrocento Sans"/>
              </a:rPr>
              <a:t>var</a:t>
            </a:r>
            <a:r>
              <a:rPr lang="es-CO" sz="2405" dirty="0">
                <a:solidFill>
                  <a:schemeClr val="tx1"/>
                </a:solidFill>
                <a:latin typeface="Quattrocento Sans"/>
                <a:ea typeface="Quattrocento Sans"/>
                <a:cs typeface="Quattrocento Sans"/>
                <a:sym typeface="Quattrocento Sans"/>
              </a:rPr>
              <a:t> numero2 = 4;</a:t>
            </a:r>
            <a:endParaRPr dirty="0">
              <a:solidFill>
                <a:schemeClr val="tx1"/>
              </a:solidFill>
            </a:endParaRPr>
          </a:p>
          <a:p>
            <a:pPr marL="0" lvl="0" indent="0" algn="l" rtl="0">
              <a:lnSpc>
                <a:spcPct val="70000"/>
              </a:lnSpc>
              <a:spcBef>
                <a:spcPts val="1000"/>
              </a:spcBef>
              <a:spcAft>
                <a:spcPts val="0"/>
              </a:spcAft>
              <a:buClr>
                <a:schemeClr val="dk1"/>
              </a:buClr>
              <a:buSzPts val="2590"/>
              <a:buNone/>
            </a:pPr>
            <a:endParaRPr sz="259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body" idx="1"/>
          </p:nvPr>
        </p:nvSpPr>
        <p:spPr>
          <a:xfrm>
            <a:off x="838200" y="349624"/>
            <a:ext cx="10515600" cy="626632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590"/>
              <a:buNone/>
            </a:pPr>
            <a:r>
              <a:rPr lang="es-CO" sz="2590" b="1" dirty="0">
                <a:solidFill>
                  <a:schemeClr val="tx1"/>
                </a:solidFill>
                <a:latin typeface="Quattrocento Sans"/>
                <a:ea typeface="Quattrocento Sans"/>
                <a:cs typeface="Quattrocento Sans"/>
                <a:sym typeface="Quattrocento Sans"/>
              </a:rPr>
              <a:t>INCREMENTO Y DECREMENTO</a:t>
            </a:r>
            <a:endParaRPr dirty="0">
              <a:solidFill>
                <a:schemeClr val="tx1"/>
              </a:solidFill>
            </a:endParaRPr>
          </a:p>
          <a:p>
            <a:pPr marL="0" lvl="0" indent="0" algn="l" rtl="0">
              <a:lnSpc>
                <a:spcPct val="80000"/>
              </a:lnSpc>
              <a:spcBef>
                <a:spcPts val="1000"/>
              </a:spcBef>
              <a:spcAft>
                <a:spcPts val="0"/>
              </a:spcAft>
              <a:buClr>
                <a:schemeClr val="dk1"/>
              </a:buClr>
              <a:buSzPts val="2590"/>
              <a:buNone/>
            </a:pPr>
            <a:endParaRPr sz="2590" b="1"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Estos dos operadores solamente son válidos para las variables numéricas y se utilizan para incrementar o decrementar en una unidad el valor de una variable.(</a:t>
            </a:r>
            <a:r>
              <a:rPr lang="es-CO" sz="3145" dirty="0">
                <a:solidFill>
                  <a:schemeClr val="tx1"/>
                </a:solidFill>
                <a:latin typeface="Quattrocento Sans"/>
                <a:ea typeface="Quattrocento Sans"/>
                <a:cs typeface="Quattrocento Sans"/>
                <a:sym typeface="Quattrocento Sans"/>
              </a:rPr>
              <a:t>++</a:t>
            </a:r>
            <a:r>
              <a:rPr lang="es-CO" sz="2590" dirty="0">
                <a:solidFill>
                  <a:schemeClr val="tx1"/>
                </a:solidFill>
                <a:latin typeface="Quattrocento Sans"/>
                <a:ea typeface="Quattrocento Sans"/>
                <a:cs typeface="Quattrocento Sans"/>
                <a:sym typeface="Quattrocento Sans"/>
              </a:rPr>
              <a:t>, </a:t>
            </a:r>
            <a:r>
              <a:rPr lang="es-CO" sz="3700" dirty="0">
                <a:solidFill>
                  <a:schemeClr val="tx1"/>
                </a:solidFill>
                <a:latin typeface="Quattrocento Sans"/>
                <a:ea typeface="Quattrocento Sans"/>
                <a:cs typeface="Quattrocento Sans"/>
                <a:sym typeface="Quattrocento Sans"/>
              </a:rPr>
              <a:t>--</a:t>
            </a:r>
            <a:r>
              <a:rPr lang="es-CO" sz="2590" dirty="0">
                <a:solidFill>
                  <a:schemeClr val="tx1"/>
                </a:solidFill>
                <a:latin typeface="Quattrocento Sans"/>
                <a:ea typeface="Quattrocento Sans"/>
                <a:cs typeface="Quattrocento Sans"/>
                <a:sym typeface="Quattrocento Sans"/>
              </a:rPr>
              <a:t>)</a:t>
            </a: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rgbClr val="7030A0"/>
              </a:buClr>
              <a:buSzPts val="2590"/>
              <a:buNone/>
            </a:pPr>
            <a:r>
              <a:rPr lang="es-CO" sz="2590" dirty="0" err="1">
                <a:solidFill>
                  <a:schemeClr val="tx1"/>
                </a:solidFill>
                <a:latin typeface="Quattrocento Sans"/>
                <a:ea typeface="Quattrocento Sans"/>
                <a:cs typeface="Quattrocento Sans"/>
                <a:sym typeface="Quattrocento Sans"/>
              </a:rPr>
              <a:t>var</a:t>
            </a:r>
            <a:r>
              <a:rPr lang="es-CO" sz="2590" dirty="0">
                <a:solidFill>
                  <a:schemeClr val="tx1"/>
                </a:solidFill>
                <a:latin typeface="Quattrocento Sans"/>
                <a:ea typeface="Quattrocento Sans"/>
                <a:cs typeface="Quattrocento Sans"/>
                <a:sym typeface="Quattrocento Sans"/>
              </a:rPr>
              <a:t> numero = 5;</a:t>
            </a:r>
            <a:endParaRPr dirty="0">
              <a:solidFill>
                <a:schemeClr val="tx1"/>
              </a:solidFill>
            </a:endParaRPr>
          </a:p>
          <a:p>
            <a:pPr marL="0" lvl="0" indent="0" algn="l" rtl="0">
              <a:lnSpc>
                <a:spcPct val="80000"/>
              </a:lnSpc>
              <a:spcBef>
                <a:spcPts val="1000"/>
              </a:spcBef>
              <a:spcAft>
                <a:spcPts val="0"/>
              </a:spcAft>
              <a:buClr>
                <a:srgbClr val="0070C0"/>
              </a:buClr>
              <a:buSzPts val="2590"/>
              <a:buNone/>
            </a:pPr>
            <a:r>
              <a:rPr lang="es-CO" sz="2590" dirty="0">
                <a:solidFill>
                  <a:schemeClr val="tx1"/>
                </a:solidFill>
                <a:latin typeface="Quattrocento Sans"/>
                <a:ea typeface="Quattrocento Sans"/>
                <a:cs typeface="Quattrocento Sans"/>
                <a:sym typeface="Quattrocento Sans"/>
              </a:rPr>
              <a:t>++numero;</a:t>
            </a:r>
            <a:endParaRPr dirty="0">
              <a:solidFill>
                <a:schemeClr val="tx1"/>
              </a:solidFill>
            </a:endParaRPr>
          </a:p>
          <a:p>
            <a:pPr marL="0" lvl="0" indent="0" algn="l" rtl="0">
              <a:lnSpc>
                <a:spcPct val="80000"/>
              </a:lnSpc>
              <a:spcBef>
                <a:spcPts val="1000"/>
              </a:spcBef>
              <a:spcAft>
                <a:spcPts val="0"/>
              </a:spcAft>
              <a:buClr>
                <a:srgbClr val="0070C0"/>
              </a:buClr>
              <a:buSzPts val="2590"/>
              <a:buNone/>
            </a:pPr>
            <a:r>
              <a:rPr lang="es-CO" sz="2590" dirty="0" err="1">
                <a:solidFill>
                  <a:schemeClr val="tx1"/>
                </a:solidFill>
                <a:latin typeface="Quattrocento Sans"/>
                <a:ea typeface="Quattrocento Sans"/>
                <a:cs typeface="Quattrocento Sans"/>
                <a:sym typeface="Quattrocento Sans"/>
              </a:rPr>
              <a:t>alert</a:t>
            </a:r>
            <a:r>
              <a:rPr lang="es-CO" sz="2590" dirty="0">
                <a:solidFill>
                  <a:schemeClr val="tx1"/>
                </a:solidFill>
                <a:latin typeface="Quattrocento Sans"/>
                <a:ea typeface="Quattrocento Sans"/>
                <a:cs typeface="Quattrocento Sans"/>
                <a:sym typeface="Quattrocento Sans"/>
              </a:rPr>
              <a:t>(numero);  // numero = 6</a:t>
            </a:r>
            <a:endParaRPr dirty="0">
              <a:solidFill>
                <a:schemeClr val="tx1"/>
              </a:solidFill>
            </a:endParaRPr>
          </a:p>
          <a:p>
            <a:pPr marL="0" lvl="0" indent="0" algn="l" rtl="0">
              <a:lnSpc>
                <a:spcPct val="80000"/>
              </a:lnSpc>
              <a:spcBef>
                <a:spcPts val="100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rgbClr val="7030A0"/>
              </a:buClr>
              <a:buSzPts val="2590"/>
              <a:buNone/>
            </a:pPr>
            <a:r>
              <a:rPr lang="es-CO" sz="2590" dirty="0" err="1">
                <a:solidFill>
                  <a:schemeClr val="tx1"/>
                </a:solidFill>
                <a:latin typeface="Quattrocento Sans"/>
                <a:ea typeface="Quattrocento Sans"/>
                <a:cs typeface="Quattrocento Sans"/>
                <a:sym typeface="Quattrocento Sans"/>
              </a:rPr>
              <a:t>var</a:t>
            </a:r>
            <a:r>
              <a:rPr lang="es-CO" sz="2590" dirty="0">
                <a:solidFill>
                  <a:schemeClr val="tx1"/>
                </a:solidFill>
                <a:latin typeface="Quattrocento Sans"/>
                <a:ea typeface="Quattrocento Sans"/>
                <a:cs typeface="Quattrocento Sans"/>
                <a:sym typeface="Quattrocento Sans"/>
              </a:rPr>
              <a:t> numero = 5;</a:t>
            </a:r>
            <a:endParaRPr dirty="0">
              <a:solidFill>
                <a:schemeClr val="tx1"/>
              </a:solidFill>
            </a:endParaRPr>
          </a:p>
          <a:p>
            <a:pPr marL="0" lvl="0" indent="0" algn="l" rtl="0">
              <a:lnSpc>
                <a:spcPct val="80000"/>
              </a:lnSpc>
              <a:spcBef>
                <a:spcPts val="1000"/>
              </a:spcBef>
              <a:spcAft>
                <a:spcPts val="0"/>
              </a:spcAft>
              <a:buClr>
                <a:srgbClr val="0070C0"/>
              </a:buClr>
              <a:buSzPts val="2590"/>
              <a:buNone/>
            </a:pPr>
            <a:r>
              <a:rPr lang="es-CO" sz="2590" dirty="0">
                <a:solidFill>
                  <a:schemeClr val="tx1"/>
                </a:solidFill>
                <a:latin typeface="Quattrocento Sans"/>
                <a:ea typeface="Quattrocento Sans"/>
                <a:cs typeface="Quattrocento Sans"/>
                <a:sym typeface="Quattrocento Sans"/>
              </a:rPr>
              <a:t>--numero;</a:t>
            </a:r>
            <a:endParaRPr dirty="0">
              <a:solidFill>
                <a:schemeClr val="tx1"/>
              </a:solidFill>
            </a:endParaRPr>
          </a:p>
          <a:p>
            <a:pPr marL="0" lvl="0" indent="0" algn="l" rtl="0">
              <a:lnSpc>
                <a:spcPct val="80000"/>
              </a:lnSpc>
              <a:spcBef>
                <a:spcPts val="1000"/>
              </a:spcBef>
              <a:spcAft>
                <a:spcPts val="0"/>
              </a:spcAft>
              <a:buClr>
                <a:schemeClr val="dk1"/>
              </a:buClr>
              <a:buSzPts val="2590"/>
              <a:buNone/>
            </a:pPr>
            <a:r>
              <a:rPr lang="es-CO" sz="2590" dirty="0" err="1">
                <a:solidFill>
                  <a:schemeClr val="tx1"/>
                </a:solidFill>
                <a:latin typeface="Quattrocento Sans"/>
                <a:ea typeface="Quattrocento Sans"/>
                <a:cs typeface="Quattrocento Sans"/>
                <a:sym typeface="Quattrocento Sans"/>
              </a:rPr>
              <a:t>alert</a:t>
            </a:r>
            <a:r>
              <a:rPr lang="es-CO" sz="2590" dirty="0">
                <a:solidFill>
                  <a:schemeClr val="tx1"/>
                </a:solidFill>
                <a:latin typeface="Quattrocento Sans"/>
                <a:ea typeface="Quattrocento Sans"/>
                <a:cs typeface="Quattrocento Sans"/>
                <a:sym typeface="Quattrocento Sans"/>
              </a:rPr>
              <a:t>(numero);  // numero = 4</a:t>
            </a:r>
            <a:endParaRPr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838200" y="645459"/>
            <a:ext cx="10515600" cy="55315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500"/>
              <a:buNone/>
            </a:pPr>
            <a:r>
              <a:rPr lang="es-CO" sz="2500" b="1" dirty="0">
                <a:solidFill>
                  <a:schemeClr val="tx1"/>
                </a:solidFill>
                <a:latin typeface="Quattrocento Sans"/>
                <a:ea typeface="Quattrocento Sans"/>
                <a:cs typeface="Quattrocento Sans"/>
                <a:sym typeface="Quattrocento Sans"/>
              </a:rPr>
              <a:t>LÓGICOS</a:t>
            </a:r>
            <a:endParaRPr dirty="0">
              <a:solidFill>
                <a:schemeClr val="tx1"/>
              </a:solidFill>
            </a:endParaRPr>
          </a:p>
          <a:p>
            <a:pPr marL="0" lvl="0" indent="0" algn="just" rtl="0">
              <a:lnSpc>
                <a:spcPct val="90000"/>
              </a:lnSpc>
              <a:spcBef>
                <a:spcPts val="1000"/>
              </a:spcBef>
              <a:spcAft>
                <a:spcPts val="0"/>
              </a:spcAft>
              <a:buClr>
                <a:schemeClr val="dk1"/>
              </a:buClr>
              <a:buSzPts val="2500"/>
              <a:buNone/>
            </a:pPr>
            <a:r>
              <a:rPr lang="es-CO" sz="2500" dirty="0">
                <a:solidFill>
                  <a:schemeClr val="tx1"/>
                </a:solidFill>
                <a:latin typeface="Quattrocento Sans"/>
                <a:ea typeface="Quattrocento Sans"/>
                <a:cs typeface="Quattrocento Sans"/>
                <a:sym typeface="Quattrocento Sans"/>
              </a:rPr>
              <a:t>Los operadores lógicos son imprescindibles para realizar aplicaciones complejas, ya que se utilizan para tomar decisiones sobre las instrucciones que debería ejecutar el programa en función de ciertas condiciones.</a:t>
            </a:r>
            <a:endParaRPr lang="es-CO" sz="2000" dirty="0">
              <a:sym typeface="Quattrocento Sans"/>
            </a:endParaRPr>
          </a:p>
          <a:p>
            <a:pPr marL="0" lvl="0" indent="0" algn="just" rtl="0">
              <a:lnSpc>
                <a:spcPct val="90000"/>
              </a:lnSpc>
              <a:spcBef>
                <a:spcPts val="1000"/>
              </a:spcBef>
              <a:spcAft>
                <a:spcPts val="0"/>
              </a:spcAft>
              <a:buClr>
                <a:schemeClr val="dk1"/>
              </a:buClr>
              <a:buSzPts val="2500"/>
              <a:buNone/>
            </a:pPr>
            <a:endParaRPr lang="es-CO" sz="2000" b="1"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500"/>
              <a:buNone/>
            </a:pPr>
            <a:r>
              <a:rPr lang="es-CO" b="1" dirty="0">
                <a:solidFill>
                  <a:schemeClr val="tx1"/>
                </a:solidFill>
                <a:latin typeface="Quattrocento Sans"/>
                <a:ea typeface="Quattrocento Sans"/>
                <a:cs typeface="Quattrocento Sans"/>
                <a:sym typeface="Quattrocento Sans"/>
              </a:rPr>
              <a:t>Negación</a:t>
            </a:r>
            <a:endParaRPr dirty="0">
              <a:solidFill>
                <a:schemeClr val="tx1"/>
              </a:solidFill>
            </a:endParaRPr>
          </a:p>
          <a:p>
            <a:pPr marL="0" lvl="0" indent="0" algn="l" rtl="0">
              <a:lnSpc>
                <a:spcPct val="90000"/>
              </a:lnSpc>
              <a:spcBef>
                <a:spcPts val="1000"/>
              </a:spcBef>
              <a:spcAft>
                <a:spcPts val="0"/>
              </a:spcAft>
              <a:buClr>
                <a:schemeClr val="dk1"/>
              </a:buClr>
              <a:buSzPts val="2500"/>
              <a:buNone/>
            </a:pPr>
            <a:endParaRPr sz="2500"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500"/>
              <a:buNone/>
            </a:pPr>
            <a:r>
              <a:rPr lang="es-CO" sz="2500" dirty="0">
                <a:solidFill>
                  <a:schemeClr val="tx1"/>
                </a:solidFill>
                <a:latin typeface="Quattrocento Sans"/>
                <a:ea typeface="Quattrocento Sans"/>
                <a:cs typeface="Quattrocento Sans"/>
                <a:sym typeface="Quattrocento Sans"/>
              </a:rPr>
              <a:t>	</a:t>
            </a:r>
            <a:r>
              <a:rPr lang="es-CO" sz="2500" dirty="0" err="1">
                <a:solidFill>
                  <a:schemeClr val="tx1"/>
                </a:solidFill>
                <a:latin typeface="Quattrocento Sans"/>
                <a:ea typeface="Quattrocento Sans"/>
                <a:cs typeface="Quattrocento Sans"/>
                <a:sym typeface="Quattrocento Sans"/>
              </a:rPr>
              <a:t>var</a:t>
            </a:r>
            <a:r>
              <a:rPr lang="es-CO" sz="2500" dirty="0">
                <a:solidFill>
                  <a:schemeClr val="tx1"/>
                </a:solidFill>
                <a:latin typeface="Quattrocento Sans"/>
                <a:ea typeface="Quattrocento Sans"/>
                <a:cs typeface="Quattrocento Sans"/>
                <a:sym typeface="Quattrocento Sans"/>
              </a:rPr>
              <a:t> visible = true;</a:t>
            </a:r>
            <a:endParaRPr dirty="0">
              <a:solidFill>
                <a:schemeClr val="tx1"/>
              </a:solidFill>
            </a:endParaRPr>
          </a:p>
          <a:p>
            <a:pPr marL="0" lvl="0" indent="0" algn="l" rtl="0">
              <a:lnSpc>
                <a:spcPct val="90000"/>
              </a:lnSpc>
              <a:spcBef>
                <a:spcPts val="1000"/>
              </a:spcBef>
              <a:spcAft>
                <a:spcPts val="0"/>
              </a:spcAft>
              <a:buClr>
                <a:schemeClr val="dk1"/>
              </a:buClr>
              <a:buSzPts val="2500"/>
              <a:buNone/>
            </a:pPr>
            <a:r>
              <a:rPr lang="es-CO" sz="2500" dirty="0">
                <a:solidFill>
                  <a:schemeClr val="tx1"/>
                </a:solidFill>
                <a:latin typeface="Quattrocento Sans"/>
                <a:ea typeface="Quattrocento Sans"/>
                <a:cs typeface="Quattrocento Sans"/>
                <a:sym typeface="Quattrocento Sans"/>
              </a:rPr>
              <a:t>	</a:t>
            </a:r>
            <a:r>
              <a:rPr lang="es-CO" sz="2500" dirty="0" err="1">
                <a:solidFill>
                  <a:schemeClr val="tx1"/>
                </a:solidFill>
                <a:latin typeface="Quattrocento Sans"/>
                <a:ea typeface="Quattrocento Sans"/>
                <a:cs typeface="Quattrocento Sans"/>
                <a:sym typeface="Quattrocento Sans"/>
              </a:rPr>
              <a:t>alert</a:t>
            </a:r>
            <a:r>
              <a:rPr lang="es-CO" sz="2500" dirty="0">
                <a:solidFill>
                  <a:schemeClr val="tx1"/>
                </a:solidFill>
                <a:latin typeface="Quattrocento Sans"/>
                <a:ea typeface="Quattrocento Sans"/>
                <a:cs typeface="Quattrocento Sans"/>
                <a:sym typeface="Quattrocento Sans"/>
              </a:rPr>
              <a:t>(!visible);  </a:t>
            </a:r>
            <a:endParaRPr lang="es-ES" b="1"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body" idx="1"/>
          </p:nvPr>
        </p:nvSpPr>
        <p:spPr>
          <a:xfrm>
            <a:off x="838200" y="753035"/>
            <a:ext cx="10515600" cy="54239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a:solidFill>
                  <a:schemeClr val="tx1"/>
                </a:solidFill>
                <a:latin typeface="Quattrocento Sans"/>
                <a:ea typeface="Quattrocento Sans"/>
                <a:cs typeface="Quattrocento Sans"/>
                <a:sym typeface="Quattrocento Sans"/>
              </a:rPr>
              <a:t>And</a:t>
            </a:r>
            <a:endParaRPr dirty="0">
              <a:solidFill>
                <a:schemeClr val="tx1"/>
              </a:solidFill>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La operación lógica</a:t>
            </a:r>
            <a:r>
              <a:rPr lang="es-CO" b="1" dirty="0">
                <a:solidFill>
                  <a:schemeClr val="tx1"/>
                </a:solidFill>
                <a:latin typeface="Quattrocento Sans"/>
                <a:ea typeface="Quattrocento Sans"/>
                <a:cs typeface="Quattrocento Sans"/>
                <a:sym typeface="Quattrocento Sans"/>
              </a:rPr>
              <a:t> AND </a:t>
            </a:r>
            <a:r>
              <a:rPr lang="es-CO" dirty="0">
                <a:solidFill>
                  <a:schemeClr val="tx1"/>
                </a:solidFill>
                <a:latin typeface="Quattrocento Sans"/>
                <a:ea typeface="Quattrocento Sans"/>
                <a:cs typeface="Quattrocento Sans"/>
                <a:sym typeface="Quattrocento Sans"/>
              </a:rPr>
              <a:t>obtiene su resultado combinando  dos valores booleanos. El operador se indica mediante el símbolo &amp;&amp; y su resultado solamente es true si los dos operandos son true:</a:t>
            </a:r>
            <a:endParaRPr dirty="0">
              <a:solidFill>
                <a:schemeClr val="tx1"/>
              </a:solidFill>
            </a:endParaRPr>
          </a:p>
        </p:txBody>
      </p:sp>
      <p:graphicFrame>
        <p:nvGraphicFramePr>
          <p:cNvPr id="206" name="Google Shape;206;p21"/>
          <p:cNvGraphicFramePr/>
          <p:nvPr>
            <p:extLst>
              <p:ext uri="{D42A27DB-BD31-4B8C-83A1-F6EECF244321}">
                <p14:modId xmlns:p14="http://schemas.microsoft.com/office/powerpoint/2010/main" val="3464968481"/>
              </p:ext>
            </p:extLst>
          </p:nvPr>
        </p:nvGraphicFramePr>
        <p:xfrm>
          <a:off x="1922929" y="3254188"/>
          <a:ext cx="9291900" cy="2535625"/>
        </p:xfrm>
        <a:graphic>
          <a:graphicData uri="http://schemas.openxmlformats.org/drawingml/2006/table">
            <a:tbl>
              <a:tblPr>
                <a:noFill/>
              </a:tblPr>
              <a:tblGrid>
                <a:gridCol w="3097300">
                  <a:extLst>
                    <a:ext uri="{9D8B030D-6E8A-4147-A177-3AD203B41FA5}">
                      <a16:colId xmlns:a16="http://schemas.microsoft.com/office/drawing/2014/main" val="20000"/>
                    </a:ext>
                  </a:extLst>
                </a:gridCol>
                <a:gridCol w="3097300">
                  <a:extLst>
                    <a:ext uri="{9D8B030D-6E8A-4147-A177-3AD203B41FA5}">
                      <a16:colId xmlns:a16="http://schemas.microsoft.com/office/drawing/2014/main" val="20001"/>
                    </a:ext>
                  </a:extLst>
                </a:gridCol>
                <a:gridCol w="3097300">
                  <a:extLst>
                    <a:ext uri="{9D8B030D-6E8A-4147-A177-3AD203B41FA5}">
                      <a16:colId xmlns:a16="http://schemas.microsoft.com/office/drawing/2014/main" val="20002"/>
                    </a:ext>
                  </a:extLst>
                </a:gridCol>
              </a:tblGrid>
              <a:tr h="507125">
                <a:tc>
                  <a:txBody>
                    <a:bodyPr/>
                    <a:lstStyle/>
                    <a:p>
                      <a:pPr marL="0" marR="0" lvl="0" indent="0" algn="l" rtl="0">
                        <a:spcBef>
                          <a:spcPts val="0"/>
                        </a:spcBef>
                        <a:spcAft>
                          <a:spcPts val="0"/>
                        </a:spcAft>
                        <a:buNone/>
                      </a:pPr>
                      <a:r>
                        <a:rPr lang="es-CO" sz="1800" u="none" strike="noStrike" cap="none" dirty="0">
                          <a:solidFill>
                            <a:schemeClr val="bg1"/>
                          </a:solidFill>
                        </a:rPr>
                        <a:t>variable1</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u="none" strike="noStrike" cap="none" dirty="0">
                          <a:solidFill>
                            <a:schemeClr val="bg1"/>
                          </a:solidFill>
                        </a:rPr>
                        <a:t>variable2</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u="none" strike="noStrike" cap="none">
                          <a:solidFill>
                            <a:schemeClr val="bg1"/>
                          </a:solidFill>
                        </a:rPr>
                        <a:t>variable1 &amp;&amp; variable2</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extLst>
                  <a:ext uri="{0D108BD9-81ED-4DB2-BD59-A6C34878D82A}">
                    <a16:rowId xmlns:a16="http://schemas.microsoft.com/office/drawing/2014/main" val="10000"/>
                  </a:ext>
                </a:extLst>
              </a:tr>
              <a:tr h="507125">
                <a:tc>
                  <a:txBody>
                    <a:bodyPr/>
                    <a:lstStyle/>
                    <a:p>
                      <a:pPr marL="0" marR="0" lvl="0" indent="0" algn="l" rtl="0">
                        <a:spcBef>
                          <a:spcPts val="0"/>
                        </a:spcBef>
                        <a:spcAft>
                          <a:spcPts val="0"/>
                        </a:spcAft>
                        <a:buNone/>
                      </a:pPr>
                      <a:r>
                        <a:rPr lang="es-CO" sz="1800" u="none" strike="noStrike" cap="none">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07125">
                <a:tc>
                  <a:txBody>
                    <a:bodyPr/>
                    <a:lstStyle/>
                    <a:p>
                      <a:pPr marL="0" marR="0" lvl="0" indent="0" algn="l" rtl="0">
                        <a:spcBef>
                          <a:spcPts val="0"/>
                        </a:spcBef>
                        <a:spcAft>
                          <a:spcPts val="0"/>
                        </a:spcAft>
                        <a:buNone/>
                      </a:pPr>
                      <a:r>
                        <a:rPr lang="es-CO" sz="1800" dirty="0">
                          <a:solidFill>
                            <a:schemeClr val="bg1"/>
                          </a:solidFill>
                        </a:rPr>
                        <a:t>true</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07125">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07125">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dirty="0">
                          <a:solidFill>
                            <a:schemeClr val="bg1"/>
                          </a:solidFill>
                        </a:rPr>
                        <a:t>false</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body" idx="1"/>
          </p:nvPr>
        </p:nvSpPr>
        <p:spPr>
          <a:xfrm>
            <a:off x="838200" y="766482"/>
            <a:ext cx="10515600" cy="54104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dirty="0">
                <a:solidFill>
                  <a:schemeClr val="tx1"/>
                </a:solidFill>
              </a:rPr>
              <a:t>Ejemplo:</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valor1 = true;</a:t>
            </a: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valor2 = false;</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resultado = valor1 &amp;&amp; valor2;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valor1 = true;</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valor2 = true;</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resultado = valor1 &amp;&amp; valor2; </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419" b="1" dirty="0" err="1"/>
              <a:t>Javascript</a:t>
            </a:r>
            <a:endParaRPr lang="es-ES" b="1" dirty="0"/>
          </a:p>
        </p:txBody>
      </p:sp>
    </p:spTree>
    <p:extLst>
      <p:ext uri="{BB962C8B-B14F-4D97-AF65-F5344CB8AC3E}">
        <p14:creationId xmlns:p14="http://schemas.microsoft.com/office/powerpoint/2010/main" val="4225668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body" idx="1"/>
          </p:nvPr>
        </p:nvSpPr>
        <p:spPr>
          <a:xfrm>
            <a:off x="838200" y="389965"/>
            <a:ext cx="10515600" cy="57869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err="1">
                <a:solidFill>
                  <a:schemeClr val="tx1"/>
                </a:solidFill>
                <a:latin typeface="Quattrocento Sans"/>
                <a:ea typeface="Quattrocento Sans"/>
                <a:cs typeface="Quattrocento Sans"/>
                <a:sym typeface="Quattrocento Sans"/>
              </a:rPr>
              <a:t>Or</a:t>
            </a:r>
            <a:endParaRPr sz="2400" b="1"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La operación lógica OR también combina dos valores  booleanos. 	El operador se indica mediante el símbolo</a:t>
            </a:r>
            <a:r>
              <a:rPr lang="es-CO" dirty="0">
                <a:latin typeface="Quattrocento Sans"/>
                <a:ea typeface="Quattrocento Sans"/>
                <a:cs typeface="Quattrocento Sans"/>
                <a:sym typeface="Quattrocento Sans"/>
              </a:rPr>
              <a:t> </a:t>
            </a:r>
            <a:r>
              <a:rPr lang="es-CO" b="1" dirty="0">
                <a:solidFill>
                  <a:schemeClr val="tx1"/>
                </a:solidFill>
                <a:latin typeface="Quattrocento Sans"/>
                <a:ea typeface="Quattrocento Sans"/>
                <a:cs typeface="Quattrocento Sans"/>
                <a:sym typeface="Quattrocento Sans"/>
              </a:rPr>
              <a:t>||</a:t>
            </a:r>
            <a:r>
              <a:rPr lang="es-CO" dirty="0">
                <a:solidFill>
                  <a:schemeClr val="tx1"/>
                </a:solidFill>
                <a:latin typeface="Quattrocento Sans"/>
                <a:ea typeface="Quattrocento Sans"/>
                <a:cs typeface="Quattrocento Sans"/>
                <a:sym typeface="Quattrocento Sans"/>
              </a:rPr>
              <a:t> y su resultado es true si alguno de los dos operandos es true:</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graphicFrame>
        <p:nvGraphicFramePr>
          <p:cNvPr id="217" name="Google Shape;217;p23"/>
          <p:cNvGraphicFramePr/>
          <p:nvPr>
            <p:extLst>
              <p:ext uri="{D42A27DB-BD31-4B8C-83A1-F6EECF244321}">
                <p14:modId xmlns:p14="http://schemas.microsoft.com/office/powerpoint/2010/main" val="341884081"/>
              </p:ext>
            </p:extLst>
          </p:nvPr>
        </p:nvGraphicFramePr>
        <p:xfrm>
          <a:off x="1976718" y="2823881"/>
          <a:ext cx="9350175" cy="3039000"/>
        </p:xfrm>
        <a:graphic>
          <a:graphicData uri="http://schemas.openxmlformats.org/drawingml/2006/table">
            <a:tbl>
              <a:tblPr>
                <a:noFill/>
              </a:tblPr>
              <a:tblGrid>
                <a:gridCol w="3116725">
                  <a:extLst>
                    <a:ext uri="{9D8B030D-6E8A-4147-A177-3AD203B41FA5}">
                      <a16:colId xmlns:a16="http://schemas.microsoft.com/office/drawing/2014/main" val="20000"/>
                    </a:ext>
                  </a:extLst>
                </a:gridCol>
                <a:gridCol w="3116725">
                  <a:extLst>
                    <a:ext uri="{9D8B030D-6E8A-4147-A177-3AD203B41FA5}">
                      <a16:colId xmlns:a16="http://schemas.microsoft.com/office/drawing/2014/main" val="20001"/>
                    </a:ext>
                  </a:extLst>
                </a:gridCol>
                <a:gridCol w="3116725">
                  <a:extLst>
                    <a:ext uri="{9D8B030D-6E8A-4147-A177-3AD203B41FA5}">
                      <a16:colId xmlns:a16="http://schemas.microsoft.com/office/drawing/2014/main" val="20002"/>
                    </a:ext>
                  </a:extLst>
                </a:gridCol>
              </a:tblGrid>
              <a:tr h="607800">
                <a:tc>
                  <a:txBody>
                    <a:bodyPr/>
                    <a:lstStyle/>
                    <a:p>
                      <a:pPr marL="0" marR="0" lvl="0" indent="0" algn="l" rtl="0">
                        <a:spcBef>
                          <a:spcPts val="0"/>
                        </a:spcBef>
                        <a:spcAft>
                          <a:spcPts val="0"/>
                        </a:spcAft>
                        <a:buNone/>
                      </a:pPr>
                      <a:r>
                        <a:rPr lang="es-CO" sz="1800" dirty="0">
                          <a:solidFill>
                            <a:schemeClr val="bg1"/>
                          </a:solidFill>
                        </a:rPr>
                        <a:t>variable1</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a:solidFill>
                            <a:schemeClr val="bg1"/>
                          </a:solidFill>
                        </a:rPr>
                        <a:t>variable2</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a:solidFill>
                            <a:schemeClr val="bg1"/>
                          </a:solidFill>
                        </a:rPr>
                        <a:t>variable1 || variable2</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extLst>
                  <a:ext uri="{0D108BD9-81ED-4DB2-BD59-A6C34878D82A}">
                    <a16:rowId xmlns:a16="http://schemas.microsoft.com/office/drawing/2014/main" val="10000"/>
                  </a:ext>
                </a:extLst>
              </a:tr>
              <a:tr h="607800">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7800">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07800">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7800">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dirty="0">
                          <a:solidFill>
                            <a:schemeClr val="bg1"/>
                          </a:solidFill>
                        </a:rPr>
                        <a:t>false</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body" idx="1"/>
          </p:nvPr>
        </p:nvSpPr>
        <p:spPr>
          <a:xfrm>
            <a:off x="838200" y="1062318"/>
            <a:ext cx="10515600" cy="51146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s-CO" dirty="0">
                <a:solidFill>
                  <a:schemeClr val="tx1"/>
                </a:solidFill>
              </a:rPr>
              <a:t>Ejemplo:</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valor1 = true;</a:t>
            </a: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valor2 = false;</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resultado = valor1 || valor2; </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valor1 = false;</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valor2 = false;</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resultado = valor1 || valor2; </a:t>
            </a:r>
            <a:endParaRPr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838200" y="605118"/>
            <a:ext cx="10515600" cy="593015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s-CO" b="1" dirty="0">
                <a:solidFill>
                  <a:schemeClr val="tx1"/>
                </a:solidFill>
                <a:latin typeface="Quattrocento Sans"/>
                <a:ea typeface="Quattrocento Sans"/>
                <a:cs typeface="Quattrocento Sans"/>
                <a:sym typeface="Quattrocento Sans"/>
              </a:rPr>
              <a:t>MATEMÁTICOS</a:t>
            </a:r>
            <a:endParaRPr dirty="0">
              <a:solidFill>
                <a:schemeClr val="tx1"/>
              </a:solidFill>
            </a:endParaRPr>
          </a:p>
          <a:p>
            <a:pPr marL="0" lvl="0" indent="0" algn="l" rtl="0">
              <a:lnSpc>
                <a:spcPct val="80000"/>
              </a:lnSpc>
              <a:spcBef>
                <a:spcPts val="1000"/>
              </a:spcBef>
              <a:spcAft>
                <a:spcPts val="0"/>
              </a:spcAft>
              <a:buClr>
                <a:schemeClr val="dk1"/>
              </a:buClr>
              <a:buSzPts val="2800"/>
              <a:buNone/>
            </a:pPr>
            <a:endParaRPr b="1"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JavaScript permite realizar manipulaciones matemáticas sobre el valor de las variables numéricas. Los operadores definidos son: suma (+), resta (-), multiplicación (*), división (/) y residuo (% - MOD). Ejemplo:</a:t>
            </a:r>
            <a:endParaRPr dirty="0">
              <a:solidFill>
                <a:schemeClr val="tx1"/>
              </a:solidFill>
            </a:endParaRPr>
          </a:p>
          <a:p>
            <a:pPr marL="0" lvl="0" indent="0" algn="l" rtl="0">
              <a:lnSpc>
                <a:spcPct val="80000"/>
              </a:lnSpc>
              <a:spcBef>
                <a:spcPts val="1000"/>
              </a:spcBef>
              <a:spcAft>
                <a:spcPts val="0"/>
              </a:spcAft>
              <a:buClr>
                <a:schemeClr val="dk1"/>
              </a:buClr>
              <a:buSzPts val="2400"/>
              <a:buNone/>
            </a:pPr>
            <a:endParaRPr sz="240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rgbClr val="7030A0"/>
              </a:buClr>
              <a:buSzPts val="2400"/>
              <a:buNone/>
            </a:pPr>
            <a:r>
              <a:rPr lang="es-CO" sz="2400" dirty="0" err="1">
                <a:solidFill>
                  <a:schemeClr val="tx1"/>
                </a:solidFill>
                <a:latin typeface="Quattrocento Sans"/>
                <a:ea typeface="Quattrocento Sans"/>
                <a:cs typeface="Quattrocento Sans"/>
                <a:sym typeface="Quattrocento Sans"/>
              </a:rPr>
              <a:t>var</a:t>
            </a:r>
            <a:r>
              <a:rPr lang="es-CO" sz="2400" dirty="0">
                <a:solidFill>
                  <a:schemeClr val="tx1"/>
                </a:solidFill>
                <a:latin typeface="Quattrocento Sans"/>
                <a:ea typeface="Quattrocento Sans"/>
                <a:cs typeface="Quattrocento Sans"/>
                <a:sym typeface="Quattrocento Sans"/>
              </a:rPr>
              <a:t> numero1 = 10;</a:t>
            </a:r>
            <a:endParaRPr dirty="0">
              <a:solidFill>
                <a:schemeClr val="tx1"/>
              </a:solidFill>
            </a:endParaRPr>
          </a:p>
          <a:p>
            <a:pPr marL="0" lvl="0" indent="0" algn="l" rtl="0">
              <a:lnSpc>
                <a:spcPct val="80000"/>
              </a:lnSpc>
              <a:spcBef>
                <a:spcPts val="1000"/>
              </a:spcBef>
              <a:spcAft>
                <a:spcPts val="0"/>
              </a:spcAft>
              <a:buClr>
                <a:srgbClr val="7030A0"/>
              </a:buClr>
              <a:buSzPts val="2400"/>
              <a:buNone/>
            </a:pPr>
            <a:r>
              <a:rPr lang="es-CO" sz="2400" dirty="0" err="1">
                <a:solidFill>
                  <a:schemeClr val="tx1"/>
                </a:solidFill>
                <a:latin typeface="Quattrocento Sans"/>
                <a:ea typeface="Quattrocento Sans"/>
                <a:cs typeface="Quattrocento Sans"/>
                <a:sym typeface="Quattrocento Sans"/>
              </a:rPr>
              <a:t>var</a:t>
            </a:r>
            <a:r>
              <a:rPr lang="es-CO" sz="2400" dirty="0">
                <a:solidFill>
                  <a:schemeClr val="tx1"/>
                </a:solidFill>
                <a:latin typeface="Quattrocento Sans"/>
                <a:ea typeface="Quattrocento Sans"/>
                <a:cs typeface="Quattrocento Sans"/>
                <a:sym typeface="Quattrocento Sans"/>
              </a:rPr>
              <a:t> numero2 = 5;</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numero1 / numero2;  // resultado = 2</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3 + numero1;        // resultado = 13</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numero2 – 4;        // resultado = 1</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numero1 * numero2; // resultado = 50</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numero1 % numero2; // resultado = 0</a:t>
            </a:r>
            <a:endParaRPr sz="240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400"/>
              <a:buNone/>
            </a:pPr>
            <a:endParaRPr sz="240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400"/>
              <a:buNone/>
            </a:pPr>
            <a:endParaRPr sz="2400" dirty="0">
              <a:solidFill>
                <a:schemeClr val="tx1"/>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body" idx="1"/>
          </p:nvPr>
        </p:nvSpPr>
        <p:spPr>
          <a:xfrm>
            <a:off x="838200" y="658906"/>
            <a:ext cx="10515600" cy="5518057"/>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r>
              <a:rPr lang="es-CO" sz="2590" b="1" dirty="0">
                <a:solidFill>
                  <a:schemeClr val="tx1"/>
                </a:solidFill>
                <a:latin typeface="Quattrocento Sans"/>
                <a:ea typeface="Quattrocento Sans"/>
                <a:cs typeface="Quattrocento Sans"/>
                <a:sym typeface="Quattrocento Sans"/>
              </a:rPr>
              <a:t>RELACIONALES  </a:t>
            </a:r>
            <a:endParaRPr dirty="0">
              <a:solidFill>
                <a:schemeClr val="tx1"/>
              </a:solidFill>
            </a:endParaRPr>
          </a:p>
          <a:p>
            <a:pPr marL="0" lvl="0" indent="0" algn="just" rtl="0">
              <a:lnSpc>
                <a:spcPct val="80000"/>
              </a:lnSpc>
              <a:spcBef>
                <a:spcPts val="1000"/>
              </a:spcBef>
              <a:spcAft>
                <a:spcPts val="0"/>
              </a:spcAft>
              <a:buClr>
                <a:schemeClr val="dk1"/>
              </a:buClr>
              <a:buSzPts val="2405"/>
              <a:buNone/>
            </a:pPr>
            <a:endParaRPr sz="2405" b="1" dirty="0">
              <a:solidFill>
                <a:schemeClr val="tx1"/>
              </a:solidFill>
            </a:endParaRPr>
          </a:p>
          <a:p>
            <a:pPr marL="0" lvl="0" indent="0" algn="just" rtl="0">
              <a:lnSpc>
                <a:spcPct val="8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Los operadores relacionales definidos por JavaScript son idénticos a los que definen las matemáticas: mayor que (&gt;), menor que (&lt;), mayor o igual (&gt;=), menor o igual (&lt;=), igual que (==) y distinto de (!=).</a:t>
            </a:r>
            <a:endParaRPr dirty="0">
              <a:solidFill>
                <a:schemeClr val="tx1"/>
              </a:solidFill>
            </a:endParaRPr>
          </a:p>
          <a:p>
            <a:pPr marL="0" lvl="0" indent="0" algn="just" rtl="0">
              <a:lnSpc>
                <a:spcPct val="80000"/>
              </a:lnSpc>
              <a:spcBef>
                <a:spcPts val="1000"/>
              </a:spcBef>
              <a:spcAft>
                <a:spcPts val="0"/>
              </a:spcAft>
              <a:buClr>
                <a:schemeClr val="dk1"/>
              </a:buClr>
              <a:buSzPts val="2220"/>
              <a:buNone/>
            </a:pP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rgbClr val="7030A0"/>
              </a:buClr>
              <a:buSzPts val="2220"/>
              <a:buNone/>
            </a:pPr>
            <a:r>
              <a:rPr lang="es-CO" sz="2220" dirty="0" err="1">
                <a:solidFill>
                  <a:schemeClr val="tx1"/>
                </a:solidFill>
                <a:latin typeface="Quattrocento Sans"/>
                <a:ea typeface="Quattrocento Sans"/>
                <a:cs typeface="Quattrocento Sans"/>
                <a:sym typeface="Quattrocento Sans"/>
              </a:rPr>
              <a:t>var</a:t>
            </a:r>
            <a:r>
              <a:rPr lang="es-CO" sz="2220" dirty="0">
                <a:solidFill>
                  <a:schemeClr val="tx1"/>
                </a:solidFill>
                <a:latin typeface="Quattrocento Sans"/>
                <a:ea typeface="Quattrocento Sans"/>
                <a:cs typeface="Quattrocento Sans"/>
                <a:sym typeface="Quattrocento Sans"/>
              </a:rPr>
              <a:t> numero1 = 3;</a:t>
            </a:r>
            <a:endParaRPr dirty="0">
              <a:solidFill>
                <a:schemeClr val="tx1"/>
              </a:solidFill>
            </a:endParaRPr>
          </a:p>
          <a:p>
            <a:pPr marL="0" lvl="0" indent="0" algn="just" rtl="0">
              <a:lnSpc>
                <a:spcPct val="80000"/>
              </a:lnSpc>
              <a:spcBef>
                <a:spcPts val="1000"/>
              </a:spcBef>
              <a:spcAft>
                <a:spcPts val="0"/>
              </a:spcAft>
              <a:buClr>
                <a:srgbClr val="7030A0"/>
              </a:buClr>
              <a:buSzPts val="2220"/>
              <a:buNone/>
            </a:pPr>
            <a:r>
              <a:rPr lang="es-CO" sz="2220" dirty="0" err="1">
                <a:solidFill>
                  <a:schemeClr val="tx1"/>
                </a:solidFill>
                <a:latin typeface="Quattrocento Sans"/>
                <a:ea typeface="Quattrocento Sans"/>
                <a:cs typeface="Quattrocento Sans"/>
                <a:sym typeface="Quattrocento Sans"/>
              </a:rPr>
              <a:t>var</a:t>
            </a:r>
            <a:r>
              <a:rPr lang="es-CO" sz="2220" dirty="0">
                <a:solidFill>
                  <a:schemeClr val="tx1"/>
                </a:solidFill>
                <a:latin typeface="Quattrocento Sans"/>
                <a:ea typeface="Quattrocento Sans"/>
                <a:cs typeface="Quattrocento Sans"/>
                <a:sym typeface="Quattrocento Sans"/>
              </a:rPr>
              <a:t> numero2 = 5;</a:t>
            </a:r>
            <a:endParaRPr dirty="0">
              <a:solidFill>
                <a:schemeClr val="tx1"/>
              </a:solidFill>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&gt; numero2; </a:t>
            </a:r>
            <a:endParaRPr dirty="0">
              <a:solidFill>
                <a:schemeClr val="tx1"/>
              </a:solidFill>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&lt; numero2; </a:t>
            </a:r>
            <a:endParaRPr dirty="0">
              <a:solidFill>
                <a:schemeClr val="tx1"/>
              </a:solidFill>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resultado = numero1 &gt;= numero2; </a:t>
            </a: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&lt;= numero2; </a:t>
            </a: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 numero2; </a:t>
            </a: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 numero2; </a:t>
            </a:r>
            <a:endParaRPr sz="2220" dirty="0">
              <a:solidFill>
                <a:schemeClr val="tx1"/>
              </a:solidFill>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811305" y="43236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ESTRUCTURAS DE CONTROL DE FLUJO</a:t>
            </a:r>
            <a:endParaRPr sz="4000" b="1" dirty="0">
              <a:solidFill>
                <a:schemeClr val="tx1"/>
              </a:solidFill>
              <a:latin typeface="Quattrocento Sans"/>
              <a:ea typeface="Quattrocento Sans"/>
              <a:cs typeface="Quattrocento Sans"/>
              <a:sym typeface="Quattrocento Sans"/>
            </a:endParaRPr>
          </a:p>
        </p:txBody>
      </p:sp>
      <p:sp>
        <p:nvSpPr>
          <p:cNvPr id="238" name="Google Shape;238;p27"/>
          <p:cNvSpPr txBox="1">
            <a:spLocks noGrp="1"/>
          </p:cNvSpPr>
          <p:nvPr>
            <p:ph type="body" idx="1"/>
          </p:nvPr>
        </p:nvSpPr>
        <p:spPr>
          <a:xfrm>
            <a:off x="851647" y="2232212"/>
            <a:ext cx="10515600" cy="436161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solidFill>
                  <a:schemeClr val="tx1"/>
                </a:solidFill>
              </a:rPr>
              <a:t>Si se utilizan estructuras de control de flujo, los programas dejan de ser una sucesión lineal de instrucciones para convertirse en programas inteligentes que pueden tomar decisiones en función del valor de las variables.</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pic>
        <p:nvPicPr>
          <p:cNvPr id="239" name="Google Shape;239;p27"/>
          <p:cNvPicPr preferRelativeResize="0"/>
          <p:nvPr/>
        </p:nvPicPr>
        <p:blipFill rotWithShape="1">
          <a:blip r:embed="rId3">
            <a:alphaModFix/>
          </a:blip>
          <a:srcRect/>
          <a:stretch/>
        </p:blipFill>
        <p:spPr>
          <a:xfrm>
            <a:off x="2926328" y="3792070"/>
            <a:ext cx="7037942" cy="26625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body" idx="1"/>
          </p:nvPr>
        </p:nvSpPr>
        <p:spPr>
          <a:xfrm>
            <a:off x="838200" y="376518"/>
            <a:ext cx="10515600" cy="6212541"/>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380"/>
              <a:buNone/>
            </a:pPr>
            <a:r>
              <a:rPr lang="es-CO" sz="2380" b="1" dirty="0">
                <a:solidFill>
                  <a:schemeClr val="tx1"/>
                </a:solidFill>
                <a:latin typeface="Quattrocento Sans"/>
                <a:ea typeface="Quattrocento Sans"/>
                <a:cs typeface="Quattrocento Sans"/>
                <a:sym typeface="Quattrocento Sans"/>
              </a:rPr>
              <a:t>ESTRUCTURA IF</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b="1"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latin typeface="Quattrocento Sans"/>
                <a:ea typeface="Quattrocento Sans"/>
                <a:cs typeface="Quattrocento Sans"/>
                <a:sym typeface="Quattrocento Sans"/>
              </a:rPr>
              <a:t>La estructura más utilizada en JavaScript y en la mayoría de lenguajes de programación es la estructura </a:t>
            </a:r>
            <a:r>
              <a:rPr lang="es-CO" sz="2380" dirty="0" err="1">
                <a:solidFill>
                  <a:schemeClr val="tx1"/>
                </a:solidFill>
                <a:latin typeface="Quattrocento Sans"/>
                <a:ea typeface="Quattrocento Sans"/>
                <a:cs typeface="Quattrocento Sans"/>
                <a:sym typeface="Quattrocento Sans"/>
              </a:rPr>
              <a:t>if</a:t>
            </a:r>
            <a:r>
              <a:rPr lang="es-CO" sz="2380" dirty="0">
                <a:solidFill>
                  <a:schemeClr val="tx1"/>
                </a:solidFill>
                <a:latin typeface="Quattrocento Sans"/>
                <a:ea typeface="Quattrocento Sans"/>
                <a:cs typeface="Quattrocento Sans"/>
                <a:sym typeface="Quattrocento Sans"/>
              </a:rPr>
              <a:t>. Se emplea para tomar decisiones en función de una condición. Su definición formal es:</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rgbClr val="7030A0"/>
              </a:buClr>
              <a:buSzPts val="2380"/>
              <a:buNone/>
            </a:pPr>
            <a:r>
              <a:rPr lang="es-CO" sz="2380" dirty="0" err="1">
                <a:solidFill>
                  <a:schemeClr val="tx1"/>
                </a:solidFill>
              </a:rPr>
              <a:t>if</a:t>
            </a:r>
            <a:r>
              <a:rPr lang="es-CO" sz="2380" dirty="0">
                <a:solidFill>
                  <a:schemeClr val="tx1"/>
                </a:solidFill>
              </a:rPr>
              <a:t>(</a:t>
            </a:r>
            <a:r>
              <a:rPr lang="es-CO" sz="2380" dirty="0" err="1">
                <a:solidFill>
                  <a:schemeClr val="tx1"/>
                </a:solidFill>
              </a:rPr>
              <a:t>condicion</a:t>
            </a: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Ejemplo:</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endParaRPr>
          </a:p>
          <a:p>
            <a:pPr marL="0" lvl="0" indent="0" algn="l" rtl="0">
              <a:lnSpc>
                <a:spcPct val="70000"/>
              </a:lnSpc>
              <a:spcBef>
                <a:spcPts val="1000"/>
              </a:spcBef>
              <a:spcAft>
                <a:spcPts val="0"/>
              </a:spcAft>
              <a:buClr>
                <a:srgbClr val="7030A0"/>
              </a:buClr>
              <a:buSzPts val="2380"/>
              <a:buNone/>
            </a:pPr>
            <a:r>
              <a:rPr lang="es-CO" sz="2380" dirty="0" err="1">
                <a:solidFill>
                  <a:schemeClr val="tx1"/>
                </a:solidFill>
              </a:rPr>
              <a:t>var</a:t>
            </a:r>
            <a:r>
              <a:rPr lang="es-CO" sz="2380" dirty="0">
                <a:solidFill>
                  <a:schemeClr val="tx1"/>
                </a:solidFill>
              </a:rPr>
              <a:t> </a:t>
            </a:r>
            <a:r>
              <a:rPr lang="es-CO" sz="2380" dirty="0" err="1">
                <a:solidFill>
                  <a:schemeClr val="tx1"/>
                </a:solidFill>
              </a:rPr>
              <a:t>mostrarMensaje</a:t>
            </a:r>
            <a:r>
              <a:rPr lang="es-CO" sz="2380" dirty="0">
                <a:solidFill>
                  <a:schemeClr val="tx1"/>
                </a:solidFill>
              </a:rPr>
              <a:t> = true;</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rgbClr val="7030A0"/>
              </a:buClr>
              <a:buSzPts val="2380"/>
              <a:buNone/>
            </a:pPr>
            <a:r>
              <a:rPr lang="es-CO" sz="2380" dirty="0" err="1">
                <a:solidFill>
                  <a:schemeClr val="tx1"/>
                </a:solidFill>
              </a:rPr>
              <a:t>if</a:t>
            </a:r>
            <a:r>
              <a:rPr lang="es-CO" sz="2380" dirty="0">
                <a:solidFill>
                  <a:schemeClr val="tx1"/>
                </a:solidFill>
              </a:rPr>
              <a:t>(</a:t>
            </a:r>
            <a:r>
              <a:rPr lang="es-CO" sz="2380" dirty="0" err="1">
                <a:solidFill>
                  <a:schemeClr val="tx1"/>
                </a:solidFill>
              </a:rPr>
              <a:t>mostrarMensaje</a:t>
            </a:r>
            <a:r>
              <a:rPr lang="es-CO" sz="2380" dirty="0">
                <a:solidFill>
                  <a:schemeClr val="tx1"/>
                </a:solidFill>
              </a:rPr>
              <a:t> == true)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r>
              <a:rPr lang="es-CO" sz="2380" dirty="0" err="1">
                <a:solidFill>
                  <a:schemeClr val="tx1"/>
                </a:solidFill>
              </a:rPr>
              <a:t>alert</a:t>
            </a:r>
            <a:r>
              <a:rPr lang="es-CO" sz="2380" dirty="0">
                <a:solidFill>
                  <a:schemeClr val="tx1"/>
                </a:solidFill>
              </a:rPr>
              <a:t>("Hola Mundo");</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a:t>
            </a:r>
            <a:endParaRPr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body" idx="1"/>
          </p:nvPr>
        </p:nvSpPr>
        <p:spPr>
          <a:xfrm>
            <a:off x="838200" y="376518"/>
            <a:ext cx="10515600" cy="5800445"/>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590"/>
              <a:buNone/>
            </a:pPr>
            <a:r>
              <a:rPr lang="es-CO" sz="2590" b="1" dirty="0">
                <a:solidFill>
                  <a:schemeClr val="tx1"/>
                </a:solidFill>
              </a:rPr>
              <a:t>ESTRUCTURA IF...ELSE</a:t>
            </a:r>
            <a:endParaRPr dirty="0">
              <a:solidFill>
                <a:schemeClr val="tx1"/>
              </a:solidFill>
            </a:endParaRPr>
          </a:p>
          <a:p>
            <a:pPr marL="0" lvl="0" indent="0" algn="l" rtl="0">
              <a:lnSpc>
                <a:spcPct val="70000"/>
              </a:lnSpc>
              <a:spcBef>
                <a:spcPts val="1000"/>
              </a:spcBef>
              <a:spcAft>
                <a:spcPts val="0"/>
              </a:spcAft>
              <a:buClr>
                <a:schemeClr val="dk1"/>
              </a:buClr>
              <a:buSzPts val="2590"/>
              <a:buNone/>
            </a:pPr>
            <a:endParaRPr sz="2590" b="1" dirty="0">
              <a:solidFill>
                <a:schemeClr val="tx1"/>
              </a:solidFill>
            </a:endParaRPr>
          </a:p>
          <a:p>
            <a:pPr marL="0" lvl="0" indent="0" algn="l" rtl="0">
              <a:lnSpc>
                <a:spcPct val="70000"/>
              </a:lnSpc>
              <a:spcBef>
                <a:spcPts val="100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Si la condición se cumple (es decir, si su valor es true) se ejecutan todas las instrucciones que se encuentran dentro del </a:t>
            </a:r>
            <a:r>
              <a:rPr lang="es-CO" sz="2590" dirty="0" err="1">
                <a:solidFill>
                  <a:schemeClr val="tx1"/>
                </a:solidFill>
                <a:latin typeface="Quattrocento Sans"/>
                <a:ea typeface="Quattrocento Sans"/>
                <a:cs typeface="Quattrocento Sans"/>
                <a:sym typeface="Quattrocento Sans"/>
              </a:rPr>
              <a:t>if</a:t>
            </a:r>
            <a:r>
              <a:rPr lang="es-CO" sz="2590" dirty="0">
                <a:solidFill>
                  <a:schemeClr val="tx1"/>
                </a:solidFill>
                <a:latin typeface="Quattrocento Sans"/>
                <a:ea typeface="Quattrocento Sans"/>
                <a:cs typeface="Quattrocento Sans"/>
                <a:sym typeface="Quattrocento Sans"/>
              </a:rPr>
              <a:t>(). Si la condición no se cumple (es decir, si su valor es false) se ejecutan todas las instrucciones contenidas en </a:t>
            </a:r>
            <a:r>
              <a:rPr lang="es-CO" sz="2590" dirty="0" err="1">
                <a:solidFill>
                  <a:schemeClr val="tx1"/>
                </a:solidFill>
                <a:latin typeface="Quattrocento Sans"/>
                <a:ea typeface="Quattrocento Sans"/>
                <a:cs typeface="Quattrocento Sans"/>
                <a:sym typeface="Quattrocento Sans"/>
              </a:rPr>
              <a:t>else</a:t>
            </a:r>
            <a:r>
              <a:rPr lang="es-CO" sz="2590" dirty="0">
                <a:solidFill>
                  <a:schemeClr val="tx1"/>
                </a:solidFill>
                <a:latin typeface="Quattrocento Sans"/>
                <a:ea typeface="Quattrocento Sans"/>
                <a:cs typeface="Quattrocento Sans"/>
                <a:sym typeface="Quattrocento Sans"/>
              </a:rPr>
              <a:t> { }. Ejemplo:</a:t>
            </a:r>
            <a:endParaRPr dirty="0">
              <a:solidFill>
                <a:schemeClr val="tx1"/>
              </a:solidFill>
            </a:endParaRPr>
          </a:p>
          <a:p>
            <a:pPr marL="0" lvl="0" indent="0" algn="l" rtl="0">
              <a:lnSpc>
                <a:spcPct val="70000"/>
              </a:lnSpc>
              <a:spcBef>
                <a:spcPts val="1000"/>
              </a:spcBef>
              <a:spcAft>
                <a:spcPts val="0"/>
              </a:spcAft>
              <a:buClr>
                <a:schemeClr val="dk1"/>
              </a:buClr>
              <a:buSzPts val="2220"/>
              <a:buNone/>
            </a:pPr>
            <a:endParaRPr sz="2220"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220"/>
              <a:buNone/>
            </a:pPr>
            <a:r>
              <a:rPr lang="es-CO" sz="2220" dirty="0" err="1">
                <a:solidFill>
                  <a:schemeClr val="tx1"/>
                </a:solidFill>
                <a:latin typeface="Quattrocento Sans"/>
                <a:ea typeface="Quattrocento Sans"/>
                <a:cs typeface="Quattrocento Sans"/>
                <a:sym typeface="Quattrocento Sans"/>
              </a:rPr>
              <a:t>var</a:t>
            </a:r>
            <a:r>
              <a:rPr lang="es-CO" sz="2220" dirty="0">
                <a:solidFill>
                  <a:schemeClr val="tx1"/>
                </a:solidFill>
                <a:latin typeface="Quattrocento Sans"/>
                <a:ea typeface="Quattrocento Sans"/>
                <a:cs typeface="Quattrocento Sans"/>
                <a:sym typeface="Quattrocento Sans"/>
              </a:rPr>
              <a:t> edad = 18;</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err="1">
                <a:solidFill>
                  <a:schemeClr val="tx1"/>
                </a:solidFill>
                <a:latin typeface="Quattrocento Sans"/>
                <a:ea typeface="Quattrocento Sans"/>
                <a:cs typeface="Quattrocento Sans"/>
                <a:sym typeface="Quattrocento Sans"/>
              </a:rPr>
              <a:t>if</a:t>
            </a:r>
            <a:r>
              <a:rPr lang="es-CO" sz="2220" dirty="0">
                <a:solidFill>
                  <a:schemeClr val="tx1"/>
                </a:solidFill>
                <a:latin typeface="Quattrocento Sans"/>
                <a:ea typeface="Quattrocento Sans"/>
                <a:cs typeface="Quattrocento Sans"/>
                <a:sym typeface="Quattrocento Sans"/>
              </a:rPr>
              <a:t>(edad &gt;= 18) {</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a:t>
            </a:r>
            <a:r>
              <a:rPr lang="es-CO" sz="2220" dirty="0" err="1">
                <a:solidFill>
                  <a:schemeClr val="tx1"/>
                </a:solidFill>
                <a:latin typeface="Quattrocento Sans"/>
                <a:ea typeface="Quattrocento Sans"/>
                <a:cs typeface="Quattrocento Sans"/>
                <a:sym typeface="Quattrocento Sans"/>
              </a:rPr>
              <a:t>alert</a:t>
            </a:r>
            <a:r>
              <a:rPr lang="es-CO" sz="2220" dirty="0">
                <a:solidFill>
                  <a:schemeClr val="tx1"/>
                </a:solidFill>
                <a:latin typeface="Quattrocento Sans"/>
                <a:ea typeface="Quattrocento Sans"/>
                <a:cs typeface="Quattrocento Sans"/>
                <a:sym typeface="Quattrocento Sans"/>
              </a:rPr>
              <a:t>("Eres mayor de edad");</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err="1">
                <a:solidFill>
                  <a:schemeClr val="tx1"/>
                </a:solidFill>
                <a:latin typeface="Quattrocento Sans"/>
                <a:ea typeface="Quattrocento Sans"/>
                <a:cs typeface="Quattrocento Sans"/>
                <a:sym typeface="Quattrocento Sans"/>
              </a:rPr>
              <a:t>else</a:t>
            </a:r>
            <a:r>
              <a:rPr lang="es-CO" sz="222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a:t>
            </a:r>
            <a:r>
              <a:rPr lang="es-CO" sz="2220" dirty="0" err="1">
                <a:solidFill>
                  <a:schemeClr val="tx1"/>
                </a:solidFill>
                <a:latin typeface="Quattrocento Sans"/>
                <a:ea typeface="Quattrocento Sans"/>
                <a:cs typeface="Quattrocento Sans"/>
                <a:sym typeface="Quattrocento Sans"/>
              </a:rPr>
              <a:t>alert</a:t>
            </a:r>
            <a:r>
              <a:rPr lang="es-CO" sz="2220" dirty="0">
                <a:solidFill>
                  <a:schemeClr val="tx1"/>
                </a:solidFill>
                <a:latin typeface="Quattrocento Sans"/>
                <a:ea typeface="Quattrocento Sans"/>
                <a:cs typeface="Quattrocento Sans"/>
                <a:sym typeface="Quattrocento Sans"/>
              </a:rPr>
              <a:t>("Todavía eres menor de edad");</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a:t>
            </a:r>
            <a:endParaRPr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body" idx="1"/>
          </p:nvPr>
        </p:nvSpPr>
        <p:spPr>
          <a:xfrm>
            <a:off x="838200" y="228600"/>
            <a:ext cx="10515600" cy="6427694"/>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040"/>
              <a:buNone/>
            </a:pPr>
            <a:r>
              <a:rPr lang="es-CO" sz="2040" b="1" dirty="0">
                <a:solidFill>
                  <a:schemeClr val="tx1"/>
                </a:solidFill>
                <a:latin typeface="Quattrocento Sans"/>
                <a:ea typeface="Quattrocento Sans"/>
                <a:cs typeface="Quattrocento Sans"/>
                <a:sym typeface="Quattrocento Sans"/>
              </a:rPr>
              <a:t>ESTRUCTURA FOR</a:t>
            </a:r>
            <a:endParaRPr dirty="0">
              <a:solidFill>
                <a:schemeClr val="tx1"/>
              </a:solidFill>
            </a:endParaRPr>
          </a:p>
          <a:p>
            <a:pPr marL="0" lvl="0" indent="0" algn="l" rtl="0">
              <a:lnSpc>
                <a:spcPct val="80000"/>
              </a:lnSpc>
              <a:spcBef>
                <a:spcPts val="1000"/>
              </a:spcBef>
              <a:spcAft>
                <a:spcPts val="0"/>
              </a:spcAft>
              <a:buClr>
                <a:schemeClr val="dk1"/>
              </a:buClr>
              <a:buSzPts val="2040"/>
              <a:buNone/>
            </a:pPr>
            <a:endParaRPr sz="2040" b="1"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La estructura </a:t>
            </a: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 permite realizar este tipo de repeticiones (también llamadas bucles) de una forma muy sencilla. mientras la condición indicada se siga cumpliendo, repite la ejecución de las instrucciones definidas dentro del </a:t>
            </a: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 Además, después de cada repetición, actualiza el valor de las variables que se utilizan en la condición.</a:t>
            </a:r>
            <a:endParaRPr dirty="0">
              <a:solidFill>
                <a:schemeClr val="tx1"/>
              </a:solidFill>
            </a:endParaRPr>
          </a:p>
          <a:p>
            <a:pPr marL="0" lvl="0" indent="0" algn="just" rtl="0">
              <a:lnSpc>
                <a:spcPct val="80000"/>
              </a:lnSpc>
              <a:spcBef>
                <a:spcPts val="1000"/>
              </a:spcBef>
              <a:spcAft>
                <a:spcPts val="0"/>
              </a:spcAft>
              <a:buClr>
                <a:srgbClr val="0070C0"/>
              </a:buClr>
              <a:buSzPts val="2040"/>
              <a:buNone/>
            </a:pPr>
            <a:r>
              <a:rPr lang="es-CO" sz="2040" dirty="0">
                <a:solidFill>
                  <a:schemeClr val="tx1"/>
                </a:solidFill>
                <a:latin typeface="Quattrocento Sans"/>
                <a:ea typeface="Quattrocento Sans"/>
                <a:cs typeface="Quattrocento Sans"/>
                <a:sym typeface="Quattrocento Sans"/>
              </a:rPr>
              <a:t>Ejemplo 1:</a:t>
            </a:r>
            <a:endParaRPr sz="204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mensaje = "Hola, estoy dentro de un bucle";</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a:t>
            </a: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i = 0; i &lt; 5; i++)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r>
              <a:rPr lang="es-CO" sz="2040" dirty="0" err="1">
                <a:solidFill>
                  <a:schemeClr val="tx1"/>
                </a:solidFill>
                <a:latin typeface="Quattrocento Sans"/>
                <a:ea typeface="Quattrocento Sans"/>
                <a:cs typeface="Quattrocento Sans"/>
                <a:sym typeface="Quattrocento Sans"/>
              </a:rPr>
              <a:t>alert</a:t>
            </a:r>
            <a:r>
              <a:rPr lang="es-CO" sz="2040" dirty="0">
                <a:solidFill>
                  <a:schemeClr val="tx1"/>
                </a:solidFill>
                <a:latin typeface="Quattrocento Sans"/>
                <a:ea typeface="Quattrocento Sans"/>
                <a:cs typeface="Quattrocento Sans"/>
                <a:sym typeface="Quattrocento Sans"/>
              </a:rPr>
              <a:t>(mensaje);</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a:t>
            </a:r>
            <a:endParaRPr dirty="0">
              <a:solidFill>
                <a:schemeClr val="tx1"/>
              </a:solidFill>
            </a:endParaRPr>
          </a:p>
          <a:p>
            <a:pPr marL="0" lvl="0" indent="0" algn="just" rtl="0">
              <a:lnSpc>
                <a:spcPct val="80000"/>
              </a:lnSpc>
              <a:spcBef>
                <a:spcPts val="1000"/>
              </a:spcBef>
              <a:spcAft>
                <a:spcPts val="0"/>
              </a:spcAft>
              <a:buClr>
                <a:srgbClr val="0070C0"/>
              </a:buClr>
              <a:buSzPts val="2040"/>
              <a:buNone/>
            </a:pPr>
            <a:r>
              <a:rPr lang="es-CO" sz="2040" dirty="0">
                <a:solidFill>
                  <a:schemeClr val="tx1"/>
                </a:solidFill>
                <a:latin typeface="Quattrocento Sans"/>
                <a:ea typeface="Quattrocento Sans"/>
                <a:cs typeface="Quattrocento Sans"/>
                <a:sym typeface="Quattrocento Sans"/>
              </a:rPr>
              <a:t>Ejemplo 2</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a:t>
            </a:r>
            <a:r>
              <a:rPr lang="es-CO" sz="2040" dirty="0" err="1">
                <a:solidFill>
                  <a:schemeClr val="tx1"/>
                </a:solidFill>
                <a:latin typeface="Quattrocento Sans"/>
                <a:ea typeface="Quattrocento Sans"/>
                <a:cs typeface="Quattrocento Sans"/>
                <a:sym typeface="Quattrocento Sans"/>
              </a:rPr>
              <a:t>dias</a:t>
            </a:r>
            <a:r>
              <a:rPr lang="es-CO" sz="2040" dirty="0">
                <a:solidFill>
                  <a:schemeClr val="tx1"/>
                </a:solidFill>
                <a:latin typeface="Quattrocento Sans"/>
                <a:ea typeface="Quattrocento Sans"/>
                <a:cs typeface="Quattrocento Sans"/>
                <a:sym typeface="Quattrocento Sans"/>
              </a:rPr>
              <a:t> = ["Lunes", "Martes", "Miércoles", "Jueves", "Viernes", "Sábado", "Domingo"];</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a:t>
            </a: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i=0; i&lt;7; i++)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r>
              <a:rPr lang="es-CO" sz="2040" dirty="0" err="1">
                <a:solidFill>
                  <a:schemeClr val="tx1"/>
                </a:solidFill>
                <a:latin typeface="Quattrocento Sans"/>
                <a:ea typeface="Quattrocento Sans"/>
                <a:cs typeface="Quattrocento Sans"/>
                <a:sym typeface="Quattrocento Sans"/>
              </a:rPr>
              <a:t>alert</a:t>
            </a:r>
            <a:r>
              <a:rPr lang="es-CO" sz="2040" dirty="0">
                <a:solidFill>
                  <a:schemeClr val="tx1"/>
                </a:solidFill>
                <a:latin typeface="Quattrocento Sans"/>
                <a:ea typeface="Quattrocento Sans"/>
                <a:cs typeface="Quattrocento Sans"/>
                <a:sym typeface="Quattrocento Sans"/>
              </a:rPr>
              <a:t>(</a:t>
            </a:r>
            <a:r>
              <a:rPr lang="es-CO" sz="2040" dirty="0" err="1">
                <a:solidFill>
                  <a:schemeClr val="tx1"/>
                </a:solidFill>
                <a:latin typeface="Quattrocento Sans"/>
                <a:ea typeface="Quattrocento Sans"/>
                <a:cs typeface="Quattrocento Sans"/>
                <a:sym typeface="Quattrocento Sans"/>
              </a:rPr>
              <a:t>dias</a:t>
            </a:r>
            <a:r>
              <a:rPr lang="es-CO" sz="2040" dirty="0">
                <a:solidFill>
                  <a:schemeClr val="tx1"/>
                </a:solidFill>
                <a:latin typeface="Quattrocento Sans"/>
                <a:ea typeface="Quattrocento Sans"/>
                <a:cs typeface="Quattrocento Sans"/>
                <a:sym typeface="Quattrocento Sans"/>
              </a:rPr>
              <a:t>[i]);</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a:t>
            </a:r>
            <a:endParaRPr sz="204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040"/>
              <a:buNone/>
            </a:pPr>
            <a:endParaRPr sz="2040" dirty="0">
              <a:solidFill>
                <a:schemeClr val="tx1"/>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body" idx="1"/>
          </p:nvPr>
        </p:nvSpPr>
        <p:spPr>
          <a:xfrm>
            <a:off x="838200" y="591671"/>
            <a:ext cx="10515600" cy="55852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a:solidFill>
                  <a:schemeClr val="tx1"/>
                </a:solidFill>
                <a:latin typeface="Quattrocento Sans"/>
                <a:ea typeface="Quattrocento Sans"/>
                <a:cs typeface="Quattrocento Sans"/>
                <a:sym typeface="Quattrocento Sans"/>
              </a:rPr>
              <a:t>ESTRUCTURA FOR...IN</a:t>
            </a:r>
            <a:endParaRPr dirty="0">
              <a:solidFill>
                <a:schemeClr val="tx1"/>
              </a:solidFill>
            </a:endParaRPr>
          </a:p>
          <a:p>
            <a:pPr marL="0" lvl="0" indent="0" algn="l" rtl="0">
              <a:lnSpc>
                <a:spcPct val="90000"/>
              </a:lnSpc>
              <a:spcBef>
                <a:spcPts val="1000"/>
              </a:spcBef>
              <a:spcAft>
                <a:spcPts val="0"/>
              </a:spcAft>
              <a:buClr>
                <a:schemeClr val="dk1"/>
              </a:buClr>
              <a:buSzPts val="2400"/>
              <a:buNone/>
            </a:pPr>
            <a:endParaRPr sz="2400" b="1"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Si se quieren recorrer todos los elementos que forman un array, la estructura </a:t>
            </a:r>
            <a:r>
              <a:rPr lang="es-CO" sz="2000" dirty="0" err="1">
                <a:solidFill>
                  <a:schemeClr val="tx1"/>
                </a:solidFill>
                <a:latin typeface="Quattrocento Sans"/>
                <a:ea typeface="Quattrocento Sans"/>
                <a:cs typeface="Quattrocento Sans"/>
                <a:sym typeface="Quattrocento Sans"/>
              </a:rPr>
              <a:t>for</a:t>
            </a:r>
            <a:r>
              <a:rPr lang="es-CO" sz="2000" dirty="0">
                <a:solidFill>
                  <a:schemeClr val="tx1"/>
                </a:solidFill>
                <a:latin typeface="Quattrocento Sans"/>
                <a:ea typeface="Quattrocento Sans"/>
                <a:cs typeface="Quattrocento Sans"/>
                <a:sym typeface="Quattrocento Sans"/>
              </a:rPr>
              <a:t>...in es la forma más eficiente de hacerlo, como se muestra en el siguiente ejemplo:</a:t>
            </a:r>
            <a:endParaRPr dirty="0">
              <a:solidFill>
                <a:schemeClr val="tx1"/>
              </a:solidFill>
            </a:endParaRPr>
          </a:p>
          <a:p>
            <a:pPr marL="0" lvl="0" indent="0" algn="l" rtl="0">
              <a:lnSpc>
                <a:spcPct val="90000"/>
              </a:lnSpc>
              <a:spcBef>
                <a:spcPts val="1000"/>
              </a:spcBef>
              <a:spcAft>
                <a:spcPts val="0"/>
              </a:spcAft>
              <a:buClr>
                <a:schemeClr val="dk1"/>
              </a:buClr>
              <a:buSzPts val="2000"/>
              <a:buNone/>
            </a:pPr>
            <a:endParaRPr sz="2000"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000"/>
              <a:buNone/>
            </a:pPr>
            <a:r>
              <a:rPr lang="es-CO" sz="2000" dirty="0" err="1">
                <a:solidFill>
                  <a:schemeClr val="tx1"/>
                </a:solidFill>
                <a:latin typeface="Quattrocento Sans"/>
                <a:ea typeface="Quattrocento Sans"/>
                <a:cs typeface="Quattrocento Sans"/>
                <a:sym typeface="Quattrocento Sans"/>
              </a:rPr>
              <a:t>for</a:t>
            </a:r>
            <a:r>
              <a:rPr lang="es-CO" sz="2000" dirty="0">
                <a:solidFill>
                  <a:schemeClr val="tx1"/>
                </a:solidFill>
                <a:latin typeface="Quattrocento Sans"/>
                <a:ea typeface="Quattrocento Sans"/>
                <a:cs typeface="Quattrocento Sans"/>
                <a:sym typeface="Quattrocento Sans"/>
              </a:rPr>
              <a:t>(</a:t>
            </a:r>
            <a:r>
              <a:rPr lang="es-CO" sz="2000" dirty="0" err="1">
                <a:solidFill>
                  <a:schemeClr val="tx1"/>
                </a:solidFill>
                <a:latin typeface="Quattrocento Sans"/>
                <a:ea typeface="Quattrocento Sans"/>
                <a:cs typeface="Quattrocento Sans"/>
                <a:sym typeface="Quattrocento Sans"/>
              </a:rPr>
              <a:t>indice</a:t>
            </a:r>
            <a:r>
              <a:rPr lang="es-CO" sz="2000" dirty="0">
                <a:solidFill>
                  <a:schemeClr val="tx1"/>
                </a:solidFill>
                <a:latin typeface="Quattrocento Sans"/>
                <a:ea typeface="Quattrocento Sans"/>
                <a:cs typeface="Quattrocento Sans"/>
                <a:sym typeface="Quattrocento Sans"/>
              </a:rPr>
              <a:t> in array) {</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a:t>
            </a:r>
            <a:endParaRPr dirty="0">
              <a:solidFill>
                <a:schemeClr val="tx1"/>
              </a:solidFill>
            </a:endParaRPr>
          </a:p>
          <a:p>
            <a:pPr marL="0" lvl="0" indent="0" algn="l" rtl="0">
              <a:lnSpc>
                <a:spcPct val="90000"/>
              </a:lnSpc>
              <a:spcBef>
                <a:spcPts val="1000"/>
              </a:spcBef>
              <a:spcAft>
                <a:spcPts val="0"/>
              </a:spcAft>
              <a:buClr>
                <a:schemeClr val="dk1"/>
              </a:buClr>
              <a:buSzPts val="2000"/>
              <a:buNone/>
            </a:pPr>
            <a:endParaRPr sz="2000"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000"/>
              <a:buNone/>
            </a:pPr>
            <a:r>
              <a:rPr lang="es-CO" sz="2000" dirty="0" err="1">
                <a:solidFill>
                  <a:schemeClr val="tx1"/>
                </a:solidFill>
                <a:latin typeface="Quattrocento Sans"/>
                <a:ea typeface="Quattrocento Sans"/>
                <a:cs typeface="Quattrocento Sans"/>
                <a:sym typeface="Quattrocento Sans"/>
              </a:rPr>
              <a:t>var</a:t>
            </a:r>
            <a:r>
              <a:rPr lang="es-CO" sz="2000" dirty="0">
                <a:solidFill>
                  <a:schemeClr val="tx1"/>
                </a:solidFill>
                <a:latin typeface="Quattrocento Sans"/>
                <a:ea typeface="Quattrocento Sans"/>
                <a:cs typeface="Quattrocento Sans"/>
                <a:sym typeface="Quattrocento Sans"/>
              </a:rPr>
              <a:t> </a:t>
            </a:r>
            <a:r>
              <a:rPr lang="es-CO" sz="2000" dirty="0" err="1">
                <a:solidFill>
                  <a:schemeClr val="tx1"/>
                </a:solidFill>
                <a:latin typeface="Quattrocento Sans"/>
                <a:ea typeface="Quattrocento Sans"/>
                <a:cs typeface="Quattrocento Sans"/>
                <a:sym typeface="Quattrocento Sans"/>
              </a:rPr>
              <a:t>dias</a:t>
            </a:r>
            <a:r>
              <a:rPr lang="es-CO" sz="2000" dirty="0">
                <a:solidFill>
                  <a:schemeClr val="tx1"/>
                </a:solidFill>
                <a:latin typeface="Quattrocento Sans"/>
                <a:ea typeface="Quattrocento Sans"/>
                <a:cs typeface="Quattrocento Sans"/>
                <a:sym typeface="Quattrocento Sans"/>
              </a:rPr>
              <a:t> = ["Lunes", "Martes", "Miércoles", "Jueves", "Viernes", "Sábado", "Domingo"];</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 </a:t>
            </a:r>
            <a:r>
              <a:rPr lang="es-CO" sz="2000" dirty="0" err="1">
                <a:solidFill>
                  <a:schemeClr val="tx1"/>
                </a:solidFill>
                <a:latin typeface="Quattrocento Sans"/>
                <a:ea typeface="Quattrocento Sans"/>
                <a:cs typeface="Quattrocento Sans"/>
                <a:sym typeface="Quattrocento Sans"/>
              </a:rPr>
              <a:t>for</a:t>
            </a:r>
            <a:r>
              <a:rPr lang="es-CO" sz="2000" dirty="0">
                <a:solidFill>
                  <a:schemeClr val="tx1"/>
                </a:solidFill>
                <a:latin typeface="Quattrocento Sans"/>
                <a:ea typeface="Quattrocento Sans"/>
                <a:cs typeface="Quattrocento Sans"/>
                <a:sym typeface="Quattrocento Sans"/>
              </a:rPr>
              <a:t>(i in </a:t>
            </a:r>
            <a:r>
              <a:rPr lang="es-CO" sz="2000" dirty="0" err="1">
                <a:solidFill>
                  <a:schemeClr val="tx1"/>
                </a:solidFill>
                <a:latin typeface="Quattrocento Sans"/>
                <a:ea typeface="Quattrocento Sans"/>
                <a:cs typeface="Quattrocento Sans"/>
                <a:sym typeface="Quattrocento Sans"/>
              </a:rPr>
              <a:t>dias</a:t>
            </a:r>
            <a:r>
              <a:rPr lang="es-CO" sz="200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  </a:t>
            </a:r>
            <a:r>
              <a:rPr lang="es-CO" sz="2000" dirty="0" err="1">
                <a:solidFill>
                  <a:schemeClr val="tx1"/>
                </a:solidFill>
                <a:latin typeface="Quattrocento Sans"/>
                <a:ea typeface="Quattrocento Sans"/>
                <a:cs typeface="Quattrocento Sans"/>
                <a:sym typeface="Quattrocento Sans"/>
              </a:rPr>
              <a:t>alert</a:t>
            </a:r>
            <a:r>
              <a:rPr lang="es-CO" sz="2000" dirty="0">
                <a:solidFill>
                  <a:schemeClr val="tx1"/>
                </a:solidFill>
                <a:latin typeface="Quattrocento Sans"/>
                <a:ea typeface="Quattrocento Sans"/>
                <a:cs typeface="Quattrocento Sans"/>
                <a:sym typeface="Quattrocento Sans"/>
              </a:rPr>
              <a:t>(</a:t>
            </a:r>
            <a:r>
              <a:rPr lang="es-CO" sz="2000" dirty="0" err="1">
                <a:solidFill>
                  <a:schemeClr val="tx1"/>
                </a:solidFill>
                <a:latin typeface="Quattrocento Sans"/>
                <a:ea typeface="Quattrocento Sans"/>
                <a:cs typeface="Quattrocento Sans"/>
                <a:sym typeface="Quattrocento Sans"/>
              </a:rPr>
              <a:t>dias</a:t>
            </a:r>
            <a:r>
              <a:rPr lang="es-CO" sz="2000" dirty="0">
                <a:solidFill>
                  <a:schemeClr val="tx1"/>
                </a:solidFill>
                <a:latin typeface="Quattrocento Sans"/>
                <a:ea typeface="Quattrocento Sans"/>
                <a:cs typeface="Quattrocento Sans"/>
                <a:sym typeface="Quattrocento Sans"/>
              </a:rPr>
              <a:t>[i]);</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body" idx="1"/>
          </p:nvPr>
        </p:nvSpPr>
        <p:spPr>
          <a:xfrm>
            <a:off x="838200" y="510988"/>
            <a:ext cx="10515600" cy="56659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a:solidFill>
                  <a:schemeClr val="tx1"/>
                </a:solidFill>
                <a:latin typeface="Quattrocento Sans"/>
                <a:ea typeface="Quattrocento Sans"/>
                <a:cs typeface="Quattrocento Sans"/>
                <a:sym typeface="Quattrocento Sans"/>
              </a:rPr>
              <a:t>ESTRUCTURA FOREACH</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just" rtl="0">
              <a:lnSpc>
                <a:spcPct val="90000"/>
              </a:lnSpc>
              <a:spcBef>
                <a:spcPts val="1000"/>
              </a:spcBef>
              <a:spcAft>
                <a:spcPts val="0"/>
              </a:spcAft>
              <a:buClr>
                <a:schemeClr val="dk1"/>
              </a:buClr>
              <a:buSzPts val="2800"/>
              <a:buNone/>
            </a:pPr>
            <a:r>
              <a:rPr lang="es-CO" dirty="0">
                <a:solidFill>
                  <a:schemeClr val="tx1"/>
                </a:solidFill>
              </a:rPr>
              <a:t>Realiza la acción especificada para cada elemento de una matriz. Nunca usar un bucle como este en </a:t>
            </a:r>
            <a:r>
              <a:rPr lang="es-CO" dirty="0" err="1">
                <a:solidFill>
                  <a:schemeClr val="tx1"/>
                </a:solidFill>
              </a:rPr>
              <a:t>arrays</a:t>
            </a:r>
            <a:r>
              <a:rPr lang="es-CO" dirty="0">
                <a:solidFill>
                  <a:schemeClr val="tx1"/>
                </a:solidFill>
              </a:rPr>
              <a:t>. </a:t>
            </a:r>
          </a:p>
          <a:p>
            <a:pPr marL="0" lvl="0" indent="0" algn="just"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sum = 0;</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a:t>
            </a:r>
            <a:r>
              <a:rPr lang="es-CO" dirty="0" err="1">
                <a:solidFill>
                  <a:schemeClr val="tx1"/>
                </a:solidFill>
              </a:rPr>
              <a:t>obj</a:t>
            </a:r>
            <a:r>
              <a:rPr lang="es-CO" dirty="0">
                <a:solidFill>
                  <a:schemeClr val="tx1"/>
                </a:solidFill>
              </a:rPr>
              <a:t> = {prop1: 5, prop2: 13, prop3: 8};</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for</a:t>
            </a:r>
            <a:r>
              <a:rPr lang="es-CO" dirty="0">
                <a:solidFill>
                  <a:schemeClr val="tx1"/>
                </a:solidFill>
              </a:rPr>
              <a:t> </a:t>
            </a:r>
            <a:r>
              <a:rPr lang="es-CO" dirty="0" err="1">
                <a:solidFill>
                  <a:schemeClr val="tx1"/>
                </a:solidFill>
              </a:rPr>
              <a:t>each</a:t>
            </a:r>
            <a:r>
              <a:rPr lang="es-CO" dirty="0">
                <a:solidFill>
                  <a:schemeClr val="tx1"/>
                </a:solidFill>
              </a:rPr>
              <a:t> (</a:t>
            </a:r>
            <a:r>
              <a:rPr lang="es-CO" dirty="0" err="1">
                <a:solidFill>
                  <a:schemeClr val="tx1"/>
                </a:solidFill>
              </a:rPr>
              <a:t>var</a:t>
            </a:r>
            <a:r>
              <a:rPr lang="es-CO" dirty="0">
                <a:solidFill>
                  <a:schemeClr val="tx1"/>
                </a:solidFill>
              </a:rPr>
              <a:t> </a:t>
            </a:r>
            <a:r>
              <a:rPr lang="es-CO" dirty="0" err="1">
                <a:solidFill>
                  <a:schemeClr val="tx1"/>
                </a:solidFill>
              </a:rPr>
              <a:t>item</a:t>
            </a:r>
            <a:r>
              <a:rPr lang="es-CO" dirty="0">
                <a:solidFill>
                  <a:schemeClr val="tx1"/>
                </a:solidFill>
              </a:rPr>
              <a:t> in </a:t>
            </a:r>
            <a:r>
              <a:rPr lang="es-CO" dirty="0" err="1">
                <a:solidFill>
                  <a:schemeClr val="tx1"/>
                </a:solidFill>
              </a:rPr>
              <a:t>obj</a:t>
            </a: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sum += </a:t>
            </a:r>
            <a:r>
              <a:rPr lang="es-CO" dirty="0" err="1">
                <a:solidFill>
                  <a:schemeClr val="tx1"/>
                </a:solidFill>
              </a:rPr>
              <a:t>item</a:t>
            </a: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print</a:t>
            </a:r>
            <a:r>
              <a:rPr lang="es-CO" dirty="0">
                <a:solidFill>
                  <a:schemeClr val="tx1"/>
                </a:solidFill>
              </a:rPr>
              <a:t>(sum); </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Quattrocento Sans"/>
              <a:buNone/>
            </a:pPr>
            <a:r>
              <a:rPr lang="es-CO" b="1" dirty="0">
                <a:latin typeface="Quattrocento Sans"/>
                <a:ea typeface="Quattrocento Sans"/>
                <a:cs typeface="Quattrocento Sans"/>
                <a:sym typeface="Quattrocento Sans"/>
              </a:rPr>
              <a:t>JAVA SCRIPT</a:t>
            </a:r>
            <a:endParaRPr b="1" dirty="0">
              <a:latin typeface="Quattrocento Sans"/>
              <a:ea typeface="Quattrocento Sans"/>
              <a:cs typeface="Quattrocento Sans"/>
              <a:sym typeface="Quattrocento Sans"/>
            </a:endParaRPr>
          </a:p>
        </p:txBody>
      </p:sp>
      <p:sp>
        <p:nvSpPr>
          <p:cNvPr id="96" name="Google Shape;96;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rgbClr val="2E75B5"/>
              </a:buClr>
              <a:buSzPts val="2590"/>
              <a:buNone/>
            </a:pPr>
            <a:r>
              <a:rPr lang="es-CO" sz="2590" b="1" dirty="0">
                <a:solidFill>
                  <a:schemeClr val="bg1"/>
                </a:solidFill>
                <a:latin typeface="Quattrocento Sans"/>
                <a:ea typeface="Quattrocento Sans"/>
                <a:cs typeface="Quattrocento Sans"/>
                <a:sym typeface="Quattrocento Sans"/>
              </a:rPr>
              <a:t>JavaScript</a:t>
            </a:r>
            <a:r>
              <a:rPr lang="es-CO" sz="2590" dirty="0">
                <a:latin typeface="Quattrocento Sans"/>
                <a:ea typeface="Quattrocento Sans"/>
                <a:cs typeface="Quattrocento Sans"/>
                <a:sym typeface="Quattrocento Sans"/>
              </a:rPr>
              <a:t> (abreviado comúnmente JS) es un lenguaje de programación interpretado, dialecto del estándar </a:t>
            </a:r>
            <a:r>
              <a:rPr lang="es-CO" sz="2590" dirty="0">
                <a:solidFill>
                  <a:srgbClr val="C00000"/>
                </a:solidFill>
                <a:latin typeface="Quattrocento Sans"/>
                <a:ea typeface="Quattrocento Sans"/>
                <a:cs typeface="Quattrocento Sans"/>
                <a:sym typeface="Quattrocento Sans"/>
              </a:rPr>
              <a:t>ECMAScript</a:t>
            </a:r>
            <a:r>
              <a:rPr lang="es-CO" sz="2590" dirty="0">
                <a:latin typeface="Quattrocento Sans"/>
                <a:ea typeface="Quattrocento Sans"/>
                <a:cs typeface="Quattrocento Sans"/>
                <a:sym typeface="Quattrocento Sans"/>
              </a:rPr>
              <a:t>. Se define como orientado a objetos, imperativo, débilmente tipado y dinámico.</a:t>
            </a:r>
            <a:endParaRPr dirty="0"/>
          </a:p>
          <a:p>
            <a:pPr marL="0" lvl="0" indent="0" algn="just" rtl="0">
              <a:lnSpc>
                <a:spcPct val="8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JavaScript es un lenguaje de programación que se utiliza principalmente para crear páginas web dinámicas.</a:t>
            </a:r>
            <a:endParaRPr dirty="0"/>
          </a:p>
          <a:p>
            <a:pPr marL="0" lvl="0" indent="0" algn="just"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Una página web dinámica es aquella que incorpora efectos como texto que aparece y desaparece, animaciones, acciones que se activan al pulsar botones y ventanas con mensajes de aviso al usuario.</a:t>
            </a:r>
            <a:endParaRPr dirty="0"/>
          </a:p>
          <a:p>
            <a:pPr marL="0" lvl="0" indent="0" algn="just"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p:txBody>
      </p:sp>
      <p:pic>
        <p:nvPicPr>
          <p:cNvPr id="97" name="Google Shape;97;p2"/>
          <p:cNvPicPr preferRelativeResize="0"/>
          <p:nvPr/>
        </p:nvPicPr>
        <p:blipFill rotWithShape="1">
          <a:blip r:embed="rId3">
            <a:alphaModFix/>
          </a:blip>
          <a:srcRect/>
          <a:stretch/>
        </p:blipFill>
        <p:spPr>
          <a:xfrm>
            <a:off x="10149818" y="5634364"/>
            <a:ext cx="1036965" cy="12102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FUNCIONES</a:t>
            </a:r>
            <a:endParaRPr sz="4000" b="1" dirty="0">
              <a:solidFill>
                <a:schemeClr val="tx1"/>
              </a:solidFill>
              <a:latin typeface="Quattrocento Sans"/>
              <a:ea typeface="Quattrocento Sans"/>
              <a:cs typeface="Quattrocento Sans"/>
              <a:sym typeface="Quattrocento Sans"/>
            </a:endParaRPr>
          </a:p>
        </p:txBody>
      </p:sp>
      <p:sp>
        <p:nvSpPr>
          <p:cNvPr id="270" name="Google Shape;27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380"/>
              <a:buNone/>
            </a:pPr>
            <a:r>
              <a:rPr lang="es-CO" sz="2380" dirty="0">
                <a:solidFill>
                  <a:schemeClr val="tx1"/>
                </a:solidFill>
              </a:rPr>
              <a:t>Las funciones en JavaScript se definen mediante la palabra reservada </a:t>
            </a:r>
            <a:r>
              <a:rPr lang="es-CO" sz="2380" dirty="0" err="1">
                <a:solidFill>
                  <a:schemeClr val="tx1"/>
                </a:solidFill>
              </a:rPr>
              <a:t>function</a:t>
            </a:r>
            <a:r>
              <a:rPr lang="es-CO" sz="2380" dirty="0">
                <a:solidFill>
                  <a:schemeClr val="tx1"/>
                </a:solidFill>
              </a:rPr>
              <a:t>, seguida del nombre de la función. Su definición formal es la siguiente:</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err="1">
                <a:solidFill>
                  <a:schemeClr val="tx1"/>
                </a:solidFill>
              </a:rPr>
              <a:t>function</a:t>
            </a:r>
            <a:r>
              <a:rPr lang="es-CO" sz="2380" dirty="0">
                <a:solidFill>
                  <a:schemeClr val="tx1"/>
                </a:solidFill>
              </a:rPr>
              <a:t> </a:t>
            </a:r>
            <a:r>
              <a:rPr lang="es-CO" sz="2380" dirty="0" err="1">
                <a:solidFill>
                  <a:schemeClr val="tx1"/>
                </a:solidFill>
              </a:rPr>
              <a:t>nombre_funcion</a:t>
            </a: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1"/>
          </p:nvPr>
        </p:nvSpPr>
        <p:spPr>
          <a:xfrm>
            <a:off x="838200" y="537882"/>
            <a:ext cx="10515600" cy="56390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dirty="0" err="1">
                <a:solidFill>
                  <a:schemeClr val="tx1"/>
                </a:solidFill>
              </a:rPr>
              <a:t>function</a:t>
            </a:r>
            <a:r>
              <a:rPr lang="es-CO" dirty="0">
                <a:solidFill>
                  <a:schemeClr val="tx1"/>
                </a:solidFill>
              </a:rPr>
              <a:t> </a:t>
            </a:r>
            <a:r>
              <a:rPr lang="es-CO" dirty="0" err="1">
                <a:solidFill>
                  <a:schemeClr val="tx1"/>
                </a:solidFill>
              </a:rPr>
              <a:t>suma_y_muestra</a:t>
            </a:r>
            <a:r>
              <a:rPr lang="es-CO" dirty="0">
                <a:solidFill>
                  <a:schemeClr val="tx1"/>
                </a:solidFill>
              </a:rPr>
              <a:t>(</a:t>
            </a:r>
            <a:r>
              <a:rPr lang="es-CO" dirty="0" err="1">
                <a:solidFill>
                  <a:schemeClr val="tx1"/>
                </a:solidFill>
              </a:rPr>
              <a:t>primerNumero</a:t>
            </a:r>
            <a:r>
              <a:rPr lang="es-CO" dirty="0">
                <a:solidFill>
                  <a:schemeClr val="tx1"/>
                </a:solidFill>
              </a:rPr>
              <a:t>, </a:t>
            </a:r>
            <a:r>
              <a:rPr lang="es-CO" dirty="0" err="1">
                <a:solidFill>
                  <a:schemeClr val="tx1"/>
                </a:solidFill>
              </a:rPr>
              <a:t>segundoNumero</a:t>
            </a:r>
            <a:r>
              <a:rPr lang="es-CO" dirty="0">
                <a:solidFill>
                  <a:schemeClr val="tx1"/>
                </a:solidFill>
              </a:rPr>
              <a:t>) {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r>
              <a:rPr lang="es-CO" dirty="0" err="1">
                <a:solidFill>
                  <a:schemeClr val="tx1"/>
                </a:solidFill>
              </a:rPr>
              <a:t>var</a:t>
            </a:r>
            <a:r>
              <a:rPr lang="es-CO" dirty="0">
                <a:solidFill>
                  <a:schemeClr val="tx1"/>
                </a:solidFill>
              </a:rPr>
              <a:t> resultado = </a:t>
            </a:r>
            <a:r>
              <a:rPr lang="es-CO" dirty="0" err="1">
                <a:solidFill>
                  <a:schemeClr val="tx1"/>
                </a:solidFill>
              </a:rPr>
              <a:t>primerNumero</a:t>
            </a:r>
            <a:r>
              <a:rPr lang="es-CO" dirty="0">
                <a:solidFill>
                  <a:schemeClr val="tx1"/>
                </a:solidFill>
              </a:rPr>
              <a:t> + </a:t>
            </a:r>
            <a:r>
              <a:rPr lang="es-CO" dirty="0" err="1">
                <a:solidFill>
                  <a:schemeClr val="tx1"/>
                </a:solidFill>
              </a:rPr>
              <a:t>segundoNumero</a:t>
            </a: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r>
              <a:rPr lang="es-CO" dirty="0" err="1">
                <a:solidFill>
                  <a:schemeClr val="tx1"/>
                </a:solidFill>
              </a:rPr>
              <a:t>alert</a:t>
            </a:r>
            <a:r>
              <a:rPr lang="es-CO" dirty="0">
                <a:solidFill>
                  <a:schemeClr val="tx1"/>
                </a:solidFill>
              </a:rPr>
              <a:t>("El resultado es " + resultado);</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Declaración de las variables</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numero1 = 3;</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numero2 = 5;</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Llamada a la función</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suma_y_muestra</a:t>
            </a:r>
            <a:r>
              <a:rPr lang="es-CO" dirty="0">
                <a:solidFill>
                  <a:schemeClr val="tx1"/>
                </a:solidFill>
              </a:rPr>
              <a:t>(numero1, numero2);</a:t>
            </a:r>
            <a:endParaRPr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Objetos</a:t>
            </a:r>
            <a:endParaRPr sz="4000" b="1" dirty="0">
              <a:solidFill>
                <a:schemeClr val="tx1"/>
              </a:solidFill>
              <a:latin typeface="Quattrocento Sans"/>
              <a:ea typeface="Quattrocento Sans"/>
              <a:cs typeface="Quattrocento Sans"/>
              <a:sym typeface="Quattrocento Sans"/>
            </a:endParaRPr>
          </a:p>
        </p:txBody>
      </p:sp>
      <p:sp>
        <p:nvSpPr>
          <p:cNvPr id="270" name="Google Shape;27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nSpc>
                <a:spcPct val="70000"/>
              </a:lnSpc>
              <a:spcBef>
                <a:spcPts val="0"/>
              </a:spcBef>
              <a:buClr>
                <a:schemeClr val="dk1"/>
              </a:buClr>
              <a:buSzPts val="2380"/>
              <a:buNone/>
            </a:pPr>
            <a:r>
              <a:rPr lang="en-US" dirty="0"/>
              <a:t>var person = {</a:t>
            </a:r>
            <a:br>
              <a:rPr lang="en-US" sz="2000" dirty="0"/>
            </a:br>
            <a:r>
              <a:rPr lang="en-US" dirty="0"/>
              <a:t>  </a:t>
            </a:r>
            <a:r>
              <a:rPr lang="en-US" dirty="0" err="1"/>
              <a:t>firstName</a:t>
            </a:r>
            <a:r>
              <a:rPr lang="en-US" dirty="0"/>
              <a:t>: “Pepe",</a:t>
            </a:r>
            <a:br>
              <a:rPr lang="en-US" sz="2000" dirty="0"/>
            </a:br>
            <a:r>
              <a:rPr lang="en-US" dirty="0"/>
              <a:t>  </a:t>
            </a:r>
            <a:r>
              <a:rPr lang="en-US" dirty="0" err="1"/>
              <a:t>lastName</a:t>
            </a:r>
            <a:r>
              <a:rPr lang="en-US" dirty="0"/>
              <a:t>: “Perez",</a:t>
            </a:r>
            <a:br>
              <a:rPr lang="en-US" sz="2000" dirty="0"/>
            </a:br>
            <a:r>
              <a:rPr lang="en-US" dirty="0"/>
              <a:t>  age: 50,</a:t>
            </a:r>
            <a:br>
              <a:rPr lang="en-US" sz="2000" dirty="0"/>
            </a:br>
            <a:r>
              <a:rPr lang="en-US" dirty="0"/>
              <a:t>  </a:t>
            </a:r>
            <a:r>
              <a:rPr lang="en-US" dirty="0" err="1"/>
              <a:t>eyeColor</a:t>
            </a:r>
            <a:r>
              <a:rPr lang="en-US" dirty="0"/>
              <a:t>: “brown“,</a:t>
            </a:r>
          </a:p>
          <a:p>
            <a:pPr marL="0" lvl="0" indent="0">
              <a:lnSpc>
                <a:spcPct val="70000"/>
              </a:lnSpc>
              <a:spcBef>
                <a:spcPts val="0"/>
              </a:spcBef>
              <a:buClr>
                <a:schemeClr val="dk1"/>
              </a:buClr>
              <a:buSzPts val="2380"/>
              <a:buNone/>
            </a:pPr>
            <a:r>
              <a:rPr lang="en-US" dirty="0"/>
              <a:t>  </a:t>
            </a:r>
            <a:r>
              <a:rPr lang="en-US" dirty="0" err="1"/>
              <a:t>fullName</a:t>
            </a:r>
            <a:r>
              <a:rPr lang="en-US" dirty="0"/>
              <a:t> : function() {</a:t>
            </a:r>
          </a:p>
          <a:p>
            <a:pPr marL="0" lvl="0" indent="0">
              <a:lnSpc>
                <a:spcPct val="70000"/>
              </a:lnSpc>
              <a:spcBef>
                <a:spcPts val="0"/>
              </a:spcBef>
              <a:buClr>
                <a:schemeClr val="dk1"/>
              </a:buClr>
              <a:buSzPts val="2380"/>
              <a:buNone/>
            </a:pPr>
            <a:r>
              <a:rPr lang="en-US" dirty="0"/>
              <a:t>    return </a:t>
            </a:r>
            <a:r>
              <a:rPr lang="en-US" dirty="0" err="1"/>
              <a:t>this.firstName</a:t>
            </a:r>
            <a:r>
              <a:rPr lang="en-US" dirty="0"/>
              <a:t> + " " + </a:t>
            </a:r>
            <a:r>
              <a:rPr lang="en-US" dirty="0" err="1"/>
              <a:t>this.lastName</a:t>
            </a:r>
            <a:r>
              <a:rPr lang="en-US" dirty="0"/>
              <a:t>;</a:t>
            </a:r>
          </a:p>
          <a:p>
            <a:pPr marL="0" lvl="0" indent="0">
              <a:lnSpc>
                <a:spcPct val="70000"/>
              </a:lnSpc>
              <a:spcBef>
                <a:spcPts val="0"/>
              </a:spcBef>
              <a:buClr>
                <a:schemeClr val="dk1"/>
              </a:buClr>
              <a:buSzPts val="2380"/>
              <a:buNone/>
            </a:pPr>
            <a:r>
              <a:rPr lang="en-US" dirty="0"/>
              <a:t>  }</a:t>
            </a:r>
            <a:br>
              <a:rPr lang="en-US" sz="2000" dirty="0"/>
            </a:br>
            <a:r>
              <a:rPr lang="en-US" dirty="0"/>
              <a:t>};</a:t>
            </a:r>
          </a:p>
          <a:p>
            <a:pPr marL="0" lvl="0" indent="0">
              <a:lnSpc>
                <a:spcPct val="70000"/>
              </a:lnSpc>
              <a:spcBef>
                <a:spcPts val="0"/>
              </a:spcBef>
              <a:buClr>
                <a:schemeClr val="dk1"/>
              </a:buClr>
              <a:buSzPts val="2380"/>
              <a:buNone/>
            </a:pPr>
            <a:endParaRPr lang="en-US" sz="2380" dirty="0">
              <a:solidFill>
                <a:schemeClr val="tx1"/>
              </a:solidFill>
            </a:endParaRPr>
          </a:p>
          <a:p>
            <a:pPr marL="0" lvl="0" indent="0">
              <a:lnSpc>
                <a:spcPct val="70000"/>
              </a:lnSpc>
              <a:spcBef>
                <a:spcPts val="0"/>
              </a:spcBef>
              <a:buClr>
                <a:schemeClr val="dk1"/>
              </a:buClr>
              <a:buSzPts val="2380"/>
              <a:buNone/>
            </a:pPr>
            <a:r>
              <a:rPr lang="nb-NO" sz="2380" dirty="0"/>
              <a:t>alert(person.firstName + " " + person.lastName);</a:t>
            </a:r>
          </a:p>
          <a:p>
            <a:pPr marL="0" lvl="0" indent="0">
              <a:lnSpc>
                <a:spcPct val="70000"/>
              </a:lnSpc>
              <a:spcBef>
                <a:spcPts val="0"/>
              </a:spcBef>
              <a:buClr>
                <a:schemeClr val="dk1"/>
              </a:buClr>
              <a:buSzPts val="2380"/>
              <a:buNone/>
            </a:pPr>
            <a:r>
              <a:rPr lang="nb-NO" sz="2380" dirty="0"/>
              <a:t>console.log("depurando: "+person.id);</a:t>
            </a:r>
          </a:p>
          <a:p>
            <a:pPr marL="0" lvl="0" indent="0">
              <a:lnSpc>
                <a:spcPct val="70000"/>
              </a:lnSpc>
              <a:spcBef>
                <a:spcPts val="0"/>
              </a:spcBef>
              <a:buClr>
                <a:schemeClr val="dk1"/>
              </a:buClr>
              <a:buSzPts val="2380"/>
              <a:buNone/>
            </a:pPr>
            <a:r>
              <a:rPr lang="es-ES" dirty="0" err="1"/>
              <a:t>document.writeln</a:t>
            </a:r>
            <a:r>
              <a:rPr lang="es-ES" dirty="0"/>
              <a:t>(</a:t>
            </a:r>
            <a:r>
              <a:rPr lang="es-ES" dirty="0" err="1"/>
              <a:t>person.fullName</a:t>
            </a:r>
            <a:r>
              <a:rPr lang="es-ES" dirty="0"/>
              <a:t>());</a:t>
            </a:r>
            <a:br>
              <a:rPr lang="es-ES" dirty="0"/>
            </a:br>
            <a:endParaRPr lang="es-ES" dirty="0"/>
          </a:p>
          <a:p>
            <a:pPr marL="0" lvl="0" indent="0">
              <a:lnSpc>
                <a:spcPct val="70000"/>
              </a:lnSpc>
              <a:spcBef>
                <a:spcPts val="0"/>
              </a:spcBef>
              <a:buClr>
                <a:schemeClr val="dk1"/>
              </a:buClr>
              <a:buSzPts val="2380"/>
              <a:buNone/>
            </a:pPr>
            <a:endParaRPr lang="nb-NO" sz="2380" dirty="0"/>
          </a:p>
          <a:p>
            <a:pPr marL="0" lvl="0" indent="0">
              <a:lnSpc>
                <a:spcPct val="70000"/>
              </a:lnSpc>
              <a:spcBef>
                <a:spcPts val="0"/>
              </a:spcBef>
              <a:buClr>
                <a:schemeClr val="dk1"/>
              </a:buClr>
              <a:buSzPts val="2380"/>
              <a:buNone/>
            </a:pPr>
            <a:endParaRPr lang="nb-NO" sz="2380" dirty="0"/>
          </a:p>
          <a:p>
            <a:pPr marL="0" lvl="0" indent="0">
              <a:lnSpc>
                <a:spcPct val="70000"/>
              </a:lnSpc>
              <a:spcBef>
                <a:spcPts val="0"/>
              </a:spcBef>
              <a:buClr>
                <a:schemeClr val="dk1"/>
              </a:buClr>
              <a:buSzPts val="2380"/>
              <a:buNone/>
            </a:pPr>
            <a:endParaRPr sz="2380" dirty="0">
              <a:solidFill>
                <a:schemeClr val="tx1"/>
              </a:solidFill>
            </a:endParaRPr>
          </a:p>
        </p:txBody>
      </p:sp>
    </p:spTree>
    <p:extLst>
      <p:ext uri="{BB962C8B-B14F-4D97-AF65-F5344CB8AC3E}">
        <p14:creationId xmlns:p14="http://schemas.microsoft.com/office/powerpoint/2010/main" val="85614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Clases</a:t>
            </a:r>
            <a:endParaRPr sz="4000" b="1" dirty="0">
              <a:solidFill>
                <a:schemeClr val="tx1"/>
              </a:solidFill>
              <a:latin typeface="Quattrocento Sans"/>
              <a:ea typeface="Quattrocento Sans"/>
              <a:cs typeface="Quattrocento Sans"/>
              <a:sym typeface="Quattrocento Sans"/>
            </a:endParaRPr>
          </a:p>
        </p:txBody>
      </p:sp>
      <p:sp>
        <p:nvSpPr>
          <p:cNvPr id="270" name="Google Shape;27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nSpc>
                <a:spcPct val="70000"/>
              </a:lnSpc>
              <a:spcBef>
                <a:spcPts val="0"/>
              </a:spcBef>
              <a:buClr>
                <a:schemeClr val="dk1"/>
              </a:buClr>
              <a:buSzPts val="2380"/>
              <a:buNone/>
            </a:pPr>
            <a:r>
              <a:rPr lang="es-ES" dirty="0"/>
              <a:t> </a:t>
            </a:r>
            <a:r>
              <a:rPr lang="es-ES" dirty="0" err="1"/>
              <a:t>class</a:t>
            </a:r>
            <a:r>
              <a:rPr lang="es-ES" dirty="0"/>
              <a:t> </a:t>
            </a:r>
            <a:r>
              <a:rPr lang="es-ES" dirty="0" err="1"/>
              <a:t>rectangle</a:t>
            </a:r>
            <a:r>
              <a:rPr lang="es-ES" dirty="0"/>
              <a:t> {</a:t>
            </a:r>
          </a:p>
          <a:p>
            <a:pPr marL="0" lvl="0" indent="0">
              <a:lnSpc>
                <a:spcPct val="70000"/>
              </a:lnSpc>
              <a:spcBef>
                <a:spcPts val="0"/>
              </a:spcBef>
              <a:buClr>
                <a:schemeClr val="dk1"/>
              </a:buClr>
              <a:buSzPts val="2380"/>
              <a:buNone/>
            </a:pPr>
            <a:r>
              <a:rPr lang="es-ES" dirty="0"/>
              <a:t>            constructor(x, y) {</a:t>
            </a:r>
          </a:p>
          <a:p>
            <a:pPr marL="0" lvl="0" indent="0">
              <a:lnSpc>
                <a:spcPct val="70000"/>
              </a:lnSpc>
              <a:spcBef>
                <a:spcPts val="0"/>
              </a:spcBef>
              <a:buClr>
                <a:schemeClr val="dk1"/>
              </a:buClr>
              <a:buSzPts val="2380"/>
              <a:buNone/>
            </a:pPr>
            <a:r>
              <a:rPr lang="es-ES" dirty="0"/>
              <a:t>                </a:t>
            </a:r>
            <a:r>
              <a:rPr lang="es-ES" dirty="0" err="1"/>
              <a:t>this.x</a:t>
            </a:r>
            <a:r>
              <a:rPr lang="es-ES" dirty="0"/>
              <a:t> = x;</a:t>
            </a:r>
          </a:p>
          <a:p>
            <a:pPr marL="0" lvl="0" indent="0">
              <a:lnSpc>
                <a:spcPct val="70000"/>
              </a:lnSpc>
              <a:spcBef>
                <a:spcPts val="0"/>
              </a:spcBef>
              <a:buClr>
                <a:schemeClr val="dk1"/>
              </a:buClr>
              <a:buSzPts val="2380"/>
              <a:buNone/>
            </a:pPr>
            <a:r>
              <a:rPr lang="es-ES" dirty="0"/>
              <a:t>                </a:t>
            </a:r>
            <a:r>
              <a:rPr lang="es-ES" dirty="0" err="1"/>
              <a:t>this.y</a:t>
            </a:r>
            <a:r>
              <a:rPr lang="es-ES" dirty="0"/>
              <a:t> = y;</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r>
              <a:rPr lang="es-ES" dirty="0"/>
              <a:t>            set </a:t>
            </a:r>
            <a:r>
              <a:rPr lang="es-ES" dirty="0" err="1"/>
              <a:t>varx</a:t>
            </a:r>
            <a:r>
              <a:rPr lang="es-ES" dirty="0"/>
              <a:t>(x) {</a:t>
            </a:r>
          </a:p>
          <a:p>
            <a:pPr marL="0" lvl="0" indent="0">
              <a:lnSpc>
                <a:spcPct val="70000"/>
              </a:lnSpc>
              <a:spcBef>
                <a:spcPts val="0"/>
              </a:spcBef>
              <a:buClr>
                <a:schemeClr val="dk1"/>
              </a:buClr>
              <a:buSzPts val="2380"/>
              <a:buNone/>
            </a:pPr>
            <a:r>
              <a:rPr lang="es-ES" dirty="0"/>
              <a:t>                </a:t>
            </a:r>
            <a:r>
              <a:rPr lang="es-ES" dirty="0" err="1"/>
              <a:t>this.x</a:t>
            </a:r>
            <a:r>
              <a:rPr lang="es-ES" dirty="0"/>
              <a:t> = x;</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r>
              <a:rPr lang="es-ES" dirty="0"/>
              <a:t>            </a:t>
            </a:r>
            <a:r>
              <a:rPr lang="es-ES" dirty="0" err="1"/>
              <a:t>get</a:t>
            </a:r>
            <a:r>
              <a:rPr lang="es-ES" dirty="0"/>
              <a:t> </a:t>
            </a:r>
            <a:r>
              <a:rPr lang="es-ES" dirty="0" err="1"/>
              <a:t>varx</a:t>
            </a:r>
            <a:r>
              <a:rPr lang="es-ES" dirty="0"/>
              <a:t>() {</a:t>
            </a:r>
          </a:p>
          <a:p>
            <a:pPr marL="0" lvl="0" indent="0">
              <a:lnSpc>
                <a:spcPct val="70000"/>
              </a:lnSpc>
              <a:spcBef>
                <a:spcPts val="0"/>
              </a:spcBef>
              <a:buClr>
                <a:schemeClr val="dk1"/>
              </a:buClr>
              <a:buSzPts val="2380"/>
              <a:buNone/>
            </a:pPr>
            <a:r>
              <a:rPr lang="es-ES" dirty="0"/>
              <a:t>                </a:t>
            </a:r>
            <a:r>
              <a:rPr lang="es-ES" dirty="0" err="1"/>
              <a:t>return</a:t>
            </a:r>
            <a:r>
              <a:rPr lang="es-ES" dirty="0"/>
              <a:t> </a:t>
            </a:r>
            <a:r>
              <a:rPr lang="es-ES" dirty="0" err="1"/>
              <a:t>this.x</a:t>
            </a:r>
            <a:r>
              <a:rPr lang="es-ES" dirty="0"/>
              <a:t>;</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endParaRPr lang="es-ES" dirty="0"/>
          </a:p>
          <a:p>
            <a:pPr marL="0" lvl="0" indent="0">
              <a:lnSpc>
                <a:spcPct val="70000"/>
              </a:lnSpc>
              <a:spcBef>
                <a:spcPts val="0"/>
              </a:spcBef>
              <a:buClr>
                <a:schemeClr val="dk1"/>
              </a:buClr>
              <a:buSzPts val="2380"/>
              <a:buNone/>
            </a:pPr>
            <a:r>
              <a:rPr lang="es-ES" dirty="0"/>
              <a:t>            </a:t>
            </a:r>
            <a:r>
              <a:rPr lang="es-ES" dirty="0" err="1"/>
              <a:t>area</a:t>
            </a:r>
            <a:r>
              <a:rPr lang="es-ES" dirty="0"/>
              <a:t>() {</a:t>
            </a:r>
          </a:p>
          <a:p>
            <a:pPr marL="0" lvl="0" indent="0">
              <a:lnSpc>
                <a:spcPct val="70000"/>
              </a:lnSpc>
              <a:spcBef>
                <a:spcPts val="0"/>
              </a:spcBef>
              <a:buClr>
                <a:schemeClr val="dk1"/>
              </a:buClr>
              <a:buSzPts val="2380"/>
              <a:buNone/>
            </a:pPr>
            <a:r>
              <a:rPr lang="es-ES" dirty="0"/>
              <a:t>                </a:t>
            </a:r>
            <a:r>
              <a:rPr lang="es-ES" dirty="0" err="1"/>
              <a:t>return</a:t>
            </a:r>
            <a:r>
              <a:rPr lang="es-ES" dirty="0"/>
              <a:t> </a:t>
            </a:r>
            <a:r>
              <a:rPr lang="es-ES" dirty="0" err="1"/>
              <a:t>this.x</a:t>
            </a:r>
            <a:r>
              <a:rPr lang="es-ES" dirty="0"/>
              <a:t> * </a:t>
            </a:r>
            <a:r>
              <a:rPr lang="es-ES" dirty="0" err="1"/>
              <a:t>this.y</a:t>
            </a:r>
            <a:r>
              <a:rPr lang="es-ES" dirty="0"/>
              <a:t>;</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endParaRPr lang="es-ES" dirty="0"/>
          </a:p>
          <a:p>
            <a:pPr marL="0" lvl="0" indent="0">
              <a:lnSpc>
                <a:spcPct val="70000"/>
              </a:lnSpc>
              <a:spcBef>
                <a:spcPts val="0"/>
              </a:spcBef>
              <a:buClr>
                <a:schemeClr val="dk1"/>
              </a:buClr>
              <a:buSzPts val="2380"/>
              <a:buNone/>
            </a:pPr>
            <a:r>
              <a:rPr lang="es-ES" dirty="0"/>
              <a:t>        </a:t>
            </a:r>
            <a:r>
              <a:rPr lang="es-ES" dirty="0" err="1"/>
              <a:t>var</a:t>
            </a:r>
            <a:r>
              <a:rPr lang="es-ES" dirty="0"/>
              <a:t> r1 = new </a:t>
            </a:r>
            <a:r>
              <a:rPr lang="es-ES" dirty="0" err="1"/>
              <a:t>rectangle</a:t>
            </a:r>
            <a:r>
              <a:rPr lang="es-ES" dirty="0"/>
              <a:t>(5, 5);</a:t>
            </a:r>
          </a:p>
          <a:p>
            <a:pPr marL="0" lvl="0" indent="0">
              <a:lnSpc>
                <a:spcPct val="70000"/>
              </a:lnSpc>
              <a:spcBef>
                <a:spcPts val="0"/>
              </a:spcBef>
              <a:buClr>
                <a:schemeClr val="dk1"/>
              </a:buClr>
              <a:buSzPts val="2380"/>
              <a:buNone/>
            </a:pPr>
            <a:r>
              <a:rPr lang="es-ES" dirty="0"/>
              <a:t>        r1.varx = 7;</a:t>
            </a:r>
          </a:p>
          <a:p>
            <a:pPr marL="0" lvl="0" indent="0">
              <a:lnSpc>
                <a:spcPct val="70000"/>
              </a:lnSpc>
              <a:spcBef>
                <a:spcPts val="0"/>
              </a:spcBef>
              <a:buClr>
                <a:schemeClr val="dk1"/>
              </a:buClr>
              <a:buSzPts val="2380"/>
              <a:buNone/>
            </a:pPr>
            <a:r>
              <a:rPr lang="es-ES" dirty="0"/>
              <a:t>        console.log(r1.area());</a:t>
            </a:r>
          </a:p>
          <a:p>
            <a:pPr marL="0" lvl="0" indent="0">
              <a:lnSpc>
                <a:spcPct val="70000"/>
              </a:lnSpc>
              <a:spcBef>
                <a:spcPts val="0"/>
              </a:spcBef>
              <a:buClr>
                <a:schemeClr val="dk1"/>
              </a:buClr>
              <a:buSzPts val="2380"/>
              <a:buNone/>
            </a:pPr>
            <a:r>
              <a:rPr lang="es-ES" dirty="0"/>
              <a:t>        console.log(r1.varx);</a:t>
            </a:r>
          </a:p>
        </p:txBody>
      </p:sp>
    </p:spTree>
    <p:extLst>
      <p:ext uri="{BB962C8B-B14F-4D97-AF65-F5344CB8AC3E}">
        <p14:creationId xmlns:p14="http://schemas.microsoft.com/office/powerpoint/2010/main" val="279860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717177" y="553384"/>
            <a:ext cx="10515600" cy="6971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dirty="0">
                <a:solidFill>
                  <a:schemeClr val="tx1"/>
                </a:solidFill>
                <a:latin typeface="Quattrocento Sans"/>
                <a:ea typeface="Quattrocento Sans"/>
                <a:cs typeface="Quattrocento Sans"/>
                <a:sym typeface="Quattrocento Sans"/>
              </a:rPr>
              <a:t>EVENTOS</a:t>
            </a:r>
            <a:endParaRPr b="1" dirty="0">
              <a:solidFill>
                <a:schemeClr val="tx1"/>
              </a:solidFill>
              <a:latin typeface="Quattrocento Sans"/>
              <a:ea typeface="Quattrocento Sans"/>
              <a:cs typeface="Quattrocento Sans"/>
              <a:sym typeface="Quattrocento Sans"/>
            </a:endParaRPr>
          </a:p>
        </p:txBody>
      </p:sp>
      <p:sp>
        <p:nvSpPr>
          <p:cNvPr id="300" name="Google Shape;300;p38"/>
          <p:cNvSpPr txBox="1">
            <a:spLocks noGrp="1"/>
          </p:cNvSpPr>
          <p:nvPr>
            <p:ph type="body" idx="1"/>
          </p:nvPr>
        </p:nvSpPr>
        <p:spPr>
          <a:xfrm>
            <a:off x="797859" y="1435660"/>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E75B5"/>
              </a:buClr>
              <a:buSzPts val="2800"/>
              <a:buNone/>
            </a:pPr>
            <a:r>
              <a:rPr lang="es-CO" b="1" dirty="0">
                <a:solidFill>
                  <a:schemeClr val="tx1"/>
                </a:solidFill>
                <a:latin typeface="Quattrocento Sans"/>
                <a:ea typeface="Quattrocento Sans"/>
                <a:cs typeface="Quattrocento Sans"/>
                <a:sym typeface="Quattrocento Sans"/>
              </a:rPr>
              <a:t>EVENTO</a:t>
            </a:r>
            <a:r>
              <a:rPr lang="es-CO" dirty="0">
                <a:solidFill>
                  <a:schemeClr val="tx1"/>
                </a:solidFill>
                <a:latin typeface="Quattrocento Sans"/>
                <a:ea typeface="Quattrocento Sans"/>
                <a:cs typeface="Quattrocento Sans"/>
                <a:sym typeface="Quattrocento Sans"/>
              </a:rPr>
              <a:t> que se utiliza para referirse al instante justo en el que ocurre un determinado suceso. Por ejemplo, existe un evento llamado clic que se dispara cuando un usuario hace clic sobre un elemento.</a:t>
            </a:r>
            <a:endParaRPr dirty="0">
              <a:solidFill>
                <a:schemeClr val="tx1"/>
              </a:solidFill>
              <a:latin typeface="Quattrocento Sans"/>
              <a:ea typeface="Quattrocento Sans"/>
              <a:cs typeface="Quattrocento Sans"/>
              <a:sym typeface="Quattrocento Sans"/>
            </a:endParaRPr>
          </a:p>
        </p:txBody>
      </p:sp>
      <p:pic>
        <p:nvPicPr>
          <p:cNvPr id="301" name="Google Shape;301;p38"/>
          <p:cNvPicPr preferRelativeResize="0"/>
          <p:nvPr/>
        </p:nvPicPr>
        <p:blipFill rotWithShape="1">
          <a:blip r:embed="rId3">
            <a:alphaModFix/>
          </a:blip>
          <a:srcRect/>
          <a:stretch/>
        </p:blipFill>
        <p:spPr>
          <a:xfrm>
            <a:off x="3195917" y="2965356"/>
            <a:ext cx="4724400" cy="3569914"/>
          </a:xfrm>
          <a:prstGeom prst="rect">
            <a:avLst/>
          </a:prstGeom>
          <a:noFill/>
          <a:ln>
            <a:noFill/>
          </a:ln>
        </p:spPr>
      </p:pic>
      <p:pic>
        <p:nvPicPr>
          <p:cNvPr id="302" name="Google Shape;302;p38"/>
          <p:cNvPicPr preferRelativeResize="0"/>
          <p:nvPr/>
        </p:nvPicPr>
        <p:blipFill rotWithShape="1">
          <a:blip r:embed="rId4">
            <a:alphaModFix/>
          </a:blip>
          <a:srcRect/>
          <a:stretch/>
        </p:blipFill>
        <p:spPr>
          <a:xfrm>
            <a:off x="4823012" y="3505199"/>
            <a:ext cx="2680447" cy="268044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TIPOS DE EVENTOS</a:t>
            </a:r>
            <a:endParaRPr sz="4000" b="1" dirty="0">
              <a:solidFill>
                <a:schemeClr val="tx1"/>
              </a:solidFill>
              <a:latin typeface="Quattrocento Sans"/>
              <a:ea typeface="Quattrocento Sans"/>
              <a:cs typeface="Quattrocento Sans"/>
              <a:sym typeface="Quattrocento Sans"/>
            </a:endParaRPr>
          </a:p>
        </p:txBody>
      </p:sp>
      <p:sp>
        <p:nvSpPr>
          <p:cNvPr id="308" name="Google Shape;308;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Cada elemento o etiqueta HTML define su propia lista de posibles eventos que se le pueden asignar. Un mismo tipo de evento (por ejemplo, pinchar el botón izquierdo del ratón) puede estar definido para varios elementos HTML diferentes y un mismo elemento HTML puede tener asociados varios eventos diferentes.</a:t>
            </a:r>
            <a:endParaRPr dirty="0">
              <a:solidFill>
                <a:schemeClr val="tx1"/>
              </a:solidFill>
            </a:endParaRPr>
          </a:p>
          <a:p>
            <a:pPr marL="0" lvl="0" indent="0" algn="just" rtl="0">
              <a:lnSpc>
                <a:spcPct val="90000"/>
              </a:lnSpc>
              <a:spcBef>
                <a:spcPts val="100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El nombre de cada evento se construye mediante el prefijo </a:t>
            </a:r>
            <a:r>
              <a:rPr lang="es-CO" sz="2590" dirty="0" err="1">
                <a:solidFill>
                  <a:schemeClr val="tx1"/>
                </a:solidFill>
                <a:latin typeface="Quattrocento Sans"/>
                <a:ea typeface="Quattrocento Sans"/>
                <a:cs typeface="Quattrocento Sans"/>
                <a:sym typeface="Quattrocento Sans"/>
              </a:rPr>
              <a:t>on</a:t>
            </a:r>
            <a:r>
              <a:rPr lang="es-CO" sz="2590" dirty="0">
                <a:solidFill>
                  <a:schemeClr val="tx1"/>
                </a:solidFill>
                <a:latin typeface="Quattrocento Sans"/>
                <a:ea typeface="Quattrocento Sans"/>
                <a:cs typeface="Quattrocento Sans"/>
                <a:sym typeface="Quattrocento Sans"/>
              </a:rPr>
              <a:t>, seguido del nombre en inglés de la acción asociada al evento. Así, el evento de pinchar un elemento con el ratón se denomina </a:t>
            </a:r>
            <a:r>
              <a:rPr lang="es-CO" sz="2590" dirty="0" err="1">
                <a:solidFill>
                  <a:schemeClr val="tx1"/>
                </a:solidFill>
                <a:latin typeface="Quattrocento Sans"/>
                <a:ea typeface="Quattrocento Sans"/>
                <a:cs typeface="Quattrocento Sans"/>
                <a:sym typeface="Quattrocento Sans"/>
              </a:rPr>
              <a:t>onclick</a:t>
            </a:r>
            <a:r>
              <a:rPr lang="es-CO" sz="2590" dirty="0">
                <a:solidFill>
                  <a:schemeClr val="tx1"/>
                </a:solidFill>
                <a:latin typeface="Quattrocento Sans"/>
                <a:ea typeface="Quattrocento Sans"/>
                <a:cs typeface="Quattrocento Sans"/>
                <a:sym typeface="Quattrocento Sans"/>
              </a:rPr>
              <a:t> y el evento asociado a la acción de mover el ratón se denomina </a:t>
            </a:r>
            <a:r>
              <a:rPr lang="es-CO" sz="2590" dirty="0" err="1">
                <a:solidFill>
                  <a:schemeClr val="tx1"/>
                </a:solidFill>
                <a:latin typeface="Quattrocento Sans"/>
                <a:ea typeface="Quattrocento Sans"/>
                <a:cs typeface="Quattrocento Sans"/>
                <a:sym typeface="Quattrocento Sans"/>
              </a:rPr>
              <a:t>onmousemove</a:t>
            </a:r>
            <a:r>
              <a:rPr lang="es-CO" sz="2590" dirty="0">
                <a:solidFill>
                  <a:schemeClr val="tx1"/>
                </a:solidFill>
                <a:latin typeface="Quattrocento Sans"/>
                <a:ea typeface="Quattrocento Sans"/>
                <a:cs typeface="Quattrocento Sans"/>
                <a:sym typeface="Quattrocento Sans"/>
              </a:rPr>
              <a:t>.</a:t>
            </a:r>
            <a:endParaRPr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0"/>
          <p:cNvPicPr preferRelativeResize="0">
            <a:picLocks noGrp="1"/>
          </p:cNvPicPr>
          <p:nvPr>
            <p:ph type="body" idx="1"/>
          </p:nvPr>
        </p:nvPicPr>
        <p:blipFill rotWithShape="1">
          <a:blip r:embed="rId3">
            <a:alphaModFix/>
          </a:blip>
          <a:srcRect/>
          <a:stretch/>
        </p:blipFill>
        <p:spPr>
          <a:xfrm>
            <a:off x="158542" y="430307"/>
            <a:ext cx="11661423" cy="61990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27ED1F-9FE7-4198-9A0B-F0E1B032D21F}"/>
              </a:ext>
            </a:extLst>
          </p:cNvPr>
          <p:cNvSpPr>
            <a:spLocks noGrp="1"/>
          </p:cNvSpPr>
          <p:nvPr>
            <p:ph idx="1"/>
          </p:nvPr>
        </p:nvSpPr>
        <p:spPr>
          <a:xfrm>
            <a:off x="1141412" y="478302"/>
            <a:ext cx="9905999" cy="6217919"/>
          </a:xfrm>
        </p:spPr>
        <p:txBody>
          <a:bodyPr>
            <a:normAutofit fontScale="92500" lnSpcReduction="20000"/>
          </a:bodyPr>
          <a:lstStyle/>
          <a:p>
            <a:pPr marL="0" indent="0">
              <a:buNone/>
            </a:pPr>
            <a:r>
              <a:rPr lang="es-ES" dirty="0"/>
              <a:t>&lt;</a:t>
            </a:r>
            <a:r>
              <a:rPr lang="es-ES" dirty="0" err="1"/>
              <a:t>form</a:t>
            </a:r>
            <a:r>
              <a:rPr lang="es-ES" dirty="0"/>
              <a:t>&gt;</a:t>
            </a:r>
          </a:p>
          <a:p>
            <a:pPr marL="0" indent="0">
              <a:buNone/>
            </a:pPr>
            <a:r>
              <a:rPr lang="es-ES" dirty="0"/>
              <a:t>  &lt;input </a:t>
            </a:r>
            <a:r>
              <a:rPr lang="es-ES" dirty="0" err="1"/>
              <a:t>type</a:t>
            </a:r>
            <a:r>
              <a:rPr lang="es-ES" dirty="0"/>
              <a:t>="</a:t>
            </a:r>
            <a:r>
              <a:rPr lang="es-ES" dirty="0" err="1"/>
              <a:t>button</a:t>
            </a:r>
            <a:r>
              <a:rPr lang="es-ES" dirty="0"/>
              <a:t>" </a:t>
            </a:r>
            <a:r>
              <a:rPr lang="es-ES" dirty="0" err="1"/>
              <a:t>onClick</a:t>
            </a:r>
            <a:r>
              <a:rPr lang="es-ES" dirty="0"/>
              <a:t>="incrementar();" </a:t>
            </a:r>
            <a:r>
              <a:rPr lang="es-ES" dirty="0" err="1"/>
              <a:t>value</a:t>
            </a:r>
            <a:r>
              <a:rPr lang="es-ES" dirty="0"/>
              <a:t>="incrementar"&gt;</a:t>
            </a:r>
          </a:p>
          <a:p>
            <a:pPr marL="0" indent="0">
              <a:buNone/>
            </a:pPr>
            <a:r>
              <a:rPr lang="es-ES" dirty="0"/>
              <a:t>&lt;/</a:t>
            </a:r>
            <a:r>
              <a:rPr lang="es-ES" dirty="0" err="1"/>
              <a:t>form</a:t>
            </a:r>
            <a:r>
              <a:rPr lang="es-ES" dirty="0"/>
              <a:t>&gt;</a:t>
            </a:r>
          </a:p>
          <a:p>
            <a:pPr marL="0" indent="0">
              <a:buNone/>
            </a:pPr>
            <a:endParaRPr lang="es-ES" dirty="0"/>
          </a:p>
          <a:p>
            <a:pPr marL="0" indent="0">
              <a:buNone/>
            </a:pPr>
            <a:endParaRPr lang="es-ES" dirty="0"/>
          </a:p>
          <a:p>
            <a:pPr marL="0" indent="0">
              <a:buNone/>
            </a:pPr>
            <a:r>
              <a:rPr lang="es-ES" dirty="0"/>
              <a:t>&lt;script&gt;</a:t>
            </a:r>
          </a:p>
          <a:p>
            <a:pPr marL="0" indent="0">
              <a:buNone/>
            </a:pPr>
            <a:r>
              <a:rPr lang="es-ES" dirty="0"/>
              <a:t>  </a:t>
            </a:r>
            <a:r>
              <a:rPr lang="es-ES" dirty="0" err="1"/>
              <a:t>var</a:t>
            </a:r>
            <a:r>
              <a:rPr lang="es-ES" dirty="0"/>
              <a:t> contador=0;</a:t>
            </a:r>
          </a:p>
          <a:p>
            <a:pPr marL="0" indent="0">
              <a:buNone/>
            </a:pPr>
            <a:r>
              <a:rPr lang="es-ES" dirty="0"/>
              <a:t>  </a:t>
            </a:r>
            <a:r>
              <a:rPr lang="es-ES" dirty="0" err="1"/>
              <a:t>function</a:t>
            </a:r>
            <a:r>
              <a:rPr lang="es-ES" dirty="0"/>
              <a:t> incrementar()</a:t>
            </a:r>
          </a:p>
          <a:p>
            <a:pPr marL="0" indent="0">
              <a:buNone/>
            </a:pPr>
            <a:r>
              <a:rPr lang="es-ES" dirty="0"/>
              <a:t>  {</a:t>
            </a:r>
          </a:p>
          <a:p>
            <a:pPr marL="0" indent="0">
              <a:buNone/>
            </a:pPr>
            <a:r>
              <a:rPr lang="es-ES" dirty="0"/>
              <a:t>    contador++;</a:t>
            </a:r>
          </a:p>
          <a:p>
            <a:pPr marL="0" indent="0">
              <a:buNone/>
            </a:pPr>
            <a:r>
              <a:rPr lang="es-ES" dirty="0"/>
              <a:t>    </a:t>
            </a:r>
            <a:r>
              <a:rPr lang="es-ES" dirty="0" err="1"/>
              <a:t>alert</a:t>
            </a:r>
            <a:r>
              <a:rPr lang="es-ES" dirty="0"/>
              <a:t>('El contador ahora vale :' + contador);</a:t>
            </a:r>
          </a:p>
          <a:p>
            <a:pPr marL="0" indent="0">
              <a:buNone/>
            </a:pPr>
            <a:r>
              <a:rPr lang="es-ES" dirty="0"/>
              <a:t>  }</a:t>
            </a:r>
          </a:p>
          <a:p>
            <a:pPr marL="0" indent="0">
              <a:buNone/>
            </a:pPr>
            <a:r>
              <a:rPr lang="es-ES" dirty="0"/>
              <a:t>&lt;/script&gt;</a:t>
            </a:r>
          </a:p>
          <a:p>
            <a:pPr marL="0" indent="0">
              <a:buNone/>
            </a:pPr>
            <a:endParaRPr lang="es-ES" dirty="0"/>
          </a:p>
        </p:txBody>
      </p:sp>
    </p:spTree>
    <p:extLst>
      <p:ext uri="{BB962C8B-B14F-4D97-AF65-F5344CB8AC3E}">
        <p14:creationId xmlns:p14="http://schemas.microsoft.com/office/powerpoint/2010/main" val="4080918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838200" y="215153"/>
            <a:ext cx="10515600" cy="14755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dirty="0">
                <a:solidFill>
                  <a:schemeClr val="tx1"/>
                </a:solidFill>
                <a:latin typeface="Quattrocento Sans"/>
                <a:ea typeface="Quattrocento Sans"/>
                <a:cs typeface="Quattrocento Sans"/>
                <a:sym typeface="Quattrocento Sans"/>
              </a:rPr>
              <a:t>JavaScript HTML DOM </a:t>
            </a:r>
            <a:br>
              <a:rPr lang="es-CO" b="1" dirty="0">
                <a:solidFill>
                  <a:schemeClr val="tx1"/>
                </a:solidFill>
                <a:latin typeface="Quattrocento Sans"/>
                <a:ea typeface="Quattrocento Sans"/>
                <a:cs typeface="Quattrocento Sans"/>
                <a:sym typeface="Quattrocento Sans"/>
              </a:rPr>
            </a:br>
            <a:r>
              <a:rPr lang="es-CO" b="1" dirty="0">
                <a:solidFill>
                  <a:schemeClr val="tx1"/>
                </a:solidFill>
                <a:latin typeface="Quattrocento Sans"/>
                <a:ea typeface="Quattrocento Sans"/>
                <a:cs typeface="Quattrocento Sans"/>
                <a:sym typeface="Quattrocento Sans"/>
              </a:rPr>
              <a:t>(Modelo de Objetos de Documento)</a:t>
            </a:r>
            <a:endParaRPr b="1" dirty="0">
              <a:solidFill>
                <a:schemeClr val="tx1"/>
              </a:solidFill>
              <a:latin typeface="Quattrocento Sans"/>
              <a:ea typeface="Quattrocento Sans"/>
              <a:cs typeface="Quattrocento Sans"/>
              <a:sym typeface="Quattrocento Sans"/>
            </a:endParaRPr>
          </a:p>
        </p:txBody>
      </p:sp>
      <p:sp>
        <p:nvSpPr>
          <p:cNvPr id="282" name="Google Shape;282;p35"/>
          <p:cNvSpPr txBox="1">
            <a:spLocks noGrp="1"/>
          </p:cNvSpPr>
          <p:nvPr>
            <p:ph type="body" idx="1"/>
          </p:nvPr>
        </p:nvSpPr>
        <p:spPr>
          <a:xfrm>
            <a:off x="838200" y="1825625"/>
            <a:ext cx="10515600" cy="172439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Cuando se carga una página web, el navegador crea una </a:t>
            </a:r>
            <a:r>
              <a:rPr lang="es-CO" b="1" dirty="0">
                <a:solidFill>
                  <a:schemeClr val="tx1"/>
                </a:solidFill>
                <a:latin typeface="Quattrocento Sans"/>
                <a:ea typeface="Quattrocento Sans"/>
                <a:cs typeface="Quattrocento Sans"/>
                <a:sym typeface="Quattrocento Sans"/>
              </a:rPr>
              <a:t>modelo de objetos </a:t>
            </a:r>
            <a:r>
              <a:rPr lang="es-CO" dirty="0">
                <a:solidFill>
                  <a:schemeClr val="tx1"/>
                </a:solidFill>
                <a:latin typeface="Quattrocento Sans"/>
                <a:ea typeface="Quattrocento Sans"/>
                <a:cs typeface="Quattrocento Sans"/>
                <a:sym typeface="Quattrocento Sans"/>
              </a:rPr>
              <a:t>de la página.</a:t>
            </a:r>
            <a:endParaRPr dirty="0">
              <a:solidFill>
                <a:schemeClr val="tx1"/>
              </a:solidFill>
            </a:endParaRPr>
          </a:p>
          <a:p>
            <a:pPr marL="0" lvl="0" indent="0" algn="l" rtl="0">
              <a:lnSpc>
                <a:spcPct val="8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El HTML DOM está construido como un árbol de Objetos:</a:t>
            </a:r>
            <a:endParaRPr dirty="0">
              <a:solidFill>
                <a:schemeClr val="tx1"/>
              </a:solidFill>
            </a:endParaRPr>
          </a:p>
          <a:p>
            <a:pPr marL="0" lvl="0" indent="0" algn="l" rtl="0">
              <a:lnSpc>
                <a:spcPct val="80000"/>
              </a:lnSpc>
              <a:spcBef>
                <a:spcPts val="1000"/>
              </a:spcBef>
              <a:spcAft>
                <a:spcPts val="0"/>
              </a:spcAft>
              <a:buClr>
                <a:schemeClr val="dk1"/>
              </a:buClr>
              <a:buSzPts val="2800"/>
              <a:buNone/>
            </a:pPr>
            <a:endParaRPr dirty="0">
              <a:solidFill>
                <a:schemeClr val="tx1"/>
              </a:solidFill>
              <a:latin typeface="Quattrocento Sans"/>
              <a:ea typeface="Quattrocento Sans"/>
              <a:cs typeface="Quattrocento Sans"/>
              <a:sym typeface="Quattrocento Sans"/>
            </a:endParaRPr>
          </a:p>
        </p:txBody>
      </p:sp>
      <p:pic>
        <p:nvPicPr>
          <p:cNvPr id="283" name="Google Shape;283;p35"/>
          <p:cNvPicPr preferRelativeResize="0"/>
          <p:nvPr/>
        </p:nvPicPr>
        <p:blipFill rotWithShape="1">
          <a:blip r:embed="rId3">
            <a:alphaModFix/>
          </a:blip>
          <a:srcRect/>
          <a:stretch/>
        </p:blipFill>
        <p:spPr>
          <a:xfrm>
            <a:off x="1387849" y="3722033"/>
            <a:ext cx="8912598" cy="2840131"/>
          </a:xfrm>
          <a:prstGeom prst="rect">
            <a:avLst/>
          </a:prstGeom>
          <a:noFill/>
          <a:ln>
            <a:noFill/>
          </a:ln>
        </p:spPr>
      </p:pic>
    </p:spTree>
    <p:extLst>
      <p:ext uri="{BB962C8B-B14F-4D97-AF65-F5344CB8AC3E}">
        <p14:creationId xmlns:p14="http://schemas.microsoft.com/office/powerpoint/2010/main" val="272724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730624" y="21720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dirty="0">
                <a:solidFill>
                  <a:schemeClr val="tx1"/>
                </a:solidFill>
                <a:latin typeface="Quattrocento Sans"/>
                <a:ea typeface="Quattrocento Sans"/>
                <a:cs typeface="Quattrocento Sans"/>
                <a:sym typeface="Quattrocento Sans"/>
              </a:rPr>
              <a:t>¿Qué es el HTML DOM?</a:t>
            </a:r>
            <a:endParaRPr dirty="0">
              <a:solidFill>
                <a:schemeClr val="tx1"/>
              </a:solidFill>
            </a:endParaRPr>
          </a:p>
        </p:txBody>
      </p:sp>
      <p:sp>
        <p:nvSpPr>
          <p:cNvPr id="289" name="Google Shape;289;p36"/>
          <p:cNvSpPr txBox="1">
            <a:spLocks noGrp="1"/>
          </p:cNvSpPr>
          <p:nvPr>
            <p:ph type="body" idx="1"/>
          </p:nvPr>
        </p:nvSpPr>
        <p:spPr>
          <a:xfrm>
            <a:off x="838200" y="1825625"/>
            <a:ext cx="10515600" cy="4815168"/>
          </a:xfrm>
          <a:prstGeom prst="rect">
            <a:avLst/>
          </a:prstGeom>
          <a:noFill/>
          <a:ln>
            <a:noFill/>
          </a:ln>
        </p:spPr>
        <p:txBody>
          <a:bodyPr spcFirstLastPara="1" wrap="square" lIns="91425" tIns="45700" rIns="91425" bIns="45700" anchor="t" anchorCtr="0">
            <a:normAutofit/>
          </a:bodyPr>
          <a:lstStyle/>
          <a:p>
            <a:pPr>
              <a:lnSpc>
                <a:spcPct val="90000"/>
              </a:lnSpc>
              <a:spcBef>
                <a:spcPts val="0"/>
              </a:spcBef>
              <a:buClr>
                <a:schemeClr val="dk1"/>
              </a:buClr>
              <a:buSzPts val="2800"/>
            </a:pPr>
            <a:r>
              <a:rPr lang="es-CO" dirty="0"/>
              <a:t>Es un modelo de objeto estándar y una interfaz de programación para HTML. En él se define:</a:t>
            </a:r>
            <a:endParaRPr dirty="0"/>
          </a:p>
          <a:p>
            <a:pPr lvl="1">
              <a:lnSpc>
                <a:spcPct val="90000"/>
              </a:lnSpc>
              <a:buClr>
                <a:schemeClr val="dk1"/>
              </a:buClr>
              <a:buSzPts val="2800"/>
            </a:pPr>
            <a:r>
              <a:rPr lang="es-CO" dirty="0"/>
              <a:t>Los elementos HTML como objetos</a:t>
            </a:r>
            <a:endParaRPr dirty="0"/>
          </a:p>
          <a:p>
            <a:pPr lvl="1">
              <a:lnSpc>
                <a:spcPct val="90000"/>
              </a:lnSpc>
              <a:buClr>
                <a:schemeClr val="dk1"/>
              </a:buClr>
              <a:buSzPts val="2800"/>
            </a:pPr>
            <a:r>
              <a:rPr lang="es-CO" dirty="0"/>
              <a:t>Las propiedades de todos los elementos HTML</a:t>
            </a:r>
            <a:endParaRPr dirty="0"/>
          </a:p>
          <a:p>
            <a:pPr lvl="1">
              <a:lnSpc>
                <a:spcPct val="90000"/>
              </a:lnSpc>
              <a:buClr>
                <a:schemeClr val="dk1"/>
              </a:buClr>
              <a:buSzPts val="2800"/>
            </a:pPr>
            <a:r>
              <a:rPr lang="es-CO" dirty="0"/>
              <a:t>Los métodos para acceder a todos los elementos HTML</a:t>
            </a:r>
            <a:endParaRPr dirty="0"/>
          </a:p>
          <a:p>
            <a:pPr lvl="1">
              <a:lnSpc>
                <a:spcPct val="90000"/>
              </a:lnSpc>
              <a:buClr>
                <a:schemeClr val="dk1"/>
              </a:buClr>
              <a:buSzPts val="2800"/>
            </a:pPr>
            <a:r>
              <a:rPr lang="es-CO" dirty="0"/>
              <a:t>Los eventos para todos los elementos HTML</a:t>
            </a:r>
            <a:endParaRPr dirty="0"/>
          </a:p>
          <a:p>
            <a:pPr lvl="1">
              <a:lnSpc>
                <a:spcPct val="90000"/>
              </a:lnSpc>
              <a:buClr>
                <a:schemeClr val="dk1"/>
              </a:buClr>
              <a:buSzPts val="2800"/>
            </a:pPr>
            <a:r>
              <a:rPr lang="es-CO" dirty="0"/>
              <a:t>En otras palabras: el HTML DOM es un estándar para obtener, cambiar, agregar o eliminar elementos HTML.</a:t>
            </a:r>
            <a:endParaRPr dirty="0"/>
          </a:p>
        </p:txBody>
      </p:sp>
    </p:spTree>
    <p:extLst>
      <p:ext uri="{BB962C8B-B14F-4D97-AF65-F5344CB8AC3E}">
        <p14:creationId xmlns:p14="http://schemas.microsoft.com/office/powerpoint/2010/main" val="364074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ítulo 1">
            <a:extLst>
              <a:ext uri="{FF2B5EF4-FFF2-40B4-BE49-F238E27FC236}">
                <a16:creationId xmlns:a16="http://schemas.microsoft.com/office/drawing/2014/main" id="{5BCE16DC-9126-4210-9A74-6BA2C00BE882}"/>
              </a:ext>
            </a:extLst>
          </p:cNvPr>
          <p:cNvSpPr>
            <a:spLocks noGrp="1"/>
          </p:cNvSpPr>
          <p:nvPr>
            <p:ph type="title"/>
          </p:nvPr>
        </p:nvSpPr>
        <p:spPr/>
        <p:txBody>
          <a:bodyPr/>
          <a:lstStyle/>
          <a:p>
            <a:r>
              <a:rPr lang="es-CO" b="1" dirty="0">
                <a:latin typeface="Quattrocento Sans"/>
                <a:ea typeface="Quattrocento Sans"/>
                <a:cs typeface="Quattrocento Sans"/>
                <a:sym typeface="Quattrocento Sans"/>
              </a:rPr>
              <a:t>JAVA SCRIPT</a:t>
            </a:r>
            <a:endParaRPr lang="es-ES" dirty="0"/>
          </a:p>
        </p:txBody>
      </p:sp>
      <p:sp>
        <p:nvSpPr>
          <p:cNvPr id="102" name="Google Shape;102;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latin typeface="Quattrocento Sans"/>
                <a:ea typeface="Quattrocento Sans"/>
                <a:cs typeface="Quattrocento Sans"/>
                <a:sym typeface="Quattrocento Sans"/>
              </a:rPr>
              <a:t>Técnicamente, JavaScript es un lenguaje de programación interpretado, por lo que no es necesario compilar los programas para ejecutarlos. En otras palabras, los programas escritos con JavaScript se pueden probar directamente en cualquier navegador sin necesidad de procesos intermedios.</a:t>
            </a:r>
            <a:endParaRPr dirty="0"/>
          </a:p>
          <a:p>
            <a:pPr marL="0" lvl="0" indent="0" algn="just"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A pesar de su nombre, JavaScript no guarda ninguna relación directa con el lenguaje de programación Java. Legalmente, JavaScript es una marca registrada de la empresa </a:t>
            </a:r>
            <a:r>
              <a:rPr lang="es-CO" dirty="0" err="1">
                <a:latin typeface="Quattrocento Sans"/>
                <a:ea typeface="Quattrocento Sans"/>
                <a:cs typeface="Quattrocento Sans"/>
                <a:sym typeface="Quattrocento Sans"/>
              </a:rPr>
              <a:t>Sun</a:t>
            </a:r>
            <a:r>
              <a:rPr lang="es-CO" dirty="0">
                <a:latin typeface="Quattrocento Sans"/>
                <a:ea typeface="Quattrocento Sans"/>
                <a:cs typeface="Quattrocento Sans"/>
                <a:sym typeface="Quattrocento Sans"/>
              </a:rPr>
              <a:t> Microsystems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467544"/>
            <a:ext cx="10515600" cy="56390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dirty="0">
                <a:solidFill>
                  <a:schemeClr val="tx1"/>
                </a:solidFill>
              </a:rPr>
              <a:t>Con el modelo de objetos, JavaScript obtiene toda la potencia que necesita para crear HTML dinámico y con esto:</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CO" dirty="0">
                <a:solidFill>
                  <a:schemeClr val="tx1"/>
                </a:solidFill>
              </a:rPr>
              <a:t>JavaScript puede cambiar contenido de los elementos HTML en la página</a:t>
            </a:r>
            <a:endParaRPr dirty="0">
              <a:solidFill>
                <a:schemeClr val="tx1"/>
              </a:solidFill>
            </a:endParaRPr>
          </a:p>
          <a:p>
            <a:pPr marL="0" lvl="0" indent="0">
              <a:lnSpc>
                <a:spcPct val="90000"/>
              </a:lnSpc>
              <a:buClr>
                <a:schemeClr val="dk1"/>
              </a:buClr>
              <a:buSzPts val="2800"/>
              <a:buNone/>
            </a:pPr>
            <a:r>
              <a:rPr lang="es-CO" dirty="0"/>
              <a:t>&lt;h2&gt;</a:t>
            </a:r>
            <a:r>
              <a:rPr lang="es-CO" dirty="0" err="1"/>
              <a:t>Hello</a:t>
            </a:r>
            <a:r>
              <a:rPr lang="es-CO" dirty="0"/>
              <a:t> </a:t>
            </a:r>
            <a:r>
              <a:rPr lang="es-CO" dirty="0" err="1"/>
              <a:t>world</a:t>
            </a:r>
            <a:r>
              <a:rPr lang="es-CO" dirty="0"/>
              <a:t>&lt;/h2&gt;</a:t>
            </a:r>
          </a:p>
          <a:p>
            <a:pPr marL="0" lvl="0" indent="0">
              <a:lnSpc>
                <a:spcPct val="90000"/>
              </a:lnSpc>
              <a:buClr>
                <a:schemeClr val="dk1"/>
              </a:buClr>
              <a:buSzPts val="2800"/>
              <a:buNone/>
            </a:pPr>
            <a:endParaRPr lang="es-CO" dirty="0"/>
          </a:p>
          <a:p>
            <a:pPr marL="0" lvl="0" indent="0">
              <a:lnSpc>
                <a:spcPct val="90000"/>
              </a:lnSpc>
              <a:buClr>
                <a:schemeClr val="dk1"/>
              </a:buClr>
              <a:buSzPts val="2800"/>
              <a:buNone/>
            </a:pPr>
            <a:r>
              <a:rPr lang="es-CO" dirty="0"/>
              <a:t>&lt;p id="demo"&gt;JavaScript </a:t>
            </a:r>
            <a:r>
              <a:rPr lang="es-CO" dirty="0" err="1"/>
              <a:t>Intro</a:t>
            </a:r>
            <a:r>
              <a:rPr lang="es-CO" dirty="0"/>
              <a:t>.&lt;/p&gt;</a:t>
            </a:r>
          </a:p>
          <a:p>
            <a:pPr marL="0" lvl="0" indent="0">
              <a:lnSpc>
                <a:spcPct val="90000"/>
              </a:lnSpc>
              <a:buClr>
                <a:schemeClr val="dk1"/>
              </a:buClr>
              <a:buSzPts val="2800"/>
              <a:buNone/>
            </a:pPr>
            <a:endParaRPr lang="es-CO" dirty="0"/>
          </a:p>
          <a:p>
            <a:pPr marL="0" lvl="0" indent="0">
              <a:lnSpc>
                <a:spcPct val="90000"/>
              </a:lnSpc>
              <a:buClr>
                <a:schemeClr val="dk1"/>
              </a:buClr>
              <a:buSzPts val="2800"/>
              <a:buNone/>
            </a:pPr>
            <a:r>
              <a:rPr lang="es-CO" dirty="0"/>
              <a:t>&lt;</a:t>
            </a:r>
            <a:r>
              <a:rPr lang="es-CO" dirty="0" err="1"/>
              <a:t>button</a:t>
            </a:r>
            <a:r>
              <a:rPr lang="es-CO" dirty="0"/>
              <a:t> </a:t>
            </a:r>
            <a:r>
              <a:rPr lang="es-CO" dirty="0" err="1"/>
              <a:t>type</a:t>
            </a:r>
            <a:r>
              <a:rPr lang="es-CO" dirty="0"/>
              <a:t>="</a:t>
            </a:r>
            <a:r>
              <a:rPr lang="es-CO" dirty="0" err="1"/>
              <a:t>button</a:t>
            </a:r>
            <a:r>
              <a:rPr lang="es-CO" dirty="0"/>
              <a:t>" </a:t>
            </a:r>
            <a:r>
              <a:rPr lang="es-CO" dirty="0" err="1"/>
              <a:t>onclick</a:t>
            </a:r>
            <a:r>
              <a:rPr lang="es-CO" dirty="0"/>
              <a:t>='</a:t>
            </a:r>
            <a:r>
              <a:rPr lang="es-CO" dirty="0" err="1"/>
              <a:t>document.getElementById</a:t>
            </a:r>
            <a:r>
              <a:rPr lang="es-CO" dirty="0"/>
              <a:t>("demo").</a:t>
            </a:r>
            <a:r>
              <a:rPr lang="es-CO" dirty="0" err="1"/>
              <a:t>innerHTML</a:t>
            </a:r>
            <a:r>
              <a:rPr lang="es-CO" dirty="0"/>
              <a:t> = "</a:t>
            </a:r>
            <a:r>
              <a:rPr lang="es-CO" dirty="0" err="1"/>
              <a:t>Hello</a:t>
            </a:r>
            <a:r>
              <a:rPr lang="es-CO" dirty="0"/>
              <a:t> JavaScript!!!!“’&gt;</a:t>
            </a:r>
            <a:r>
              <a:rPr lang="es-CO" dirty="0" err="1"/>
              <a:t>Submit</a:t>
            </a:r>
            <a:r>
              <a:rPr lang="es-CO" dirty="0"/>
              <a:t>&lt;/</a:t>
            </a:r>
            <a:r>
              <a:rPr lang="es-CO" dirty="0" err="1"/>
              <a:t>button</a:t>
            </a:r>
            <a:r>
              <a:rPr lang="es-CO" dirty="0"/>
              <a:t>&gt;</a:t>
            </a:r>
          </a:p>
          <a:p>
            <a:pPr marL="0" lvl="0" indent="0">
              <a:lnSpc>
                <a:spcPct val="90000"/>
              </a:lnSpc>
              <a:buClr>
                <a:schemeClr val="dk1"/>
              </a:buClr>
              <a:buSzPts val="2800"/>
              <a:buNone/>
            </a:pPr>
            <a:endParaRPr lang="es-CO" dirty="0"/>
          </a:p>
          <a:p>
            <a:pPr marL="0" lvl="0" indent="0">
              <a:lnSpc>
                <a:spcPct val="90000"/>
              </a:lnSpc>
              <a:buClr>
                <a:schemeClr val="dk1"/>
              </a:buClr>
              <a:buSzPts val="2800"/>
              <a:buNone/>
            </a:pPr>
            <a:r>
              <a:rPr lang="es-CO" dirty="0"/>
              <a:t>&lt;/</a:t>
            </a:r>
            <a:r>
              <a:rPr lang="es-CO" dirty="0" err="1"/>
              <a:t>body</a:t>
            </a:r>
            <a:r>
              <a:rPr lang="es-CO" dirty="0"/>
              <a:t>&gt;</a:t>
            </a:r>
            <a:endParaRPr dirty="0">
              <a:solidFill>
                <a:schemeClr val="tx1"/>
              </a:solidFill>
            </a:endParaRPr>
          </a:p>
        </p:txBody>
      </p:sp>
    </p:spTree>
    <p:extLst>
      <p:ext uri="{BB962C8B-B14F-4D97-AF65-F5344CB8AC3E}">
        <p14:creationId xmlns:p14="http://schemas.microsoft.com/office/powerpoint/2010/main" val="3179307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04579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1000"/>
              </a:spcBef>
              <a:spcAft>
                <a:spcPts val="0"/>
              </a:spcAft>
              <a:buClr>
                <a:schemeClr val="dk1"/>
              </a:buClr>
              <a:buSzPts val="2800"/>
              <a:buChar char="•"/>
            </a:pPr>
            <a:r>
              <a:rPr lang="es-CO" dirty="0">
                <a:solidFill>
                  <a:schemeClr val="tx1"/>
                </a:solidFill>
              </a:rPr>
              <a:t>JavaScript puede cambiar los atributos HTML</a:t>
            </a:r>
          </a:p>
          <a:p>
            <a:pPr marL="228600" lvl="0" indent="-228600" algn="l" rtl="0">
              <a:lnSpc>
                <a:spcPct val="90000"/>
              </a:lnSpc>
              <a:spcBef>
                <a:spcPts val="1000"/>
              </a:spcBef>
              <a:spcAft>
                <a:spcPts val="0"/>
              </a:spcAft>
              <a:buClr>
                <a:schemeClr val="dk1"/>
              </a:buClr>
              <a:buSzPts val="2800"/>
              <a:buChar char="•"/>
            </a:pPr>
            <a:endParaRPr lang="es-CO" dirty="0"/>
          </a:p>
          <a:p>
            <a:pPr marL="0" lvl="0" indent="0">
              <a:lnSpc>
                <a:spcPct val="90000"/>
              </a:lnSpc>
              <a:buClr>
                <a:schemeClr val="dk1"/>
              </a:buClr>
              <a:buSzPts val="2800"/>
              <a:buNone/>
            </a:pPr>
            <a:r>
              <a:rPr lang="es-ES" dirty="0"/>
              <a:t>&lt;input </a:t>
            </a:r>
            <a:r>
              <a:rPr lang="es-ES" dirty="0" err="1"/>
              <a:t>value</a:t>
            </a:r>
            <a:r>
              <a:rPr lang="es-ES" dirty="0"/>
              <a:t>="OK"&gt;</a:t>
            </a:r>
          </a:p>
          <a:p>
            <a:pPr marL="0" lvl="0" indent="0">
              <a:lnSpc>
                <a:spcPct val="90000"/>
              </a:lnSpc>
              <a:buClr>
                <a:schemeClr val="dk1"/>
              </a:buClr>
              <a:buSzPts val="2800"/>
              <a:buNone/>
            </a:pPr>
            <a:r>
              <a:rPr lang="es-ES" dirty="0"/>
              <a:t>&lt;input </a:t>
            </a:r>
            <a:r>
              <a:rPr lang="es-ES" dirty="0" err="1"/>
              <a:t>value</a:t>
            </a:r>
            <a:r>
              <a:rPr lang="es-ES" dirty="0"/>
              <a:t>="NOT"&gt;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&lt;p&gt;Cambio de tipo de un elemento en un formulario por medio de atributos.&lt;/p&gt;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myFunction</a:t>
            </a:r>
            <a:r>
              <a:rPr lang="es-ES" dirty="0"/>
              <a:t>()"&gt;</a:t>
            </a:r>
            <a:r>
              <a:rPr lang="es-ES" dirty="0" err="1"/>
              <a:t>Submit</a:t>
            </a:r>
            <a:r>
              <a:rPr lang="es-ES" dirty="0"/>
              <a:t>&lt;/</a:t>
            </a:r>
            <a:r>
              <a:rPr lang="es-ES" dirty="0" err="1"/>
              <a:t>button</a:t>
            </a:r>
            <a:r>
              <a:rPr lang="es-ES" dirty="0"/>
              <a: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function</a:t>
            </a:r>
            <a:r>
              <a:rPr lang="es-ES" dirty="0"/>
              <a:t> </a:t>
            </a:r>
            <a:r>
              <a:rPr lang="es-ES" dirty="0" err="1"/>
              <a:t>myFunction</a:t>
            </a:r>
            <a:r>
              <a:rPr lang="es-ES" dirty="0"/>
              <a:t>() {</a:t>
            </a:r>
          </a:p>
          <a:p>
            <a:pPr marL="0" lvl="0" indent="0">
              <a:lnSpc>
                <a:spcPct val="90000"/>
              </a:lnSpc>
              <a:buClr>
                <a:schemeClr val="dk1"/>
              </a:buClr>
              <a:buSzPts val="2800"/>
              <a:buNone/>
            </a:pPr>
            <a:r>
              <a:rPr lang="es-ES" dirty="0"/>
              <a:t>	</a:t>
            </a:r>
            <a:r>
              <a:rPr lang="es-ES" dirty="0" err="1"/>
              <a:t>for</a:t>
            </a:r>
            <a:r>
              <a:rPr lang="es-ES" dirty="0"/>
              <a:t> (i in </a:t>
            </a:r>
            <a:r>
              <a:rPr lang="es-ES" dirty="0" err="1"/>
              <a:t>document.getElementsByTagName</a:t>
            </a:r>
            <a:r>
              <a:rPr lang="es-ES" dirty="0"/>
              <a:t>("INPUT")){</a:t>
            </a:r>
          </a:p>
          <a:p>
            <a:pPr marL="0" lvl="0" indent="0">
              <a:lnSpc>
                <a:spcPct val="90000"/>
              </a:lnSpc>
              <a:buClr>
                <a:schemeClr val="dk1"/>
              </a:buClr>
              <a:buSzPts val="2800"/>
              <a:buNone/>
            </a:pPr>
            <a:r>
              <a:rPr lang="es-ES" dirty="0"/>
              <a:t>	  </a:t>
            </a:r>
            <a:r>
              <a:rPr lang="es-ES" dirty="0" err="1"/>
              <a:t>document.getElementsByTagName</a:t>
            </a:r>
            <a:r>
              <a:rPr lang="es-ES" dirty="0"/>
              <a:t>("input")[i].</a:t>
            </a:r>
            <a:r>
              <a:rPr lang="es-ES" dirty="0" err="1"/>
              <a:t>setAttribute</a:t>
            </a:r>
            <a:r>
              <a:rPr lang="es-ES" dirty="0"/>
              <a:t>("</a:t>
            </a:r>
            <a:r>
              <a:rPr lang="es-ES" dirty="0" err="1"/>
              <a:t>type</a:t>
            </a:r>
            <a:r>
              <a:rPr lang="es-ES" dirty="0"/>
              <a:t>", "</a:t>
            </a:r>
            <a:r>
              <a:rPr lang="es-ES" dirty="0" err="1"/>
              <a:t>button</a:t>
            </a:r>
            <a:r>
              <a:rPr lang="es-ES" dirty="0"/>
              <a:t>"); </a:t>
            </a:r>
          </a:p>
          <a:p>
            <a:pPr marL="0" lvl="0" indent="0">
              <a:lnSpc>
                <a:spcPct val="90000"/>
              </a:lnSpc>
              <a:buClr>
                <a:schemeClr val="dk1"/>
              </a:buClr>
              <a:buSzPts val="2800"/>
              <a:buNone/>
            </a:pPr>
            <a:r>
              <a:rPr lang="es-ES" dirty="0"/>
              <a:t>	}</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a:t>&lt;/script&gt;</a:t>
            </a:r>
            <a:endParaRPr dirty="0">
              <a:solidFill>
                <a:schemeClr val="tx1"/>
              </a:solidFill>
            </a:endParaRPr>
          </a:p>
        </p:txBody>
      </p:sp>
    </p:spTree>
    <p:extLst>
      <p:ext uri="{BB962C8B-B14F-4D97-AF65-F5344CB8AC3E}">
        <p14:creationId xmlns:p14="http://schemas.microsoft.com/office/powerpoint/2010/main" val="1374094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045798"/>
          </a:xfrm>
          <a:prstGeom prst="rect">
            <a:avLst/>
          </a:prstGeom>
          <a:noFill/>
          <a:ln>
            <a:noFill/>
          </a:ln>
        </p:spPr>
        <p:txBody>
          <a:bodyPr spcFirstLastPara="1" wrap="square" lIns="91425" tIns="45700" rIns="91425" bIns="45700" anchor="t" anchorCtr="0">
            <a:normAutofit/>
          </a:bodyPr>
          <a:lstStyle/>
          <a:p>
            <a:pPr lvl="0">
              <a:lnSpc>
                <a:spcPct val="90000"/>
              </a:lnSpc>
              <a:buClr>
                <a:schemeClr val="dk1"/>
              </a:buClr>
              <a:buSzPts val="2800"/>
            </a:pPr>
            <a:r>
              <a:rPr lang="es-ES" dirty="0"/>
              <a:t>JavaScript puede cambiar los estilos CSS en la página</a:t>
            </a:r>
            <a:endParaRPr lang="es-CO"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&lt;p id="p1"&gt;</a:t>
            </a:r>
            <a:r>
              <a:rPr lang="es-ES" dirty="0" err="1"/>
              <a:t>Hello</a:t>
            </a:r>
            <a:r>
              <a:rPr lang="es-ES" dirty="0"/>
              <a:t> </a:t>
            </a:r>
            <a:r>
              <a:rPr lang="es-ES" dirty="0" err="1"/>
              <a:t>World</a:t>
            </a:r>
            <a:r>
              <a:rPr lang="es-ES" dirty="0"/>
              <a:t>!&lt;/p&gt;</a:t>
            </a:r>
          </a:p>
          <a:p>
            <a:pPr marL="0" lvl="0" indent="0">
              <a:lnSpc>
                <a:spcPct val="90000"/>
              </a:lnSpc>
              <a:buClr>
                <a:schemeClr val="dk1"/>
              </a:buClr>
              <a:buSzPts val="2800"/>
              <a:buNone/>
            </a:pPr>
            <a:r>
              <a:rPr lang="es-ES" dirty="0"/>
              <a:t>&lt;p id="p2"&gt;</a:t>
            </a:r>
            <a:r>
              <a:rPr lang="es-ES" dirty="0" err="1"/>
              <a:t>Hello</a:t>
            </a:r>
            <a:r>
              <a:rPr lang="es-ES" dirty="0"/>
              <a:t> </a:t>
            </a:r>
            <a:r>
              <a:rPr lang="es-ES" dirty="0" err="1"/>
              <a:t>World</a:t>
            </a:r>
            <a:r>
              <a:rPr lang="es-ES" dirty="0"/>
              <a:t>!&lt;/p&gt;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document.getElementById</a:t>
            </a:r>
            <a:r>
              <a:rPr lang="es-ES" dirty="0"/>
              <a:t>("p2").</a:t>
            </a:r>
            <a:r>
              <a:rPr lang="es-ES" dirty="0" err="1"/>
              <a:t>style.color</a:t>
            </a:r>
            <a:r>
              <a:rPr lang="es-ES" dirty="0"/>
              <a:t> = "blue";</a:t>
            </a:r>
          </a:p>
          <a:p>
            <a:pPr marL="0" lvl="0" indent="0">
              <a:lnSpc>
                <a:spcPct val="90000"/>
              </a:lnSpc>
              <a:buClr>
                <a:schemeClr val="dk1"/>
              </a:buClr>
              <a:buSzPts val="2800"/>
              <a:buNone/>
            </a:pPr>
            <a:r>
              <a:rPr lang="es-ES" dirty="0" err="1"/>
              <a:t>document.getElementById</a:t>
            </a:r>
            <a:r>
              <a:rPr lang="es-ES" dirty="0"/>
              <a:t>("p2").</a:t>
            </a:r>
            <a:r>
              <a:rPr lang="es-ES" dirty="0" err="1"/>
              <a:t>style.fontFamily</a:t>
            </a:r>
            <a:r>
              <a:rPr lang="es-ES" dirty="0"/>
              <a:t> = "Arial";</a:t>
            </a:r>
          </a:p>
          <a:p>
            <a:pPr marL="0" lvl="0" indent="0">
              <a:lnSpc>
                <a:spcPct val="90000"/>
              </a:lnSpc>
              <a:buClr>
                <a:schemeClr val="dk1"/>
              </a:buClr>
              <a:buSzPts val="2800"/>
              <a:buNone/>
            </a:pPr>
            <a:r>
              <a:rPr lang="es-ES" dirty="0" err="1"/>
              <a:t>document.getElementById</a:t>
            </a:r>
            <a:r>
              <a:rPr lang="es-ES" dirty="0"/>
              <a:t>("p2").</a:t>
            </a:r>
            <a:r>
              <a:rPr lang="es-ES" dirty="0" err="1"/>
              <a:t>style.fontSize</a:t>
            </a:r>
            <a:r>
              <a:rPr lang="es-ES" dirty="0"/>
              <a:t> = "</a:t>
            </a:r>
            <a:r>
              <a:rPr lang="es-ES" dirty="0" err="1"/>
              <a:t>larger</a:t>
            </a:r>
            <a:r>
              <a:rPr lang="es-ES" dirty="0"/>
              <a:t>";</a:t>
            </a:r>
          </a:p>
          <a:p>
            <a:pPr marL="0" lvl="0" indent="0">
              <a:lnSpc>
                <a:spcPct val="90000"/>
              </a:lnSpc>
              <a:buClr>
                <a:schemeClr val="dk1"/>
              </a:buClr>
              <a:buSzPts val="2800"/>
              <a:buNone/>
            </a:pPr>
            <a:r>
              <a:rPr lang="es-ES" dirty="0"/>
              <a:t>&lt;/script&gt;</a:t>
            </a:r>
          </a:p>
        </p:txBody>
      </p:sp>
    </p:spTree>
    <p:extLst>
      <p:ext uri="{BB962C8B-B14F-4D97-AF65-F5344CB8AC3E}">
        <p14:creationId xmlns:p14="http://schemas.microsoft.com/office/powerpoint/2010/main" val="548664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320118"/>
          </a:xfrm>
          <a:prstGeom prst="rect">
            <a:avLst/>
          </a:prstGeom>
          <a:noFill/>
          <a:ln>
            <a:noFill/>
          </a:ln>
        </p:spPr>
        <p:txBody>
          <a:bodyPr spcFirstLastPara="1" wrap="square" lIns="91425" tIns="45700" rIns="91425" bIns="45700" anchor="t" anchorCtr="0">
            <a:normAutofit fontScale="85000" lnSpcReduction="20000"/>
          </a:bodyPr>
          <a:lstStyle/>
          <a:p>
            <a:pPr lvl="0">
              <a:lnSpc>
                <a:spcPct val="90000"/>
              </a:lnSpc>
              <a:buClr>
                <a:schemeClr val="dk1"/>
              </a:buClr>
              <a:buSzPts val="2800"/>
            </a:pPr>
            <a:r>
              <a:rPr lang="es-ES" dirty="0"/>
              <a:t>JavaScript puede eliminar elementos y atributos HTML existentes</a:t>
            </a:r>
          </a:p>
          <a:p>
            <a:pPr lvl="0">
              <a:lnSpc>
                <a:spcPct val="90000"/>
              </a:lnSpc>
              <a:buClr>
                <a:schemeClr val="dk1"/>
              </a:buClr>
              <a:buSzPts val="2800"/>
            </a:pPr>
            <a:endParaRPr lang="es-ES" dirty="0"/>
          </a:p>
          <a:p>
            <a:pPr marL="0" lvl="0" indent="0">
              <a:lnSpc>
                <a:spcPct val="90000"/>
              </a:lnSpc>
              <a:buClr>
                <a:schemeClr val="dk1"/>
              </a:buClr>
              <a:buSzPts val="2800"/>
              <a:buNone/>
            </a:pPr>
            <a:r>
              <a:rPr lang="es-ES" dirty="0"/>
              <a:t>&lt;p id="p1"&gt;</a:t>
            </a:r>
            <a:r>
              <a:rPr lang="es-ES" dirty="0" err="1"/>
              <a:t>Hello</a:t>
            </a:r>
            <a:r>
              <a:rPr lang="es-ES" dirty="0"/>
              <a:t> </a:t>
            </a:r>
            <a:r>
              <a:rPr lang="es-ES" dirty="0" err="1"/>
              <a:t>World</a:t>
            </a:r>
            <a:r>
              <a:rPr lang="es-ES" dirty="0"/>
              <a:t>!&lt;/p&gt;</a:t>
            </a:r>
          </a:p>
          <a:p>
            <a:pPr marL="0" lvl="0" indent="0">
              <a:lnSpc>
                <a:spcPct val="90000"/>
              </a:lnSpc>
              <a:buClr>
                <a:schemeClr val="dk1"/>
              </a:buClr>
              <a:buSzPts val="2800"/>
              <a:buNone/>
            </a:pPr>
            <a:r>
              <a:rPr lang="es-ES" dirty="0"/>
              <a:t>&lt;p&gt;&lt;a id="p2" </a:t>
            </a:r>
            <a:r>
              <a:rPr lang="es-ES" dirty="0" err="1"/>
              <a:t>href</a:t>
            </a:r>
            <a:r>
              <a:rPr lang="es-ES" dirty="0"/>
              <a:t>="https://www.w3schools.com"&gt;Welcome </a:t>
            </a:r>
            <a:r>
              <a:rPr lang="es-ES" dirty="0" err="1"/>
              <a:t>to</a:t>
            </a:r>
            <a:r>
              <a:rPr lang="es-ES" dirty="0"/>
              <a:t> w3schools.com&lt;/a&gt;&lt;/p&gt;</a:t>
            </a:r>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functionDelete</a:t>
            </a:r>
            <a:r>
              <a:rPr lang="es-ES" dirty="0"/>
              <a:t>()"&gt;</a:t>
            </a:r>
            <a:r>
              <a:rPr lang="es-ES" dirty="0" err="1"/>
              <a:t>Delete</a:t>
            </a:r>
            <a:r>
              <a:rPr lang="es-ES" dirty="0"/>
              <a:t> </a:t>
            </a:r>
            <a:r>
              <a:rPr lang="es-ES" dirty="0" err="1"/>
              <a:t>Element</a:t>
            </a:r>
            <a:r>
              <a:rPr lang="es-ES" dirty="0"/>
              <a:t>&lt;/</a:t>
            </a:r>
            <a:r>
              <a:rPr lang="es-ES" dirty="0" err="1"/>
              <a:t>button</a:t>
            </a:r>
            <a:r>
              <a:rPr lang="es-ES" dirty="0"/>
              <a:t>&gt;</a:t>
            </a:r>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functionDeleteAttr</a:t>
            </a:r>
            <a:r>
              <a:rPr lang="es-ES" dirty="0"/>
              <a:t>()"&gt;</a:t>
            </a:r>
            <a:r>
              <a:rPr lang="es-ES" dirty="0" err="1"/>
              <a:t>Delete</a:t>
            </a:r>
            <a:r>
              <a:rPr lang="es-ES" dirty="0"/>
              <a:t> color&lt;/</a:t>
            </a:r>
            <a:r>
              <a:rPr lang="es-ES" dirty="0" err="1"/>
              <a:t>button</a:t>
            </a:r>
            <a:r>
              <a:rPr lang="es-ES" dirty="0"/>
              <a:t>&gt;</a:t>
            </a:r>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function</a:t>
            </a:r>
            <a:r>
              <a:rPr lang="es-ES" dirty="0"/>
              <a:t> </a:t>
            </a:r>
            <a:r>
              <a:rPr lang="es-ES" dirty="0" err="1"/>
              <a:t>functionDelete</a:t>
            </a:r>
            <a:r>
              <a:rPr lang="es-ES" dirty="0"/>
              <a:t>() {</a:t>
            </a:r>
          </a:p>
          <a:p>
            <a:pPr marL="0" lvl="0" indent="0">
              <a:lnSpc>
                <a:spcPct val="90000"/>
              </a:lnSpc>
              <a:buClr>
                <a:schemeClr val="dk1"/>
              </a:buClr>
              <a:buSzPts val="2800"/>
              <a:buNone/>
            </a:pPr>
            <a:r>
              <a:rPr lang="es-ES" dirty="0"/>
              <a:t>	</a:t>
            </a:r>
            <a:r>
              <a:rPr lang="es-ES" dirty="0" err="1"/>
              <a:t>if</a:t>
            </a:r>
            <a:r>
              <a:rPr lang="es-ES" dirty="0"/>
              <a:t>(</a:t>
            </a:r>
            <a:r>
              <a:rPr lang="es-ES" dirty="0" err="1"/>
              <a:t>document.getElementById</a:t>
            </a:r>
            <a:r>
              <a:rPr lang="es-ES" dirty="0"/>
              <a:t>("p1")){</a:t>
            </a:r>
          </a:p>
          <a:p>
            <a:pPr marL="0" lvl="0" indent="0">
              <a:lnSpc>
                <a:spcPct val="90000"/>
              </a:lnSpc>
              <a:buClr>
                <a:schemeClr val="dk1"/>
              </a:buClr>
              <a:buSzPts val="2800"/>
              <a:buNone/>
            </a:pPr>
            <a:r>
              <a:rPr lang="es-ES" dirty="0"/>
              <a:t>    	</a:t>
            </a:r>
            <a:r>
              <a:rPr lang="es-ES" dirty="0" err="1"/>
              <a:t>document.getElementById</a:t>
            </a:r>
            <a:r>
              <a:rPr lang="es-ES" dirty="0"/>
              <a:t>("p1").</a:t>
            </a:r>
            <a:r>
              <a:rPr lang="es-ES" dirty="0" err="1"/>
              <a:t>remove</a:t>
            </a:r>
            <a:r>
              <a:rPr lang="es-ES" dirty="0"/>
              <a:t>();</a:t>
            </a:r>
          </a:p>
          <a:p>
            <a:pPr marL="0" lvl="0" indent="0">
              <a:lnSpc>
                <a:spcPct val="90000"/>
              </a:lnSpc>
              <a:buClr>
                <a:schemeClr val="dk1"/>
              </a:buClr>
              <a:buSzPts val="2800"/>
              <a:buNone/>
            </a:pPr>
            <a:r>
              <a:rPr lang="es-ES" dirty="0"/>
              <a:t>    }</a:t>
            </a:r>
          </a:p>
          <a:p>
            <a:pPr marL="0" lvl="0" indent="0">
              <a:lnSpc>
                <a:spcPct val="90000"/>
              </a:lnSpc>
              <a:buClr>
                <a:schemeClr val="dk1"/>
              </a:buClr>
              <a:buSzPts val="2800"/>
              <a:buNone/>
            </a:pPr>
            <a:r>
              <a:rPr lang="es-ES" dirty="0"/>
              <a:t>    </a:t>
            </a:r>
            <a:r>
              <a:rPr lang="es-ES" dirty="0" err="1"/>
              <a:t>else</a:t>
            </a:r>
            <a:r>
              <a:rPr lang="es-ES" dirty="0"/>
              <a:t>{</a:t>
            </a:r>
          </a:p>
          <a:p>
            <a:pPr marL="0" lvl="0" indent="0">
              <a:lnSpc>
                <a:spcPct val="90000"/>
              </a:lnSpc>
              <a:buClr>
                <a:schemeClr val="dk1"/>
              </a:buClr>
              <a:buSzPts val="2800"/>
              <a:buNone/>
            </a:pPr>
            <a:r>
              <a:rPr lang="es-ES" dirty="0"/>
              <a:t>    	console.log("ya no existe");</a:t>
            </a:r>
          </a:p>
          <a:p>
            <a:pPr marL="0" lvl="0" indent="0">
              <a:lnSpc>
                <a:spcPct val="90000"/>
              </a:lnSpc>
              <a:buClr>
                <a:schemeClr val="dk1"/>
              </a:buClr>
              <a:buSzPts val="2800"/>
              <a:buNone/>
            </a:pPr>
            <a:r>
              <a:rPr lang="es-ES" dirty="0"/>
              <a:t>    }</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err="1"/>
              <a:t>function</a:t>
            </a:r>
            <a:r>
              <a:rPr lang="es-ES" dirty="0"/>
              <a:t> </a:t>
            </a:r>
            <a:r>
              <a:rPr lang="es-ES" dirty="0" err="1"/>
              <a:t>functionDeleteAttr</a:t>
            </a:r>
            <a:r>
              <a:rPr lang="es-ES" dirty="0"/>
              <a:t>() {</a:t>
            </a:r>
          </a:p>
          <a:p>
            <a:pPr marL="0" lvl="0" indent="0">
              <a:lnSpc>
                <a:spcPct val="90000"/>
              </a:lnSpc>
              <a:buClr>
                <a:schemeClr val="dk1"/>
              </a:buClr>
              <a:buSzPts val="2800"/>
              <a:buNone/>
            </a:pPr>
            <a:r>
              <a:rPr lang="es-ES" dirty="0"/>
              <a:t>  </a:t>
            </a:r>
            <a:r>
              <a:rPr lang="es-ES" dirty="0" err="1"/>
              <a:t>document.getElementById</a:t>
            </a:r>
            <a:r>
              <a:rPr lang="es-ES" dirty="0"/>
              <a:t>("p2").</a:t>
            </a:r>
            <a:r>
              <a:rPr lang="es-ES" dirty="0" err="1"/>
              <a:t>removeAttribute</a:t>
            </a:r>
            <a:r>
              <a:rPr lang="es-ES" dirty="0"/>
              <a:t>("</a:t>
            </a:r>
            <a:r>
              <a:rPr lang="es-ES" dirty="0" err="1"/>
              <a:t>href</a:t>
            </a:r>
            <a:r>
              <a:rPr lang="es-ES" dirty="0"/>
              <a:t>"); </a:t>
            </a:r>
          </a:p>
          <a:p>
            <a:pPr marL="0" lvl="0" indent="0">
              <a:lnSpc>
                <a:spcPct val="90000"/>
              </a:lnSpc>
              <a:buClr>
                <a:schemeClr val="dk1"/>
              </a:buClr>
              <a:buSzPts val="2800"/>
              <a:buNone/>
            </a:pPr>
            <a:r>
              <a:rPr lang="es-ES" dirty="0"/>
              <a:t>}</a:t>
            </a:r>
          </a:p>
        </p:txBody>
      </p:sp>
    </p:spTree>
    <p:extLst>
      <p:ext uri="{BB962C8B-B14F-4D97-AF65-F5344CB8AC3E}">
        <p14:creationId xmlns:p14="http://schemas.microsoft.com/office/powerpoint/2010/main" val="30522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320118"/>
          </a:xfrm>
          <a:prstGeom prst="rect">
            <a:avLst/>
          </a:prstGeom>
          <a:noFill/>
          <a:ln>
            <a:noFill/>
          </a:ln>
        </p:spPr>
        <p:txBody>
          <a:bodyPr spcFirstLastPara="1" wrap="square" lIns="91425" tIns="45700" rIns="91425" bIns="45700" numCol="2" anchor="t" anchorCtr="0">
            <a:normAutofit fontScale="85000" lnSpcReduction="10000"/>
          </a:bodyPr>
          <a:lstStyle/>
          <a:p>
            <a:pPr lvl="0">
              <a:lnSpc>
                <a:spcPct val="90000"/>
              </a:lnSpc>
              <a:buClr>
                <a:schemeClr val="dk1"/>
              </a:buClr>
              <a:buSzPts val="2800"/>
            </a:pPr>
            <a:r>
              <a:rPr lang="es-ES" dirty="0"/>
              <a:t>JavaScript puede agregar nuevos elementos HTML</a:t>
            </a:r>
          </a:p>
          <a:p>
            <a:pPr lvl="0">
              <a:lnSpc>
                <a:spcPct val="90000"/>
              </a:lnSpc>
              <a:buClr>
                <a:schemeClr val="dk1"/>
              </a:buClr>
              <a:buSzPts val="2800"/>
            </a:pPr>
            <a:endParaRPr lang="es-ES" dirty="0"/>
          </a:p>
          <a:p>
            <a:pPr marL="0" lvl="0" indent="0">
              <a:lnSpc>
                <a:spcPct val="90000"/>
              </a:lnSpc>
              <a:buClr>
                <a:schemeClr val="dk1"/>
              </a:buClr>
              <a:buSzPts val="2800"/>
              <a:buNone/>
            </a:pPr>
            <a:r>
              <a:rPr lang="es-ES" dirty="0"/>
              <a:t>&lt;</a:t>
            </a:r>
            <a:r>
              <a:rPr lang="es-ES" dirty="0" err="1"/>
              <a:t>div</a:t>
            </a:r>
            <a:r>
              <a:rPr lang="es-ES" dirty="0"/>
              <a:t> id="div1"&gt;</a:t>
            </a:r>
          </a:p>
          <a:p>
            <a:pPr marL="0" lvl="0" indent="0">
              <a:lnSpc>
                <a:spcPct val="90000"/>
              </a:lnSpc>
              <a:buClr>
                <a:schemeClr val="dk1"/>
              </a:buClr>
              <a:buSzPts val="2800"/>
              <a:buNone/>
            </a:pPr>
            <a:r>
              <a:rPr lang="es-ES" dirty="0"/>
              <a:t>  &lt;p id="p1"&gt;</a:t>
            </a:r>
            <a:r>
              <a:rPr lang="es-ES" dirty="0" err="1"/>
              <a:t>Lorem</a:t>
            </a:r>
            <a:r>
              <a:rPr lang="es-ES" dirty="0"/>
              <a:t> 1&lt;/p&gt;</a:t>
            </a:r>
          </a:p>
          <a:p>
            <a:pPr marL="0" lvl="0" indent="0">
              <a:lnSpc>
                <a:spcPct val="90000"/>
              </a:lnSpc>
              <a:buClr>
                <a:schemeClr val="dk1"/>
              </a:buClr>
              <a:buSzPts val="2800"/>
              <a:buNone/>
            </a:pPr>
            <a:r>
              <a:rPr lang="es-ES" dirty="0"/>
              <a:t>  &lt;p id="p2"&gt;</a:t>
            </a:r>
            <a:r>
              <a:rPr lang="es-ES" dirty="0" err="1"/>
              <a:t>Lorem</a:t>
            </a:r>
            <a:r>
              <a:rPr lang="es-ES" dirty="0"/>
              <a:t> 2&lt;/p&gt;</a:t>
            </a:r>
          </a:p>
          <a:p>
            <a:pPr marL="0" lvl="0" indent="0">
              <a:lnSpc>
                <a:spcPct val="90000"/>
              </a:lnSpc>
              <a:buClr>
                <a:schemeClr val="dk1"/>
              </a:buClr>
              <a:buSzPts val="2800"/>
              <a:buNone/>
            </a:pPr>
            <a:r>
              <a:rPr lang="es-ES" dirty="0"/>
              <a:t>&lt;/</a:t>
            </a:r>
            <a:r>
              <a:rPr lang="es-ES" dirty="0" err="1"/>
              <a:t>div</a:t>
            </a:r>
            <a:r>
              <a:rPr lang="es-ES" dirty="0"/>
              <a: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addButton</a:t>
            </a:r>
            <a:r>
              <a:rPr lang="es-ES" dirty="0"/>
              <a:t>()"&gt;</a:t>
            </a:r>
            <a:r>
              <a:rPr lang="es-ES" dirty="0" err="1"/>
              <a:t>Add</a:t>
            </a:r>
            <a:r>
              <a:rPr lang="es-ES" dirty="0"/>
              <a:t> </a:t>
            </a:r>
            <a:r>
              <a:rPr lang="es-ES" dirty="0" err="1"/>
              <a:t>Button</a:t>
            </a:r>
            <a:r>
              <a:rPr lang="es-ES" dirty="0"/>
              <a:t>&lt;/</a:t>
            </a:r>
            <a:r>
              <a:rPr lang="es-ES" dirty="0" err="1"/>
              <a:t>button</a:t>
            </a:r>
            <a:r>
              <a:rPr lang="es-ES" dirty="0"/>
              <a:t>&gt;</a:t>
            </a:r>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addLorem</a:t>
            </a:r>
            <a:r>
              <a:rPr lang="es-ES" dirty="0"/>
              <a:t>()"&gt;Try </a:t>
            </a:r>
            <a:r>
              <a:rPr lang="es-ES" dirty="0" err="1"/>
              <a:t>it</a:t>
            </a:r>
            <a:r>
              <a:rPr lang="es-ES" dirty="0"/>
              <a:t>&lt;/</a:t>
            </a:r>
            <a:r>
              <a:rPr lang="es-ES" dirty="0" err="1"/>
              <a:t>button</a:t>
            </a:r>
            <a:r>
              <a:rPr lang="es-ES" dirty="0"/>
              <a: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function</a:t>
            </a:r>
            <a:r>
              <a:rPr lang="es-ES" dirty="0"/>
              <a:t> </a:t>
            </a:r>
            <a:r>
              <a:rPr lang="es-ES" dirty="0" err="1"/>
              <a:t>addButton</a:t>
            </a:r>
            <a:r>
              <a:rPr lang="es-ES" dirty="0"/>
              <a:t>() {</a:t>
            </a:r>
          </a:p>
          <a:p>
            <a:pPr marL="0" lvl="0" indent="0">
              <a:lnSpc>
                <a:spcPct val="90000"/>
              </a:lnSpc>
              <a:buClr>
                <a:schemeClr val="dk1"/>
              </a:buClr>
              <a:buSzPts val="2800"/>
              <a:buNone/>
            </a:pPr>
            <a:r>
              <a:rPr lang="es-ES" dirty="0"/>
              <a:t>  </a:t>
            </a:r>
            <a:r>
              <a:rPr lang="es-ES" dirty="0" err="1"/>
              <a:t>var</a:t>
            </a:r>
            <a:r>
              <a:rPr lang="es-ES" dirty="0"/>
              <a:t> </a:t>
            </a:r>
            <a:r>
              <a:rPr lang="es-ES" dirty="0" err="1"/>
              <a:t>btn</a:t>
            </a:r>
            <a:r>
              <a:rPr lang="es-ES" dirty="0"/>
              <a:t> = </a:t>
            </a:r>
            <a:r>
              <a:rPr lang="es-ES" dirty="0" err="1"/>
              <a:t>document.createElement</a:t>
            </a:r>
            <a:r>
              <a:rPr lang="es-ES" dirty="0"/>
              <a:t>("</a:t>
            </a:r>
            <a:r>
              <a:rPr lang="es-ES" dirty="0" err="1"/>
              <a:t>button</a:t>
            </a:r>
            <a:r>
              <a:rPr lang="es-ES" dirty="0"/>
              <a:t>");</a:t>
            </a:r>
          </a:p>
          <a:p>
            <a:pPr marL="0" lvl="0" indent="0">
              <a:lnSpc>
                <a:spcPct val="90000"/>
              </a:lnSpc>
              <a:buClr>
                <a:schemeClr val="dk1"/>
              </a:buClr>
              <a:buSzPts val="2800"/>
              <a:buNone/>
            </a:pPr>
            <a:r>
              <a:rPr lang="es-ES" dirty="0"/>
              <a:t>  </a:t>
            </a:r>
            <a:r>
              <a:rPr lang="es-ES" dirty="0" err="1"/>
              <a:t>btn.innerHTML</a:t>
            </a:r>
            <a:r>
              <a:rPr lang="es-ES" dirty="0"/>
              <a:t> = "</a:t>
            </a:r>
            <a:r>
              <a:rPr lang="es-ES" dirty="0" err="1"/>
              <a:t>submit</a:t>
            </a:r>
            <a:r>
              <a:rPr lang="es-ES" dirty="0"/>
              <a:t>";</a:t>
            </a:r>
          </a:p>
          <a:p>
            <a:pPr marL="0" lvl="0" indent="0">
              <a:lnSpc>
                <a:spcPct val="90000"/>
              </a:lnSpc>
              <a:buClr>
                <a:schemeClr val="dk1"/>
              </a:buClr>
              <a:buSzPts val="2800"/>
              <a:buNone/>
            </a:pPr>
            <a:r>
              <a:rPr lang="es-ES" dirty="0"/>
              <a:t>  </a:t>
            </a:r>
            <a:r>
              <a:rPr lang="es-ES" dirty="0" err="1"/>
              <a:t>document.body.appendChild</a:t>
            </a:r>
            <a:r>
              <a:rPr lang="es-ES" dirty="0"/>
              <a:t>(</a:t>
            </a:r>
            <a:r>
              <a:rPr lang="es-ES" dirty="0" err="1"/>
              <a:t>btn</a:t>
            </a:r>
            <a:r>
              <a:rPr lang="es-ES" dirty="0"/>
              <a:t>);</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err="1"/>
              <a:t>function</a:t>
            </a:r>
            <a:r>
              <a:rPr lang="es-ES" dirty="0"/>
              <a:t> </a:t>
            </a:r>
            <a:r>
              <a:rPr lang="es-ES" dirty="0" err="1"/>
              <a:t>addLorem</a:t>
            </a:r>
            <a:r>
              <a:rPr lang="es-ES" dirty="0"/>
              <a:t>(){</a:t>
            </a:r>
          </a:p>
          <a:p>
            <a:pPr marL="0" lvl="0" indent="0">
              <a:lnSpc>
                <a:spcPct val="90000"/>
              </a:lnSpc>
              <a:buClr>
                <a:schemeClr val="dk1"/>
              </a:buClr>
              <a:buSzPts val="2800"/>
              <a:buNone/>
            </a:pPr>
            <a:r>
              <a:rPr lang="es-ES" dirty="0"/>
              <a:t>  </a:t>
            </a:r>
            <a:r>
              <a:rPr lang="es-ES" dirty="0" err="1"/>
              <a:t>var</a:t>
            </a:r>
            <a:r>
              <a:rPr lang="es-ES" dirty="0"/>
              <a:t> para = </a:t>
            </a:r>
            <a:r>
              <a:rPr lang="es-ES" dirty="0" err="1"/>
              <a:t>document.createElement</a:t>
            </a:r>
            <a:r>
              <a:rPr lang="es-ES" dirty="0"/>
              <a:t>("p");</a:t>
            </a:r>
          </a:p>
          <a:p>
            <a:pPr marL="0" lvl="0" indent="0">
              <a:lnSpc>
                <a:spcPct val="90000"/>
              </a:lnSpc>
              <a:buClr>
                <a:schemeClr val="dk1"/>
              </a:buClr>
              <a:buSzPts val="2800"/>
              <a:buNone/>
            </a:pPr>
            <a:r>
              <a:rPr lang="es-ES" dirty="0"/>
              <a:t>  </a:t>
            </a:r>
            <a:r>
              <a:rPr lang="es-ES" dirty="0" err="1"/>
              <a:t>var</a:t>
            </a:r>
            <a:r>
              <a:rPr lang="es-ES" dirty="0"/>
              <a:t> </a:t>
            </a:r>
            <a:r>
              <a:rPr lang="es-ES" dirty="0" err="1"/>
              <a:t>node</a:t>
            </a:r>
            <a:r>
              <a:rPr lang="es-ES" dirty="0"/>
              <a:t> = </a:t>
            </a:r>
            <a:r>
              <a:rPr lang="es-ES" dirty="0" err="1"/>
              <a:t>document.createTextNode</a:t>
            </a:r>
            <a:r>
              <a:rPr lang="es-ES" dirty="0"/>
              <a:t>("</a:t>
            </a:r>
            <a:r>
              <a:rPr lang="es-ES" dirty="0" err="1"/>
              <a:t>Lorem</a:t>
            </a:r>
            <a:r>
              <a:rPr lang="es-ES" dirty="0"/>
              <a:t> X");</a:t>
            </a:r>
          </a:p>
          <a:p>
            <a:pPr marL="0" lvl="0" indent="0">
              <a:lnSpc>
                <a:spcPct val="90000"/>
              </a:lnSpc>
              <a:buClr>
                <a:schemeClr val="dk1"/>
              </a:buClr>
              <a:buSzPts val="2800"/>
              <a:buNone/>
            </a:pPr>
            <a:r>
              <a:rPr lang="es-ES" dirty="0"/>
              <a:t>  </a:t>
            </a:r>
            <a:r>
              <a:rPr lang="es-ES" dirty="0" err="1"/>
              <a:t>para.appendChild</a:t>
            </a:r>
            <a:r>
              <a:rPr lang="es-ES" dirty="0"/>
              <a:t>(</a:t>
            </a:r>
            <a:r>
              <a:rPr lang="es-ES" dirty="0" err="1"/>
              <a:t>node</a:t>
            </a:r>
            <a:r>
              <a:rPr lang="es-ES" dirty="0"/>
              <a: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  </a:t>
            </a:r>
            <a:r>
              <a:rPr lang="es-ES" dirty="0" err="1"/>
              <a:t>var</a:t>
            </a:r>
            <a:r>
              <a:rPr lang="es-ES" dirty="0"/>
              <a:t> </a:t>
            </a:r>
            <a:r>
              <a:rPr lang="es-ES" dirty="0" err="1"/>
              <a:t>element</a:t>
            </a:r>
            <a:r>
              <a:rPr lang="es-ES" dirty="0"/>
              <a:t> = </a:t>
            </a:r>
            <a:r>
              <a:rPr lang="es-ES" dirty="0" err="1"/>
              <a:t>document.getElementById</a:t>
            </a:r>
            <a:r>
              <a:rPr lang="es-ES" dirty="0"/>
              <a:t>("div1");</a:t>
            </a:r>
          </a:p>
          <a:p>
            <a:pPr marL="0" lvl="0" indent="0">
              <a:lnSpc>
                <a:spcPct val="90000"/>
              </a:lnSpc>
              <a:buClr>
                <a:schemeClr val="dk1"/>
              </a:buClr>
              <a:buSzPts val="2800"/>
              <a:buNone/>
            </a:pPr>
            <a:r>
              <a:rPr lang="es-ES" dirty="0"/>
              <a:t>  </a:t>
            </a:r>
            <a:r>
              <a:rPr lang="es-ES" dirty="0" err="1"/>
              <a:t>var</a:t>
            </a:r>
            <a:r>
              <a:rPr lang="es-ES" dirty="0"/>
              <a:t> </a:t>
            </a:r>
            <a:r>
              <a:rPr lang="es-ES" dirty="0" err="1"/>
              <a:t>child</a:t>
            </a:r>
            <a:r>
              <a:rPr lang="es-ES" dirty="0"/>
              <a:t> = </a:t>
            </a:r>
            <a:r>
              <a:rPr lang="es-ES" dirty="0" err="1"/>
              <a:t>document.getElementById</a:t>
            </a:r>
            <a:r>
              <a:rPr lang="es-ES" dirty="0"/>
              <a:t>("p1");</a:t>
            </a:r>
          </a:p>
          <a:p>
            <a:pPr marL="0" lvl="0" indent="0">
              <a:lnSpc>
                <a:spcPct val="90000"/>
              </a:lnSpc>
              <a:buClr>
                <a:schemeClr val="dk1"/>
              </a:buClr>
              <a:buSzPts val="2800"/>
              <a:buNone/>
            </a:pPr>
            <a:r>
              <a:rPr lang="es-ES" dirty="0"/>
              <a:t>  </a:t>
            </a:r>
            <a:r>
              <a:rPr lang="es-ES" dirty="0" err="1"/>
              <a:t>element.insertBefore</a:t>
            </a:r>
            <a:r>
              <a:rPr lang="es-ES" dirty="0"/>
              <a:t>(para, </a:t>
            </a:r>
            <a:r>
              <a:rPr lang="es-ES" dirty="0" err="1"/>
              <a:t>child</a:t>
            </a:r>
            <a:r>
              <a:rPr lang="es-ES" dirty="0"/>
              <a:t>);</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a:t>&lt;/script&gt;</a:t>
            </a:r>
          </a:p>
        </p:txBody>
      </p:sp>
    </p:spTree>
    <p:extLst>
      <p:ext uri="{BB962C8B-B14F-4D97-AF65-F5344CB8AC3E}">
        <p14:creationId xmlns:p14="http://schemas.microsoft.com/office/powerpoint/2010/main" val="516710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D1DA2-B38D-456D-A106-A43E6B74E0A7}"/>
              </a:ext>
            </a:extLst>
          </p:cNvPr>
          <p:cNvSpPr>
            <a:spLocks noGrp="1"/>
          </p:cNvSpPr>
          <p:nvPr>
            <p:ph type="title"/>
          </p:nvPr>
        </p:nvSpPr>
        <p:spPr/>
        <p:txBody>
          <a:bodyPr/>
          <a:lstStyle/>
          <a:p>
            <a:r>
              <a:rPr lang="es-419" dirty="0"/>
              <a:t>Analizar menú Responsive </a:t>
            </a:r>
            <a:endParaRPr lang="es-ES" dirty="0"/>
          </a:p>
        </p:txBody>
      </p:sp>
      <p:sp>
        <p:nvSpPr>
          <p:cNvPr id="3" name="Marcador de contenido 2">
            <a:extLst>
              <a:ext uri="{FF2B5EF4-FFF2-40B4-BE49-F238E27FC236}">
                <a16:creationId xmlns:a16="http://schemas.microsoft.com/office/drawing/2014/main" id="{03B68C81-1EB4-4A87-8C09-9DB746CF26B3}"/>
              </a:ext>
            </a:extLst>
          </p:cNvPr>
          <p:cNvSpPr>
            <a:spLocks noGrp="1"/>
          </p:cNvSpPr>
          <p:nvPr>
            <p:ph idx="1"/>
          </p:nvPr>
        </p:nvSpPr>
        <p:spPr/>
        <p:txBody>
          <a:bodyPr/>
          <a:lstStyle/>
          <a:p>
            <a:r>
              <a:rPr lang="es-ES" dirty="0">
                <a:hlinkClick r:id="rId2"/>
              </a:rPr>
              <a:t>https://www.w3schools.com/howto/howto_js_topnav_responsive.asp</a:t>
            </a:r>
            <a:endParaRPr lang="es-ES" dirty="0"/>
          </a:p>
        </p:txBody>
      </p:sp>
    </p:spTree>
    <p:extLst>
      <p:ext uri="{BB962C8B-B14F-4D97-AF65-F5344CB8AC3E}">
        <p14:creationId xmlns:p14="http://schemas.microsoft.com/office/powerpoint/2010/main" val="204919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851647" y="20376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a:latin typeface="Quattrocento Sans"/>
                <a:ea typeface="Quattrocento Sans"/>
                <a:cs typeface="Quattrocento Sans"/>
                <a:sym typeface="Quattrocento Sans"/>
              </a:rPr>
              <a:t>ACLARACIONES</a:t>
            </a:r>
            <a:endParaRPr b="1">
              <a:latin typeface="Quattrocento Sans"/>
              <a:ea typeface="Quattrocento Sans"/>
              <a:cs typeface="Quattrocento Sans"/>
              <a:sym typeface="Quattrocento Sans"/>
            </a:endParaRPr>
          </a:p>
        </p:txBody>
      </p:sp>
      <p:sp>
        <p:nvSpPr>
          <p:cNvPr id="120" name="Google Shape;120;p6"/>
          <p:cNvSpPr txBox="1">
            <a:spLocks noGrp="1"/>
          </p:cNvSpPr>
          <p:nvPr>
            <p:ph type="body" idx="1"/>
          </p:nvPr>
        </p:nvSpPr>
        <p:spPr>
          <a:xfrm>
            <a:off x="878542" y="1449107"/>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a:latin typeface="Quattrocento Sans"/>
                <a:ea typeface="Quattrocento Sans"/>
                <a:cs typeface="Quattrocento Sans"/>
                <a:sym typeface="Quattrocento Sans"/>
              </a:rPr>
              <a:t>En primer lugar, JavaScript no tiene nada que ver con el lenguaje de programación Java.  JavaScript es un lenguaje de scripting basado en el navegador que ejecuta el código del lado del cliente. Esto significa que cualquier código que se escribe en JavaScript se entrega desde el servidor junto a las páginas web, y todo el código se ejecuta desde el navegador del usuario (en el dispositivo del usuario) en lugar de hacerlo directamente en el servidor donde se encuentra la página web.</a:t>
            </a:r>
            <a:endParaRPr/>
          </a:p>
        </p:txBody>
      </p:sp>
      <p:pic>
        <p:nvPicPr>
          <p:cNvPr id="121" name="Google Shape;121;p6"/>
          <p:cNvPicPr preferRelativeResize="0"/>
          <p:nvPr/>
        </p:nvPicPr>
        <p:blipFill rotWithShape="1">
          <a:blip r:embed="rId3">
            <a:alphaModFix/>
          </a:blip>
          <a:srcRect/>
          <a:stretch/>
        </p:blipFill>
        <p:spPr>
          <a:xfrm>
            <a:off x="3803975" y="4810486"/>
            <a:ext cx="1265566" cy="1782488"/>
          </a:xfrm>
          <a:prstGeom prst="rect">
            <a:avLst/>
          </a:prstGeom>
          <a:noFill/>
          <a:ln>
            <a:noFill/>
          </a:ln>
        </p:spPr>
      </p:pic>
      <p:pic>
        <p:nvPicPr>
          <p:cNvPr id="122" name="Google Shape;122;p6"/>
          <p:cNvPicPr preferRelativeResize="0"/>
          <p:nvPr/>
        </p:nvPicPr>
        <p:blipFill rotWithShape="1">
          <a:blip r:embed="rId4">
            <a:alphaModFix/>
          </a:blip>
          <a:srcRect/>
          <a:stretch/>
        </p:blipFill>
        <p:spPr>
          <a:xfrm>
            <a:off x="6479801" y="4598893"/>
            <a:ext cx="2529728" cy="2070847"/>
          </a:xfrm>
          <a:prstGeom prst="rect">
            <a:avLst/>
          </a:prstGeom>
          <a:noFill/>
          <a:ln>
            <a:noFill/>
          </a:ln>
        </p:spPr>
      </p:pic>
      <p:pic>
        <p:nvPicPr>
          <p:cNvPr id="123" name="Google Shape;123;p6"/>
          <p:cNvPicPr preferRelativeResize="0"/>
          <p:nvPr/>
        </p:nvPicPr>
        <p:blipFill rotWithShape="1">
          <a:blip r:embed="rId5">
            <a:alphaModFix/>
          </a:blip>
          <a:srcRect/>
          <a:stretch/>
        </p:blipFill>
        <p:spPr>
          <a:xfrm>
            <a:off x="5468470" y="5060576"/>
            <a:ext cx="1241612" cy="1241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97859" y="27099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latin typeface="Quattrocento Sans"/>
                <a:ea typeface="Quattrocento Sans"/>
                <a:cs typeface="Quattrocento Sans"/>
                <a:sym typeface="Quattrocento Sans"/>
              </a:rPr>
              <a:t>INCLUIR JAVASCRIPT EN EL MISMO DOCUMENTO HTML</a:t>
            </a:r>
            <a:endParaRPr dirty="0"/>
          </a:p>
        </p:txBody>
      </p:sp>
      <p:sp>
        <p:nvSpPr>
          <p:cNvPr id="129" name="Google Shape;129;p7"/>
          <p:cNvSpPr txBox="1">
            <a:spLocks noGrp="1"/>
          </p:cNvSpPr>
          <p:nvPr>
            <p:ph type="body" idx="1"/>
          </p:nvPr>
        </p:nvSpPr>
        <p:spPr>
          <a:xfrm>
            <a:off x="905436" y="2121460"/>
            <a:ext cx="10515600" cy="2625352"/>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chemeClr val="dk1"/>
              </a:buClr>
              <a:buSzPts val="2590"/>
              <a:buNone/>
            </a:pPr>
            <a:r>
              <a:rPr lang="es-CO" sz="2590" dirty="0">
                <a:latin typeface="Quattrocento Sans"/>
                <a:ea typeface="Quattrocento Sans"/>
                <a:cs typeface="Quattrocento Sans"/>
                <a:sym typeface="Quattrocento Sans"/>
              </a:rPr>
              <a:t>El código JavaScript se encierra entre etiquetas &lt;script&gt; y se incluye en cualquier parte del documento. Aunque es correcto incluir cualquier bloque de código en cualquier zona de la página, se recomienda definir el código JavaScript antes de finalizar el cuerpo del documento (&lt;/</a:t>
            </a:r>
            <a:r>
              <a:rPr lang="es-CO" sz="2590" dirty="0" err="1">
                <a:latin typeface="Quattrocento Sans"/>
                <a:ea typeface="Quattrocento Sans"/>
                <a:cs typeface="Quattrocento Sans"/>
                <a:sym typeface="Quattrocento Sans"/>
              </a:rPr>
              <a:t>body</a:t>
            </a:r>
            <a:r>
              <a:rPr lang="es-CO" sz="2590" dirty="0">
                <a:latin typeface="Quattrocento Sans"/>
                <a:ea typeface="Quattrocento Sans"/>
                <a:cs typeface="Quattrocento Sans"/>
                <a:sym typeface="Quattrocento Sans"/>
              </a:rPr>
              <a:t>&gt;).</a:t>
            </a:r>
            <a:endParaRPr dirty="0"/>
          </a:p>
          <a:p>
            <a:pPr marL="0" lvl="0" indent="0" algn="l"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24753" y="25754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Quattrocento Sans"/>
              <a:buNone/>
            </a:pPr>
            <a:r>
              <a:rPr lang="es-CO" sz="3600" b="1">
                <a:latin typeface="Quattrocento Sans"/>
                <a:ea typeface="Quattrocento Sans"/>
                <a:cs typeface="Quattrocento Sans"/>
                <a:sym typeface="Quattrocento Sans"/>
              </a:rPr>
              <a:t>DEFINIR JAVASCRIPT EN UN ARCHIVO EXTERNO</a:t>
            </a:r>
            <a:endParaRPr sz="3600">
              <a:latin typeface="Quattrocento Sans"/>
              <a:ea typeface="Quattrocento Sans"/>
              <a:cs typeface="Quattrocento Sans"/>
              <a:sym typeface="Quattrocento Sans"/>
            </a:endParaRPr>
          </a:p>
        </p:txBody>
      </p:sp>
      <p:sp>
        <p:nvSpPr>
          <p:cNvPr id="135" name="Google Shape;135;p8"/>
          <p:cNvSpPr txBox="1">
            <a:spLocks noGrp="1"/>
          </p:cNvSpPr>
          <p:nvPr>
            <p:ph type="body" idx="1"/>
          </p:nvPr>
        </p:nvSpPr>
        <p:spPr>
          <a:xfrm>
            <a:off x="838200" y="1452282"/>
            <a:ext cx="10515600" cy="5096436"/>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590"/>
              <a:buNone/>
            </a:pPr>
            <a:r>
              <a:rPr lang="es-CO" sz="2590" dirty="0">
                <a:latin typeface="Quattrocento Sans"/>
                <a:ea typeface="Quattrocento Sans"/>
                <a:cs typeface="Quattrocento Sans"/>
                <a:sym typeface="Quattrocento Sans"/>
              </a:rPr>
              <a:t>Las instrucciones JavaScript se pueden incluir en un archivo externo de tipo JavaScript que los documentos HTML enlazan mediante la etiqueta &lt;script&gt;. Se pueden crear todos los archivos JavaScript que sean necesarios y cada documento HTML puede enlazar tantos archivos JavaScript como necesite.</a:t>
            </a:r>
            <a:endParaRPr dirty="0"/>
          </a:p>
          <a:p>
            <a:pPr marL="0" lvl="0" indent="0" algn="l" rtl="0">
              <a:lnSpc>
                <a:spcPct val="7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Ejemplo:</a:t>
            </a:r>
            <a:endParaRPr dirty="0"/>
          </a:p>
          <a:p>
            <a:pPr marL="0" lvl="0" indent="0" algn="l" rtl="0">
              <a:lnSpc>
                <a:spcPct val="7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Archivo codigo.js</a:t>
            </a:r>
            <a:endParaRPr dirty="0"/>
          </a:p>
          <a:p>
            <a:pPr marL="0" lvl="0" indent="0" algn="l" rtl="0">
              <a:lnSpc>
                <a:spcPct val="70000"/>
              </a:lnSpc>
              <a:spcBef>
                <a:spcPts val="1000"/>
              </a:spcBef>
              <a:spcAft>
                <a:spcPts val="0"/>
              </a:spcAft>
              <a:buClr>
                <a:schemeClr val="dk1"/>
              </a:buClr>
              <a:buSzPts val="2590"/>
              <a:buNone/>
            </a:pPr>
            <a:r>
              <a:rPr lang="es-CO" sz="2590" dirty="0" err="1">
                <a:latin typeface="Quattrocento Sans"/>
                <a:ea typeface="Quattrocento Sans"/>
                <a:cs typeface="Quattrocento Sans"/>
                <a:sym typeface="Quattrocento Sans"/>
              </a:rPr>
              <a:t>alert</a:t>
            </a:r>
            <a:r>
              <a:rPr lang="es-CO" sz="2590" dirty="0">
                <a:latin typeface="Quattrocento Sans"/>
                <a:ea typeface="Quattrocento Sans"/>
                <a:cs typeface="Quattrocento Sans"/>
                <a:sym typeface="Quattrocento Sans"/>
              </a:rPr>
              <a:t>("Un mensaje de prueba");</a:t>
            </a:r>
            <a:endParaRPr dirty="0"/>
          </a:p>
          <a:p>
            <a:pPr marL="0" lvl="0" indent="0" algn="l" rtl="0">
              <a:lnSpc>
                <a:spcPct val="7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Quattrocento Sans"/>
              <a:buNone/>
            </a:pPr>
            <a:r>
              <a:rPr lang="es-CO" sz="3600" b="1" dirty="0">
                <a:latin typeface="Quattrocento Sans"/>
                <a:ea typeface="Quattrocento Sans"/>
                <a:cs typeface="Quattrocento Sans"/>
                <a:sym typeface="Quattrocento Sans"/>
              </a:rPr>
              <a:t>INCLUIR JAVASCRIPT EN LOS ELEMENTOS HTML</a:t>
            </a:r>
            <a:endParaRPr sz="3600" b="1" dirty="0">
              <a:latin typeface="Quattrocento Sans"/>
              <a:ea typeface="Quattrocento Sans"/>
              <a:cs typeface="Quattrocento Sans"/>
              <a:sym typeface="Quattrocento Sans"/>
            </a:endParaRPr>
          </a:p>
        </p:txBody>
      </p:sp>
      <p:sp>
        <p:nvSpPr>
          <p:cNvPr id="141" name="Google Shape;141;p9"/>
          <p:cNvSpPr txBox="1">
            <a:spLocks noGrp="1"/>
          </p:cNvSpPr>
          <p:nvPr>
            <p:ph type="body" idx="1"/>
          </p:nvPr>
        </p:nvSpPr>
        <p:spPr>
          <a:xfrm>
            <a:off x="838200" y="2272553"/>
            <a:ext cx="10515600" cy="361725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latin typeface="Quattrocento Sans"/>
                <a:ea typeface="Quattrocento Sans"/>
                <a:cs typeface="Quattrocento Sans"/>
                <a:sym typeface="Quattrocento Sans"/>
              </a:rPr>
              <a:t>Este último método es el menos utilizado, ya que consiste en incluir trozos de JavaScript dentro del código XHTML de la página.</a:t>
            </a: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&lt;p </a:t>
            </a:r>
            <a:r>
              <a:rPr lang="es-CO" dirty="0" err="1">
                <a:latin typeface="Quattrocento Sans"/>
                <a:ea typeface="Quattrocento Sans"/>
                <a:cs typeface="Quattrocento Sans"/>
                <a:sym typeface="Quattrocento Sans"/>
              </a:rPr>
              <a:t>onclick</a:t>
            </a:r>
            <a:r>
              <a:rPr lang="es-CO" dirty="0">
                <a:latin typeface="Quattrocento Sans"/>
                <a:ea typeface="Quattrocento Sans"/>
                <a:cs typeface="Quattrocento Sans"/>
                <a:sym typeface="Quattrocento Sans"/>
              </a:rPr>
              <a:t>="</a:t>
            </a:r>
            <a:r>
              <a:rPr lang="es-CO" dirty="0" err="1">
                <a:latin typeface="Quattrocento Sans"/>
                <a:ea typeface="Quattrocento Sans"/>
                <a:cs typeface="Quattrocento Sans"/>
                <a:sym typeface="Quattrocento Sans"/>
              </a:rPr>
              <a:t>alert</a:t>
            </a:r>
            <a:r>
              <a:rPr lang="es-CO" dirty="0">
                <a:latin typeface="Quattrocento Sans"/>
                <a:ea typeface="Quattrocento Sans"/>
                <a:cs typeface="Quattrocento Sans"/>
                <a:sym typeface="Quattrocento Sans"/>
              </a:rPr>
              <a:t>('Un mensaje de prueba')"&gt;Un párrafo de texto.&lt;/p&gt;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744070" y="37857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a:latin typeface="Quattrocento Sans"/>
                <a:ea typeface="Quattrocento Sans"/>
                <a:cs typeface="Quattrocento Sans"/>
                <a:sym typeface="Quattrocento Sans"/>
              </a:rPr>
              <a:t>COMENTARIOS</a:t>
            </a:r>
            <a:endParaRPr sz="4000" b="1">
              <a:latin typeface="Quattrocento Sans"/>
              <a:ea typeface="Quattrocento Sans"/>
              <a:cs typeface="Quattrocento Sans"/>
              <a:sym typeface="Quattrocento Sans"/>
            </a:endParaRPr>
          </a:p>
        </p:txBody>
      </p:sp>
      <p:sp>
        <p:nvSpPr>
          <p:cNvPr id="153" name="Google Shape;153;p11"/>
          <p:cNvSpPr txBox="1">
            <a:spLocks noGrp="1"/>
          </p:cNvSpPr>
          <p:nvPr>
            <p:ph type="body" idx="1"/>
          </p:nvPr>
        </p:nvSpPr>
        <p:spPr>
          <a:xfrm>
            <a:off x="811306" y="2161801"/>
            <a:ext cx="10515600" cy="37683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a:latin typeface="Quattrocento Sans"/>
                <a:ea typeface="Quattrocento Sans"/>
                <a:cs typeface="Quattrocento Sans"/>
                <a:sym typeface="Quattrocento Sans"/>
              </a:rPr>
              <a:t>Ejemplo de comentario de una sola línea:</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 a continuación se muestra un mensaje</a:t>
            </a:r>
            <a:endParaRPr/>
          </a:p>
          <a:p>
            <a:pPr marL="0" lvl="0" indent="0" algn="l" rtl="0">
              <a:lnSpc>
                <a:spcPct val="90000"/>
              </a:lnSpc>
              <a:spcBef>
                <a:spcPts val="1000"/>
              </a:spcBef>
              <a:spcAft>
                <a:spcPts val="0"/>
              </a:spcAft>
              <a:buClr>
                <a:schemeClr val="dk1"/>
              </a:buClr>
              <a:buSzPts val="2800"/>
              <a:buNone/>
            </a:pPr>
            <a:endParaRPr>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Ejemplo de comentario de varias líneas:</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 Los comentarios de varias líneas son muy útiles</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cuando se necesita incluir bastante información</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en los comentarios */</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1175</TotalTime>
  <Words>3110</Words>
  <Application>Microsoft Office PowerPoint</Application>
  <PresentationFormat>Panorámica</PresentationFormat>
  <Paragraphs>406</Paragraphs>
  <Slides>45</Slides>
  <Notes>41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vt:lpstr>
      <vt:lpstr>Quattrocento Sans</vt:lpstr>
      <vt:lpstr>Tw Cen MT</vt:lpstr>
      <vt:lpstr>Circuito</vt:lpstr>
      <vt:lpstr>Herramientas de programación III</vt:lpstr>
      <vt:lpstr>Javascript</vt:lpstr>
      <vt:lpstr>JAVA SCRIPT</vt:lpstr>
      <vt:lpstr>JAVA SCRIPT</vt:lpstr>
      <vt:lpstr>ACLARACIONES</vt:lpstr>
      <vt:lpstr>INCLUIR JAVASCRIPT EN EL MISMO DOCUMENTO HTML</vt:lpstr>
      <vt:lpstr>DEFINIR JAVASCRIPT EN UN ARCHIVO EXTERNO</vt:lpstr>
      <vt:lpstr>INCLUIR JAVASCRIPT EN LOS ELEMENTOS HTML</vt:lpstr>
      <vt:lpstr>COMENTARIOS</vt:lpstr>
      <vt:lpstr>VARIBLES</vt:lpstr>
      <vt:lpstr>Presentación de PowerPoint</vt:lpstr>
      <vt:lpstr>Presentación de PowerPoint</vt:lpstr>
      <vt:lpstr>Presentación de PowerPoint</vt:lpstr>
      <vt:lpstr>Presentación de PowerPoint</vt:lpstr>
      <vt:lpstr>OPERADORES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ESTRUCTURAS DE CONTROL DE FLUJO</vt:lpstr>
      <vt:lpstr>Presentación de PowerPoint</vt:lpstr>
      <vt:lpstr>Presentación de PowerPoint</vt:lpstr>
      <vt:lpstr>Presentación de PowerPoint</vt:lpstr>
      <vt:lpstr>Presentación de PowerPoint</vt:lpstr>
      <vt:lpstr>Presentación de PowerPoint</vt:lpstr>
      <vt:lpstr>FUNCIONES</vt:lpstr>
      <vt:lpstr>Presentación de PowerPoint</vt:lpstr>
      <vt:lpstr>Objetos</vt:lpstr>
      <vt:lpstr>Clases</vt:lpstr>
      <vt:lpstr>EVENTOS</vt:lpstr>
      <vt:lpstr>TIPOS DE EVENTOS</vt:lpstr>
      <vt:lpstr>Presentación de PowerPoint</vt:lpstr>
      <vt:lpstr>Presentación de PowerPoint</vt:lpstr>
      <vt:lpstr>JavaScript HTML DOM  (Modelo de Objetos de Documento)</vt:lpstr>
      <vt:lpstr>¿Qué es el HTML DOM?</vt:lpstr>
      <vt:lpstr>Presentación de PowerPoint</vt:lpstr>
      <vt:lpstr>Presentación de PowerPoint</vt:lpstr>
      <vt:lpstr>Presentación de PowerPoint</vt:lpstr>
      <vt:lpstr>Presentación de PowerPoint</vt:lpstr>
      <vt:lpstr>Presentación de PowerPoint</vt:lpstr>
      <vt:lpstr>Analizar menú Responsive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samaniw</cp:lastModifiedBy>
  <cp:revision>71</cp:revision>
  <dcterms:created xsi:type="dcterms:W3CDTF">2020-02-04T11:58:41Z</dcterms:created>
  <dcterms:modified xsi:type="dcterms:W3CDTF">2020-04-21T15:22:09Z</dcterms:modified>
</cp:coreProperties>
</file>