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0"/>
  </p:notesMasterIdLst>
  <p:sldIdLst>
    <p:sldId id="256" r:id="rId2"/>
    <p:sldId id="258" r:id="rId3"/>
    <p:sldId id="279" r:id="rId4"/>
    <p:sldId id="257" r:id="rId5"/>
    <p:sldId id="280" r:id="rId6"/>
    <p:sldId id="259" r:id="rId7"/>
    <p:sldId id="260" r:id="rId8"/>
    <p:sldId id="261" r:id="rId9"/>
    <p:sldId id="294" r:id="rId10"/>
    <p:sldId id="262" r:id="rId11"/>
    <p:sldId id="263" r:id="rId12"/>
    <p:sldId id="298" r:id="rId13"/>
    <p:sldId id="290" r:id="rId14"/>
    <p:sldId id="264" r:id="rId15"/>
    <p:sldId id="291" r:id="rId16"/>
    <p:sldId id="265" r:id="rId17"/>
    <p:sldId id="266" r:id="rId18"/>
    <p:sldId id="267" r:id="rId19"/>
    <p:sldId id="278" r:id="rId20"/>
    <p:sldId id="281" r:id="rId21"/>
    <p:sldId id="272" r:id="rId22"/>
    <p:sldId id="273" r:id="rId23"/>
    <p:sldId id="274" r:id="rId24"/>
    <p:sldId id="275" r:id="rId25"/>
    <p:sldId id="268" r:id="rId26"/>
    <p:sldId id="269" r:id="rId27"/>
    <p:sldId id="270" r:id="rId28"/>
    <p:sldId id="271" r:id="rId29"/>
    <p:sldId id="276" r:id="rId30"/>
    <p:sldId id="292" r:id="rId31"/>
    <p:sldId id="277" r:id="rId32"/>
    <p:sldId id="295" r:id="rId33"/>
    <p:sldId id="296" r:id="rId34"/>
    <p:sldId id="282" r:id="rId35"/>
    <p:sldId id="283" r:id="rId36"/>
    <p:sldId id="284" r:id="rId37"/>
    <p:sldId id="285" r:id="rId38"/>
    <p:sldId id="286" r:id="rId39"/>
    <p:sldId id="287" r:id="rId40"/>
    <p:sldId id="288" r:id="rId41"/>
    <p:sldId id="289" r:id="rId42"/>
    <p:sldId id="293"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6229" autoAdjust="0"/>
  </p:normalViewPr>
  <p:slideViewPr>
    <p:cSldViewPr snapToGrid="0">
      <p:cViewPr varScale="1">
        <p:scale>
          <a:sx n="68" d="100"/>
          <a:sy n="68" d="100"/>
        </p:scale>
        <p:origin x="612" y="72"/>
      </p:cViewPr>
      <p:guideLst/>
    </p:cSldViewPr>
  </p:slideViewPr>
  <p:outlineViewPr>
    <p:cViewPr>
      <p:scale>
        <a:sx n="33" d="100"/>
        <a:sy n="33" d="100"/>
      </p:scale>
      <p:origin x="0" y="-1146"/>
    </p:cViewPr>
  </p:outlineViewPr>
  <p:notesTextViewPr>
    <p:cViewPr>
      <p:scale>
        <a:sx n="3" d="2"/>
        <a:sy n="3" d="2"/>
      </p:scale>
      <p:origin x="0" y="0"/>
    </p:cViewPr>
  </p:notesTextViewPr>
  <p:notesViewPr>
    <p:cSldViewPr snapToGrid="0">
      <p:cViewPr varScale="1">
        <p:scale>
          <a:sx n="84" d="100"/>
          <a:sy n="84" d="100"/>
        </p:scale>
        <p:origin x="199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5664B-11E7-4BD1-84E4-BD3D57EC8F9F}" type="datetimeFigureOut">
              <a:rPr lang="es-ES" smtClean="0"/>
              <a:t>24/03/2020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CB6D2-C094-43DD-B7FA-6366AA35B56E}" type="slidenum">
              <a:rPr lang="es-ES" smtClean="0"/>
              <a:t>‹Nº›</a:t>
            </a:fld>
            <a:endParaRPr lang="es-ES"/>
          </a:p>
        </p:txBody>
      </p:sp>
    </p:spTree>
    <p:extLst>
      <p:ext uri="{BB962C8B-B14F-4D97-AF65-F5344CB8AC3E}">
        <p14:creationId xmlns:p14="http://schemas.microsoft.com/office/powerpoint/2010/main" val="359409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HTML (</a:t>
            </a:r>
            <a:r>
              <a:rPr lang="en-US" b="1" dirty="0">
                <a:solidFill>
                  <a:srgbClr val="C00000"/>
                </a:solidFill>
                <a:effectLst>
                  <a:outerShdw blurRad="38100" dist="38100" dir="2700000" algn="tl">
                    <a:srgbClr val="000000">
                      <a:alpha val="43137"/>
                    </a:srgbClr>
                  </a:outerShdw>
                </a:effectLst>
              </a:rPr>
              <a:t>H</a:t>
            </a:r>
            <a:r>
              <a:rPr lang="en-US" dirty="0"/>
              <a:t>yper</a:t>
            </a:r>
            <a:r>
              <a:rPr lang="en-US" b="1" dirty="0">
                <a:solidFill>
                  <a:srgbClr val="C00000"/>
                </a:solidFill>
                <a:effectLst>
                  <a:outerShdw blurRad="38100" dist="38100" dir="2700000" algn="tl">
                    <a:srgbClr val="000000">
                      <a:alpha val="43137"/>
                    </a:srgbClr>
                  </a:outerShdw>
                </a:effectLst>
              </a:rPr>
              <a:t>T</a:t>
            </a:r>
            <a:r>
              <a:rPr lang="en-US" dirty="0"/>
              <a:t>ext </a:t>
            </a:r>
            <a:r>
              <a:rPr lang="en-US" b="1" dirty="0">
                <a:solidFill>
                  <a:srgbClr val="C00000"/>
                </a:solidFill>
                <a:effectLst>
                  <a:outerShdw blurRad="38100" dist="38100" dir="2700000" algn="tl">
                    <a:srgbClr val="000000">
                      <a:alpha val="43137"/>
                    </a:srgbClr>
                  </a:outerShdw>
                </a:effectLst>
              </a:rPr>
              <a:t>M</a:t>
            </a:r>
            <a:r>
              <a:rPr lang="en-US" dirty="0"/>
              <a:t>ark-up </a:t>
            </a:r>
            <a:r>
              <a:rPr lang="en-US" b="1" dirty="0">
                <a:solidFill>
                  <a:srgbClr val="C00000"/>
                </a:solidFill>
                <a:effectLst>
                  <a:outerShdw blurRad="38100" dist="38100" dir="2700000" algn="tl">
                    <a:srgbClr val="000000">
                      <a:alpha val="43137"/>
                    </a:srgbClr>
                  </a:outerShdw>
                </a:effectLst>
              </a:rPr>
              <a:t>L</a:t>
            </a:r>
            <a:r>
              <a:rPr lang="en-US" dirty="0"/>
              <a:t>anguage</a:t>
            </a:r>
            <a:r>
              <a:rPr lang="es-ES" dirty="0"/>
              <a:t>) es el lenguaje que se emplea para el desarrollo de páginas de internet.</a:t>
            </a:r>
          </a:p>
          <a:p>
            <a:r>
              <a:rPr lang="es-ES" dirty="0"/>
              <a:t>Este lenguaje está constituido de </a:t>
            </a:r>
            <a:r>
              <a:rPr lang="es-ES" b="1" dirty="0"/>
              <a:t>elementos</a:t>
            </a:r>
            <a:r>
              <a:rPr lang="es-ES" dirty="0"/>
              <a:t> que el navegador interpreta y las despliega en la pantalla de acuerdo a su objetivo. Veremos que hay elementos para disponer imágenes sobre una página, hipervínculos que nos permiten dirigirnos a otra página, listas, tablas para tabular datos, etc. </a:t>
            </a:r>
          </a:p>
          <a:p>
            <a:r>
              <a:rPr lang="es-ES" dirty="0"/>
              <a:t>Los estándares oficiales HTML son el HTML 2.0, el HTML 3.2, el HTML 4.0, el HTML 4.01 y el HTML 5. El HTLM 5 es la última especificación oficial y se espera que continúe evolucionando a lo largo de los próximos años.</a:t>
            </a:r>
          </a:p>
          <a:p>
            <a:r>
              <a:rPr lang="es-ES" dirty="0"/>
              <a:t>Cada versión de HTML establece unas normas respecto a cuáles son las etiquetas válidas y cómo se deben escribir.</a:t>
            </a:r>
          </a:p>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10</a:t>
            </a:fld>
            <a:endParaRPr lang="es-ES"/>
          </a:p>
        </p:txBody>
      </p:sp>
    </p:spTree>
    <p:extLst>
      <p:ext uri="{BB962C8B-B14F-4D97-AF65-F5344CB8AC3E}">
        <p14:creationId xmlns:p14="http://schemas.microsoft.com/office/powerpoint/2010/main" val="1846365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Inserta un componente diseñado para contener controles con los que el usuario puede interactuar para enviar información de regreso al servidor.</a:t>
            </a:r>
          </a:p>
        </p:txBody>
      </p:sp>
      <p:sp>
        <p:nvSpPr>
          <p:cNvPr id="4" name="Marcador de número de diapositiva 3"/>
          <p:cNvSpPr>
            <a:spLocks noGrp="1"/>
          </p:cNvSpPr>
          <p:nvPr>
            <p:ph type="sldNum" sz="quarter" idx="10"/>
          </p:nvPr>
        </p:nvSpPr>
        <p:spPr/>
        <p:txBody>
          <a:bodyPr/>
          <a:lstStyle/>
          <a:p>
            <a:fld id="{266ACBA9-6CBA-4BDD-AEE5-5822C0E9F7DE}" type="slidenum">
              <a:rPr lang="es-ES" smtClean="0"/>
              <a:t>45</a:t>
            </a:fld>
            <a:endParaRPr lang="es-ES"/>
          </a:p>
        </p:txBody>
      </p:sp>
    </p:spTree>
    <p:extLst>
      <p:ext uri="{BB962C8B-B14F-4D97-AF65-F5344CB8AC3E}">
        <p14:creationId xmlns:p14="http://schemas.microsoft.com/office/powerpoint/2010/main" val="2882784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Inserta un componente diseñado para contener controles con los que el usuario puede interactuar para enviar información de regreso al servidor.</a:t>
            </a:r>
          </a:p>
        </p:txBody>
      </p:sp>
      <p:sp>
        <p:nvSpPr>
          <p:cNvPr id="4" name="Marcador de número de diapositiva 3"/>
          <p:cNvSpPr>
            <a:spLocks noGrp="1"/>
          </p:cNvSpPr>
          <p:nvPr>
            <p:ph type="sldNum" sz="quarter" idx="10"/>
          </p:nvPr>
        </p:nvSpPr>
        <p:spPr/>
        <p:txBody>
          <a:bodyPr/>
          <a:lstStyle/>
          <a:p>
            <a:fld id="{266ACBA9-6CBA-4BDD-AEE5-5822C0E9F7DE}" type="slidenum">
              <a:rPr lang="es-ES" smtClean="0"/>
              <a:t>48</a:t>
            </a:fld>
            <a:endParaRPr lang="es-ES"/>
          </a:p>
        </p:txBody>
      </p:sp>
    </p:spTree>
    <p:extLst>
      <p:ext uri="{BB962C8B-B14F-4D97-AF65-F5344CB8AC3E}">
        <p14:creationId xmlns:p14="http://schemas.microsoft.com/office/powerpoint/2010/main" val="168581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19</a:t>
            </a:fld>
            <a:endParaRPr lang="es-ES"/>
          </a:p>
        </p:txBody>
      </p:sp>
    </p:spTree>
    <p:extLst>
      <p:ext uri="{BB962C8B-B14F-4D97-AF65-F5344CB8AC3E}">
        <p14:creationId xmlns:p14="http://schemas.microsoft.com/office/powerpoint/2010/main" val="3775954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dirty="0"/>
              <a:t>Unicode es un estándar de codificación de caracteres diseñado para facilitar el tratamiento informático, transmisión y visualización de textos de múltiples lenguajes y disciplinas técnicas, además de textos clásicos de lenguas muertas. El término Unicode proviene de los tres objetivos perseguidos: universalidad, uniformidad y unicidad.</a:t>
            </a:r>
          </a:p>
        </p:txBody>
      </p:sp>
      <p:sp>
        <p:nvSpPr>
          <p:cNvPr id="4" name="Marcador de número de diapositiva 3"/>
          <p:cNvSpPr>
            <a:spLocks noGrp="1"/>
          </p:cNvSpPr>
          <p:nvPr>
            <p:ph type="sldNum" sz="quarter" idx="10"/>
          </p:nvPr>
        </p:nvSpPr>
        <p:spPr/>
        <p:txBody>
          <a:bodyPr/>
          <a:lstStyle/>
          <a:p>
            <a:fld id="{266ACBA9-6CBA-4BDD-AEE5-5822C0E9F7DE}" type="slidenum">
              <a:rPr lang="es-ES" smtClean="0"/>
              <a:t>20</a:t>
            </a:fld>
            <a:endParaRPr lang="es-ES"/>
          </a:p>
        </p:txBody>
      </p:sp>
    </p:spTree>
    <p:extLst>
      <p:ext uri="{BB962C8B-B14F-4D97-AF65-F5344CB8AC3E}">
        <p14:creationId xmlns:p14="http://schemas.microsoft.com/office/powerpoint/2010/main" val="1218884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Elemento HTML </a:t>
            </a:r>
            <a:r>
              <a:rPr lang="es-ES" sz="1200" b="1" dirty="0">
                <a:solidFill>
                  <a:srgbClr val="C00000"/>
                </a:solidFill>
                <a:effectLst>
                  <a:outerShdw blurRad="38100" dist="38100" dir="2700000" algn="tl">
                    <a:srgbClr val="000000">
                      <a:alpha val="43137"/>
                    </a:srgbClr>
                  </a:outerShdw>
                </a:effectLst>
              </a:rPr>
              <a:t>&lt;body&gt; </a:t>
            </a:r>
            <a:r>
              <a:rPr lang="es-ES" dirty="0"/>
              <a:t>representa el contenido de un documento HTML. Sólo puede haber un elemento </a:t>
            </a:r>
            <a:r>
              <a:rPr lang="es-ES" sz="1200" b="1" dirty="0">
                <a:solidFill>
                  <a:srgbClr val="C00000"/>
                </a:solidFill>
                <a:effectLst>
                  <a:outerShdw blurRad="38100" dist="38100" dir="2700000" algn="tl">
                    <a:srgbClr val="000000">
                      <a:alpha val="43137"/>
                    </a:srgbClr>
                  </a:outerShdw>
                </a:effectLst>
              </a:rPr>
              <a:t>&lt;body&gt; </a:t>
            </a:r>
            <a:r>
              <a:rPr lang="es-ES" dirty="0"/>
              <a:t>en un documento.</a:t>
            </a:r>
          </a:p>
          <a:p>
            <a:r>
              <a:rPr lang="es-ES" dirty="0"/>
              <a:t>Dentro de la etiqueta &lt;body&gt; se pueden agregar atributos para indicar un color y/o imagen de fondo de la página, color del texto, color de los links, pero en HTML5 se ha desaprobado el uso de estos atributos y esto se tiene que indicar con CSS, este hecho no significa que no funcionen, de hecho se pueden usar y funciona pero siempre es recomendable ajustarse a los estándares, por cuestiones de compatibilidad. A continuación se tiene la lista de los atributos que pueden ir dentro de la etiqueta &lt;body&gt; y que anteriormente eran muy usados, pero la recomendación es utilizar CSS y seguir los nuevos estándares de la W3C.</a:t>
            </a:r>
          </a:p>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21</a:t>
            </a:fld>
            <a:endParaRPr lang="es-ES"/>
          </a:p>
        </p:txBody>
      </p:sp>
    </p:spTree>
    <p:extLst>
      <p:ext uri="{BB962C8B-B14F-4D97-AF65-F5344CB8AC3E}">
        <p14:creationId xmlns:p14="http://schemas.microsoft.com/office/powerpoint/2010/main" val="95570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Elemento HTML </a:t>
            </a:r>
            <a:r>
              <a:rPr lang="es-ES" sz="1200" b="1" dirty="0">
                <a:solidFill>
                  <a:srgbClr val="C00000"/>
                </a:solidFill>
                <a:effectLst>
                  <a:outerShdw blurRad="38100" dist="38100" dir="2700000" algn="tl">
                    <a:srgbClr val="000000">
                      <a:alpha val="43137"/>
                    </a:srgbClr>
                  </a:outerShdw>
                </a:effectLst>
              </a:rPr>
              <a:t>&lt;body&gt; </a:t>
            </a:r>
            <a:r>
              <a:rPr lang="es-ES" dirty="0"/>
              <a:t>representa el contenido de un documento HTML. Sólo puede haber un elemento </a:t>
            </a:r>
            <a:r>
              <a:rPr lang="es-ES" sz="1200" b="1" dirty="0">
                <a:solidFill>
                  <a:srgbClr val="C00000"/>
                </a:solidFill>
                <a:effectLst>
                  <a:outerShdw blurRad="38100" dist="38100" dir="2700000" algn="tl">
                    <a:srgbClr val="000000">
                      <a:alpha val="43137"/>
                    </a:srgbClr>
                  </a:outerShdw>
                </a:effectLst>
              </a:rPr>
              <a:t>&lt;body&gt; </a:t>
            </a:r>
            <a:r>
              <a:rPr lang="es-ES" dirty="0"/>
              <a:t>en un documento.</a:t>
            </a:r>
          </a:p>
          <a:p>
            <a:r>
              <a:rPr lang="es-ES" dirty="0"/>
              <a:t>Dentro de la etiqueta &lt;body&gt; se pueden agregar atributos para indicar un color y/o imagen de fondo de la página, color del texto, color de los links, pero en HTML5 se ha desaprobado el uso de estos atributos y esto se tiene que indicar con CSS, este hecho no significa que no funcionen, de hecho se pueden usar y funciona pero siempre es recomendable ajustarse a los estándares, por cuestiones de compatibilidad. A continuación se tiene la lista de los atributos que pueden ir dentro de la etiqueta &lt;body&gt; y que anteriormente eran muy usados, pero la recomendación es utilizar CSS y seguir los nuevos estándares de la W3C.</a:t>
            </a:r>
          </a:p>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22</a:t>
            </a:fld>
            <a:endParaRPr lang="es-ES"/>
          </a:p>
        </p:txBody>
      </p:sp>
    </p:spTree>
    <p:extLst>
      <p:ext uri="{BB962C8B-B14F-4D97-AF65-F5344CB8AC3E}">
        <p14:creationId xmlns:p14="http://schemas.microsoft.com/office/powerpoint/2010/main" val="1493684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pt-BR" sz="1400" b="1" dirty="0">
                <a:solidFill>
                  <a:srgbClr val="C00000"/>
                </a:solidFill>
                <a:effectLst>
                  <a:outerShdw blurRad="38100" dist="38100" dir="2700000" algn="tl">
                    <a:srgbClr val="000000">
                      <a:alpha val="43137"/>
                    </a:srgbClr>
                  </a:outerShdw>
                </a:effectLst>
              </a:rPr>
              <a:t>&lt;h1&gt;&lt;h2&gt;&lt;h3&gt;&lt;h4&gt;&lt;h5&gt;&lt;h6&gt;</a:t>
            </a:r>
          </a:p>
          <a:p>
            <a:r>
              <a:rPr lang="es-ES" sz="1200" dirty="0"/>
              <a:t>El título de mayor nivel es </a:t>
            </a:r>
            <a:r>
              <a:rPr lang="es-ES" sz="1400" b="1" dirty="0">
                <a:solidFill>
                  <a:srgbClr val="C00000"/>
                </a:solidFill>
                <a:effectLst>
                  <a:outerShdw blurRad="38100" dist="38100" dir="2700000" algn="tl">
                    <a:srgbClr val="000000">
                      <a:alpha val="43137"/>
                    </a:srgbClr>
                  </a:outerShdw>
                </a:effectLst>
              </a:rPr>
              <a:t>&lt;h1&gt;</a:t>
            </a:r>
            <a:r>
              <a:rPr lang="es-ES" sz="1200" dirty="0"/>
              <a:t>, es decir el que tienen normalmente una fuente de mayor tamaño (veremos que es el navegador el responsable de definir el tamaño de la fuente, más adelante podrá ver que uno puede modificar la fuente, tamaño, color etc.)</a:t>
            </a:r>
          </a:p>
          <a:p>
            <a:r>
              <a:rPr lang="es-ES" sz="1200" dirty="0"/>
              <a:t>Según la importancia del título utilizaremos alguno de estos elementos HTML. Requiere la marca de cerrado</a:t>
            </a:r>
          </a:p>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29</a:t>
            </a:fld>
            <a:endParaRPr lang="es-ES"/>
          </a:p>
        </p:txBody>
      </p:sp>
    </p:spTree>
    <p:extLst>
      <p:ext uri="{BB962C8B-B14F-4D97-AF65-F5344CB8AC3E}">
        <p14:creationId xmlns:p14="http://schemas.microsoft.com/office/powerpoint/2010/main" val="2214156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pt-BR" sz="1400" b="1" dirty="0">
                <a:solidFill>
                  <a:srgbClr val="C00000"/>
                </a:solidFill>
                <a:effectLst>
                  <a:outerShdw blurRad="38100" dist="38100" dir="2700000" algn="tl">
                    <a:srgbClr val="000000">
                      <a:alpha val="43137"/>
                    </a:srgbClr>
                  </a:outerShdw>
                </a:effectLst>
              </a:rPr>
              <a:t>&lt;h1&gt;&lt;h2&gt;&lt;h3&gt;&lt;h4&gt;&lt;h5&gt;&lt;h6&gt;</a:t>
            </a:r>
          </a:p>
          <a:p>
            <a:r>
              <a:rPr lang="es-ES" sz="1200" dirty="0"/>
              <a:t>El título de mayor nivel es </a:t>
            </a:r>
            <a:r>
              <a:rPr lang="es-ES" sz="1400" b="1" dirty="0">
                <a:solidFill>
                  <a:srgbClr val="C00000"/>
                </a:solidFill>
                <a:effectLst>
                  <a:outerShdw blurRad="38100" dist="38100" dir="2700000" algn="tl">
                    <a:srgbClr val="000000">
                      <a:alpha val="43137"/>
                    </a:srgbClr>
                  </a:outerShdw>
                </a:effectLst>
              </a:rPr>
              <a:t>&lt;h1&gt;</a:t>
            </a:r>
            <a:r>
              <a:rPr lang="es-ES" sz="1200" dirty="0"/>
              <a:t>, es decir el que tienen normalmente una fuente de mayor tamaño (veremos que es el navegador el responsable de definir el tamaño de la fuente, más adelante podrá ver que uno puede modificar la fuente, tamaño, color etc.)</a:t>
            </a:r>
          </a:p>
          <a:p>
            <a:r>
              <a:rPr lang="es-ES" sz="1200" dirty="0"/>
              <a:t>Según la importancia del título utilizaremos alguno de estos elementos HTML. Requiere la marca de cerrado</a:t>
            </a:r>
          </a:p>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31</a:t>
            </a:fld>
            <a:endParaRPr lang="es-ES"/>
          </a:p>
        </p:txBody>
      </p:sp>
    </p:spTree>
    <p:extLst>
      <p:ext uri="{BB962C8B-B14F-4D97-AF65-F5344CB8AC3E}">
        <p14:creationId xmlns:p14="http://schemas.microsoft.com/office/powerpoint/2010/main" val="483738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target="_blank"</a:t>
            </a:r>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34</a:t>
            </a:fld>
            <a:endParaRPr lang="es-ES"/>
          </a:p>
        </p:txBody>
      </p:sp>
    </p:spTree>
    <p:extLst>
      <p:ext uri="{BB962C8B-B14F-4D97-AF65-F5344CB8AC3E}">
        <p14:creationId xmlns:p14="http://schemas.microsoft.com/office/powerpoint/2010/main" val="1548233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BORDER=1</a:t>
            </a:r>
          </a:p>
          <a:p>
            <a:r>
              <a:rPr lang="es-ES" dirty="0"/>
              <a:t>VALIGN=TOP|BOTTOM|MIDDLE</a:t>
            </a:r>
          </a:p>
        </p:txBody>
      </p:sp>
      <p:sp>
        <p:nvSpPr>
          <p:cNvPr id="4" name="Marcador de número de diapositiva 3"/>
          <p:cNvSpPr>
            <a:spLocks noGrp="1"/>
          </p:cNvSpPr>
          <p:nvPr>
            <p:ph type="sldNum" sz="quarter" idx="10"/>
          </p:nvPr>
        </p:nvSpPr>
        <p:spPr/>
        <p:txBody>
          <a:bodyPr/>
          <a:lstStyle/>
          <a:p>
            <a:fld id="{266ACBA9-6CBA-4BDD-AEE5-5822C0E9F7DE}" type="slidenum">
              <a:rPr lang="es-ES" smtClean="0"/>
              <a:t>43</a:t>
            </a:fld>
            <a:endParaRPr lang="es-ES"/>
          </a:p>
        </p:txBody>
      </p:sp>
    </p:spTree>
    <p:extLst>
      <p:ext uri="{BB962C8B-B14F-4D97-AF65-F5344CB8AC3E}">
        <p14:creationId xmlns:p14="http://schemas.microsoft.com/office/powerpoint/2010/main" val="1685817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gif"/></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Herramientas de programación III</a:t>
            </a:r>
          </a:p>
        </p:txBody>
      </p:sp>
    </p:spTree>
    <p:extLst>
      <p:ext uri="{BB962C8B-B14F-4D97-AF65-F5344CB8AC3E}">
        <p14:creationId xmlns:p14="http://schemas.microsoft.com/office/powerpoint/2010/main" val="292659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HTML</a:t>
            </a:r>
          </a:p>
        </p:txBody>
      </p:sp>
      <p:sp>
        <p:nvSpPr>
          <p:cNvPr id="3" name="Marcador de contenido 2"/>
          <p:cNvSpPr>
            <a:spLocks noGrp="1"/>
          </p:cNvSpPr>
          <p:nvPr>
            <p:ph idx="1"/>
          </p:nvPr>
        </p:nvSpPr>
        <p:spPr>
          <a:xfrm>
            <a:off x="680321" y="2336872"/>
            <a:ext cx="9613861" cy="4419528"/>
          </a:xfrm>
        </p:spPr>
        <p:txBody>
          <a:bodyPr>
            <a:normAutofit lnSpcReduction="10000"/>
          </a:bodyPr>
          <a:lstStyle/>
          <a:p>
            <a:pPr>
              <a:spcBef>
                <a:spcPts val="2400"/>
              </a:spcBef>
            </a:pPr>
            <a:r>
              <a:rPr lang="es-ES" dirty="0"/>
              <a:t>HTML (</a:t>
            </a:r>
            <a:r>
              <a:rPr lang="en-US" b="1" dirty="0">
                <a:solidFill>
                  <a:srgbClr val="C00000"/>
                </a:solidFill>
                <a:effectLst>
                  <a:outerShdw blurRad="38100" dist="38100" dir="2700000" algn="tl">
                    <a:srgbClr val="000000">
                      <a:alpha val="43137"/>
                    </a:srgbClr>
                  </a:outerShdw>
                </a:effectLst>
              </a:rPr>
              <a:t>H</a:t>
            </a:r>
            <a:r>
              <a:rPr lang="en-US" dirty="0"/>
              <a:t>yper</a:t>
            </a:r>
            <a:r>
              <a:rPr lang="en-US" b="1" dirty="0">
                <a:solidFill>
                  <a:srgbClr val="C00000"/>
                </a:solidFill>
                <a:effectLst>
                  <a:outerShdw blurRad="38100" dist="38100" dir="2700000" algn="tl">
                    <a:srgbClr val="000000">
                      <a:alpha val="43137"/>
                    </a:srgbClr>
                  </a:outerShdw>
                </a:effectLst>
              </a:rPr>
              <a:t>T</a:t>
            </a:r>
            <a:r>
              <a:rPr lang="en-US" dirty="0"/>
              <a:t>ext </a:t>
            </a:r>
            <a:r>
              <a:rPr lang="en-US" b="1" dirty="0">
                <a:solidFill>
                  <a:srgbClr val="C00000"/>
                </a:solidFill>
                <a:effectLst>
                  <a:outerShdw blurRad="38100" dist="38100" dir="2700000" algn="tl">
                    <a:srgbClr val="000000">
                      <a:alpha val="43137"/>
                    </a:srgbClr>
                  </a:outerShdw>
                </a:effectLst>
              </a:rPr>
              <a:t>M</a:t>
            </a:r>
            <a:r>
              <a:rPr lang="en-US" dirty="0"/>
              <a:t>ark-up </a:t>
            </a:r>
            <a:r>
              <a:rPr lang="en-US" b="1" dirty="0">
                <a:solidFill>
                  <a:srgbClr val="C00000"/>
                </a:solidFill>
                <a:effectLst>
                  <a:outerShdw blurRad="38100" dist="38100" dir="2700000" algn="tl">
                    <a:srgbClr val="000000">
                      <a:alpha val="43137"/>
                    </a:srgbClr>
                  </a:outerShdw>
                </a:effectLst>
              </a:rPr>
              <a:t>L</a:t>
            </a:r>
            <a:r>
              <a:rPr lang="en-US" dirty="0"/>
              <a:t>anguage</a:t>
            </a:r>
            <a:r>
              <a:rPr lang="es-ES" dirty="0"/>
              <a:t>) es el lenguaje que se emplea para el desarrollo de páginas de internet.</a:t>
            </a:r>
          </a:p>
          <a:p>
            <a:pPr>
              <a:spcBef>
                <a:spcPts val="2400"/>
              </a:spcBef>
            </a:pPr>
            <a:r>
              <a:rPr lang="es-ES" dirty="0"/>
              <a:t>Este lenguaje está constituido de </a:t>
            </a:r>
            <a:r>
              <a:rPr lang="es-ES" b="1" i="1" dirty="0"/>
              <a:t>elementos</a:t>
            </a:r>
            <a:r>
              <a:rPr lang="es-ES" dirty="0"/>
              <a:t> que el navegador interpreta y las despliega en la pantalla de acuerdo a su objetivo. </a:t>
            </a:r>
          </a:p>
          <a:p>
            <a:pPr>
              <a:spcBef>
                <a:spcPts val="2400"/>
              </a:spcBef>
            </a:pPr>
            <a:r>
              <a:rPr lang="es-ES" dirty="0"/>
              <a:t>Los estándares oficiales HTML son el HTML 2.0, el HTML 3.2, el HTML 4.0, el HTML 4.01 y el HTML 5. </a:t>
            </a:r>
          </a:p>
          <a:p>
            <a:pPr>
              <a:spcBef>
                <a:spcPts val="2400"/>
              </a:spcBef>
            </a:pPr>
            <a:r>
              <a:rPr lang="es-ES" dirty="0"/>
              <a:t>Cada versión de HTML establece unas normas respecto a cuáles son las etiquetas válidas y cómo se deben escribir.</a:t>
            </a:r>
          </a:p>
        </p:txBody>
      </p:sp>
    </p:spTree>
    <p:extLst>
      <p:ext uri="{BB962C8B-B14F-4D97-AF65-F5344CB8AC3E}">
        <p14:creationId xmlns:p14="http://schemas.microsoft.com/office/powerpoint/2010/main" val="188897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Elementos y etiquetas</a:t>
            </a:r>
          </a:p>
        </p:txBody>
      </p:sp>
      <p:sp>
        <p:nvSpPr>
          <p:cNvPr id="3" name="Marcador de contenido 2"/>
          <p:cNvSpPr>
            <a:spLocks noGrp="1"/>
          </p:cNvSpPr>
          <p:nvPr>
            <p:ph idx="1"/>
          </p:nvPr>
        </p:nvSpPr>
        <p:spPr>
          <a:xfrm>
            <a:off x="680321" y="2336872"/>
            <a:ext cx="9613861" cy="4203627"/>
          </a:xfrm>
        </p:spPr>
        <p:txBody>
          <a:bodyPr>
            <a:normAutofit/>
          </a:bodyPr>
          <a:lstStyle/>
          <a:p>
            <a:pPr>
              <a:lnSpc>
                <a:spcPct val="120000"/>
              </a:lnSpc>
            </a:pPr>
            <a:r>
              <a:rPr lang="es-ES" dirty="0"/>
              <a:t>Los elementos proporcionan la estructura al documento HTML e indican al navegador el orden o estructura, contenido y aspecto del sitio web. Por lo general, los elementos están formados por una etiqueta de inicio, el contenido, y una etiqueta de cierre.</a:t>
            </a:r>
          </a:p>
          <a:p>
            <a:endParaRPr lang="es-ES" dirty="0"/>
          </a:p>
          <a:p>
            <a:r>
              <a:rPr lang="es-ES" dirty="0"/>
              <a:t>Las etiquetas son marcas que se usan para señalar el inicio y el fin de un elemento.</a:t>
            </a:r>
          </a:p>
          <a:p>
            <a:endParaRPr lang="es-ES" dirty="0"/>
          </a:p>
        </p:txBody>
      </p:sp>
    </p:spTree>
    <p:extLst>
      <p:ext uri="{BB962C8B-B14F-4D97-AF65-F5344CB8AC3E}">
        <p14:creationId xmlns:p14="http://schemas.microsoft.com/office/powerpoint/2010/main" val="293976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Elementos y etiquetas</a:t>
            </a:r>
          </a:p>
        </p:txBody>
      </p:sp>
      <p:sp>
        <p:nvSpPr>
          <p:cNvPr id="3" name="Marcador de contenido 2"/>
          <p:cNvSpPr>
            <a:spLocks noGrp="1"/>
          </p:cNvSpPr>
          <p:nvPr>
            <p:ph idx="1"/>
          </p:nvPr>
        </p:nvSpPr>
        <p:spPr>
          <a:xfrm>
            <a:off x="680321" y="2336872"/>
            <a:ext cx="9613861" cy="4203627"/>
          </a:xfrm>
        </p:spPr>
        <p:txBody>
          <a:bodyPr>
            <a:normAutofit/>
          </a:bodyPr>
          <a:lstStyle/>
          <a:p>
            <a:r>
              <a:rPr lang="es-ES" dirty="0"/>
              <a:t>Todas las etiquetas comparten el mismo formato: empiezan con el signo menor que “</a:t>
            </a:r>
            <a:r>
              <a:rPr lang="es-ES" sz="3800" b="1" dirty="0">
                <a:solidFill>
                  <a:srgbClr val="C00000"/>
                </a:solidFill>
                <a:effectLst>
                  <a:outerShdw blurRad="38100" dist="38100" dir="2700000" algn="tl">
                    <a:srgbClr val="000000">
                      <a:alpha val="43137"/>
                    </a:srgbClr>
                  </a:outerShdw>
                </a:effectLst>
              </a:rPr>
              <a:t>&lt;</a:t>
            </a:r>
            <a:r>
              <a:rPr lang="es-ES" dirty="0"/>
              <a:t>" y terminan con el signo mayor que "</a:t>
            </a:r>
            <a:r>
              <a:rPr lang="es-ES" sz="3800" b="1" dirty="0">
                <a:solidFill>
                  <a:srgbClr val="C00000"/>
                </a:solidFill>
                <a:effectLst>
                  <a:outerShdw blurRad="38100" dist="38100" dir="2700000" algn="tl">
                    <a:srgbClr val="000000">
                      <a:alpha val="43137"/>
                    </a:srgbClr>
                  </a:outerShdw>
                </a:effectLst>
              </a:rPr>
              <a:t>&gt;</a:t>
            </a:r>
            <a:r>
              <a:rPr lang="es-ES" dirty="0"/>
              <a:t>".</a:t>
            </a:r>
          </a:p>
          <a:p>
            <a:endParaRPr lang="es-ES" dirty="0"/>
          </a:p>
          <a:p>
            <a:r>
              <a:rPr lang="es-ES" b="1" i="1" dirty="0"/>
              <a:t>Por lo general</a:t>
            </a:r>
            <a:r>
              <a:rPr lang="es-ES" dirty="0"/>
              <a:t>, hay dos tipos de etiquetas: la etiquetas de inicio, por ejemplo, </a:t>
            </a:r>
          </a:p>
          <a:p>
            <a:pPr marL="0" indent="0">
              <a:buNone/>
            </a:pPr>
            <a:r>
              <a:rPr lang="es-ES" sz="2800" b="1" dirty="0">
                <a:solidFill>
                  <a:srgbClr val="C00000"/>
                </a:solidFill>
                <a:effectLst>
                  <a:outerShdw blurRad="38100" dist="38100" dir="2700000" algn="tl">
                    <a:srgbClr val="000000">
                      <a:alpha val="43137"/>
                    </a:srgbClr>
                  </a:outerShdw>
                </a:effectLst>
              </a:rPr>
              <a:t>&lt;comando&gt;</a:t>
            </a:r>
            <a:r>
              <a:rPr lang="es-ES" dirty="0"/>
              <a:t>, y las etiquetas de cierre: </a:t>
            </a:r>
            <a:r>
              <a:rPr lang="es-ES" sz="2800" b="1" dirty="0">
                <a:solidFill>
                  <a:srgbClr val="C00000"/>
                </a:solidFill>
                <a:effectLst>
                  <a:outerShdw blurRad="38100" dist="38100" dir="2700000" algn="tl">
                    <a:srgbClr val="000000">
                      <a:alpha val="43137"/>
                    </a:srgbClr>
                  </a:outerShdw>
                </a:effectLst>
              </a:rPr>
              <a:t>&lt;</a:t>
            </a:r>
            <a:r>
              <a:rPr lang="es-ES" sz="3600" b="1" dirty="0">
                <a:solidFill>
                  <a:srgbClr val="C00000"/>
                </a:solidFill>
                <a:effectLst>
                  <a:outerShdw blurRad="38100" dist="38100" dir="2700000" algn="tl">
                    <a:srgbClr val="000000">
                      <a:alpha val="43137"/>
                    </a:srgbClr>
                  </a:outerShdw>
                </a:effectLst>
              </a:rPr>
              <a:t>/</a:t>
            </a:r>
            <a:r>
              <a:rPr lang="es-ES" sz="2800" b="1" dirty="0">
                <a:solidFill>
                  <a:srgbClr val="C00000"/>
                </a:solidFill>
                <a:effectLst>
                  <a:outerShdw blurRad="38100" dist="38100" dir="2700000" algn="tl">
                    <a:srgbClr val="000000">
                      <a:alpha val="43137"/>
                    </a:srgbClr>
                  </a:outerShdw>
                </a:effectLst>
              </a:rPr>
              <a:t>comando&gt;</a:t>
            </a:r>
            <a:r>
              <a:rPr lang="es-ES" dirty="0"/>
              <a:t>.</a:t>
            </a:r>
          </a:p>
        </p:txBody>
      </p:sp>
    </p:spTree>
    <p:extLst>
      <p:ext uri="{BB962C8B-B14F-4D97-AF65-F5344CB8AC3E}">
        <p14:creationId xmlns:p14="http://schemas.microsoft.com/office/powerpoint/2010/main" val="320287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Elementos y etiquetas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9658" y="3242930"/>
            <a:ext cx="5909507" cy="1412876"/>
          </a:xfrm>
          <a:prstGeom prst="rect">
            <a:avLst/>
          </a:prstGeom>
        </p:spPr>
      </p:pic>
    </p:spTree>
    <p:extLst>
      <p:ext uri="{BB962C8B-B14F-4D97-AF65-F5344CB8AC3E}">
        <p14:creationId xmlns:p14="http://schemas.microsoft.com/office/powerpoint/2010/main" val="360214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Estructura</a:t>
            </a:r>
            <a:r>
              <a:rPr lang="en-US" dirty="0"/>
              <a:t> </a:t>
            </a:r>
            <a:r>
              <a:rPr lang="es-ES" dirty="0"/>
              <a:t>básica</a:t>
            </a:r>
            <a:r>
              <a:rPr lang="en-US" dirty="0"/>
              <a:t> </a:t>
            </a:r>
            <a:endParaRPr lang="es-ES" dirty="0"/>
          </a:p>
        </p:txBody>
      </p:sp>
      <p:pic>
        <p:nvPicPr>
          <p:cNvPr id="4" name="Imagen 3"/>
          <p:cNvPicPr>
            <a:picLocks noChangeAspect="1"/>
          </p:cNvPicPr>
          <p:nvPr/>
        </p:nvPicPr>
        <p:blipFill>
          <a:blip r:embed="rId2"/>
          <a:stretch>
            <a:fillRect/>
          </a:stretch>
        </p:blipFill>
        <p:spPr>
          <a:xfrm>
            <a:off x="2193481" y="2949574"/>
            <a:ext cx="6587539" cy="2727325"/>
          </a:xfrm>
          <a:prstGeom prst="rect">
            <a:avLst/>
          </a:prstGeom>
        </p:spPr>
      </p:pic>
    </p:spTree>
    <p:extLst>
      <p:ext uri="{BB962C8B-B14F-4D97-AF65-F5344CB8AC3E}">
        <p14:creationId xmlns:p14="http://schemas.microsoft.com/office/powerpoint/2010/main" val="1316409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812" y="490537"/>
            <a:ext cx="5286375" cy="5876925"/>
          </a:xfrm>
          <a:prstGeom prst="rect">
            <a:avLst/>
          </a:prstGeom>
        </p:spPr>
      </p:pic>
    </p:spTree>
    <p:extLst>
      <p:ext uri="{BB962C8B-B14F-4D97-AF65-F5344CB8AC3E}">
        <p14:creationId xmlns:p14="http://schemas.microsoft.com/office/powerpoint/2010/main" val="3695725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¿Y dónde van todas estas etiquetas?</a:t>
            </a:r>
          </a:p>
        </p:txBody>
      </p:sp>
      <p:sp>
        <p:nvSpPr>
          <p:cNvPr id="3" name="Marcador de contenido 2"/>
          <p:cNvSpPr>
            <a:spLocks noGrp="1"/>
          </p:cNvSpPr>
          <p:nvPr>
            <p:ph idx="1"/>
          </p:nvPr>
        </p:nvSpPr>
        <p:spPr>
          <a:xfrm>
            <a:off x="680321" y="2336872"/>
            <a:ext cx="9613861" cy="4394127"/>
          </a:xfrm>
        </p:spPr>
        <p:txBody>
          <a:bodyPr>
            <a:normAutofit lnSpcReduction="10000"/>
          </a:bodyPr>
          <a:lstStyle/>
          <a:p>
            <a:r>
              <a:rPr lang="es-ES" dirty="0"/>
              <a:t>Las etiquetas se escriben dentro de un documento HTML. </a:t>
            </a:r>
          </a:p>
          <a:p>
            <a:r>
              <a:rPr lang="es-ES" dirty="0"/>
              <a:t>Es necesario entonces, crear un nuevo documento y asignarle al guardar la extensión </a:t>
            </a:r>
            <a:r>
              <a:rPr lang="es-ES" sz="2200" b="1" dirty="0">
                <a:solidFill>
                  <a:srgbClr val="C00000"/>
                </a:solidFill>
                <a:effectLst>
                  <a:outerShdw blurRad="38100" dist="38100" dir="2700000" algn="tl">
                    <a:srgbClr val="000000">
                      <a:alpha val="43137"/>
                    </a:srgbClr>
                  </a:outerShdw>
                </a:effectLst>
              </a:rPr>
              <a:t>.html</a:t>
            </a:r>
            <a:r>
              <a:rPr lang="es-ES" dirty="0"/>
              <a:t>.</a:t>
            </a:r>
          </a:p>
          <a:p>
            <a:r>
              <a:rPr lang="es-ES" dirty="0"/>
              <a:t>Se puede utilizar cualquier editor de texto:</a:t>
            </a:r>
          </a:p>
          <a:p>
            <a:pPr lvl="1"/>
            <a:r>
              <a:rPr lang="es-ES" dirty="0" err="1"/>
              <a:t>Notepad</a:t>
            </a:r>
            <a:r>
              <a:rPr lang="es-ES" dirty="0"/>
              <a:t> (Block de notas de MS - Windows)</a:t>
            </a:r>
          </a:p>
          <a:p>
            <a:pPr lvl="1"/>
            <a:r>
              <a:rPr lang="pt-BR" dirty="0"/>
              <a:t>Sublime </a:t>
            </a:r>
            <a:r>
              <a:rPr lang="pt-BR" dirty="0" err="1"/>
              <a:t>Text</a:t>
            </a:r>
            <a:r>
              <a:rPr lang="pt-BR" dirty="0"/>
              <a:t> </a:t>
            </a:r>
          </a:p>
          <a:p>
            <a:pPr lvl="1"/>
            <a:r>
              <a:rPr lang="pt-BR" dirty="0"/>
              <a:t>VIM</a:t>
            </a:r>
          </a:p>
          <a:p>
            <a:pPr lvl="1"/>
            <a:r>
              <a:rPr lang="pt-BR" dirty="0" err="1"/>
              <a:t>Notepad</a:t>
            </a:r>
            <a:r>
              <a:rPr lang="pt-BR" dirty="0"/>
              <a:t>++</a:t>
            </a:r>
          </a:p>
          <a:p>
            <a:pPr lvl="1"/>
            <a:r>
              <a:rPr lang="pt-BR" dirty="0" err="1"/>
              <a:t>Atom</a:t>
            </a:r>
            <a:endParaRPr lang="pt-BR" dirty="0"/>
          </a:p>
          <a:p>
            <a:pPr lvl="1"/>
            <a:r>
              <a:rPr lang="pt-BR" dirty="0"/>
              <a:t>Visual Studio </a:t>
            </a:r>
            <a:r>
              <a:rPr lang="pt-BR" dirty="0" err="1"/>
              <a:t>Code</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704" y="3306120"/>
            <a:ext cx="4457895" cy="236139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1601" y="4886463"/>
            <a:ext cx="3838861" cy="1689099"/>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8418" y="5299140"/>
            <a:ext cx="3117720" cy="1558860"/>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6528" y="4794170"/>
            <a:ext cx="2527975" cy="1979333"/>
          </a:xfrm>
          <a:prstGeom prst="rect">
            <a:avLst/>
          </a:prstGeom>
        </p:spPr>
      </p:pic>
    </p:spTree>
    <p:extLst>
      <p:ext uri="{BB962C8B-B14F-4D97-AF65-F5344CB8AC3E}">
        <p14:creationId xmlns:p14="http://schemas.microsoft.com/office/powerpoint/2010/main" val="2221730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Pagina inicial</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551" y="2381250"/>
            <a:ext cx="4597400" cy="4006306"/>
          </a:xfrm>
          <a:prstGeom prst="rect">
            <a:avLst/>
          </a:prstGeom>
        </p:spPr>
      </p:pic>
    </p:spTree>
    <p:extLst>
      <p:ext uri="{BB962C8B-B14F-4D97-AF65-F5344CB8AC3E}">
        <p14:creationId xmlns:p14="http://schemas.microsoft.com/office/powerpoint/2010/main" val="1850972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Pagina inicial</a:t>
            </a:r>
          </a:p>
        </p:txBody>
      </p:sp>
      <p:pic>
        <p:nvPicPr>
          <p:cNvPr id="3" name="Imagen 2"/>
          <p:cNvPicPr>
            <a:picLocks noChangeAspect="1"/>
          </p:cNvPicPr>
          <p:nvPr/>
        </p:nvPicPr>
        <p:blipFill>
          <a:blip r:embed="rId2"/>
          <a:stretch>
            <a:fillRect/>
          </a:stretch>
        </p:blipFill>
        <p:spPr>
          <a:xfrm>
            <a:off x="2433061" y="2330450"/>
            <a:ext cx="6108380" cy="4006306"/>
          </a:xfrm>
          <a:prstGeom prst="rect">
            <a:avLst/>
          </a:prstGeom>
        </p:spPr>
      </p:pic>
    </p:spTree>
    <p:extLst>
      <p:ext uri="{BB962C8B-B14F-4D97-AF65-F5344CB8AC3E}">
        <p14:creationId xmlns:p14="http://schemas.microsoft.com/office/powerpoint/2010/main" val="2943577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Código fuente – Inspeccionar elemento</a:t>
            </a:r>
          </a:p>
        </p:txBody>
      </p:sp>
      <p:sp>
        <p:nvSpPr>
          <p:cNvPr id="3" name="Marcador de contenido 2"/>
          <p:cNvSpPr>
            <a:spLocks noGrp="1"/>
          </p:cNvSpPr>
          <p:nvPr>
            <p:ph idx="1"/>
          </p:nvPr>
        </p:nvSpPr>
        <p:spPr/>
        <p:txBody>
          <a:bodyPr/>
          <a:lstStyle/>
          <a:p>
            <a:r>
              <a:rPr lang="es-ES" dirty="0"/>
              <a:t>Ctrl + U</a:t>
            </a:r>
          </a:p>
          <a:p>
            <a:r>
              <a:rPr lang="es-ES" dirty="0"/>
              <a:t>F12</a:t>
            </a:r>
          </a:p>
        </p:txBody>
      </p:sp>
      <p:pic>
        <p:nvPicPr>
          <p:cNvPr id="4" name="Imagen 3"/>
          <p:cNvPicPr>
            <a:picLocks noChangeAspect="1"/>
          </p:cNvPicPr>
          <p:nvPr/>
        </p:nvPicPr>
        <p:blipFill rotWithShape="1">
          <a:blip r:embed="rId3"/>
          <a:srcRect b="54353"/>
          <a:stretch/>
        </p:blipFill>
        <p:spPr>
          <a:xfrm>
            <a:off x="4250569" y="2184473"/>
            <a:ext cx="7829550" cy="1282627"/>
          </a:xfrm>
          <a:prstGeom prst="rect">
            <a:avLst/>
          </a:prstGeom>
        </p:spPr>
      </p:pic>
      <p:pic>
        <p:nvPicPr>
          <p:cNvPr id="5" name="Imagen 4"/>
          <p:cNvPicPr>
            <a:picLocks noChangeAspect="1"/>
          </p:cNvPicPr>
          <p:nvPr/>
        </p:nvPicPr>
        <p:blipFill>
          <a:blip r:embed="rId4"/>
          <a:stretch>
            <a:fillRect/>
          </a:stretch>
        </p:blipFill>
        <p:spPr>
          <a:xfrm>
            <a:off x="678694" y="3690480"/>
            <a:ext cx="11401425" cy="3105150"/>
          </a:xfrm>
          <a:prstGeom prst="rect">
            <a:avLst/>
          </a:prstGeom>
        </p:spPr>
      </p:pic>
    </p:spTree>
    <p:extLst>
      <p:ext uri="{BB962C8B-B14F-4D97-AF65-F5344CB8AC3E}">
        <p14:creationId xmlns:p14="http://schemas.microsoft.com/office/powerpoint/2010/main" val="161475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Desarrollo web</a:t>
            </a:r>
          </a:p>
        </p:txBody>
      </p:sp>
      <p:sp>
        <p:nvSpPr>
          <p:cNvPr id="5" name="Marcador de texto 4"/>
          <p:cNvSpPr>
            <a:spLocks noGrp="1"/>
          </p:cNvSpPr>
          <p:nvPr>
            <p:ph type="body" sz="half" idx="2"/>
          </p:nvPr>
        </p:nvSpPr>
        <p:spPr/>
        <p:txBody>
          <a:bodyPr/>
          <a:lstStyle/>
          <a:p>
            <a:r>
              <a:rPr lang="es-419" dirty="0"/>
              <a:t>H</a:t>
            </a:r>
            <a:r>
              <a:rPr lang="es-ES" dirty="0"/>
              <a:t>TML – CSS - </a:t>
            </a:r>
            <a:r>
              <a:rPr lang="es-ES" dirty="0" err="1"/>
              <a:t>Javascript</a:t>
            </a:r>
            <a:endParaRPr lang="es-ES" dirty="0"/>
          </a:p>
        </p:txBody>
      </p:sp>
      <p:pic>
        <p:nvPicPr>
          <p:cNvPr id="1026" name="Picture 2">
            <a:extLst>
              <a:ext uri="{FF2B5EF4-FFF2-40B4-BE49-F238E27FC236}">
                <a16:creationId xmlns:a16="http://schemas.microsoft.com/office/drawing/2014/main" id="{B27E09ED-D41F-4097-B2FA-37C8114D7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498" y="1076126"/>
            <a:ext cx="459105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front end">
            <a:extLst>
              <a:ext uri="{FF2B5EF4-FFF2-40B4-BE49-F238E27FC236}">
                <a16:creationId xmlns:a16="http://schemas.microsoft.com/office/drawing/2014/main" id="{61577E19-D045-40F8-B4E7-9B44774BB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153" y="1051507"/>
            <a:ext cx="5131541" cy="2685507"/>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a:extLst>
              <a:ext uri="{FF2B5EF4-FFF2-40B4-BE49-F238E27FC236}">
                <a16:creationId xmlns:a16="http://schemas.microsoft.com/office/drawing/2014/main" id="{F452FB26-9116-4549-9CE1-0FC4340DCD4E}"/>
              </a:ext>
            </a:extLst>
          </p:cNvPr>
          <p:cNvSpPr/>
          <p:nvPr/>
        </p:nvSpPr>
        <p:spPr>
          <a:xfrm>
            <a:off x="9092489" y="5124019"/>
            <a:ext cx="2648225" cy="276999"/>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200" dirty="0"/>
              <a:t>https://www.w3schools.com/html/</a:t>
            </a:r>
          </a:p>
        </p:txBody>
      </p:sp>
      <p:sp>
        <p:nvSpPr>
          <p:cNvPr id="15" name="Rectángulo 14">
            <a:extLst>
              <a:ext uri="{FF2B5EF4-FFF2-40B4-BE49-F238E27FC236}">
                <a16:creationId xmlns:a16="http://schemas.microsoft.com/office/drawing/2014/main" id="{B81880E9-8E0E-4296-A1C5-3F886B547197}"/>
              </a:ext>
            </a:extLst>
          </p:cNvPr>
          <p:cNvSpPr/>
          <p:nvPr/>
        </p:nvSpPr>
        <p:spPr>
          <a:xfrm>
            <a:off x="7871000" y="5690013"/>
            <a:ext cx="3869714" cy="276999"/>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200" dirty="0"/>
              <a:t>https://www.tutorialesprogramacionya.com/htmlya/</a:t>
            </a:r>
          </a:p>
        </p:txBody>
      </p:sp>
      <p:sp>
        <p:nvSpPr>
          <p:cNvPr id="16" name="Rectángulo 15">
            <a:extLst>
              <a:ext uri="{FF2B5EF4-FFF2-40B4-BE49-F238E27FC236}">
                <a16:creationId xmlns:a16="http://schemas.microsoft.com/office/drawing/2014/main" id="{6A20256F-B08B-4F4E-B3A7-06704F45A12C}"/>
              </a:ext>
            </a:extLst>
          </p:cNvPr>
          <p:cNvSpPr/>
          <p:nvPr/>
        </p:nvSpPr>
        <p:spPr>
          <a:xfrm>
            <a:off x="7986417" y="5992412"/>
            <a:ext cx="3754297" cy="276999"/>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200" dirty="0"/>
              <a:t>https://www.tutorialesprogramacionya.com/cssya/</a:t>
            </a:r>
          </a:p>
        </p:txBody>
      </p:sp>
      <p:sp>
        <p:nvSpPr>
          <p:cNvPr id="17" name="Rectángulo 16">
            <a:extLst>
              <a:ext uri="{FF2B5EF4-FFF2-40B4-BE49-F238E27FC236}">
                <a16:creationId xmlns:a16="http://schemas.microsoft.com/office/drawing/2014/main" id="{40A8C9F5-E26D-40D0-872E-96F54E6E32C0}"/>
              </a:ext>
            </a:extLst>
          </p:cNvPr>
          <p:cNvSpPr/>
          <p:nvPr/>
        </p:nvSpPr>
        <p:spPr>
          <a:xfrm>
            <a:off x="7986417" y="6293705"/>
            <a:ext cx="3805594" cy="276999"/>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200" dirty="0"/>
              <a:t>https://www.tutorialesprogramacionya.com/phpya/</a:t>
            </a:r>
          </a:p>
        </p:txBody>
      </p:sp>
      <p:sp>
        <p:nvSpPr>
          <p:cNvPr id="18" name="Rectángulo 17">
            <a:extLst>
              <a:ext uri="{FF2B5EF4-FFF2-40B4-BE49-F238E27FC236}">
                <a16:creationId xmlns:a16="http://schemas.microsoft.com/office/drawing/2014/main" id="{7112CCBA-14F2-4327-A6ED-7FE46770155D}"/>
              </a:ext>
            </a:extLst>
          </p:cNvPr>
          <p:cNvSpPr/>
          <p:nvPr/>
        </p:nvSpPr>
        <p:spPr>
          <a:xfrm>
            <a:off x="8379153" y="5413014"/>
            <a:ext cx="3361561" cy="276999"/>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200" dirty="0"/>
              <a:t>https://www.w3schools.com/php/default.asp</a:t>
            </a:r>
          </a:p>
        </p:txBody>
      </p:sp>
    </p:spTree>
    <p:extLst>
      <p:ext uri="{BB962C8B-B14F-4D97-AF65-F5344CB8AC3E}">
        <p14:creationId xmlns:p14="http://schemas.microsoft.com/office/powerpoint/2010/main" val="105568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Meta Charset</a:t>
            </a:r>
            <a:endParaRPr lang="es-ES" dirty="0"/>
          </a:p>
        </p:txBody>
      </p:sp>
      <p:sp>
        <p:nvSpPr>
          <p:cNvPr id="3" name="Marcador de contenido 2"/>
          <p:cNvSpPr>
            <a:spLocks noGrp="1"/>
          </p:cNvSpPr>
          <p:nvPr>
            <p:ph idx="1"/>
          </p:nvPr>
        </p:nvSpPr>
        <p:spPr/>
        <p:txBody>
          <a:bodyPr>
            <a:normAutofit fontScale="62500" lnSpcReduction="20000"/>
          </a:bodyPr>
          <a:lstStyle/>
          <a:p>
            <a:r>
              <a:rPr lang="es-ES" dirty="0"/>
              <a:t>El elemento meta con atributo charset en un documento HTML está el destinado a indicar la codificación de caracteres utilizada (charset). En HTML5 tiene la sintaxis:</a:t>
            </a:r>
          </a:p>
          <a:p>
            <a:endParaRPr lang="es-ES" dirty="0"/>
          </a:p>
          <a:p>
            <a:pPr marL="0" indent="0">
              <a:buNone/>
            </a:pPr>
            <a:r>
              <a:rPr lang="es-ES" b="1" dirty="0">
                <a:solidFill>
                  <a:srgbClr val="C00000"/>
                </a:solidFill>
                <a:effectLst>
                  <a:outerShdw blurRad="38100" dist="38100" dir="2700000" algn="tl">
                    <a:srgbClr val="000000">
                      <a:alpha val="43137"/>
                    </a:srgbClr>
                  </a:outerShdw>
                </a:effectLst>
              </a:rPr>
              <a:t>&lt;meta charset="identificador-juego-de-caracteres"&gt;</a:t>
            </a:r>
          </a:p>
          <a:p>
            <a:endParaRPr lang="es-ES" dirty="0"/>
          </a:p>
          <a:p>
            <a:r>
              <a:rPr lang="es-ES" dirty="0"/>
              <a:t>Por ejemplo, si se utiliza la codificación UTF-8 (estándar Unicode):</a:t>
            </a:r>
          </a:p>
          <a:p>
            <a:endParaRPr lang="es-ES" dirty="0"/>
          </a:p>
          <a:p>
            <a:pPr marL="0" indent="0">
              <a:buNone/>
            </a:pPr>
            <a:r>
              <a:rPr lang="es-ES" b="1" dirty="0">
                <a:solidFill>
                  <a:srgbClr val="C00000"/>
                </a:solidFill>
                <a:effectLst>
                  <a:outerShdw blurRad="38100" dist="38100" dir="2700000" algn="tl">
                    <a:srgbClr val="000000">
                      <a:alpha val="43137"/>
                    </a:srgbClr>
                  </a:outerShdw>
                </a:effectLst>
              </a:rPr>
              <a:t>&lt;meta charset="utf-8"&gt;</a:t>
            </a:r>
          </a:p>
          <a:p>
            <a:pPr marL="0" indent="0">
              <a:buNone/>
            </a:pPr>
            <a:endParaRPr lang="es-ES" b="1" dirty="0">
              <a:solidFill>
                <a:srgbClr val="C00000"/>
              </a:solidFill>
              <a:effectLst>
                <a:outerShdw blurRad="38100" dist="38100" dir="2700000" algn="tl">
                  <a:srgbClr val="000000">
                    <a:alpha val="43137"/>
                  </a:srgbClr>
                </a:outerShdw>
              </a:effectLst>
            </a:endParaRPr>
          </a:p>
          <a:p>
            <a:r>
              <a:rPr lang="es-ES" dirty="0"/>
              <a:t>Se ubica dentro de la etiqueta </a:t>
            </a:r>
            <a:r>
              <a:rPr lang="es-ES" b="1" dirty="0">
                <a:solidFill>
                  <a:srgbClr val="C00000"/>
                </a:solidFill>
                <a:effectLst>
                  <a:outerShdw blurRad="38100" dist="38100" dir="2700000" algn="tl">
                    <a:srgbClr val="000000">
                      <a:alpha val="43137"/>
                    </a:srgbClr>
                  </a:outerShdw>
                </a:effectLst>
              </a:rPr>
              <a:t>&lt;head&gt;</a:t>
            </a:r>
          </a:p>
        </p:txBody>
      </p:sp>
      <p:pic>
        <p:nvPicPr>
          <p:cNvPr id="4" name="Imagen 3"/>
          <p:cNvPicPr>
            <a:picLocks noChangeAspect="1"/>
          </p:cNvPicPr>
          <p:nvPr/>
        </p:nvPicPr>
        <p:blipFill>
          <a:blip r:embed="rId3"/>
          <a:stretch>
            <a:fillRect/>
          </a:stretch>
        </p:blipFill>
        <p:spPr>
          <a:xfrm>
            <a:off x="5886450" y="5237158"/>
            <a:ext cx="4654350" cy="1201738"/>
          </a:xfrm>
          <a:prstGeom prst="rect">
            <a:avLst/>
          </a:prstGeom>
        </p:spPr>
      </p:pic>
    </p:spTree>
    <p:extLst>
      <p:ext uri="{BB962C8B-B14F-4D97-AF65-F5344CB8AC3E}">
        <p14:creationId xmlns:p14="http://schemas.microsoft.com/office/powerpoint/2010/main" val="3883961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Cuerpo</a:t>
            </a:r>
          </a:p>
        </p:txBody>
      </p:sp>
      <p:sp>
        <p:nvSpPr>
          <p:cNvPr id="3" name="Marcador de contenido 2"/>
          <p:cNvSpPr>
            <a:spLocks noGrp="1"/>
          </p:cNvSpPr>
          <p:nvPr>
            <p:ph idx="1"/>
          </p:nvPr>
        </p:nvSpPr>
        <p:spPr/>
        <p:txBody>
          <a:bodyPr>
            <a:normAutofit/>
          </a:bodyPr>
          <a:lstStyle/>
          <a:p>
            <a:r>
              <a:rPr lang="es-ES" dirty="0"/>
              <a:t>El Elemento HTML </a:t>
            </a:r>
            <a:r>
              <a:rPr lang="es-ES" sz="2200" b="1" dirty="0">
                <a:solidFill>
                  <a:srgbClr val="C00000"/>
                </a:solidFill>
                <a:effectLst>
                  <a:outerShdw blurRad="38100" dist="38100" dir="2700000" algn="tl">
                    <a:srgbClr val="000000">
                      <a:alpha val="43137"/>
                    </a:srgbClr>
                  </a:outerShdw>
                </a:effectLst>
              </a:rPr>
              <a:t>&lt;body&gt; </a:t>
            </a:r>
            <a:r>
              <a:rPr lang="es-ES" dirty="0"/>
              <a:t>representa el contenido de un documento HTML. Sólo puede haber un elemento </a:t>
            </a:r>
            <a:r>
              <a:rPr lang="es-ES" sz="2200" b="1" dirty="0">
                <a:solidFill>
                  <a:srgbClr val="C00000"/>
                </a:solidFill>
                <a:effectLst>
                  <a:outerShdw blurRad="38100" dist="38100" dir="2700000" algn="tl">
                    <a:srgbClr val="000000">
                      <a:alpha val="43137"/>
                    </a:srgbClr>
                  </a:outerShdw>
                </a:effectLst>
              </a:rPr>
              <a:t>&lt;body&gt; </a:t>
            </a:r>
            <a:r>
              <a:rPr lang="es-ES" dirty="0"/>
              <a:t>en un documento.</a:t>
            </a:r>
          </a:p>
          <a:p>
            <a:r>
              <a:rPr lang="es-ES" dirty="0"/>
              <a:t>Dentro de la etiqueta &lt;body&gt; se pueden agregar diferentes atributos, pero en HTML5 se ha desaprobado el uso de estos atributos y esto se tiene que indicar con </a:t>
            </a:r>
            <a:r>
              <a:rPr lang="es-ES" b="1" dirty="0"/>
              <a:t>CSS</a:t>
            </a:r>
            <a:r>
              <a:rPr lang="es-ES" dirty="0"/>
              <a:t>, este hecho no significa que no funcionen, de hecho se pueden usar y funciona pero siempre es recomendable ajustarse a los estándares, por compatibilidad.</a:t>
            </a:r>
          </a:p>
        </p:txBody>
      </p:sp>
    </p:spTree>
    <p:extLst>
      <p:ext uri="{BB962C8B-B14F-4D97-AF65-F5344CB8AC3E}">
        <p14:creationId xmlns:p14="http://schemas.microsoft.com/office/powerpoint/2010/main" val="4056175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Cuerpo</a:t>
            </a:r>
          </a:p>
        </p:txBody>
      </p:sp>
      <p:sp>
        <p:nvSpPr>
          <p:cNvPr id="3" name="Marcador de contenido 2"/>
          <p:cNvSpPr>
            <a:spLocks noGrp="1"/>
          </p:cNvSpPr>
          <p:nvPr>
            <p:ph idx="1"/>
          </p:nvPr>
        </p:nvSpPr>
        <p:spPr>
          <a:xfrm>
            <a:off x="680321" y="2336873"/>
            <a:ext cx="9613861" cy="1295327"/>
          </a:xfrm>
        </p:spPr>
        <p:txBody>
          <a:bodyPr>
            <a:normAutofit fontScale="92500"/>
          </a:bodyPr>
          <a:lstStyle/>
          <a:p>
            <a:r>
              <a:rPr lang="es-ES" dirty="0"/>
              <a:t>Lista de los atributos que pueden ir dentro de la etiqueta </a:t>
            </a:r>
            <a:r>
              <a:rPr lang="es-ES" sz="2200" b="1" dirty="0">
                <a:solidFill>
                  <a:srgbClr val="C00000"/>
                </a:solidFill>
                <a:effectLst>
                  <a:outerShdw blurRad="38100" dist="38100" dir="2700000" algn="tl">
                    <a:srgbClr val="000000">
                      <a:alpha val="43137"/>
                    </a:srgbClr>
                  </a:outerShdw>
                </a:effectLst>
              </a:rPr>
              <a:t>&lt;body&gt;</a:t>
            </a:r>
            <a:r>
              <a:rPr lang="es-ES" dirty="0"/>
              <a:t>, sin embargo la recomendación es utilizar </a:t>
            </a:r>
            <a:r>
              <a:rPr lang="es-ES" b="1" dirty="0"/>
              <a:t>CSS</a:t>
            </a:r>
            <a:r>
              <a:rPr lang="es-ES" dirty="0"/>
              <a:t> y seguir los nuevos estándares de la W3C.</a:t>
            </a:r>
          </a:p>
          <a:p>
            <a:endParaRPr lang="es-ES" dirty="0"/>
          </a:p>
        </p:txBody>
      </p:sp>
      <p:sp>
        <p:nvSpPr>
          <p:cNvPr id="4" name="Marcador de contenido 4"/>
          <p:cNvSpPr txBox="1">
            <a:spLocks/>
          </p:cNvSpPr>
          <p:nvPr/>
        </p:nvSpPr>
        <p:spPr>
          <a:xfrm>
            <a:off x="680321" y="3810073"/>
            <a:ext cx="4698358" cy="253992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s-ES" b="1" dirty="0"/>
              <a:t>background</a:t>
            </a:r>
            <a:r>
              <a:rPr lang="es-ES" dirty="0"/>
              <a:t> - Para especificar una imagen de fondo</a:t>
            </a:r>
          </a:p>
          <a:p>
            <a:pPr marL="0" indent="0">
              <a:buNone/>
            </a:pPr>
            <a:r>
              <a:rPr lang="es-ES" dirty="0"/>
              <a:t>&lt;body background="imagen.jpg"&gt;</a:t>
            </a:r>
          </a:p>
          <a:p>
            <a:endParaRPr lang="es-ES" dirty="0"/>
          </a:p>
          <a:p>
            <a:r>
              <a:rPr lang="es-ES" b="1" dirty="0"/>
              <a:t>bgcolor</a:t>
            </a:r>
            <a:r>
              <a:rPr lang="es-ES" dirty="0"/>
              <a:t> - Para especificar un color de fondo</a:t>
            </a:r>
          </a:p>
          <a:p>
            <a:pPr marL="0" indent="0">
              <a:buNone/>
            </a:pPr>
            <a:r>
              <a:rPr lang="es-ES" dirty="0"/>
              <a:t>&lt;body bgcolor="color"&gt;</a:t>
            </a:r>
          </a:p>
          <a:p>
            <a:endParaRPr lang="es-ES" dirty="0"/>
          </a:p>
          <a:p>
            <a:r>
              <a:rPr lang="es-ES" b="1" dirty="0"/>
              <a:t>link</a:t>
            </a:r>
            <a:r>
              <a:rPr lang="es-ES" dirty="0"/>
              <a:t> - Para especificar el color de los enlaces no visitados</a:t>
            </a:r>
          </a:p>
          <a:p>
            <a:pPr marL="0" indent="0">
              <a:buNone/>
            </a:pPr>
            <a:r>
              <a:rPr lang="es-ES" dirty="0"/>
              <a:t>&lt;body link="color"&gt;</a:t>
            </a:r>
          </a:p>
        </p:txBody>
      </p:sp>
      <p:sp>
        <p:nvSpPr>
          <p:cNvPr id="5" name="Marcador de contenido 5"/>
          <p:cNvSpPr txBox="1">
            <a:spLocks/>
          </p:cNvSpPr>
          <p:nvPr/>
        </p:nvSpPr>
        <p:spPr>
          <a:xfrm>
            <a:off x="5594124" y="3810073"/>
            <a:ext cx="4700058" cy="25399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s-ES" sz="1300" b="1" dirty="0"/>
              <a:t>alink</a:t>
            </a:r>
            <a:r>
              <a:rPr lang="es-ES" sz="1300" dirty="0"/>
              <a:t> - Para especificar el color de un enlace activo</a:t>
            </a:r>
          </a:p>
          <a:p>
            <a:pPr marL="0" indent="0">
              <a:buNone/>
            </a:pPr>
            <a:r>
              <a:rPr lang="es-ES" sz="1300" dirty="0"/>
              <a:t>&lt;body alink="color"&gt;</a:t>
            </a:r>
          </a:p>
          <a:p>
            <a:endParaRPr lang="es-ES" sz="1300" dirty="0"/>
          </a:p>
          <a:p>
            <a:r>
              <a:rPr lang="es-ES" sz="1300" b="1" dirty="0"/>
              <a:t>vlink</a:t>
            </a:r>
            <a:r>
              <a:rPr lang="es-ES" sz="1300" dirty="0"/>
              <a:t> - Para especificar el color de los enlaces visitados</a:t>
            </a:r>
          </a:p>
          <a:p>
            <a:pPr marL="0" indent="0">
              <a:buNone/>
            </a:pPr>
            <a:r>
              <a:rPr lang="es-ES" sz="1300" dirty="0"/>
              <a:t>&lt;body vlink="color"&gt;</a:t>
            </a:r>
          </a:p>
          <a:p>
            <a:endParaRPr lang="es-ES" sz="1300" dirty="0"/>
          </a:p>
          <a:p>
            <a:r>
              <a:rPr lang="es-ES" sz="1300" b="1" dirty="0"/>
              <a:t>text</a:t>
            </a:r>
            <a:r>
              <a:rPr lang="es-ES" sz="1300" dirty="0"/>
              <a:t> - Para especificar el color del texto de la página</a:t>
            </a:r>
          </a:p>
          <a:p>
            <a:pPr marL="0" indent="0">
              <a:buNone/>
            </a:pPr>
            <a:r>
              <a:rPr lang="es-ES" sz="1300" dirty="0"/>
              <a:t>&lt;body text="color"&gt;</a:t>
            </a:r>
          </a:p>
        </p:txBody>
      </p:sp>
    </p:spTree>
    <p:extLst>
      <p:ext uri="{BB962C8B-B14F-4D97-AF65-F5344CB8AC3E}">
        <p14:creationId xmlns:p14="http://schemas.microsoft.com/office/powerpoint/2010/main" val="3185492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Colores</a:t>
            </a:r>
            <a:r>
              <a:rPr lang="en-US" dirty="0"/>
              <a:t> HTML - Hexadecimal</a:t>
            </a:r>
            <a:endParaRPr lang="es-ES" dirty="0"/>
          </a:p>
        </p:txBody>
      </p:sp>
      <p:sp>
        <p:nvSpPr>
          <p:cNvPr id="3" name="Marcador de contenido 2"/>
          <p:cNvSpPr>
            <a:spLocks noGrp="1"/>
          </p:cNvSpPr>
          <p:nvPr>
            <p:ph idx="1"/>
          </p:nvPr>
        </p:nvSpPr>
        <p:spPr/>
        <p:txBody>
          <a:bodyPr>
            <a:normAutofit fontScale="92500" lnSpcReduction="10000"/>
          </a:bodyPr>
          <a:lstStyle/>
          <a:p>
            <a:r>
              <a:rPr lang="es-ES" dirty="0"/>
              <a:t>En HTML se puede agregar color a elementos visibles como textos, enlaces, bordes, formularios, etc.</a:t>
            </a:r>
          </a:p>
          <a:p>
            <a:endParaRPr lang="es-ES" dirty="0"/>
          </a:p>
          <a:p>
            <a:r>
              <a:rPr lang="es-ES" dirty="0"/>
              <a:t>Un color en HTML se puede expresar de dos maneras:</a:t>
            </a:r>
          </a:p>
          <a:p>
            <a:endParaRPr lang="es-ES" dirty="0"/>
          </a:p>
          <a:p>
            <a:pPr lvl="1"/>
            <a:r>
              <a:rPr lang="es-ES" dirty="0"/>
              <a:t>Con el nombre del color en inglés</a:t>
            </a:r>
          </a:p>
          <a:p>
            <a:pPr lvl="1"/>
            <a:endParaRPr lang="es-ES" dirty="0"/>
          </a:p>
          <a:p>
            <a:pPr lvl="1"/>
            <a:r>
              <a:rPr lang="es-ES" dirty="0"/>
              <a:t>Con un numero hexadecimal de seis dígitos</a:t>
            </a:r>
          </a:p>
        </p:txBody>
      </p:sp>
    </p:spTree>
    <p:extLst>
      <p:ext uri="{BB962C8B-B14F-4D97-AF65-F5344CB8AC3E}">
        <p14:creationId xmlns:p14="http://schemas.microsoft.com/office/powerpoint/2010/main" val="4069326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Colores</a:t>
            </a:r>
            <a:r>
              <a:rPr lang="en-US" dirty="0"/>
              <a:t> HTML - Hexadecimal</a:t>
            </a:r>
            <a:endParaRPr lang="es-ES" dirty="0"/>
          </a:p>
        </p:txBody>
      </p:sp>
      <p:sp>
        <p:nvSpPr>
          <p:cNvPr id="3" name="Marcador de contenido 2"/>
          <p:cNvSpPr>
            <a:spLocks noGrp="1"/>
          </p:cNvSpPr>
          <p:nvPr>
            <p:ph idx="1"/>
          </p:nvPr>
        </p:nvSpPr>
        <p:spPr/>
        <p:txBody>
          <a:bodyPr>
            <a:normAutofit fontScale="77500" lnSpcReduction="20000"/>
          </a:bodyPr>
          <a:lstStyle/>
          <a:p>
            <a:r>
              <a:rPr lang="es-ES" dirty="0"/>
              <a:t>Con el nombre del color en inglés</a:t>
            </a:r>
          </a:p>
          <a:p>
            <a:r>
              <a:rPr lang="es-ES" dirty="0"/>
              <a:t>	</a:t>
            </a:r>
          </a:p>
          <a:p>
            <a:pPr lvl="1"/>
            <a:endParaRPr lang="es-ES" dirty="0"/>
          </a:p>
          <a:p>
            <a:pPr lvl="1"/>
            <a:endParaRPr lang="es-ES" dirty="0"/>
          </a:p>
          <a:p>
            <a:pPr lvl="1"/>
            <a:endParaRPr lang="es-ES" dirty="0"/>
          </a:p>
          <a:p>
            <a:r>
              <a:rPr lang="es-ES" dirty="0"/>
              <a:t>Con un numero hexadecimal de seis dígitos</a:t>
            </a:r>
          </a:p>
          <a:p>
            <a:pPr lvl="2"/>
            <a:r>
              <a:rPr lang="es-ES" dirty="0"/>
              <a:t>Par de dígitos para la paleta de colores RGB (</a:t>
            </a:r>
            <a:r>
              <a:rPr lang="es-ES" dirty="0">
                <a:solidFill>
                  <a:srgbClr val="FF0000"/>
                </a:solidFill>
              </a:rPr>
              <a:t>Red</a:t>
            </a:r>
            <a:r>
              <a:rPr lang="es-ES" dirty="0"/>
              <a:t>, </a:t>
            </a:r>
            <a:r>
              <a:rPr lang="es-ES" dirty="0">
                <a:solidFill>
                  <a:srgbClr val="00B050"/>
                </a:solidFill>
              </a:rPr>
              <a:t>Green</a:t>
            </a:r>
            <a:r>
              <a:rPr lang="es-ES" dirty="0"/>
              <a:t>, </a:t>
            </a:r>
            <a:r>
              <a:rPr lang="es-ES" dirty="0">
                <a:solidFill>
                  <a:srgbClr val="00B0F0"/>
                </a:solidFill>
              </a:rPr>
              <a:t>Blue</a:t>
            </a:r>
            <a:r>
              <a:rPr lang="es-ES" dirty="0"/>
              <a:t>)</a:t>
            </a:r>
          </a:p>
          <a:p>
            <a:pPr lvl="2"/>
            <a:r>
              <a:rPr lang="en-US" b="1" dirty="0">
                <a:solidFill>
                  <a:srgbClr val="FF0000"/>
                </a:solidFill>
              </a:rPr>
              <a:t>#FF0000</a:t>
            </a:r>
            <a:r>
              <a:rPr lang="en-US" dirty="0">
                <a:solidFill>
                  <a:srgbClr val="FF0000"/>
                </a:solidFill>
              </a:rPr>
              <a:t> </a:t>
            </a:r>
          </a:p>
          <a:p>
            <a:pPr lvl="2"/>
            <a:r>
              <a:rPr lang="en-US" b="1" dirty="0">
                <a:solidFill>
                  <a:srgbClr val="00B050"/>
                </a:solidFill>
              </a:rPr>
              <a:t>#00FF00</a:t>
            </a:r>
          </a:p>
          <a:p>
            <a:pPr lvl="2"/>
            <a:r>
              <a:rPr lang="en-US" b="1" dirty="0">
                <a:solidFill>
                  <a:srgbClr val="00B0F0"/>
                </a:solidFill>
              </a:rPr>
              <a:t>#0000FF</a:t>
            </a:r>
          </a:p>
          <a:p>
            <a:pPr lvl="2"/>
            <a:r>
              <a:rPr lang="en-US" b="1" dirty="0">
                <a:solidFill>
                  <a:srgbClr val="C3F1FF"/>
                </a:solidFill>
              </a:rPr>
              <a:t>#CCEEFF</a:t>
            </a:r>
            <a:endParaRPr lang="es-ES" dirty="0">
              <a:solidFill>
                <a:srgbClr val="C3F1FF"/>
              </a:solidFill>
            </a:endParaRPr>
          </a:p>
        </p:txBody>
      </p:sp>
      <p:sp>
        <p:nvSpPr>
          <p:cNvPr id="4" name="Rectángulo 3"/>
          <p:cNvSpPr/>
          <p:nvPr/>
        </p:nvSpPr>
        <p:spPr>
          <a:xfrm>
            <a:off x="6349118" y="6438896"/>
            <a:ext cx="5842882" cy="369332"/>
          </a:xfrm>
          <a:prstGeom prst="rect">
            <a:avLst/>
          </a:prstGeom>
        </p:spPr>
        <p:txBody>
          <a:bodyPr wrap="none">
            <a:spAutoFit/>
          </a:bodyPr>
          <a:lstStyle/>
          <a:p>
            <a:r>
              <a:rPr lang="es-ES" dirty="0"/>
              <a:t>https://www.w3schools.com/colors/colors_names.asp</a:t>
            </a:r>
          </a:p>
        </p:txBody>
      </p:sp>
      <p:sp>
        <p:nvSpPr>
          <p:cNvPr id="5" name="Rectángulo 4"/>
          <p:cNvSpPr/>
          <p:nvPr/>
        </p:nvSpPr>
        <p:spPr>
          <a:xfrm>
            <a:off x="1155700" y="2725057"/>
            <a:ext cx="6096000" cy="2308324"/>
          </a:xfrm>
          <a:prstGeom prst="rect">
            <a:avLst/>
          </a:prstGeom>
        </p:spPr>
        <p:txBody>
          <a:bodyPr numCol="2">
            <a:spAutoFit/>
          </a:bodyPr>
          <a:lstStyle/>
          <a:p>
            <a:pPr marL="742950" lvl="1" indent="-285750">
              <a:buFont typeface="Arial" panose="020B0604020202020204" pitchFamily="34" charset="0"/>
              <a:buChar char="•"/>
            </a:pPr>
            <a:r>
              <a:rPr lang="es-ES" dirty="0"/>
              <a:t>Red</a:t>
            </a:r>
          </a:p>
          <a:p>
            <a:pPr marL="742950" lvl="1" indent="-285750">
              <a:buFont typeface="Arial" panose="020B0604020202020204" pitchFamily="34" charset="0"/>
              <a:buChar char="•"/>
            </a:pPr>
            <a:r>
              <a:rPr lang="es-ES" dirty="0"/>
              <a:t>Blue</a:t>
            </a:r>
          </a:p>
          <a:p>
            <a:pPr marL="742950" lvl="1" indent="-285750">
              <a:buFont typeface="Arial" panose="020B0604020202020204" pitchFamily="34" charset="0"/>
              <a:buChar char="•"/>
            </a:pPr>
            <a:r>
              <a:rPr lang="es-ES" dirty="0"/>
              <a:t>Orange</a:t>
            </a:r>
          </a:p>
          <a:p>
            <a:pPr marL="742950" lvl="1" indent="-285750">
              <a:buFont typeface="Arial" panose="020B0604020202020204" pitchFamily="34" charset="0"/>
              <a:buChar char="•"/>
            </a:pPr>
            <a:r>
              <a:rPr lang="es-ES" dirty="0"/>
              <a:t>Gray</a:t>
            </a:r>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r>
              <a:rPr lang="es-ES" dirty="0"/>
              <a:t>Tomato</a:t>
            </a:r>
          </a:p>
          <a:p>
            <a:pPr marL="742950" lvl="1" indent="-285750">
              <a:buFont typeface="Arial" panose="020B0604020202020204" pitchFamily="34" charset="0"/>
              <a:buChar char="•"/>
            </a:pPr>
            <a:r>
              <a:rPr lang="es-ES" dirty="0"/>
              <a:t>DodgerBlue</a:t>
            </a:r>
          </a:p>
          <a:p>
            <a:pPr marL="742950" lvl="1" indent="-285750">
              <a:buFont typeface="Arial" panose="020B0604020202020204" pitchFamily="34" charset="0"/>
              <a:buChar char="•"/>
            </a:pPr>
            <a:r>
              <a:rPr lang="es-ES" dirty="0"/>
              <a:t>MediumSeaGreen</a:t>
            </a:r>
          </a:p>
          <a:p>
            <a:pPr marL="742950" lvl="1" indent="-285750">
              <a:buFont typeface="Arial" panose="020B0604020202020204" pitchFamily="34" charset="0"/>
              <a:buChar char="•"/>
            </a:pPr>
            <a:r>
              <a:rPr lang="es-ES" dirty="0" err="1"/>
              <a:t>SlateBlue</a:t>
            </a:r>
            <a:endParaRPr lang="es-ES" dirty="0"/>
          </a:p>
        </p:txBody>
      </p:sp>
    </p:spTree>
    <p:extLst>
      <p:ext uri="{BB962C8B-B14F-4D97-AF65-F5344CB8AC3E}">
        <p14:creationId xmlns:p14="http://schemas.microsoft.com/office/powerpoint/2010/main" val="3017174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Salto de </a:t>
            </a:r>
            <a:r>
              <a:rPr lang="es-ES" dirty="0"/>
              <a:t>línea</a:t>
            </a:r>
          </a:p>
        </p:txBody>
      </p:sp>
      <p:sp>
        <p:nvSpPr>
          <p:cNvPr id="3" name="Marcador de contenido 2"/>
          <p:cNvSpPr>
            <a:spLocks noGrp="1"/>
          </p:cNvSpPr>
          <p:nvPr>
            <p:ph idx="1"/>
          </p:nvPr>
        </p:nvSpPr>
        <p:spPr/>
        <p:txBody>
          <a:bodyPr>
            <a:normAutofit fontScale="85000" lnSpcReduction="20000"/>
          </a:bodyPr>
          <a:lstStyle/>
          <a:p>
            <a:r>
              <a:rPr lang="es-ES" dirty="0"/>
              <a:t>Todo el texto que disponemos en el cuerpo de la página aparece en la misma línea, no importa si cuando digitamos el contenido de la página disponemos cada palabra en una línea distinta (es decir un navegador no tiene en cuenta la tecla ENTER).</a:t>
            </a:r>
          </a:p>
          <a:p>
            <a:endParaRPr lang="es-ES" dirty="0"/>
          </a:p>
          <a:p>
            <a:r>
              <a:rPr lang="es-ES" dirty="0"/>
              <a:t>Para indicarle al navegador que queremos que continúe en la próxima línea debemos hacerlo con el elemento HTML </a:t>
            </a:r>
            <a:r>
              <a:rPr lang="es-ES" b="1" dirty="0">
                <a:solidFill>
                  <a:srgbClr val="C00000"/>
                </a:solidFill>
                <a:effectLst>
                  <a:outerShdw blurRad="38100" dist="38100" dir="2700000" algn="tl">
                    <a:srgbClr val="000000">
                      <a:alpha val="43137"/>
                    </a:srgbClr>
                  </a:outerShdw>
                </a:effectLst>
              </a:rPr>
              <a:t>&lt;br&gt;</a:t>
            </a:r>
            <a:r>
              <a:rPr lang="es-ES" dirty="0"/>
              <a:t>.</a:t>
            </a:r>
            <a:endParaRPr lang="es-ES" b="1" dirty="0">
              <a:solidFill>
                <a:srgbClr val="C00000"/>
              </a:solidFill>
              <a:effectLst>
                <a:outerShdw blurRad="38100" dist="38100" dir="2700000" algn="tl">
                  <a:srgbClr val="000000">
                    <a:alpha val="43137"/>
                  </a:srgbClr>
                </a:outerShdw>
              </a:effectLst>
            </a:endParaRPr>
          </a:p>
          <a:p>
            <a:endParaRPr lang="es-ES" dirty="0"/>
          </a:p>
          <a:p>
            <a:r>
              <a:rPr lang="es-ES" dirty="0"/>
              <a:t>Cuando aparece la marca </a:t>
            </a:r>
            <a:r>
              <a:rPr lang="es-ES" b="1" dirty="0">
                <a:solidFill>
                  <a:srgbClr val="C00000"/>
                </a:solidFill>
                <a:effectLst>
                  <a:outerShdw blurRad="38100" dist="38100" dir="2700000" algn="tl">
                    <a:srgbClr val="000000">
                      <a:alpha val="43137"/>
                    </a:srgbClr>
                  </a:outerShdw>
                </a:effectLst>
              </a:rPr>
              <a:t>&lt;br&gt; </a:t>
            </a:r>
            <a:r>
              <a:rPr lang="es-ES" dirty="0"/>
              <a:t>el navegador continúa con el texto en la línea siguiente. Es uno de los pocos elementos HTML que no tiene marca de cerrado</a:t>
            </a:r>
          </a:p>
        </p:txBody>
      </p:sp>
    </p:spTree>
    <p:extLst>
      <p:ext uri="{BB962C8B-B14F-4D97-AF65-F5344CB8AC3E}">
        <p14:creationId xmlns:p14="http://schemas.microsoft.com/office/powerpoint/2010/main" val="1394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Salto de </a:t>
            </a:r>
            <a:r>
              <a:rPr lang="es-ES" dirty="0"/>
              <a:t>línea</a:t>
            </a:r>
          </a:p>
        </p:txBody>
      </p:sp>
      <p:pic>
        <p:nvPicPr>
          <p:cNvPr id="5" name="Imagen 4"/>
          <p:cNvPicPr>
            <a:picLocks noChangeAspect="1"/>
          </p:cNvPicPr>
          <p:nvPr/>
        </p:nvPicPr>
        <p:blipFill>
          <a:blip r:embed="rId2"/>
          <a:stretch>
            <a:fillRect/>
          </a:stretch>
        </p:blipFill>
        <p:spPr>
          <a:xfrm>
            <a:off x="2066998" y="2433637"/>
            <a:ext cx="6840506" cy="3636963"/>
          </a:xfrm>
          <a:prstGeom prst="rect">
            <a:avLst/>
          </a:prstGeom>
        </p:spPr>
      </p:pic>
    </p:spTree>
    <p:extLst>
      <p:ext uri="{BB962C8B-B14F-4D97-AF65-F5344CB8AC3E}">
        <p14:creationId xmlns:p14="http://schemas.microsoft.com/office/powerpoint/2010/main" val="164204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Párrafo</a:t>
            </a:r>
          </a:p>
        </p:txBody>
      </p:sp>
      <p:sp>
        <p:nvSpPr>
          <p:cNvPr id="3" name="Marcador de contenido 2"/>
          <p:cNvSpPr>
            <a:spLocks noGrp="1"/>
          </p:cNvSpPr>
          <p:nvPr>
            <p:ph idx="1"/>
          </p:nvPr>
        </p:nvSpPr>
        <p:spPr/>
        <p:txBody>
          <a:bodyPr/>
          <a:lstStyle/>
          <a:p>
            <a:r>
              <a:rPr lang="es-ES" dirty="0"/>
              <a:t>Un párrafo es una oración o conjunto de oraciones referentes a un mismo tema. Todo lo que encerremos entre las marcas </a:t>
            </a:r>
            <a:r>
              <a:rPr lang="es-ES" sz="2200" b="1" dirty="0">
                <a:solidFill>
                  <a:srgbClr val="C00000"/>
                </a:solidFill>
                <a:effectLst>
                  <a:outerShdw blurRad="38100" dist="38100" dir="2700000" algn="tl">
                    <a:srgbClr val="000000">
                      <a:alpha val="43137"/>
                    </a:srgbClr>
                  </a:outerShdw>
                </a:effectLst>
              </a:rPr>
              <a:t>&lt;p&gt;</a:t>
            </a:r>
            <a:r>
              <a:rPr lang="es-ES" dirty="0"/>
              <a:t> y </a:t>
            </a:r>
            <a:r>
              <a:rPr lang="es-ES" sz="2200" b="1" dirty="0">
                <a:solidFill>
                  <a:srgbClr val="C00000"/>
                </a:solidFill>
                <a:effectLst>
                  <a:outerShdw blurRad="38100" dist="38100" dir="2700000" algn="tl">
                    <a:srgbClr val="000000">
                      <a:alpha val="43137"/>
                    </a:srgbClr>
                  </a:outerShdw>
                </a:effectLst>
              </a:rPr>
              <a:t>&lt;/p&gt;</a:t>
            </a:r>
            <a:r>
              <a:rPr lang="es-ES" dirty="0"/>
              <a:t> aparecerá separado por un espacio con respecto al próximo párrafo.</a:t>
            </a:r>
          </a:p>
          <a:p>
            <a:endParaRPr lang="es-ES" dirty="0"/>
          </a:p>
          <a:p>
            <a:r>
              <a:rPr lang="es-ES" dirty="0"/>
              <a:t> Dentro de un párrafo puede haber saltos de línea </a:t>
            </a:r>
            <a:r>
              <a:rPr lang="es-ES" sz="2200" b="1" dirty="0">
                <a:solidFill>
                  <a:srgbClr val="C00000"/>
                </a:solidFill>
                <a:effectLst>
                  <a:outerShdw blurRad="38100" dist="38100" dir="2700000" algn="tl">
                    <a:srgbClr val="000000">
                      <a:alpha val="43137"/>
                    </a:srgbClr>
                  </a:outerShdw>
                </a:effectLst>
              </a:rPr>
              <a:t>&lt;br&gt;</a:t>
            </a:r>
            <a:r>
              <a:rPr lang="es-ES" sz="2000" dirty="0"/>
              <a:t>.</a:t>
            </a:r>
            <a:endParaRPr lang="es-ES" sz="22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54427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Párrafo</a:t>
            </a:r>
          </a:p>
        </p:txBody>
      </p:sp>
      <p:pic>
        <p:nvPicPr>
          <p:cNvPr id="5" name="Imagen 4"/>
          <p:cNvPicPr>
            <a:picLocks noChangeAspect="1"/>
          </p:cNvPicPr>
          <p:nvPr/>
        </p:nvPicPr>
        <p:blipFill>
          <a:blip r:embed="rId2"/>
          <a:stretch>
            <a:fillRect/>
          </a:stretch>
        </p:blipFill>
        <p:spPr>
          <a:xfrm>
            <a:off x="1262687" y="2108200"/>
            <a:ext cx="8449127" cy="4580412"/>
          </a:xfrm>
          <a:prstGeom prst="rect">
            <a:avLst/>
          </a:prstGeom>
        </p:spPr>
      </p:pic>
    </p:spTree>
    <p:extLst>
      <p:ext uri="{BB962C8B-B14F-4D97-AF65-F5344CB8AC3E}">
        <p14:creationId xmlns:p14="http://schemas.microsoft.com/office/powerpoint/2010/main" val="3172415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Títulos</a:t>
            </a:r>
            <a:r>
              <a:rPr lang="en-US" dirty="0"/>
              <a:t> </a:t>
            </a:r>
            <a:endParaRPr lang="es-ES" dirty="0"/>
          </a:p>
        </p:txBody>
      </p:sp>
      <p:sp>
        <p:nvSpPr>
          <p:cNvPr id="3" name="Marcador de contenido 2"/>
          <p:cNvSpPr>
            <a:spLocks noGrp="1"/>
          </p:cNvSpPr>
          <p:nvPr>
            <p:ph idx="1"/>
          </p:nvPr>
        </p:nvSpPr>
        <p:spPr/>
        <p:txBody>
          <a:bodyPr>
            <a:normAutofit/>
          </a:bodyPr>
          <a:lstStyle/>
          <a:p>
            <a:r>
              <a:rPr lang="pt-BR" sz="2200" b="1" dirty="0">
                <a:solidFill>
                  <a:srgbClr val="C00000"/>
                </a:solidFill>
                <a:effectLst>
                  <a:outerShdw blurRad="38100" dist="38100" dir="2700000" algn="tl">
                    <a:srgbClr val="000000">
                      <a:alpha val="43137"/>
                    </a:srgbClr>
                  </a:outerShdw>
                </a:effectLst>
              </a:rPr>
              <a:t>&lt;h1&gt;&lt;h2&gt;&lt;h3&gt;&lt;h4&gt;&lt;h5&gt;&lt;h6&gt;</a:t>
            </a:r>
          </a:p>
          <a:p>
            <a:r>
              <a:rPr lang="es-ES" sz="2000" dirty="0"/>
              <a:t>El título de mayor nivel es </a:t>
            </a:r>
            <a:r>
              <a:rPr lang="es-ES" sz="2200" b="1" dirty="0">
                <a:solidFill>
                  <a:srgbClr val="C00000"/>
                </a:solidFill>
                <a:effectLst>
                  <a:outerShdw blurRad="38100" dist="38100" dir="2700000" algn="tl">
                    <a:srgbClr val="000000">
                      <a:alpha val="43137"/>
                    </a:srgbClr>
                  </a:outerShdw>
                </a:effectLst>
              </a:rPr>
              <a:t>&lt;h1&gt;</a:t>
            </a:r>
            <a:r>
              <a:rPr lang="es-ES" sz="2000" dirty="0"/>
              <a:t>, es decir el que tienen normalmente una fuente de mayor tamaño (veremos que es el navegador el responsable de definir el tamaño de la fuente.)</a:t>
            </a:r>
          </a:p>
          <a:p>
            <a:r>
              <a:rPr lang="es-ES" sz="2000" dirty="0"/>
              <a:t>Según la importancia del título utilizaremos alguno de estos elementos HTML. </a:t>
            </a:r>
          </a:p>
          <a:p>
            <a:r>
              <a:rPr lang="es-ES" sz="2000" dirty="0"/>
              <a:t>Requiere la marca de cerrado</a:t>
            </a:r>
          </a:p>
          <a:p>
            <a:endParaRPr lang="es-ES" sz="22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8211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de front end">
            <a:extLst>
              <a:ext uri="{FF2B5EF4-FFF2-40B4-BE49-F238E27FC236}">
                <a16:creationId xmlns:a16="http://schemas.microsoft.com/office/drawing/2014/main" id="{F5219C0D-BD6D-4523-A19C-CA13077C6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071" y="703384"/>
            <a:ext cx="10181492" cy="509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206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1643062"/>
            <a:ext cx="4762500" cy="3571875"/>
          </a:xfrm>
          <a:prstGeom prst="rect">
            <a:avLst/>
          </a:prstGeom>
        </p:spPr>
      </p:pic>
    </p:spTree>
    <p:extLst>
      <p:ext uri="{BB962C8B-B14F-4D97-AF65-F5344CB8AC3E}">
        <p14:creationId xmlns:p14="http://schemas.microsoft.com/office/powerpoint/2010/main" val="12294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Títulos</a:t>
            </a:r>
            <a:r>
              <a:rPr lang="en-US" dirty="0"/>
              <a:t> </a:t>
            </a:r>
            <a:endParaRPr lang="es-ES" dirty="0"/>
          </a:p>
        </p:txBody>
      </p:sp>
      <p:pic>
        <p:nvPicPr>
          <p:cNvPr id="5" name="Imagen 4"/>
          <p:cNvPicPr>
            <a:picLocks noChangeAspect="1"/>
          </p:cNvPicPr>
          <p:nvPr/>
        </p:nvPicPr>
        <p:blipFill>
          <a:blip r:embed="rId3"/>
          <a:stretch>
            <a:fillRect/>
          </a:stretch>
        </p:blipFill>
        <p:spPr>
          <a:xfrm>
            <a:off x="1958238" y="2328862"/>
            <a:ext cx="7058025" cy="4029075"/>
          </a:xfrm>
          <a:prstGeom prst="rect">
            <a:avLst/>
          </a:prstGeom>
        </p:spPr>
      </p:pic>
    </p:spTree>
    <p:extLst>
      <p:ext uri="{BB962C8B-B14F-4D97-AF65-F5344CB8AC3E}">
        <p14:creationId xmlns:p14="http://schemas.microsoft.com/office/powerpoint/2010/main" val="1227309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Énfasis</a:t>
            </a:r>
            <a:r>
              <a:rPr lang="en-US" dirty="0"/>
              <a:t> </a:t>
            </a:r>
            <a:endParaRPr lang="es-ES" dirty="0"/>
          </a:p>
        </p:txBody>
      </p:sp>
      <p:sp>
        <p:nvSpPr>
          <p:cNvPr id="3" name="Marcador de contenido 2"/>
          <p:cNvSpPr>
            <a:spLocks noGrp="1"/>
          </p:cNvSpPr>
          <p:nvPr>
            <p:ph idx="1"/>
          </p:nvPr>
        </p:nvSpPr>
        <p:spPr/>
        <p:txBody>
          <a:bodyPr>
            <a:normAutofit lnSpcReduction="10000"/>
          </a:bodyPr>
          <a:lstStyle/>
          <a:p>
            <a:r>
              <a:rPr lang="es-ES" dirty="0"/>
              <a:t>Enfatizar algo significa realzar la importancia de una cosa, por ejemplo una palabra o conjunto de palabras.</a:t>
            </a:r>
          </a:p>
          <a:p>
            <a:endParaRPr lang="es-ES" dirty="0"/>
          </a:p>
          <a:p>
            <a:r>
              <a:rPr lang="es-ES" dirty="0"/>
              <a:t>Así como tenemos seis niveles de títulos para enfatizar un bloque contamos con dos elementos que son ( </a:t>
            </a:r>
            <a:r>
              <a:rPr lang="es-ES" sz="2200" b="1" dirty="0">
                <a:solidFill>
                  <a:srgbClr val="C00000"/>
                </a:solidFill>
                <a:effectLst>
                  <a:outerShdw blurRad="38100" dist="38100" dir="2700000" algn="tl">
                    <a:srgbClr val="000000">
                      <a:alpha val="43137"/>
                    </a:srgbClr>
                  </a:outerShdw>
                </a:effectLst>
              </a:rPr>
              <a:t>&lt;em&gt; &lt;strong&gt;</a:t>
            </a:r>
            <a:r>
              <a:rPr lang="es-ES" sz="2000" dirty="0"/>
              <a:t> )</a:t>
            </a:r>
            <a:endParaRPr lang="es-ES" sz="2200" b="1" dirty="0">
              <a:solidFill>
                <a:srgbClr val="C00000"/>
              </a:solidFill>
              <a:effectLst>
                <a:outerShdw blurRad="38100" dist="38100" dir="2700000" algn="tl">
                  <a:srgbClr val="000000">
                    <a:alpha val="43137"/>
                  </a:srgbClr>
                </a:outerShdw>
              </a:effectLst>
            </a:endParaRPr>
          </a:p>
          <a:p>
            <a:endParaRPr lang="es-ES" dirty="0"/>
          </a:p>
          <a:p>
            <a:r>
              <a:rPr lang="es-ES" dirty="0"/>
              <a:t>El elemento de mayor fuerza de énfasis es </a:t>
            </a:r>
            <a:r>
              <a:rPr lang="es-ES" sz="2200" b="1" dirty="0">
                <a:solidFill>
                  <a:srgbClr val="C00000"/>
                </a:solidFill>
                <a:effectLst>
                  <a:outerShdw blurRad="38100" dist="38100" dir="2700000" algn="tl">
                    <a:srgbClr val="000000">
                      <a:alpha val="43137"/>
                    </a:srgbClr>
                  </a:outerShdw>
                </a:effectLst>
              </a:rPr>
              <a:t>strong</a:t>
            </a:r>
            <a:r>
              <a:rPr lang="es-ES" dirty="0"/>
              <a:t> y le sigue </a:t>
            </a:r>
            <a:r>
              <a:rPr lang="es-ES" sz="2200" b="1" dirty="0">
                <a:solidFill>
                  <a:srgbClr val="C00000"/>
                </a:solidFill>
                <a:effectLst>
                  <a:outerShdw blurRad="38100" dist="38100" dir="2700000" algn="tl">
                    <a:srgbClr val="000000">
                      <a:alpha val="43137"/>
                    </a:srgbClr>
                  </a:outerShdw>
                </a:effectLst>
              </a:rPr>
              <a:t>em</a:t>
            </a:r>
            <a:r>
              <a:rPr lang="es-ES" dirty="0"/>
              <a:t>.</a:t>
            </a:r>
          </a:p>
        </p:txBody>
      </p:sp>
    </p:spTree>
    <p:extLst>
      <p:ext uri="{BB962C8B-B14F-4D97-AF65-F5344CB8AC3E}">
        <p14:creationId xmlns:p14="http://schemas.microsoft.com/office/powerpoint/2010/main" val="645621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Énfasis</a:t>
            </a:r>
            <a:r>
              <a:rPr lang="en-US" dirty="0"/>
              <a:t> </a:t>
            </a:r>
            <a:endParaRPr lang="es-ES" dirty="0"/>
          </a:p>
        </p:txBody>
      </p:sp>
      <p:pic>
        <p:nvPicPr>
          <p:cNvPr id="5" name="Imagen 4"/>
          <p:cNvPicPr>
            <a:picLocks noChangeAspect="1"/>
          </p:cNvPicPr>
          <p:nvPr/>
        </p:nvPicPr>
        <p:blipFill>
          <a:blip r:embed="rId2"/>
          <a:stretch>
            <a:fillRect/>
          </a:stretch>
        </p:blipFill>
        <p:spPr>
          <a:xfrm>
            <a:off x="968226" y="2381250"/>
            <a:ext cx="9038050" cy="3829050"/>
          </a:xfrm>
          <a:prstGeom prst="rect">
            <a:avLst/>
          </a:prstGeom>
        </p:spPr>
      </p:pic>
    </p:spTree>
    <p:extLst>
      <p:ext uri="{BB962C8B-B14F-4D97-AF65-F5344CB8AC3E}">
        <p14:creationId xmlns:p14="http://schemas.microsoft.com/office/powerpoint/2010/main" val="579709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Hipervínculo a otra página del mismo sitio</a:t>
            </a:r>
          </a:p>
        </p:txBody>
      </p:sp>
      <p:sp>
        <p:nvSpPr>
          <p:cNvPr id="3" name="Marcador de contenido 2"/>
          <p:cNvSpPr>
            <a:spLocks noGrp="1"/>
          </p:cNvSpPr>
          <p:nvPr>
            <p:ph idx="1"/>
          </p:nvPr>
        </p:nvSpPr>
        <p:spPr/>
        <p:txBody>
          <a:bodyPr>
            <a:normAutofit fontScale="77500" lnSpcReduction="20000"/>
          </a:bodyPr>
          <a:lstStyle/>
          <a:p>
            <a:endParaRPr lang="es-ES" dirty="0"/>
          </a:p>
          <a:p>
            <a:r>
              <a:rPr lang="es-ES" dirty="0"/>
              <a:t>Un elemento importante que tiene una página web es el hipervínculo, el cual permite cargar otra página en el navegador, permitiendo disponer de </a:t>
            </a:r>
            <a:r>
              <a:rPr lang="es-ES" dirty="0" err="1"/>
              <a:t>multiples</a:t>
            </a:r>
            <a:r>
              <a:rPr lang="es-ES" dirty="0"/>
              <a:t> enlaces entre un conjunto de páginas y luego tener distintas alternativas de recorrido.</a:t>
            </a:r>
          </a:p>
          <a:p>
            <a:endParaRPr lang="es-ES" sz="2200" b="1" dirty="0">
              <a:solidFill>
                <a:srgbClr val="C00000"/>
              </a:solidFill>
              <a:effectLst>
                <a:outerShdw blurRad="38100" dist="38100" dir="2700000" algn="tl">
                  <a:srgbClr val="000000">
                    <a:alpha val="43137"/>
                  </a:srgbClr>
                </a:outerShdw>
              </a:effectLst>
            </a:endParaRPr>
          </a:p>
          <a:p>
            <a:r>
              <a:rPr lang="es-ES" b="1" dirty="0">
                <a:solidFill>
                  <a:srgbClr val="C00000"/>
                </a:solidFill>
                <a:effectLst>
                  <a:outerShdw blurRad="38100" dist="38100" dir="2700000" algn="tl">
                    <a:srgbClr val="000000">
                      <a:alpha val="43137"/>
                    </a:srgbClr>
                  </a:outerShdw>
                </a:effectLst>
              </a:rPr>
              <a:t>&lt;a href=“</a:t>
            </a:r>
            <a:r>
              <a:rPr lang="es-ES" dirty="0"/>
              <a:t>URL</a:t>
            </a:r>
            <a:r>
              <a:rPr lang="es-ES" b="1" dirty="0">
                <a:solidFill>
                  <a:srgbClr val="C00000"/>
                </a:solidFill>
                <a:effectLst>
                  <a:outerShdw blurRad="38100" dist="38100" dir="2700000" algn="tl">
                    <a:srgbClr val="000000">
                      <a:alpha val="43137"/>
                    </a:srgbClr>
                  </a:outerShdw>
                </a:effectLst>
              </a:rPr>
              <a:t>"&gt;</a:t>
            </a:r>
            <a:r>
              <a:rPr lang="es-ES" dirty="0"/>
              <a:t>Texto con </a:t>
            </a:r>
            <a:r>
              <a:rPr lang="es-ES" dirty="0" err="1"/>
              <a:t>hipervinculo</a:t>
            </a:r>
            <a:r>
              <a:rPr lang="es-ES" b="1" dirty="0">
                <a:solidFill>
                  <a:srgbClr val="C00000"/>
                </a:solidFill>
                <a:effectLst>
                  <a:outerShdw blurRad="38100" dist="38100" dir="2700000" algn="tl">
                    <a:srgbClr val="000000">
                      <a:alpha val="43137"/>
                    </a:srgbClr>
                  </a:outerShdw>
                </a:effectLst>
              </a:rPr>
              <a:t>&lt;/a&gt;</a:t>
            </a:r>
          </a:p>
          <a:p>
            <a:endParaRPr lang="es-ES" dirty="0"/>
          </a:p>
          <a:p>
            <a:r>
              <a:rPr lang="es-ES" dirty="0"/>
              <a:t>Ejemplo</a:t>
            </a:r>
          </a:p>
          <a:p>
            <a:r>
              <a:rPr lang="es-ES" b="1" dirty="0">
                <a:solidFill>
                  <a:srgbClr val="C00000"/>
                </a:solidFill>
                <a:effectLst>
                  <a:outerShdw blurRad="38100" dist="38100" dir="2700000" algn="tl">
                    <a:srgbClr val="000000">
                      <a:alpha val="43137"/>
                    </a:srgbClr>
                  </a:outerShdw>
                </a:effectLst>
              </a:rPr>
              <a:t>&lt;a href="</a:t>
            </a:r>
            <a:r>
              <a:rPr lang="es-ES" dirty="0"/>
              <a:t>pagina2.html</a:t>
            </a:r>
            <a:r>
              <a:rPr lang="es-ES" b="1" dirty="0">
                <a:solidFill>
                  <a:srgbClr val="C00000"/>
                </a:solidFill>
                <a:effectLst>
                  <a:outerShdw blurRad="38100" dist="38100" dir="2700000" algn="tl">
                    <a:srgbClr val="000000">
                      <a:alpha val="43137"/>
                    </a:srgbClr>
                  </a:outerShdw>
                </a:effectLst>
              </a:rPr>
              <a:t>"&gt;</a:t>
            </a:r>
            <a:r>
              <a:rPr lang="es-ES" dirty="0"/>
              <a:t>Noticias</a:t>
            </a:r>
            <a:r>
              <a:rPr lang="es-ES" b="1" dirty="0">
                <a:solidFill>
                  <a:srgbClr val="C00000"/>
                </a:solidFill>
                <a:effectLst>
                  <a:outerShdw blurRad="38100" dist="38100" dir="2700000" algn="tl">
                    <a:srgbClr val="000000">
                      <a:alpha val="43137"/>
                    </a:srgbClr>
                  </a:outerShdw>
                </a:effectLst>
              </a:rPr>
              <a:t>&lt;/a&gt;</a:t>
            </a:r>
          </a:p>
        </p:txBody>
      </p:sp>
      <p:pic>
        <p:nvPicPr>
          <p:cNvPr id="4" name="Imagen 3"/>
          <p:cNvPicPr>
            <a:picLocks noChangeAspect="1"/>
          </p:cNvPicPr>
          <p:nvPr/>
        </p:nvPicPr>
        <p:blipFill>
          <a:blip r:embed="rId3"/>
          <a:stretch>
            <a:fillRect/>
          </a:stretch>
        </p:blipFill>
        <p:spPr>
          <a:xfrm>
            <a:off x="6207125" y="5312301"/>
            <a:ext cx="2495550" cy="1247775"/>
          </a:xfrm>
          <a:prstGeom prst="rect">
            <a:avLst/>
          </a:prstGeom>
        </p:spPr>
      </p:pic>
      <p:sp>
        <p:nvSpPr>
          <p:cNvPr id="5" name="Rectángulo 4"/>
          <p:cNvSpPr/>
          <p:nvPr/>
        </p:nvSpPr>
        <p:spPr>
          <a:xfrm>
            <a:off x="10294182" y="6375410"/>
            <a:ext cx="1776448" cy="369332"/>
          </a:xfrm>
          <a:prstGeom prst="rect">
            <a:avLst/>
          </a:prstGeom>
        </p:spPr>
        <p:txBody>
          <a:bodyPr wrap="none">
            <a:spAutoFit/>
          </a:bodyPr>
          <a:lstStyle/>
          <a:p>
            <a:r>
              <a:rPr lang="en-US" dirty="0"/>
              <a:t>target="_blank"</a:t>
            </a:r>
            <a:endParaRPr lang="es-ES" dirty="0"/>
          </a:p>
        </p:txBody>
      </p:sp>
    </p:spTree>
    <p:extLst>
      <p:ext uri="{BB962C8B-B14F-4D97-AF65-F5344CB8AC3E}">
        <p14:creationId xmlns:p14="http://schemas.microsoft.com/office/powerpoint/2010/main" val="1047640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Hipervínculo a otro sitio de internet</a:t>
            </a:r>
          </a:p>
        </p:txBody>
      </p:sp>
      <p:sp>
        <p:nvSpPr>
          <p:cNvPr id="3" name="Marcador de contenido 2"/>
          <p:cNvSpPr>
            <a:spLocks noGrp="1"/>
          </p:cNvSpPr>
          <p:nvPr>
            <p:ph idx="1"/>
          </p:nvPr>
        </p:nvSpPr>
        <p:spPr/>
        <p:txBody>
          <a:bodyPr>
            <a:normAutofit/>
          </a:bodyPr>
          <a:lstStyle/>
          <a:p>
            <a:r>
              <a:rPr lang="es-ES" sz="2200" b="1" dirty="0">
                <a:solidFill>
                  <a:srgbClr val="C00000"/>
                </a:solidFill>
                <a:effectLst>
                  <a:outerShdw blurRad="38100" dist="38100" dir="2700000" algn="tl">
                    <a:srgbClr val="000000">
                      <a:alpha val="43137"/>
                    </a:srgbClr>
                  </a:outerShdw>
                </a:effectLst>
              </a:rPr>
              <a:t>&lt;a href="</a:t>
            </a:r>
            <a:r>
              <a:rPr lang="es-ES" sz="2200" dirty="0"/>
              <a:t>http://www.google.com</a:t>
            </a:r>
            <a:r>
              <a:rPr lang="es-ES" sz="2200" b="1" dirty="0">
                <a:solidFill>
                  <a:srgbClr val="C00000"/>
                </a:solidFill>
                <a:effectLst>
                  <a:outerShdw blurRad="38100" dist="38100" dir="2700000" algn="tl">
                    <a:srgbClr val="000000">
                      <a:alpha val="43137"/>
                    </a:srgbClr>
                  </a:outerShdw>
                </a:effectLst>
              </a:rPr>
              <a:t>"&gt;</a:t>
            </a:r>
            <a:r>
              <a:rPr lang="es-ES" sz="2200" dirty="0"/>
              <a:t>Buscador Google</a:t>
            </a:r>
            <a:r>
              <a:rPr lang="es-ES" sz="2200" b="1" dirty="0">
                <a:solidFill>
                  <a:srgbClr val="C00000"/>
                </a:solidFill>
                <a:effectLst>
                  <a:outerShdw blurRad="38100" dist="38100" dir="2700000" algn="tl">
                    <a:srgbClr val="000000">
                      <a:alpha val="43137"/>
                    </a:srgbClr>
                  </a:outerShdw>
                </a:effectLst>
              </a:rPr>
              <a:t>&lt;/a&gt;</a:t>
            </a:r>
          </a:p>
        </p:txBody>
      </p:sp>
      <p:pic>
        <p:nvPicPr>
          <p:cNvPr id="5" name="Imagen 4"/>
          <p:cNvPicPr>
            <a:picLocks noChangeAspect="1"/>
          </p:cNvPicPr>
          <p:nvPr/>
        </p:nvPicPr>
        <p:blipFill>
          <a:blip r:embed="rId2"/>
          <a:stretch>
            <a:fillRect/>
          </a:stretch>
        </p:blipFill>
        <p:spPr>
          <a:xfrm>
            <a:off x="6218237" y="3043237"/>
            <a:ext cx="2600325" cy="1304925"/>
          </a:xfrm>
          <a:prstGeom prst="rect">
            <a:avLst/>
          </a:prstGeom>
        </p:spPr>
      </p:pic>
    </p:spTree>
    <p:extLst>
      <p:ext uri="{BB962C8B-B14F-4D97-AF65-F5344CB8AC3E}">
        <p14:creationId xmlns:p14="http://schemas.microsoft.com/office/powerpoint/2010/main" val="3599103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Imágenes</a:t>
            </a:r>
            <a:r>
              <a:rPr lang="en-US" dirty="0"/>
              <a:t> </a:t>
            </a:r>
            <a:endParaRPr lang="es-ES" dirty="0"/>
          </a:p>
        </p:txBody>
      </p:sp>
      <p:sp>
        <p:nvSpPr>
          <p:cNvPr id="3" name="Marcador de contenido 2"/>
          <p:cNvSpPr>
            <a:spLocks noGrp="1"/>
          </p:cNvSpPr>
          <p:nvPr>
            <p:ph idx="1"/>
          </p:nvPr>
        </p:nvSpPr>
        <p:spPr/>
        <p:txBody>
          <a:bodyPr>
            <a:normAutofit/>
          </a:bodyPr>
          <a:lstStyle/>
          <a:p>
            <a:r>
              <a:rPr lang="es-ES" dirty="0"/>
              <a:t>Para insertar una imagen dentro de una página debemos utilizar el elemento HTML </a:t>
            </a:r>
            <a:r>
              <a:rPr lang="es-ES" b="1" dirty="0">
                <a:solidFill>
                  <a:srgbClr val="C00000"/>
                </a:solidFill>
                <a:effectLst>
                  <a:outerShdw blurRad="38100" dist="38100" dir="2700000" algn="tl">
                    <a:srgbClr val="000000">
                      <a:alpha val="43137"/>
                    </a:srgbClr>
                  </a:outerShdw>
                </a:effectLst>
              </a:rPr>
              <a:t>&lt;img&gt;</a:t>
            </a:r>
            <a:r>
              <a:rPr lang="es-ES" dirty="0"/>
              <a:t>, la misma no tiene una marca de finalización.</a:t>
            </a:r>
          </a:p>
        </p:txBody>
      </p:sp>
      <p:pic>
        <p:nvPicPr>
          <p:cNvPr id="5" name="Imagen 4"/>
          <p:cNvPicPr>
            <a:picLocks noChangeAspect="1"/>
          </p:cNvPicPr>
          <p:nvPr/>
        </p:nvPicPr>
        <p:blipFill>
          <a:blip r:embed="rId2"/>
          <a:stretch>
            <a:fillRect/>
          </a:stretch>
        </p:blipFill>
        <p:spPr>
          <a:xfrm>
            <a:off x="3719512" y="3759200"/>
            <a:ext cx="3113088" cy="1499280"/>
          </a:xfrm>
          <a:prstGeom prst="rect">
            <a:avLst/>
          </a:prstGeom>
        </p:spPr>
      </p:pic>
      <p:sp>
        <p:nvSpPr>
          <p:cNvPr id="6" name="Rectángulo 5"/>
          <p:cNvSpPr/>
          <p:nvPr/>
        </p:nvSpPr>
        <p:spPr>
          <a:xfrm>
            <a:off x="6832600" y="6254230"/>
            <a:ext cx="5116850" cy="369332"/>
          </a:xfrm>
          <a:prstGeom prst="rect">
            <a:avLst/>
          </a:prstGeom>
        </p:spPr>
        <p:txBody>
          <a:bodyPr wrap="none">
            <a:spAutoFit/>
          </a:bodyPr>
          <a:lstStyle/>
          <a:p>
            <a:r>
              <a:rPr lang="es-ES" dirty="0"/>
              <a:t>https://www.w3schools.com/TagS/tag_img.asp</a:t>
            </a:r>
          </a:p>
        </p:txBody>
      </p:sp>
    </p:spTree>
    <p:extLst>
      <p:ext uri="{BB962C8B-B14F-4D97-AF65-F5344CB8AC3E}">
        <p14:creationId xmlns:p14="http://schemas.microsoft.com/office/powerpoint/2010/main" val="1958242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Anclas</a:t>
            </a:r>
            <a:r>
              <a:rPr lang="en-US" dirty="0"/>
              <a:t> </a:t>
            </a:r>
            <a:endParaRPr lang="es-ES" dirty="0"/>
          </a:p>
        </p:txBody>
      </p:sp>
      <p:sp>
        <p:nvSpPr>
          <p:cNvPr id="3" name="Marcador de contenido 2"/>
          <p:cNvSpPr>
            <a:spLocks noGrp="1"/>
          </p:cNvSpPr>
          <p:nvPr>
            <p:ph idx="1"/>
          </p:nvPr>
        </p:nvSpPr>
        <p:spPr/>
        <p:txBody>
          <a:bodyPr>
            <a:normAutofit fontScale="62500" lnSpcReduction="20000"/>
          </a:bodyPr>
          <a:lstStyle/>
          <a:p>
            <a:r>
              <a:rPr lang="es-ES" dirty="0"/>
              <a:t>Otra posibilidad que nos brinda el HTML es disponer una referencia dentro de la página para poder posteriormente disponer un hipervínculo a dicha marca o </a:t>
            </a:r>
            <a:r>
              <a:rPr lang="es-ES" b="1" dirty="0"/>
              <a:t>ancla.</a:t>
            </a:r>
          </a:p>
          <a:p>
            <a:endParaRPr lang="es-ES" b="1" dirty="0"/>
          </a:p>
          <a:p>
            <a:r>
              <a:rPr lang="es-ES" b="1" dirty="0">
                <a:solidFill>
                  <a:srgbClr val="C00000"/>
                </a:solidFill>
                <a:effectLst>
                  <a:outerShdw blurRad="38100" dist="38100" dir="2700000" algn="tl">
                    <a:srgbClr val="000000">
                      <a:alpha val="43137"/>
                    </a:srgbClr>
                  </a:outerShdw>
                </a:effectLst>
              </a:rPr>
              <a:t>&lt;a name=</a:t>
            </a:r>
            <a:r>
              <a:rPr lang="es-ES" b="1" dirty="0"/>
              <a:t> “</a:t>
            </a:r>
            <a:r>
              <a:rPr lang="es-ES" dirty="0"/>
              <a:t>nombreancla</a:t>
            </a:r>
            <a:r>
              <a:rPr lang="es-ES" b="1" dirty="0"/>
              <a:t>”</a:t>
            </a:r>
            <a:r>
              <a:rPr lang="es-ES" b="1" dirty="0">
                <a:solidFill>
                  <a:srgbClr val="C00000"/>
                </a:solidFill>
                <a:effectLst>
                  <a:outerShdw blurRad="38100" dist="38100" dir="2700000" algn="tl">
                    <a:srgbClr val="000000">
                      <a:alpha val="43137"/>
                    </a:srgbClr>
                  </a:outerShdw>
                </a:effectLst>
              </a:rPr>
              <a:t>&gt;&lt;/a&gt;</a:t>
            </a:r>
          </a:p>
          <a:p>
            <a:endParaRPr lang="es-ES" b="1" dirty="0">
              <a:solidFill>
                <a:srgbClr val="C00000"/>
              </a:solidFill>
              <a:effectLst>
                <a:outerShdw blurRad="38100" dist="38100" dir="2700000" algn="tl">
                  <a:srgbClr val="000000">
                    <a:alpha val="43137"/>
                  </a:srgbClr>
                </a:outerShdw>
              </a:effectLst>
            </a:endParaRPr>
          </a:p>
          <a:p>
            <a:r>
              <a:rPr lang="es-ES" sz="2500" dirty="0"/>
              <a:t>Un ancla se la define en una parte de la página que queremos que el operador llegue a partir de un hipervínculo.</a:t>
            </a:r>
          </a:p>
          <a:p>
            <a:endParaRPr lang="es-ES" sz="2500" dirty="0"/>
          </a:p>
          <a:p>
            <a:r>
              <a:rPr lang="es-ES" sz="2500" dirty="0"/>
              <a:t>Ahora la sintaxis para ir a un ancla desde un hipervínculo es la siguiente:</a:t>
            </a:r>
          </a:p>
          <a:p>
            <a:endParaRPr lang="es-ES" sz="2500" dirty="0"/>
          </a:p>
          <a:p>
            <a:r>
              <a:rPr lang="es-ES" sz="2500" b="1" dirty="0">
                <a:solidFill>
                  <a:srgbClr val="C00000"/>
                </a:solidFill>
                <a:effectLst>
                  <a:outerShdw blurRad="38100" dist="38100" dir="2700000" algn="tl">
                    <a:srgbClr val="000000">
                      <a:alpha val="43137"/>
                    </a:srgbClr>
                  </a:outerShdw>
                </a:effectLst>
              </a:rPr>
              <a:t>&lt;a href=</a:t>
            </a:r>
            <a:r>
              <a:rPr lang="es-ES" sz="2500" dirty="0"/>
              <a:t>"#nombreancla"</a:t>
            </a:r>
            <a:r>
              <a:rPr lang="es-ES" sz="2500" b="1" dirty="0">
                <a:solidFill>
                  <a:srgbClr val="C00000"/>
                </a:solidFill>
                <a:effectLst>
                  <a:outerShdw blurRad="38100" dist="38100" dir="2700000" algn="tl">
                    <a:srgbClr val="000000">
                      <a:alpha val="43137"/>
                    </a:srgbClr>
                  </a:outerShdw>
                </a:effectLst>
              </a:rPr>
              <a:t>&gt;</a:t>
            </a:r>
            <a:r>
              <a:rPr lang="es-ES" sz="2500" dirty="0"/>
              <a:t>Introducción</a:t>
            </a:r>
            <a:r>
              <a:rPr lang="es-ES" sz="2500" b="1" dirty="0">
                <a:solidFill>
                  <a:srgbClr val="C00000"/>
                </a:solidFill>
                <a:effectLst>
                  <a:outerShdw blurRad="38100" dist="38100" dir="2700000" algn="tl">
                    <a:srgbClr val="000000">
                      <a:alpha val="43137"/>
                    </a:srgbClr>
                  </a:outerShdw>
                </a:effectLst>
              </a:rPr>
              <a:t>&lt;/a&gt;&lt;br&gt;</a:t>
            </a:r>
          </a:p>
          <a:p>
            <a:endParaRPr lang="es-ES"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14374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Anclas</a:t>
            </a:r>
            <a:r>
              <a:rPr lang="en-US" dirty="0"/>
              <a:t> </a:t>
            </a:r>
            <a:endParaRPr lang="es-ES" dirty="0"/>
          </a:p>
        </p:txBody>
      </p:sp>
      <p:pic>
        <p:nvPicPr>
          <p:cNvPr id="5" name="Imagen 4"/>
          <p:cNvPicPr>
            <a:picLocks noChangeAspect="1"/>
          </p:cNvPicPr>
          <p:nvPr/>
        </p:nvPicPr>
        <p:blipFill>
          <a:blip r:embed="rId2"/>
          <a:stretch>
            <a:fillRect/>
          </a:stretch>
        </p:blipFill>
        <p:spPr>
          <a:xfrm>
            <a:off x="2426551" y="2282824"/>
            <a:ext cx="6121400" cy="4208463"/>
          </a:xfrm>
          <a:prstGeom prst="rect">
            <a:avLst/>
          </a:prstGeom>
        </p:spPr>
      </p:pic>
    </p:spTree>
    <p:extLst>
      <p:ext uri="{BB962C8B-B14F-4D97-AF65-F5344CB8AC3E}">
        <p14:creationId xmlns:p14="http://schemas.microsoft.com/office/powerpoint/2010/main" val="1523926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Listas</a:t>
            </a:r>
          </a:p>
        </p:txBody>
      </p:sp>
      <p:sp>
        <p:nvSpPr>
          <p:cNvPr id="3" name="Marcador de contenido 2"/>
          <p:cNvSpPr>
            <a:spLocks noGrp="1"/>
          </p:cNvSpPr>
          <p:nvPr>
            <p:ph idx="1"/>
          </p:nvPr>
        </p:nvSpPr>
        <p:spPr>
          <a:xfrm>
            <a:off x="680321" y="2336872"/>
            <a:ext cx="9613861" cy="4089327"/>
          </a:xfrm>
        </p:spPr>
        <p:txBody>
          <a:bodyPr>
            <a:normAutofit fontScale="92500"/>
          </a:bodyPr>
          <a:lstStyle/>
          <a:p>
            <a:r>
              <a:rPr lang="es-ES" dirty="0"/>
              <a:t>Este elemento HTML es útil cuando debemos numerar o listar una serie de objetos.</a:t>
            </a:r>
          </a:p>
          <a:p>
            <a:endParaRPr lang="es-ES" dirty="0"/>
          </a:p>
          <a:p>
            <a:r>
              <a:rPr lang="es-ES" b="1" dirty="0">
                <a:solidFill>
                  <a:srgbClr val="C00000"/>
                </a:solidFill>
                <a:effectLst>
                  <a:outerShdw blurRad="38100" dist="38100" dir="2700000" algn="tl">
                    <a:srgbClr val="000000">
                      <a:alpha val="43137"/>
                    </a:srgbClr>
                  </a:outerShdw>
                </a:effectLst>
              </a:rPr>
              <a:t>&lt;ol&gt;</a:t>
            </a:r>
          </a:p>
          <a:p>
            <a:pPr lvl="1"/>
            <a:r>
              <a:rPr lang="es-ES" sz="2400" dirty="0"/>
              <a:t>Indica el inicio de la lista ordenada</a:t>
            </a:r>
          </a:p>
          <a:p>
            <a:r>
              <a:rPr lang="es-ES" b="1" dirty="0">
                <a:solidFill>
                  <a:srgbClr val="C00000"/>
                </a:solidFill>
                <a:effectLst>
                  <a:outerShdw blurRad="38100" dist="38100" dir="2700000" algn="tl">
                    <a:srgbClr val="000000">
                      <a:alpha val="43137"/>
                    </a:srgbClr>
                  </a:outerShdw>
                </a:effectLst>
              </a:rPr>
              <a:t>&lt;ul&gt;</a:t>
            </a:r>
          </a:p>
          <a:p>
            <a:pPr lvl="1"/>
            <a:r>
              <a:rPr lang="es-ES" sz="2400" dirty="0"/>
              <a:t>Indica el inicio de la lista no ordenada</a:t>
            </a:r>
          </a:p>
          <a:p>
            <a:r>
              <a:rPr lang="es-ES" b="1" dirty="0">
                <a:solidFill>
                  <a:srgbClr val="C00000"/>
                </a:solidFill>
                <a:effectLst>
                  <a:outerShdw blurRad="38100" dist="38100" dir="2700000" algn="tl">
                    <a:srgbClr val="000000">
                      <a:alpha val="43137"/>
                    </a:srgbClr>
                  </a:outerShdw>
                </a:effectLst>
              </a:rPr>
              <a:t>&lt;li&gt;</a:t>
            </a:r>
          </a:p>
          <a:p>
            <a:pPr lvl="1"/>
            <a:r>
              <a:rPr lang="es-ES" sz="2400" dirty="0"/>
              <a:t>Indica un elemento de la lista</a:t>
            </a:r>
          </a:p>
        </p:txBody>
      </p:sp>
    </p:spTree>
    <p:extLst>
      <p:ext uri="{BB962C8B-B14F-4D97-AF65-F5344CB8AC3E}">
        <p14:creationId xmlns:p14="http://schemas.microsoft.com/office/powerpoint/2010/main" val="350156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Modelo cliente - servidor</a:t>
            </a:r>
          </a:p>
        </p:txBody>
      </p:sp>
      <p:sp>
        <p:nvSpPr>
          <p:cNvPr id="3" name="Marcador de contenido 2"/>
          <p:cNvSpPr>
            <a:spLocks noGrp="1"/>
          </p:cNvSpPr>
          <p:nvPr>
            <p:ph idx="1"/>
          </p:nvPr>
        </p:nvSpPr>
        <p:spPr/>
        <p:txBody>
          <a:bodyPr/>
          <a:lstStyle/>
          <a:p>
            <a:r>
              <a:rPr lang="es-ES" dirty="0"/>
              <a:t>La arquitectura cliente-servidor es un modelo de diseño de software en el que tareas se reparten entre los proveedores de recursos o servicios, llamados servidores, y los demandantes, llamados clientes. Un cliente realiza peticiones a otro programa, el servidor, quien le da respuesta.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251" y="3803650"/>
            <a:ext cx="4762500" cy="2857500"/>
          </a:xfrm>
          <a:prstGeom prst="rect">
            <a:avLst/>
          </a:prstGeom>
        </p:spPr>
      </p:pic>
    </p:spTree>
    <p:extLst>
      <p:ext uri="{BB962C8B-B14F-4D97-AF65-F5344CB8AC3E}">
        <p14:creationId xmlns:p14="http://schemas.microsoft.com/office/powerpoint/2010/main" val="31219516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Listas</a:t>
            </a:r>
          </a:p>
        </p:txBody>
      </p:sp>
      <p:pic>
        <p:nvPicPr>
          <p:cNvPr id="5" name="Imagen 4"/>
          <p:cNvPicPr>
            <a:picLocks noChangeAspect="1"/>
          </p:cNvPicPr>
          <p:nvPr/>
        </p:nvPicPr>
        <p:blipFill>
          <a:blip r:embed="rId2"/>
          <a:stretch>
            <a:fillRect/>
          </a:stretch>
        </p:blipFill>
        <p:spPr>
          <a:xfrm>
            <a:off x="3380053" y="2320924"/>
            <a:ext cx="4214395" cy="4003675"/>
          </a:xfrm>
          <a:prstGeom prst="rect">
            <a:avLst/>
          </a:prstGeom>
        </p:spPr>
      </p:pic>
    </p:spTree>
    <p:extLst>
      <p:ext uri="{BB962C8B-B14F-4D97-AF65-F5344CB8AC3E}">
        <p14:creationId xmlns:p14="http://schemas.microsoft.com/office/powerpoint/2010/main" val="4003738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Listas</a:t>
            </a:r>
          </a:p>
        </p:txBody>
      </p:sp>
      <p:pic>
        <p:nvPicPr>
          <p:cNvPr id="3" name="Imagen 2"/>
          <p:cNvPicPr>
            <a:picLocks noChangeAspect="1"/>
          </p:cNvPicPr>
          <p:nvPr/>
        </p:nvPicPr>
        <p:blipFill>
          <a:blip r:embed="rId2"/>
          <a:stretch>
            <a:fillRect/>
          </a:stretch>
        </p:blipFill>
        <p:spPr>
          <a:xfrm>
            <a:off x="2418450" y="2184399"/>
            <a:ext cx="6137602" cy="4267202"/>
          </a:xfrm>
          <a:prstGeom prst="rect">
            <a:avLst/>
          </a:prstGeom>
        </p:spPr>
      </p:pic>
    </p:spTree>
    <p:extLst>
      <p:ext uri="{BB962C8B-B14F-4D97-AF65-F5344CB8AC3E}">
        <p14:creationId xmlns:p14="http://schemas.microsoft.com/office/powerpoint/2010/main" val="133640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700" y="649884"/>
            <a:ext cx="9321800" cy="5241788"/>
          </a:xfrm>
          <a:prstGeom prst="rect">
            <a:avLst/>
          </a:prstGeom>
        </p:spPr>
      </p:pic>
    </p:spTree>
    <p:extLst>
      <p:ext uri="{BB962C8B-B14F-4D97-AF65-F5344CB8AC3E}">
        <p14:creationId xmlns:p14="http://schemas.microsoft.com/office/powerpoint/2010/main" val="663342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Tablas</a:t>
            </a:r>
          </a:p>
        </p:txBody>
      </p:sp>
      <p:sp>
        <p:nvSpPr>
          <p:cNvPr id="3" name="Marcador de contenido 2"/>
          <p:cNvSpPr>
            <a:spLocks noGrp="1"/>
          </p:cNvSpPr>
          <p:nvPr>
            <p:ph idx="1"/>
          </p:nvPr>
        </p:nvSpPr>
        <p:spPr/>
        <p:txBody>
          <a:bodyPr/>
          <a:lstStyle/>
          <a:p>
            <a:r>
              <a:rPr lang="es-ES" dirty="0"/>
              <a:t>El objetivo fundamental de las tablas es mostrar una serie de datos en forma ordenada, organizado en filas y columnas.</a:t>
            </a:r>
          </a:p>
          <a:p>
            <a:pPr lvl="1"/>
            <a:r>
              <a:rPr lang="en-US" b="1" dirty="0">
                <a:solidFill>
                  <a:srgbClr val="FF0000"/>
                </a:solidFill>
              </a:rPr>
              <a:t>&lt;table&gt;</a:t>
            </a:r>
          </a:p>
          <a:p>
            <a:pPr lvl="2"/>
            <a:r>
              <a:rPr lang="en-US" b="1" dirty="0">
                <a:solidFill>
                  <a:srgbClr val="FF0000"/>
                </a:solidFill>
              </a:rPr>
              <a:t>&lt;caption&gt;</a:t>
            </a:r>
          </a:p>
          <a:p>
            <a:pPr lvl="2"/>
            <a:r>
              <a:rPr lang="en-US" b="1" dirty="0">
                <a:solidFill>
                  <a:srgbClr val="FF0000"/>
                </a:solidFill>
              </a:rPr>
              <a:t> &lt;tr&gt;</a:t>
            </a:r>
          </a:p>
          <a:p>
            <a:pPr lvl="3"/>
            <a:r>
              <a:rPr lang="en-US" b="1" dirty="0">
                <a:solidFill>
                  <a:srgbClr val="FF0000"/>
                </a:solidFill>
              </a:rPr>
              <a:t>&lt;th&gt;</a:t>
            </a:r>
          </a:p>
          <a:p>
            <a:pPr lvl="3"/>
            <a:r>
              <a:rPr lang="en-US" b="1" dirty="0">
                <a:solidFill>
                  <a:srgbClr val="FF0000"/>
                </a:solidFill>
              </a:rPr>
              <a:t>&lt;td&gt;</a:t>
            </a:r>
            <a:endParaRPr lang="es-ES" b="1" dirty="0">
              <a:solidFill>
                <a:srgbClr val="FF0000"/>
              </a:solidFill>
            </a:endParaRPr>
          </a:p>
          <a:p>
            <a:endParaRPr lang="es-E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782" y="3603625"/>
            <a:ext cx="2552700" cy="1581150"/>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9182" y="5051425"/>
            <a:ext cx="2552700" cy="1581150"/>
          </a:xfrm>
          <a:prstGeom prst="rect">
            <a:avLst/>
          </a:prstGeom>
        </p:spPr>
      </p:pic>
    </p:spTree>
    <p:extLst>
      <p:ext uri="{BB962C8B-B14F-4D97-AF65-F5344CB8AC3E}">
        <p14:creationId xmlns:p14="http://schemas.microsoft.com/office/powerpoint/2010/main" val="29105447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398837" y="1431925"/>
            <a:ext cx="4581525" cy="4400550"/>
          </a:xfrm>
          <a:prstGeom prst="rect">
            <a:avLst/>
          </a:prstGeom>
        </p:spPr>
      </p:pic>
    </p:spTree>
    <p:extLst>
      <p:ext uri="{BB962C8B-B14F-4D97-AF65-F5344CB8AC3E}">
        <p14:creationId xmlns:p14="http://schemas.microsoft.com/office/powerpoint/2010/main" val="3720402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Tablas</a:t>
            </a:r>
          </a:p>
        </p:txBody>
      </p:sp>
      <p:sp>
        <p:nvSpPr>
          <p:cNvPr id="3" name="Marcador de contenido 2"/>
          <p:cNvSpPr>
            <a:spLocks noGrp="1"/>
          </p:cNvSpPr>
          <p:nvPr>
            <p:ph idx="1"/>
          </p:nvPr>
        </p:nvSpPr>
        <p:spPr/>
        <p:txBody>
          <a:bodyPr>
            <a:normAutofit fontScale="92500" lnSpcReduction="10000"/>
          </a:bodyPr>
          <a:lstStyle/>
          <a:p>
            <a:r>
              <a:rPr lang="es-ES" dirty="0"/>
              <a:t>Si es necesario combinar celdas, se pueden utilizar los siguientes atributos para </a:t>
            </a:r>
            <a:r>
              <a:rPr lang="es-ES" i="1" dirty="0"/>
              <a:t>&lt;td&gt;</a:t>
            </a:r>
            <a:r>
              <a:rPr lang="es-ES" dirty="0"/>
              <a:t> o </a:t>
            </a:r>
            <a:r>
              <a:rPr lang="es-ES" i="1" dirty="0"/>
              <a:t>&lt;th&gt;:</a:t>
            </a:r>
          </a:p>
          <a:p>
            <a:pPr lvl="1"/>
            <a:r>
              <a:rPr lang="es-ES" b="1" i="1" dirty="0">
                <a:solidFill>
                  <a:srgbClr val="FF0000"/>
                </a:solidFill>
              </a:rPr>
              <a:t>Rowspan</a:t>
            </a:r>
          </a:p>
          <a:p>
            <a:pPr lvl="1"/>
            <a:endParaRPr lang="es-ES" b="1" i="1" dirty="0">
              <a:solidFill>
                <a:srgbClr val="FF0000"/>
              </a:solidFill>
            </a:endParaRPr>
          </a:p>
          <a:p>
            <a:pPr lvl="1"/>
            <a:endParaRPr lang="es-ES" b="1" i="1" dirty="0">
              <a:solidFill>
                <a:srgbClr val="FF0000"/>
              </a:solidFill>
            </a:endParaRPr>
          </a:p>
          <a:p>
            <a:pPr lvl="1"/>
            <a:endParaRPr lang="es-ES" b="1" i="1" dirty="0">
              <a:solidFill>
                <a:srgbClr val="FF0000"/>
              </a:solidFill>
            </a:endParaRPr>
          </a:p>
          <a:p>
            <a:pPr lvl="1"/>
            <a:endParaRPr lang="es-ES" b="1" i="1" dirty="0">
              <a:solidFill>
                <a:srgbClr val="FF0000"/>
              </a:solidFill>
            </a:endParaRPr>
          </a:p>
          <a:p>
            <a:pPr lvl="1"/>
            <a:endParaRPr lang="es-ES" b="1" i="1" dirty="0">
              <a:solidFill>
                <a:srgbClr val="FF0000"/>
              </a:solidFill>
            </a:endParaRPr>
          </a:p>
          <a:p>
            <a:pPr lvl="1"/>
            <a:r>
              <a:rPr lang="es-ES" b="1" i="1" dirty="0">
                <a:solidFill>
                  <a:srgbClr val="FF0000"/>
                </a:solidFill>
              </a:rPr>
              <a:t>Colspan</a:t>
            </a:r>
          </a:p>
          <a:p>
            <a:endParaRPr lang="es-ES" dirty="0"/>
          </a:p>
        </p:txBody>
      </p:sp>
      <p:pic>
        <p:nvPicPr>
          <p:cNvPr id="5" name="Imagen 4"/>
          <p:cNvPicPr>
            <a:picLocks noChangeAspect="1"/>
          </p:cNvPicPr>
          <p:nvPr/>
        </p:nvPicPr>
        <p:blipFill>
          <a:blip r:embed="rId3"/>
          <a:stretch>
            <a:fillRect/>
          </a:stretch>
        </p:blipFill>
        <p:spPr>
          <a:xfrm>
            <a:off x="2381250" y="5772757"/>
            <a:ext cx="3924300" cy="933450"/>
          </a:xfrm>
          <a:prstGeom prst="rect">
            <a:avLst/>
          </a:prstGeom>
        </p:spPr>
      </p:pic>
      <p:pic>
        <p:nvPicPr>
          <p:cNvPr id="7" name="Imagen 6"/>
          <p:cNvPicPr>
            <a:picLocks noChangeAspect="1"/>
          </p:cNvPicPr>
          <p:nvPr/>
        </p:nvPicPr>
        <p:blipFill>
          <a:blip r:embed="rId4"/>
          <a:stretch>
            <a:fillRect/>
          </a:stretch>
        </p:blipFill>
        <p:spPr>
          <a:xfrm>
            <a:off x="2381250" y="3693618"/>
            <a:ext cx="3905250" cy="885825"/>
          </a:xfrm>
          <a:prstGeom prst="rect">
            <a:avLst/>
          </a:prstGeom>
        </p:spPr>
      </p:pic>
    </p:spTree>
    <p:extLst>
      <p:ext uri="{BB962C8B-B14F-4D97-AF65-F5344CB8AC3E}">
        <p14:creationId xmlns:p14="http://schemas.microsoft.com/office/powerpoint/2010/main" val="19534304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205162" y="1212850"/>
            <a:ext cx="5019675" cy="4991100"/>
          </a:xfrm>
          <a:prstGeom prst="rect">
            <a:avLst/>
          </a:prstGeom>
        </p:spPr>
      </p:pic>
    </p:spTree>
    <p:extLst>
      <p:ext uri="{BB962C8B-B14F-4D97-AF65-F5344CB8AC3E}">
        <p14:creationId xmlns:p14="http://schemas.microsoft.com/office/powerpoint/2010/main" val="1134851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Actividad de 5 minutos</a:t>
            </a:r>
          </a:p>
        </p:txBody>
      </p:sp>
      <p:sp>
        <p:nvSpPr>
          <p:cNvPr id="3" name="Marcador de contenido 2"/>
          <p:cNvSpPr>
            <a:spLocks noGrp="1"/>
          </p:cNvSpPr>
          <p:nvPr>
            <p:ph idx="1"/>
          </p:nvPr>
        </p:nvSpPr>
        <p:spPr/>
        <p:txBody>
          <a:bodyPr/>
          <a:lstStyle/>
          <a:p>
            <a:r>
              <a:rPr lang="es-ES" dirty="0"/>
              <a:t>Elaborar la siguiente tabla en HTML</a:t>
            </a:r>
          </a:p>
        </p:txBody>
      </p:sp>
      <p:pic>
        <p:nvPicPr>
          <p:cNvPr id="6" name="Imagen 5"/>
          <p:cNvPicPr>
            <a:picLocks noChangeAspect="1"/>
          </p:cNvPicPr>
          <p:nvPr/>
        </p:nvPicPr>
        <p:blipFill>
          <a:blip r:embed="rId2"/>
          <a:stretch>
            <a:fillRect/>
          </a:stretch>
        </p:blipFill>
        <p:spPr>
          <a:xfrm>
            <a:off x="1812925" y="3089274"/>
            <a:ext cx="8276648" cy="2460625"/>
          </a:xfrm>
          <a:prstGeom prst="rect">
            <a:avLst/>
          </a:prstGeom>
        </p:spPr>
      </p:pic>
    </p:spTree>
    <p:extLst>
      <p:ext uri="{BB962C8B-B14F-4D97-AF65-F5344CB8AC3E}">
        <p14:creationId xmlns:p14="http://schemas.microsoft.com/office/powerpoint/2010/main" val="212481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Formularios</a:t>
            </a:r>
          </a:p>
        </p:txBody>
      </p:sp>
      <p:sp>
        <p:nvSpPr>
          <p:cNvPr id="3" name="Marcador de contenido 2"/>
          <p:cNvSpPr>
            <a:spLocks noGrp="1"/>
          </p:cNvSpPr>
          <p:nvPr>
            <p:ph idx="1"/>
          </p:nvPr>
        </p:nvSpPr>
        <p:spPr/>
        <p:txBody>
          <a:bodyPr/>
          <a:lstStyle/>
          <a:p>
            <a:r>
              <a:rPr lang="es-ES" dirty="0"/>
              <a:t>Los formularios permiten a los desarrolladores de páginas web poner elementos interactivos en sus páginas. </a:t>
            </a:r>
          </a:p>
          <a:p>
            <a:r>
              <a:rPr lang="es-ES" dirty="0"/>
              <a:t>Un formulario permite que el visitante al sitio cargue datos y sean enviados al servidor.</a:t>
            </a:r>
          </a:p>
          <a:p>
            <a:endParaRPr lang="es-ES" dirty="0"/>
          </a:p>
        </p:txBody>
      </p:sp>
      <p:pic>
        <p:nvPicPr>
          <p:cNvPr id="5" name="Imagen 4"/>
          <p:cNvPicPr>
            <a:picLocks noChangeAspect="1"/>
          </p:cNvPicPr>
          <p:nvPr/>
        </p:nvPicPr>
        <p:blipFill>
          <a:blip r:embed="rId3"/>
          <a:stretch>
            <a:fillRect/>
          </a:stretch>
        </p:blipFill>
        <p:spPr>
          <a:xfrm>
            <a:off x="6502975" y="4136531"/>
            <a:ext cx="3321307" cy="2141538"/>
          </a:xfrm>
          <a:prstGeom prst="rect">
            <a:avLst/>
          </a:prstGeom>
        </p:spPr>
      </p:pic>
    </p:spTree>
    <p:extLst>
      <p:ext uri="{BB962C8B-B14F-4D97-AF65-F5344CB8AC3E}">
        <p14:creationId xmlns:p14="http://schemas.microsoft.com/office/powerpoint/2010/main" val="7884317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Formularios</a:t>
            </a:r>
          </a:p>
        </p:txBody>
      </p:sp>
      <p:sp>
        <p:nvSpPr>
          <p:cNvPr id="3" name="Marcador de contenido 2"/>
          <p:cNvSpPr>
            <a:spLocks noGrp="1"/>
          </p:cNvSpPr>
          <p:nvPr>
            <p:ph idx="1"/>
          </p:nvPr>
        </p:nvSpPr>
        <p:spPr/>
        <p:txBody>
          <a:bodyPr/>
          <a:lstStyle/>
          <a:p>
            <a:r>
              <a:rPr lang="es-ES" dirty="0"/>
              <a:t>El HTML no tiene la responsabilidad de registrar los datos en el servidor, esta actividad está delegada a un lenguaje o </a:t>
            </a:r>
            <a:r>
              <a:rPr lang="en-US" i="1" dirty="0"/>
              <a:t>script</a:t>
            </a:r>
            <a:r>
              <a:rPr lang="en-US" dirty="0"/>
              <a:t> </a:t>
            </a:r>
            <a:r>
              <a:rPr lang="es-ES" dirty="0"/>
              <a:t>dinámico</a:t>
            </a:r>
            <a:r>
              <a:rPr lang="en-US" dirty="0"/>
              <a:t> Web</a:t>
            </a:r>
            <a:r>
              <a:rPr lang="es-ES" dirty="0"/>
              <a:t> que se ejecute en el servidor (PHP, ASP, </a:t>
            </a:r>
            <a:r>
              <a:rPr lang="es-ES" dirty="0" err="1"/>
              <a:t>ASP.Net</a:t>
            </a:r>
            <a:r>
              <a:rPr lang="es-ES" dirty="0"/>
              <a:t>, JSP, </a:t>
            </a:r>
            <a:r>
              <a:rPr lang="es-ES" dirty="0" err="1"/>
              <a:t>NodeJS</a:t>
            </a:r>
            <a:r>
              <a:rPr lang="es-ES" dirty="0"/>
              <a:t> etc.)</a:t>
            </a:r>
          </a:p>
          <a:p>
            <a:r>
              <a:rPr lang="es-ES" dirty="0"/>
              <a:t>están delimitados con la etiqueta </a:t>
            </a:r>
            <a:r>
              <a:rPr lang="es-ES" b="1" dirty="0">
                <a:solidFill>
                  <a:srgbClr val="FF0000"/>
                </a:solidFill>
              </a:rPr>
              <a:t>&lt;FORM&gt;</a:t>
            </a:r>
            <a:r>
              <a:rPr lang="es-ES" b="1" dirty="0"/>
              <a:t> ... </a:t>
            </a:r>
            <a:r>
              <a:rPr lang="es-ES" b="1" dirty="0">
                <a:solidFill>
                  <a:srgbClr val="FF0000"/>
                </a:solidFill>
              </a:rPr>
              <a:t>&lt;/FORM&gt;</a:t>
            </a:r>
            <a:r>
              <a:rPr lang="es-ES" dirty="0"/>
              <a:t>.</a:t>
            </a:r>
          </a:p>
          <a:p>
            <a:endParaRPr lang="es-ES" dirty="0"/>
          </a:p>
        </p:txBody>
      </p:sp>
    </p:spTree>
    <p:extLst>
      <p:ext uri="{BB962C8B-B14F-4D97-AF65-F5344CB8AC3E}">
        <p14:creationId xmlns:p14="http://schemas.microsoft.com/office/powerpoint/2010/main" val="4248870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Navegador web</a:t>
            </a:r>
          </a:p>
        </p:txBody>
      </p:sp>
      <p:sp>
        <p:nvSpPr>
          <p:cNvPr id="3" name="Marcador de contenido 2"/>
          <p:cNvSpPr>
            <a:spLocks noGrp="1"/>
          </p:cNvSpPr>
          <p:nvPr>
            <p:ph idx="1"/>
          </p:nvPr>
        </p:nvSpPr>
        <p:spPr/>
        <p:txBody>
          <a:bodyPr/>
          <a:lstStyle/>
          <a:p>
            <a:r>
              <a:rPr lang="es-ES" dirty="0"/>
              <a:t>Un navegador web (en inglés, web browser) es un software, aplicación o programa que permite el acceso a la Web, </a:t>
            </a:r>
            <a:r>
              <a:rPr lang="es-ES" b="1" dirty="0">
                <a:solidFill>
                  <a:srgbClr val="C00000"/>
                </a:solidFill>
                <a:effectLst>
                  <a:outerShdw blurRad="38100" dist="38100" dir="2700000" algn="tl">
                    <a:srgbClr val="000000">
                      <a:alpha val="43137"/>
                    </a:srgbClr>
                  </a:outerShdw>
                </a:effectLst>
              </a:rPr>
              <a:t>interpretando la información de distintos tipos de archivos </a:t>
            </a:r>
            <a:r>
              <a:rPr lang="es-ES" dirty="0"/>
              <a:t>y sitios web para que estos puedan ser visualizados.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190" y="4076700"/>
            <a:ext cx="3335392" cy="2235200"/>
          </a:xfrm>
          <a:prstGeom prst="rect">
            <a:avLst/>
          </a:prstGeom>
        </p:spPr>
      </p:pic>
    </p:spTree>
    <p:extLst>
      <p:ext uri="{BB962C8B-B14F-4D97-AF65-F5344CB8AC3E}">
        <p14:creationId xmlns:p14="http://schemas.microsoft.com/office/powerpoint/2010/main" val="2817263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 &lt;input&gt;</a:t>
            </a:r>
          </a:p>
        </p:txBody>
      </p:sp>
      <p:sp>
        <p:nvSpPr>
          <p:cNvPr id="3" name="Marcador de contenido 2"/>
          <p:cNvSpPr>
            <a:spLocks noGrp="1"/>
          </p:cNvSpPr>
          <p:nvPr>
            <p:ph idx="1"/>
          </p:nvPr>
        </p:nvSpPr>
        <p:spPr/>
        <p:txBody>
          <a:bodyPr/>
          <a:lstStyle/>
          <a:p>
            <a:r>
              <a:rPr lang="es-ES" dirty="0"/>
              <a:t>Se usa para crear controles interactivos para formularios basados en la web, que </a:t>
            </a:r>
            <a:r>
              <a:rPr lang="es-ES" b="1" dirty="0"/>
              <a:t>reciban</a:t>
            </a:r>
            <a:r>
              <a:rPr lang="es-ES" dirty="0"/>
              <a:t> datos del usuario. La forma en que </a:t>
            </a:r>
            <a:r>
              <a:rPr lang="es-ES" b="1" dirty="0">
                <a:solidFill>
                  <a:srgbClr val="FF0000"/>
                </a:solidFill>
              </a:rPr>
              <a:t>&lt;input&gt; </a:t>
            </a:r>
            <a:r>
              <a:rPr lang="es-ES" dirty="0"/>
              <a:t>funciona varía considerablemente dependiendo del valor de su atributo </a:t>
            </a:r>
            <a:r>
              <a:rPr lang="es-ES" b="1" dirty="0">
                <a:solidFill>
                  <a:srgbClr val="FF0000"/>
                </a:solidFill>
              </a:rPr>
              <a:t>type</a:t>
            </a:r>
            <a:r>
              <a:rPr lang="es-ES" dirty="0"/>
              <a:t>.</a:t>
            </a:r>
          </a:p>
          <a:p>
            <a:pPr lvl="1"/>
            <a:endParaRPr lang="es-ES" dirty="0"/>
          </a:p>
        </p:txBody>
      </p:sp>
      <p:sp>
        <p:nvSpPr>
          <p:cNvPr id="5" name="CuadroTexto 4"/>
          <p:cNvSpPr txBox="1"/>
          <p:nvPr/>
        </p:nvSpPr>
        <p:spPr>
          <a:xfrm>
            <a:off x="1016000" y="4051300"/>
            <a:ext cx="10045700" cy="3046988"/>
          </a:xfrm>
          <a:prstGeom prst="rect">
            <a:avLst/>
          </a:prstGeom>
          <a:noFill/>
        </p:spPr>
        <p:txBody>
          <a:bodyPr wrap="square" numCol="2" rtlCol="0">
            <a:spAutoFit/>
          </a:bodyPr>
          <a:lstStyle/>
          <a:p>
            <a:r>
              <a:rPr lang="es-ES" sz="1600" b="1" dirty="0">
                <a:solidFill>
                  <a:srgbClr val="FF0000"/>
                </a:solidFill>
              </a:rPr>
              <a:t>Text</a:t>
            </a:r>
            <a:r>
              <a:rPr lang="es-ES" sz="1600" dirty="0"/>
              <a:t>: un control usado para la entrada de una sola línea de texto.</a:t>
            </a:r>
          </a:p>
          <a:p>
            <a:r>
              <a:rPr lang="es-ES" sz="1600" b="1" dirty="0">
                <a:solidFill>
                  <a:srgbClr val="FF0000"/>
                </a:solidFill>
              </a:rPr>
              <a:t>Checkbox</a:t>
            </a:r>
            <a:r>
              <a:rPr lang="es-ES" sz="1600" dirty="0"/>
              <a:t>: un control para ingresar un valor booleano (verdadero/falso).</a:t>
            </a:r>
          </a:p>
          <a:p>
            <a:r>
              <a:rPr lang="es-ES" sz="1600" b="1" dirty="0">
                <a:solidFill>
                  <a:srgbClr val="FF0000"/>
                </a:solidFill>
              </a:rPr>
              <a:t>Radio</a:t>
            </a:r>
            <a:r>
              <a:rPr lang="es-ES" sz="1600" dirty="0"/>
              <a:t>: un control para elegir una única opción entre varias.</a:t>
            </a:r>
          </a:p>
          <a:p>
            <a:r>
              <a:rPr lang="es-ES" sz="1600" b="1" dirty="0">
                <a:solidFill>
                  <a:srgbClr val="FF0000"/>
                </a:solidFill>
              </a:rPr>
              <a:t>Button</a:t>
            </a:r>
            <a:r>
              <a:rPr lang="es-ES" sz="1600" dirty="0"/>
              <a:t>: un botón sin una acción predeterminada asociada.</a:t>
            </a:r>
          </a:p>
          <a:p>
            <a:r>
              <a:rPr lang="es-ES" sz="1600" b="1" dirty="0">
                <a:solidFill>
                  <a:srgbClr val="FF0000"/>
                </a:solidFill>
              </a:rPr>
              <a:t>Email</a:t>
            </a:r>
            <a:r>
              <a:rPr lang="es-ES" sz="1600" dirty="0"/>
              <a:t>: un control diseñado para editar una o más direcciones de e-mail.</a:t>
            </a:r>
          </a:p>
          <a:p>
            <a:endParaRPr lang="es-ES" sz="1600" b="1" dirty="0">
              <a:solidFill>
                <a:srgbClr val="FF0000"/>
              </a:solidFill>
            </a:endParaRPr>
          </a:p>
          <a:p>
            <a:endParaRPr lang="es-ES" sz="1600" b="1" dirty="0">
              <a:solidFill>
                <a:srgbClr val="FF0000"/>
              </a:solidFill>
            </a:endParaRPr>
          </a:p>
          <a:p>
            <a:r>
              <a:rPr lang="es-ES" sz="1600" b="1" dirty="0">
                <a:solidFill>
                  <a:srgbClr val="FF0000"/>
                </a:solidFill>
              </a:rPr>
              <a:t>Password</a:t>
            </a:r>
            <a:r>
              <a:rPr lang="es-ES" sz="1600" dirty="0"/>
              <a:t>: una caja de texto para la edición de contraseñas, donde los caracteres son representados por puntos.</a:t>
            </a:r>
          </a:p>
          <a:p>
            <a:r>
              <a:rPr lang="es-ES" sz="1600" b="1" dirty="0">
                <a:solidFill>
                  <a:srgbClr val="FF0000"/>
                </a:solidFill>
              </a:rPr>
              <a:t>Reset</a:t>
            </a:r>
            <a:r>
              <a:rPr lang="es-ES" sz="1600" dirty="0"/>
              <a:t>: un botón usado para reiniciar los controles del formulario a sus valores iniciales.</a:t>
            </a:r>
          </a:p>
          <a:p>
            <a:r>
              <a:rPr lang="es-ES" sz="1600" b="1" dirty="0">
                <a:solidFill>
                  <a:srgbClr val="FF0000"/>
                </a:solidFill>
              </a:rPr>
              <a:t>Submit</a:t>
            </a:r>
            <a:r>
              <a:rPr lang="es-ES" sz="1600" dirty="0"/>
              <a:t>: un botón usado para enviar el formulario.</a:t>
            </a:r>
          </a:p>
          <a:p>
            <a:r>
              <a:rPr lang="es-ES" sz="1600" b="1" dirty="0">
                <a:solidFill>
                  <a:srgbClr val="FF0000"/>
                </a:solidFill>
              </a:rPr>
              <a:t>Hidden</a:t>
            </a:r>
            <a:r>
              <a:rPr lang="es-ES" sz="1600" dirty="0"/>
              <a:t>: un control oculto utilizado para enviar información al servidor, típicamente manejado por programas.</a:t>
            </a:r>
          </a:p>
        </p:txBody>
      </p:sp>
    </p:spTree>
    <p:extLst>
      <p:ext uri="{BB962C8B-B14F-4D97-AF65-F5344CB8AC3E}">
        <p14:creationId xmlns:p14="http://schemas.microsoft.com/office/powerpoint/2010/main" val="52600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 &lt;input&gt;</a:t>
            </a:r>
          </a:p>
        </p:txBody>
      </p:sp>
      <p:sp>
        <p:nvSpPr>
          <p:cNvPr id="6" name="Marcador de contenido 5"/>
          <p:cNvSpPr>
            <a:spLocks noGrp="1"/>
          </p:cNvSpPr>
          <p:nvPr>
            <p:ph idx="1"/>
          </p:nvPr>
        </p:nvSpPr>
        <p:spPr/>
        <p:txBody>
          <a:bodyPr numCol="2">
            <a:normAutofit fontScale="62500" lnSpcReduction="20000"/>
          </a:bodyPr>
          <a:lstStyle/>
          <a:p>
            <a:pPr marL="0" indent="0">
              <a:buNone/>
            </a:pPr>
            <a:r>
              <a:rPr lang="es-ES" sz="2300" b="1" dirty="0">
                <a:solidFill>
                  <a:srgbClr val="FF0000"/>
                </a:solidFill>
              </a:rPr>
              <a:t>Search</a:t>
            </a:r>
            <a:r>
              <a:rPr lang="es-ES" dirty="0"/>
              <a:t>: igual a </a:t>
            </a:r>
            <a:r>
              <a:rPr lang="es-ES" i="1" dirty="0" err="1"/>
              <a:t>text</a:t>
            </a:r>
            <a:r>
              <a:rPr lang="es-ES" dirty="0"/>
              <a:t> pero con fines de búsqueda.</a:t>
            </a:r>
          </a:p>
          <a:p>
            <a:pPr marL="0" indent="0">
              <a:buNone/>
            </a:pPr>
            <a:r>
              <a:rPr lang="es-ES" sz="2300" b="1" dirty="0">
                <a:solidFill>
                  <a:srgbClr val="FF0000"/>
                </a:solidFill>
              </a:rPr>
              <a:t>Tel</a:t>
            </a:r>
            <a:r>
              <a:rPr lang="es-ES" dirty="0"/>
              <a:t>: un control usado para proveer un número de teléfono.</a:t>
            </a:r>
          </a:p>
          <a:p>
            <a:pPr marL="0" indent="0">
              <a:buNone/>
            </a:pPr>
            <a:r>
              <a:rPr lang="es-ES" sz="2300" b="1" dirty="0">
                <a:solidFill>
                  <a:srgbClr val="FF0000"/>
                </a:solidFill>
              </a:rPr>
              <a:t>Url</a:t>
            </a:r>
            <a:r>
              <a:rPr lang="es-ES" dirty="0"/>
              <a:t>: una caja de texto usada para el ingreso de un único URL absoluto.</a:t>
            </a:r>
          </a:p>
          <a:p>
            <a:pPr marL="0" indent="0">
              <a:buNone/>
            </a:pPr>
            <a:r>
              <a:rPr lang="es-ES" sz="2300" b="1" dirty="0">
                <a:solidFill>
                  <a:srgbClr val="FF0000"/>
                </a:solidFill>
              </a:rPr>
              <a:t>Date</a:t>
            </a:r>
            <a:r>
              <a:rPr lang="es-ES" dirty="0"/>
              <a:t>: un control para ingresar una fecha específica.</a:t>
            </a:r>
          </a:p>
          <a:p>
            <a:pPr marL="0" indent="0">
              <a:buNone/>
            </a:pPr>
            <a:r>
              <a:rPr lang="es-ES" sz="2300" b="1" dirty="0">
                <a:solidFill>
                  <a:srgbClr val="FF0000"/>
                </a:solidFill>
              </a:rPr>
              <a:t>Month</a:t>
            </a:r>
            <a:r>
              <a:rPr lang="es-ES" dirty="0"/>
              <a:t>: un control para ingresar un mes específico.</a:t>
            </a:r>
          </a:p>
          <a:p>
            <a:pPr marL="0" indent="0">
              <a:buNone/>
            </a:pPr>
            <a:r>
              <a:rPr lang="es-ES" sz="2300" b="1" dirty="0">
                <a:solidFill>
                  <a:srgbClr val="FF0000"/>
                </a:solidFill>
              </a:rPr>
              <a:t>Week</a:t>
            </a:r>
            <a:r>
              <a:rPr lang="es-ES" dirty="0"/>
              <a:t>: un control para ingresar una semana específica.</a:t>
            </a:r>
          </a:p>
          <a:p>
            <a:pPr marL="0" indent="0">
              <a:buNone/>
            </a:pPr>
            <a:endParaRPr lang="es-ES" dirty="0"/>
          </a:p>
          <a:p>
            <a:pPr marL="0" indent="0">
              <a:buNone/>
            </a:pPr>
            <a:endParaRPr lang="es-ES" dirty="0"/>
          </a:p>
          <a:p>
            <a:pPr marL="0" indent="0">
              <a:buNone/>
            </a:pPr>
            <a:r>
              <a:rPr lang="es-ES" sz="2300" b="1" dirty="0">
                <a:solidFill>
                  <a:srgbClr val="FF0000"/>
                </a:solidFill>
              </a:rPr>
              <a:t>Time</a:t>
            </a:r>
            <a:r>
              <a:rPr lang="es-ES" dirty="0"/>
              <a:t>: un control para ingresar una hora específica.</a:t>
            </a:r>
          </a:p>
          <a:p>
            <a:pPr marL="0" indent="0">
              <a:buNone/>
            </a:pPr>
            <a:r>
              <a:rPr lang="es-ES" sz="2300" b="1" dirty="0">
                <a:solidFill>
                  <a:srgbClr val="FF0000"/>
                </a:solidFill>
              </a:rPr>
              <a:t>Number</a:t>
            </a:r>
            <a:r>
              <a:rPr lang="es-ES" dirty="0"/>
              <a:t>: un control para ingresar un número.</a:t>
            </a:r>
          </a:p>
          <a:p>
            <a:pPr marL="0" indent="0">
              <a:buNone/>
            </a:pPr>
            <a:r>
              <a:rPr lang="es-ES" sz="2300" b="1" dirty="0">
                <a:solidFill>
                  <a:srgbClr val="FF0000"/>
                </a:solidFill>
              </a:rPr>
              <a:t>Range</a:t>
            </a:r>
            <a:r>
              <a:rPr lang="es-ES" dirty="0"/>
              <a:t>: un control para ingresar uno o dos números dentro de un rango.</a:t>
            </a:r>
          </a:p>
          <a:p>
            <a:pPr marL="0" indent="0">
              <a:buNone/>
            </a:pPr>
            <a:r>
              <a:rPr lang="es-ES" sz="2300" b="1" dirty="0">
                <a:solidFill>
                  <a:srgbClr val="FF0000"/>
                </a:solidFill>
              </a:rPr>
              <a:t>Color</a:t>
            </a:r>
            <a:r>
              <a:rPr lang="es-ES" dirty="0"/>
              <a:t>: un control para ingresar un color.</a:t>
            </a:r>
          </a:p>
          <a:p>
            <a:pPr marL="0" indent="0">
              <a:buNone/>
            </a:pPr>
            <a:r>
              <a:rPr lang="es-ES" sz="2300" b="1" dirty="0">
                <a:solidFill>
                  <a:srgbClr val="FF0000"/>
                </a:solidFill>
              </a:rPr>
              <a:t>File</a:t>
            </a:r>
            <a:r>
              <a:rPr lang="es-ES" dirty="0"/>
              <a:t>: un control usado para subir archivos al servidor.</a:t>
            </a:r>
          </a:p>
          <a:p>
            <a:pPr marL="0" indent="0">
              <a:buNone/>
            </a:pPr>
            <a:r>
              <a:rPr lang="es-ES" sz="2300" b="1" dirty="0">
                <a:solidFill>
                  <a:srgbClr val="FF0000"/>
                </a:solidFill>
              </a:rPr>
              <a:t>Image</a:t>
            </a:r>
            <a:r>
              <a:rPr lang="es-ES" dirty="0"/>
              <a:t>: igual a </a:t>
            </a:r>
            <a:r>
              <a:rPr lang="es-ES" i="1" dirty="0" err="1"/>
              <a:t>submit</a:t>
            </a:r>
            <a:r>
              <a:rPr lang="es-ES" dirty="0"/>
              <a:t> pero con la habilidad de verse como una imagen en lugar de usar la apariencia predeterminada de los botones.</a:t>
            </a:r>
          </a:p>
          <a:p>
            <a:endParaRPr lang="es-ES" dirty="0"/>
          </a:p>
          <a:p>
            <a:endParaRPr lang="es-ES" dirty="0"/>
          </a:p>
        </p:txBody>
      </p:sp>
      <p:sp>
        <p:nvSpPr>
          <p:cNvPr id="7" name="Rectángulo 6"/>
          <p:cNvSpPr/>
          <p:nvPr/>
        </p:nvSpPr>
        <p:spPr>
          <a:xfrm>
            <a:off x="6058751" y="5713389"/>
            <a:ext cx="6096000" cy="954107"/>
          </a:xfrm>
          <a:prstGeom prst="rect">
            <a:avLst/>
          </a:prstGeom>
        </p:spPr>
        <p:txBody>
          <a:bodyPr>
            <a:spAutoFit/>
          </a:bodyPr>
          <a:lstStyle/>
          <a:p>
            <a:pPr algn="just"/>
            <a:r>
              <a:rPr lang="es-ES" sz="1400" dirty="0"/>
              <a:t>El soporte provisto por los navegadores para algunos campos como el mes es muy bajo. Para mejorar la compatibilidad, los autores pueden tener que recurrir a otros lenguajes de programación con el fin de proveer controles avanzados y validar los datos antes del envío.</a:t>
            </a:r>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5751" y="5688539"/>
            <a:ext cx="1143000" cy="952500"/>
          </a:xfrm>
          <a:prstGeom prst="rect">
            <a:avLst/>
          </a:prstGeom>
        </p:spPr>
      </p:pic>
      <p:sp>
        <p:nvSpPr>
          <p:cNvPr id="3" name="Rectángulo 2"/>
          <p:cNvSpPr/>
          <p:nvPr/>
        </p:nvSpPr>
        <p:spPr>
          <a:xfrm>
            <a:off x="0" y="6438896"/>
            <a:ext cx="3606693" cy="369332"/>
          </a:xfrm>
          <a:prstGeom prst="rect">
            <a:avLst/>
          </a:prstGeom>
        </p:spPr>
        <p:txBody>
          <a:bodyPr wrap="none">
            <a:spAutoFit/>
          </a:bodyPr>
          <a:lstStyle/>
          <a:p>
            <a:r>
              <a:rPr lang="es-ES" dirty="0"/>
              <a:t>https://www.wufoo.com/html5/</a:t>
            </a:r>
          </a:p>
        </p:txBody>
      </p:sp>
    </p:spTree>
    <p:extLst>
      <p:ext uri="{BB962C8B-B14F-4D97-AF65-F5344CB8AC3E}">
        <p14:creationId xmlns:p14="http://schemas.microsoft.com/office/powerpoint/2010/main" val="3717382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&lt;form&gt; &lt;input&gt;</a:t>
            </a:r>
          </a:p>
        </p:txBody>
      </p:sp>
      <p:pic>
        <p:nvPicPr>
          <p:cNvPr id="5" name="Imagen 4"/>
          <p:cNvPicPr>
            <a:picLocks noChangeAspect="1"/>
          </p:cNvPicPr>
          <p:nvPr/>
        </p:nvPicPr>
        <p:blipFill>
          <a:blip r:embed="rId2"/>
          <a:stretch>
            <a:fillRect/>
          </a:stretch>
        </p:blipFill>
        <p:spPr>
          <a:xfrm>
            <a:off x="7253363" y="2108199"/>
            <a:ext cx="2778132" cy="4568825"/>
          </a:xfrm>
          <a:prstGeom prst="rect">
            <a:avLst/>
          </a:prstGeom>
        </p:spPr>
      </p:pic>
      <p:pic>
        <p:nvPicPr>
          <p:cNvPr id="6" name="Imagen 5"/>
          <p:cNvPicPr>
            <a:picLocks noChangeAspect="1"/>
          </p:cNvPicPr>
          <p:nvPr/>
        </p:nvPicPr>
        <p:blipFill>
          <a:blip r:embed="rId3"/>
          <a:stretch>
            <a:fillRect/>
          </a:stretch>
        </p:blipFill>
        <p:spPr>
          <a:xfrm>
            <a:off x="876299" y="2108199"/>
            <a:ext cx="5562601" cy="4583270"/>
          </a:xfrm>
          <a:prstGeom prst="rect">
            <a:avLst/>
          </a:prstGeom>
        </p:spPr>
      </p:pic>
    </p:spTree>
    <p:extLst>
      <p:ext uri="{BB962C8B-B14F-4D97-AF65-F5344CB8AC3E}">
        <p14:creationId xmlns:p14="http://schemas.microsoft.com/office/powerpoint/2010/main" val="12098019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Actividad de 5 minutos…</a:t>
            </a:r>
          </a:p>
        </p:txBody>
      </p:sp>
      <p:sp>
        <p:nvSpPr>
          <p:cNvPr id="3" name="Marcador de contenido 2"/>
          <p:cNvSpPr>
            <a:spLocks noGrp="1"/>
          </p:cNvSpPr>
          <p:nvPr>
            <p:ph idx="1"/>
          </p:nvPr>
        </p:nvSpPr>
        <p:spPr/>
        <p:txBody>
          <a:bodyPr/>
          <a:lstStyle/>
          <a:p>
            <a:r>
              <a:rPr lang="es-ES" dirty="0"/>
              <a:t>Crear los siguientes formularios:</a:t>
            </a:r>
          </a:p>
        </p:txBody>
      </p:sp>
      <p:pic>
        <p:nvPicPr>
          <p:cNvPr id="4" name="Imagen 3"/>
          <p:cNvPicPr>
            <a:picLocks noChangeAspect="1"/>
          </p:cNvPicPr>
          <p:nvPr/>
        </p:nvPicPr>
        <p:blipFill>
          <a:blip r:embed="rId2"/>
          <a:stretch>
            <a:fillRect/>
          </a:stretch>
        </p:blipFill>
        <p:spPr>
          <a:xfrm>
            <a:off x="680321" y="2862627"/>
            <a:ext cx="2657475" cy="3758835"/>
          </a:xfrm>
          <a:prstGeom prst="rect">
            <a:avLst/>
          </a:prstGeom>
        </p:spPr>
      </p:pic>
      <p:pic>
        <p:nvPicPr>
          <p:cNvPr id="5" name="Imagen 4"/>
          <p:cNvPicPr>
            <a:picLocks noChangeAspect="1"/>
          </p:cNvPicPr>
          <p:nvPr/>
        </p:nvPicPr>
        <p:blipFill>
          <a:blip r:embed="rId3"/>
          <a:stretch>
            <a:fillRect/>
          </a:stretch>
        </p:blipFill>
        <p:spPr>
          <a:xfrm>
            <a:off x="3930650" y="2913427"/>
            <a:ext cx="3467100" cy="2657475"/>
          </a:xfrm>
          <a:prstGeom prst="rect">
            <a:avLst/>
          </a:prstGeom>
        </p:spPr>
      </p:pic>
      <p:pic>
        <p:nvPicPr>
          <p:cNvPr id="6" name="Imagen 5"/>
          <p:cNvPicPr>
            <a:picLocks noChangeAspect="1"/>
          </p:cNvPicPr>
          <p:nvPr/>
        </p:nvPicPr>
        <p:blipFill>
          <a:blip r:embed="rId4"/>
          <a:stretch>
            <a:fillRect/>
          </a:stretch>
        </p:blipFill>
        <p:spPr>
          <a:xfrm>
            <a:off x="8185150" y="2862627"/>
            <a:ext cx="3390900" cy="2867025"/>
          </a:xfrm>
          <a:prstGeom prst="rect">
            <a:avLst/>
          </a:prstGeom>
        </p:spPr>
      </p:pic>
      <p:cxnSp>
        <p:nvCxnSpPr>
          <p:cNvPr id="8" name="Conector recto de flecha 7"/>
          <p:cNvCxnSpPr/>
          <p:nvPr/>
        </p:nvCxnSpPr>
        <p:spPr>
          <a:xfrm flipV="1">
            <a:off x="6032500" y="4394200"/>
            <a:ext cx="2971800" cy="12700"/>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125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Validación de datos</a:t>
            </a:r>
          </a:p>
        </p:txBody>
      </p:sp>
      <p:sp>
        <p:nvSpPr>
          <p:cNvPr id="3" name="Marcador de contenido 2"/>
          <p:cNvSpPr>
            <a:spLocks noGrp="1"/>
          </p:cNvSpPr>
          <p:nvPr>
            <p:ph idx="1"/>
          </p:nvPr>
        </p:nvSpPr>
        <p:spPr/>
        <p:txBody>
          <a:bodyPr/>
          <a:lstStyle/>
          <a:p>
            <a:r>
              <a:rPr lang="es-ES" dirty="0"/>
              <a:t>En patrones HTML5 se cuenta con validación potente y flexible, que permite ser específicos utilizando expresiones regulares para validar datos.</a:t>
            </a:r>
          </a:p>
          <a:p>
            <a:endParaRPr lang="es-ES" dirty="0"/>
          </a:p>
          <a:p>
            <a:r>
              <a:rPr lang="es-ES" dirty="0"/>
              <a:t>Una expresión regular es una cadena de texto que representa un posible patrón de coincidencias, que aplicaremos mediante el atributo </a:t>
            </a:r>
            <a:r>
              <a:rPr lang="es-ES" dirty="0" err="1"/>
              <a:t>pattern</a:t>
            </a:r>
            <a:r>
              <a:rPr lang="es-ES" dirty="0"/>
              <a:t> en los campos que queramos validar.</a:t>
            </a:r>
          </a:p>
        </p:txBody>
      </p:sp>
      <p:sp>
        <p:nvSpPr>
          <p:cNvPr id="4" name="Rectángulo 3"/>
          <p:cNvSpPr/>
          <p:nvPr/>
        </p:nvSpPr>
        <p:spPr>
          <a:xfrm>
            <a:off x="6165584" y="6254230"/>
            <a:ext cx="5931432" cy="369332"/>
          </a:xfrm>
          <a:prstGeom prst="rect">
            <a:avLst/>
          </a:prstGeom>
        </p:spPr>
        <p:txBody>
          <a:bodyPr wrap="none">
            <a:spAutoFit/>
          </a:bodyPr>
          <a:lstStyle/>
          <a:p>
            <a:r>
              <a:rPr lang="es-ES" dirty="0"/>
              <a:t>https://es.wikipedia.org/wiki/Expresi%C3%B3n_regular</a:t>
            </a:r>
          </a:p>
        </p:txBody>
      </p:sp>
    </p:spTree>
    <p:extLst>
      <p:ext uri="{BB962C8B-B14F-4D97-AF65-F5344CB8AC3E}">
        <p14:creationId xmlns:p14="http://schemas.microsoft.com/office/powerpoint/2010/main" val="39491469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Validación de datos</a:t>
            </a:r>
          </a:p>
        </p:txBody>
      </p:sp>
      <p:graphicFrame>
        <p:nvGraphicFramePr>
          <p:cNvPr id="5" name="Marcador de contenido 4"/>
          <p:cNvGraphicFramePr>
            <a:graphicFrameLocks noGrp="1"/>
          </p:cNvGraphicFramePr>
          <p:nvPr>
            <p:ph idx="1"/>
          </p:nvPr>
        </p:nvGraphicFramePr>
        <p:xfrm>
          <a:off x="693738" y="2260600"/>
          <a:ext cx="10139364" cy="3799840"/>
        </p:xfrm>
        <a:graphic>
          <a:graphicData uri="http://schemas.openxmlformats.org/drawingml/2006/table">
            <a:tbl>
              <a:tblPr firstRow="1" bandRow="1">
                <a:tableStyleId>{5C22544A-7EE6-4342-B048-85BDC9FD1C3A}</a:tableStyleId>
              </a:tblPr>
              <a:tblGrid>
                <a:gridCol w="2534841">
                  <a:extLst>
                    <a:ext uri="{9D8B030D-6E8A-4147-A177-3AD203B41FA5}">
                      <a16:colId xmlns:a16="http://schemas.microsoft.com/office/drawing/2014/main" val="20000"/>
                    </a:ext>
                  </a:extLst>
                </a:gridCol>
                <a:gridCol w="2534841">
                  <a:extLst>
                    <a:ext uri="{9D8B030D-6E8A-4147-A177-3AD203B41FA5}">
                      <a16:colId xmlns:a16="http://schemas.microsoft.com/office/drawing/2014/main" val="20001"/>
                    </a:ext>
                  </a:extLst>
                </a:gridCol>
                <a:gridCol w="2174080">
                  <a:extLst>
                    <a:ext uri="{9D8B030D-6E8A-4147-A177-3AD203B41FA5}">
                      <a16:colId xmlns:a16="http://schemas.microsoft.com/office/drawing/2014/main" val="20002"/>
                    </a:ext>
                  </a:extLst>
                </a:gridCol>
                <a:gridCol w="2895602">
                  <a:extLst>
                    <a:ext uri="{9D8B030D-6E8A-4147-A177-3AD203B41FA5}">
                      <a16:colId xmlns:a16="http://schemas.microsoft.com/office/drawing/2014/main" val="20003"/>
                    </a:ext>
                  </a:extLst>
                </a:gridCol>
              </a:tblGrid>
              <a:tr h="370840">
                <a:tc>
                  <a:txBody>
                    <a:bodyPr/>
                    <a:lstStyle/>
                    <a:p>
                      <a:r>
                        <a:rPr lang="es-ES" sz="1600" noProof="0" dirty="0"/>
                        <a:t>Expresión</a:t>
                      </a:r>
                      <a:r>
                        <a:rPr lang="en-US" sz="1600" dirty="0"/>
                        <a:t> regular</a:t>
                      </a:r>
                    </a:p>
                  </a:txBody>
                  <a:tcPr anchor="ctr"/>
                </a:tc>
                <a:tc>
                  <a:txBody>
                    <a:bodyPr/>
                    <a:lstStyle/>
                    <a:p>
                      <a:r>
                        <a:rPr lang="en-US" sz="1600"/>
                        <a:t>Carácter especial</a:t>
                      </a:r>
                    </a:p>
                  </a:txBody>
                  <a:tcPr anchor="ctr"/>
                </a:tc>
                <a:tc>
                  <a:txBody>
                    <a:bodyPr/>
                    <a:lstStyle/>
                    <a:p>
                      <a:r>
                        <a:rPr lang="en-US" sz="1600"/>
                        <a:t>Denominación</a:t>
                      </a:r>
                    </a:p>
                  </a:txBody>
                  <a:tcPr anchor="ctr"/>
                </a:tc>
                <a:tc>
                  <a:txBody>
                    <a:bodyPr/>
                    <a:lstStyle/>
                    <a:p>
                      <a:r>
                        <a:rPr lang="en-US" sz="1600"/>
                        <a:t>Descripción</a:t>
                      </a:r>
                    </a:p>
                  </a:txBody>
                  <a:tcPr anchor="ctr"/>
                </a:tc>
                <a:extLst>
                  <a:ext uri="{0D108BD9-81ED-4DB2-BD59-A6C34878D82A}">
                    <a16:rowId xmlns:a16="http://schemas.microsoft.com/office/drawing/2014/main" val="10000"/>
                  </a:ext>
                </a:extLst>
              </a:tr>
              <a:tr h="370840">
                <a:tc>
                  <a:txBody>
                    <a:bodyPr/>
                    <a:lstStyle/>
                    <a:p>
                      <a:r>
                        <a:rPr lang="en-US" sz="1600" dirty="0"/>
                        <a:t>^</a:t>
                      </a:r>
                    </a:p>
                  </a:txBody>
                  <a:tcPr anchor="ctr"/>
                </a:tc>
                <a:tc>
                  <a:txBody>
                    <a:bodyPr/>
                    <a:lstStyle/>
                    <a:p>
                      <a:r>
                        <a:rPr lang="es-ES" sz="1600" noProof="0" dirty="0"/>
                        <a:t>acento</a:t>
                      </a:r>
                      <a:r>
                        <a:rPr lang="en-US" sz="1600" dirty="0"/>
                        <a:t> </a:t>
                      </a:r>
                      <a:r>
                        <a:rPr lang="es-ES" sz="1600" noProof="0" dirty="0"/>
                        <a:t>circunflejo</a:t>
                      </a:r>
                    </a:p>
                  </a:txBody>
                  <a:tcPr anchor="ctr"/>
                </a:tc>
                <a:tc>
                  <a:txBody>
                    <a:bodyPr/>
                    <a:lstStyle/>
                    <a:p>
                      <a:r>
                        <a:rPr lang="es-ES" sz="1600" noProof="0" dirty="0"/>
                        <a:t>Inicio</a:t>
                      </a:r>
                    </a:p>
                  </a:txBody>
                  <a:tcPr anchor="ctr"/>
                </a:tc>
                <a:tc>
                  <a:txBody>
                    <a:bodyPr/>
                    <a:lstStyle/>
                    <a:p>
                      <a:r>
                        <a:rPr lang="es-ES" sz="1600" dirty="0"/>
                        <a:t>Inicio de expresión regular</a:t>
                      </a:r>
                    </a:p>
                  </a:txBody>
                  <a:tcPr anchor="ctr"/>
                </a:tc>
                <a:extLst>
                  <a:ext uri="{0D108BD9-81ED-4DB2-BD59-A6C34878D82A}">
                    <a16:rowId xmlns:a16="http://schemas.microsoft.com/office/drawing/2014/main" val="10001"/>
                  </a:ext>
                </a:extLst>
              </a:tr>
              <a:tr h="370840">
                <a:tc>
                  <a:txBody>
                    <a:bodyPr/>
                    <a:lstStyle/>
                    <a:p>
                      <a:r>
                        <a:rPr lang="en-US" sz="1600" dirty="0"/>
                        <a:t>A|B</a:t>
                      </a:r>
                    </a:p>
                  </a:txBody>
                  <a:tcPr anchor="ctr"/>
                </a:tc>
                <a:tc>
                  <a:txBody>
                    <a:bodyPr/>
                    <a:lstStyle/>
                    <a:p>
                      <a:r>
                        <a:rPr lang="en-US" sz="1600" i="1"/>
                        <a:t>Pipe</a:t>
                      </a:r>
                      <a:endParaRPr lang="en-US" sz="1600"/>
                    </a:p>
                  </a:txBody>
                  <a:tcPr anchor="ctr"/>
                </a:tc>
                <a:tc>
                  <a:txBody>
                    <a:bodyPr/>
                    <a:lstStyle/>
                    <a:p>
                      <a:r>
                        <a:rPr lang="en-US" sz="1600"/>
                        <a:t>Opciones lógicas</a:t>
                      </a:r>
                    </a:p>
                  </a:txBody>
                  <a:tcPr anchor="ctr"/>
                </a:tc>
                <a:tc>
                  <a:txBody>
                    <a:bodyPr/>
                    <a:lstStyle/>
                    <a:p>
                      <a:r>
                        <a:rPr lang="es-ES" sz="1600" noProof="0" dirty="0"/>
                        <a:t>Opciones</a:t>
                      </a:r>
                      <a:r>
                        <a:rPr lang="en-US" sz="1600" dirty="0"/>
                        <a:t> </a:t>
                      </a:r>
                      <a:r>
                        <a:rPr lang="es-ES" sz="1600" noProof="0" dirty="0"/>
                        <a:t>alternativas</a:t>
                      </a:r>
                      <a:r>
                        <a:rPr lang="en-US" sz="1600" dirty="0"/>
                        <a:t> (o A o B)</a:t>
                      </a:r>
                    </a:p>
                  </a:txBody>
                  <a:tcPr anchor="ctr"/>
                </a:tc>
                <a:extLst>
                  <a:ext uri="{0D108BD9-81ED-4DB2-BD59-A6C34878D82A}">
                    <a16:rowId xmlns:a16="http://schemas.microsoft.com/office/drawing/2014/main" val="10002"/>
                  </a:ext>
                </a:extLst>
              </a:tr>
              <a:tr h="370840">
                <a:tc>
                  <a:txBody>
                    <a:bodyPr/>
                    <a:lstStyle/>
                    <a:p>
                      <a:r>
                        <a:rPr lang="en-US" sz="1600" dirty="0"/>
                        <a:t>C(A|B)</a:t>
                      </a:r>
                    </a:p>
                  </a:txBody>
                  <a:tcPr anchor="ctr"/>
                </a:tc>
                <a:tc>
                  <a:txBody>
                    <a:bodyPr/>
                    <a:lstStyle/>
                    <a:p>
                      <a:r>
                        <a:rPr lang="es-ES" sz="1600" noProof="0" dirty="0"/>
                        <a:t>Paréntesis</a:t>
                      </a:r>
                    </a:p>
                  </a:txBody>
                  <a:tcPr anchor="ctr"/>
                </a:tc>
                <a:tc>
                  <a:txBody>
                    <a:bodyPr/>
                    <a:lstStyle/>
                    <a:p>
                      <a:r>
                        <a:rPr lang="en-US" sz="1600"/>
                        <a:t>Agrupaciones</a:t>
                      </a:r>
                    </a:p>
                  </a:txBody>
                  <a:tcPr anchor="ctr"/>
                </a:tc>
                <a:tc>
                  <a:txBody>
                    <a:bodyPr/>
                    <a:lstStyle/>
                    <a:p>
                      <a:r>
                        <a:rPr lang="pt-BR" sz="1600"/>
                        <a:t>Agrupaciones alternativas (o CA o CB)</a:t>
                      </a:r>
                    </a:p>
                  </a:txBody>
                  <a:tcPr anchor="ctr"/>
                </a:tc>
                <a:extLst>
                  <a:ext uri="{0D108BD9-81ED-4DB2-BD59-A6C34878D82A}">
                    <a16:rowId xmlns:a16="http://schemas.microsoft.com/office/drawing/2014/main" val="10003"/>
                  </a:ext>
                </a:extLst>
              </a:tr>
              <a:tr h="370840">
                <a:tc>
                  <a:txBody>
                    <a:bodyPr/>
                    <a:lstStyle/>
                    <a:p>
                      <a:r>
                        <a:rPr lang="en-US" sz="1600" dirty="0"/>
                        <a:t>[0-9]</a:t>
                      </a:r>
                    </a:p>
                  </a:txBody>
                  <a:tcPr anchor="ctr"/>
                </a:tc>
                <a:tc>
                  <a:txBody>
                    <a:bodyPr/>
                    <a:lstStyle/>
                    <a:p>
                      <a:r>
                        <a:rPr lang="en-US" sz="1600"/>
                        <a:t>Corchetes</a:t>
                      </a:r>
                    </a:p>
                  </a:txBody>
                  <a:tcPr anchor="ctr"/>
                </a:tc>
                <a:tc>
                  <a:txBody>
                    <a:bodyPr/>
                    <a:lstStyle/>
                    <a:p>
                      <a:r>
                        <a:rPr lang="en-US" sz="1600"/>
                        <a:t>Rangos de carácteres</a:t>
                      </a:r>
                    </a:p>
                  </a:txBody>
                  <a:tcPr anchor="ctr"/>
                </a:tc>
                <a:tc>
                  <a:txBody>
                    <a:bodyPr/>
                    <a:lstStyle/>
                    <a:p>
                      <a:r>
                        <a:rPr lang="en-US" sz="1600" dirty="0"/>
                        <a:t>Un </a:t>
                      </a:r>
                      <a:r>
                        <a:rPr lang="es-ES" sz="1600" noProof="0" dirty="0"/>
                        <a:t>dígito</a:t>
                      </a:r>
                      <a:r>
                        <a:rPr lang="en-US" sz="1600" dirty="0"/>
                        <a:t> (del 0 al 9)</a:t>
                      </a:r>
                    </a:p>
                  </a:txBody>
                  <a:tcPr anchor="ctr"/>
                </a:tc>
                <a:extLst>
                  <a:ext uri="{0D108BD9-81ED-4DB2-BD59-A6C34878D82A}">
                    <a16:rowId xmlns:a16="http://schemas.microsoft.com/office/drawing/2014/main" val="10004"/>
                  </a:ext>
                </a:extLst>
              </a:tr>
              <a:tr h="370840">
                <a:tc>
                  <a:txBody>
                    <a:bodyPr/>
                    <a:lstStyle/>
                    <a:p>
                      <a:r>
                        <a:rPr lang="en-US" sz="1600" dirty="0"/>
                        <a:t>[A-Z]</a:t>
                      </a:r>
                    </a:p>
                  </a:txBody>
                  <a:tcPr anchor="ctr"/>
                </a:tc>
                <a:tc>
                  <a:txBody>
                    <a:bodyPr/>
                    <a:lstStyle/>
                    <a:p>
                      <a:endParaRPr lang="en-US" sz="1600"/>
                    </a:p>
                  </a:txBody>
                  <a:tcPr anchor="ctr"/>
                </a:tc>
                <a:tc>
                  <a:txBody>
                    <a:bodyPr/>
                    <a:lstStyle/>
                    <a:p>
                      <a:endParaRPr lang="en-US" sz="1600"/>
                    </a:p>
                  </a:txBody>
                  <a:tcPr anchor="ctr"/>
                </a:tc>
                <a:tc>
                  <a:txBody>
                    <a:bodyPr/>
                    <a:lstStyle/>
                    <a:p>
                      <a:r>
                        <a:rPr lang="es-ES" sz="1600" dirty="0"/>
                        <a:t>Una letra mayúscula de la A </a:t>
                      </a:r>
                      <a:r>
                        <a:rPr lang="es-ES" sz="1600" dirty="0" err="1"/>
                        <a:t>a</a:t>
                      </a:r>
                      <a:r>
                        <a:rPr lang="es-ES" sz="1600" dirty="0"/>
                        <a:t> la Z</a:t>
                      </a:r>
                    </a:p>
                  </a:txBody>
                  <a:tcPr anchor="ctr"/>
                </a:tc>
                <a:extLst>
                  <a:ext uri="{0D108BD9-81ED-4DB2-BD59-A6C34878D82A}">
                    <a16:rowId xmlns:a16="http://schemas.microsoft.com/office/drawing/2014/main" val="10005"/>
                  </a:ext>
                </a:extLst>
              </a:tr>
              <a:tr h="370840">
                <a:tc>
                  <a:txBody>
                    <a:bodyPr/>
                    <a:lstStyle/>
                    <a:p>
                      <a:r>
                        <a:rPr lang="en-US" sz="1600" dirty="0"/>
                        <a:t>[^A-Z]</a:t>
                      </a:r>
                    </a:p>
                  </a:txBody>
                  <a:tcPr anchor="ctr"/>
                </a:tc>
                <a:tc>
                  <a:txBody>
                    <a:bodyPr/>
                    <a:lstStyle/>
                    <a:p>
                      <a:r>
                        <a:rPr lang="en-US" sz="1600"/>
                        <a:t>^ en corchetes</a:t>
                      </a:r>
                    </a:p>
                  </a:txBody>
                  <a:tcPr anchor="ctr"/>
                </a:tc>
                <a:tc>
                  <a:txBody>
                    <a:bodyPr/>
                    <a:lstStyle/>
                    <a:p>
                      <a:r>
                        <a:rPr lang="en-US" sz="1600"/>
                        <a:t>Rango de exclusión</a:t>
                      </a:r>
                    </a:p>
                  </a:txBody>
                  <a:tcPr anchor="ctr"/>
                </a:tc>
                <a:tc>
                  <a:txBody>
                    <a:bodyPr/>
                    <a:lstStyle/>
                    <a:p>
                      <a:r>
                        <a:rPr lang="es-ES" sz="1600"/>
                        <a:t>Una letra que no sea mayúscula de la A a la Z</a:t>
                      </a:r>
                    </a:p>
                  </a:txBody>
                  <a:tcPr anchor="ctr"/>
                </a:tc>
                <a:extLst>
                  <a:ext uri="{0D108BD9-81ED-4DB2-BD59-A6C34878D82A}">
                    <a16:rowId xmlns:a16="http://schemas.microsoft.com/office/drawing/2014/main" val="10006"/>
                  </a:ext>
                </a:extLst>
              </a:tr>
              <a:tr h="370840">
                <a:tc>
                  <a:txBody>
                    <a:bodyPr/>
                    <a:lstStyle/>
                    <a:p>
                      <a:r>
                        <a:rPr lang="en-US" sz="1600"/>
                        <a:t>[0-9]*</a:t>
                      </a:r>
                    </a:p>
                  </a:txBody>
                  <a:tcPr anchor="ctr"/>
                </a:tc>
                <a:tc>
                  <a:txBody>
                    <a:bodyPr/>
                    <a:lstStyle/>
                    <a:p>
                      <a:r>
                        <a:rPr lang="en-US" sz="1600"/>
                        <a:t>Asterisco</a:t>
                      </a:r>
                    </a:p>
                  </a:txBody>
                  <a:tcPr anchor="ctr"/>
                </a:tc>
                <a:tc>
                  <a:txBody>
                    <a:bodyPr/>
                    <a:lstStyle/>
                    <a:p>
                      <a:r>
                        <a:rPr lang="en-US" sz="1600"/>
                        <a:t>Cierre o clausura</a:t>
                      </a:r>
                    </a:p>
                  </a:txBody>
                  <a:tcPr anchor="ctr"/>
                </a:tc>
                <a:tc>
                  <a:txBody>
                    <a:bodyPr/>
                    <a:lstStyle/>
                    <a:p>
                      <a:r>
                        <a:rPr lang="es-ES" sz="1600" dirty="0"/>
                        <a:t>Un dígito repetido 0 </a:t>
                      </a:r>
                      <a:r>
                        <a:rPr lang="es-ES" sz="1600" dirty="0" err="1"/>
                        <a:t>ó</a:t>
                      </a:r>
                      <a:r>
                        <a:rPr lang="es-ES" sz="1600" dirty="0"/>
                        <a:t> más veces (vacío incluido)</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369289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Validación de datos</a:t>
            </a:r>
          </a:p>
        </p:txBody>
      </p:sp>
      <p:graphicFrame>
        <p:nvGraphicFramePr>
          <p:cNvPr id="5" name="Marcador de contenido 4"/>
          <p:cNvGraphicFramePr>
            <a:graphicFrameLocks noGrp="1"/>
          </p:cNvGraphicFramePr>
          <p:nvPr>
            <p:ph idx="1"/>
          </p:nvPr>
        </p:nvGraphicFramePr>
        <p:xfrm>
          <a:off x="681038" y="2336800"/>
          <a:ext cx="10075864" cy="2849880"/>
        </p:xfrm>
        <a:graphic>
          <a:graphicData uri="http://schemas.openxmlformats.org/drawingml/2006/table">
            <a:tbl>
              <a:tblPr firstRow="1" bandRow="1">
                <a:tableStyleId>{5C22544A-7EE6-4342-B048-85BDC9FD1C3A}</a:tableStyleId>
              </a:tblPr>
              <a:tblGrid>
                <a:gridCol w="2518966">
                  <a:extLst>
                    <a:ext uri="{9D8B030D-6E8A-4147-A177-3AD203B41FA5}">
                      <a16:colId xmlns:a16="http://schemas.microsoft.com/office/drawing/2014/main" val="20000"/>
                    </a:ext>
                  </a:extLst>
                </a:gridCol>
                <a:gridCol w="2518966">
                  <a:extLst>
                    <a:ext uri="{9D8B030D-6E8A-4147-A177-3AD203B41FA5}">
                      <a16:colId xmlns:a16="http://schemas.microsoft.com/office/drawing/2014/main" val="20001"/>
                    </a:ext>
                  </a:extLst>
                </a:gridCol>
                <a:gridCol w="2518966">
                  <a:extLst>
                    <a:ext uri="{9D8B030D-6E8A-4147-A177-3AD203B41FA5}">
                      <a16:colId xmlns:a16="http://schemas.microsoft.com/office/drawing/2014/main" val="20002"/>
                    </a:ext>
                  </a:extLst>
                </a:gridCol>
                <a:gridCol w="2518966">
                  <a:extLst>
                    <a:ext uri="{9D8B030D-6E8A-4147-A177-3AD203B41FA5}">
                      <a16:colId xmlns:a16="http://schemas.microsoft.com/office/drawing/2014/main" val="20003"/>
                    </a:ext>
                  </a:extLst>
                </a:gridCol>
              </a:tblGrid>
              <a:tr h="370840">
                <a:tc>
                  <a:txBody>
                    <a:bodyPr/>
                    <a:lstStyle/>
                    <a:p>
                      <a:r>
                        <a:rPr lang="es-ES" sz="1600" noProof="0" dirty="0"/>
                        <a:t>Expresión</a:t>
                      </a:r>
                      <a:r>
                        <a:rPr lang="en-US" sz="1600" dirty="0"/>
                        <a:t> regular</a:t>
                      </a:r>
                    </a:p>
                  </a:txBody>
                  <a:tcPr anchor="ctr"/>
                </a:tc>
                <a:tc>
                  <a:txBody>
                    <a:bodyPr/>
                    <a:lstStyle/>
                    <a:p>
                      <a:r>
                        <a:rPr lang="en-US" sz="1600"/>
                        <a:t>Carácter especial</a:t>
                      </a:r>
                    </a:p>
                  </a:txBody>
                  <a:tcPr anchor="ctr"/>
                </a:tc>
                <a:tc>
                  <a:txBody>
                    <a:bodyPr/>
                    <a:lstStyle/>
                    <a:p>
                      <a:r>
                        <a:rPr lang="en-US" sz="1600"/>
                        <a:t>Denominación</a:t>
                      </a:r>
                    </a:p>
                  </a:txBody>
                  <a:tcPr anchor="ctr"/>
                </a:tc>
                <a:tc>
                  <a:txBody>
                    <a:bodyPr/>
                    <a:lstStyle/>
                    <a:p>
                      <a:r>
                        <a:rPr lang="en-US" sz="1600"/>
                        <a:t>Descripción</a:t>
                      </a:r>
                    </a:p>
                  </a:txBody>
                  <a:tcPr anchor="ctr"/>
                </a:tc>
                <a:extLst>
                  <a:ext uri="{0D108BD9-81ED-4DB2-BD59-A6C34878D82A}">
                    <a16:rowId xmlns:a16="http://schemas.microsoft.com/office/drawing/2014/main" val="10000"/>
                  </a:ext>
                </a:extLst>
              </a:tr>
              <a:tr h="370840">
                <a:tc>
                  <a:txBody>
                    <a:bodyPr/>
                    <a:lstStyle/>
                    <a:p>
                      <a:r>
                        <a:rPr lang="en-US" sz="1600" dirty="0"/>
                        <a:t>[0-9]+</a:t>
                      </a:r>
                    </a:p>
                  </a:txBody>
                  <a:tcPr anchor="ctr"/>
                </a:tc>
                <a:tc>
                  <a:txBody>
                    <a:bodyPr/>
                    <a:lstStyle/>
                    <a:p>
                      <a:r>
                        <a:rPr lang="en-US" sz="1600"/>
                        <a:t>Signo más</a:t>
                      </a:r>
                    </a:p>
                  </a:txBody>
                  <a:tcPr anchor="ctr"/>
                </a:tc>
                <a:tc>
                  <a:txBody>
                    <a:bodyPr/>
                    <a:lstStyle/>
                    <a:p>
                      <a:r>
                        <a:rPr lang="en-US" sz="1600"/>
                        <a:t>Cierre positivo</a:t>
                      </a:r>
                    </a:p>
                  </a:txBody>
                  <a:tcPr anchor="ctr"/>
                </a:tc>
                <a:tc>
                  <a:txBody>
                    <a:bodyPr/>
                    <a:lstStyle/>
                    <a:p>
                      <a:r>
                        <a:rPr lang="es-ES" sz="1600"/>
                        <a:t>Un dígito repetido 1 ó más veces</a:t>
                      </a:r>
                    </a:p>
                  </a:txBody>
                  <a:tcPr anchor="ctr"/>
                </a:tc>
                <a:extLst>
                  <a:ext uri="{0D108BD9-81ED-4DB2-BD59-A6C34878D82A}">
                    <a16:rowId xmlns:a16="http://schemas.microsoft.com/office/drawing/2014/main" val="10001"/>
                  </a:ext>
                </a:extLst>
              </a:tr>
              <a:tr h="370840">
                <a:tc>
                  <a:txBody>
                    <a:bodyPr/>
                    <a:lstStyle/>
                    <a:p>
                      <a:r>
                        <a:rPr lang="en-US" sz="1600" dirty="0"/>
                        <a:t>[0-9]{3}</a:t>
                      </a:r>
                    </a:p>
                  </a:txBody>
                  <a:tcPr anchor="ctr"/>
                </a:tc>
                <a:tc>
                  <a:txBody>
                    <a:bodyPr/>
                    <a:lstStyle/>
                    <a:p>
                      <a:r>
                        <a:rPr lang="en-US" sz="1600"/>
                        <a:t>Llaves</a:t>
                      </a:r>
                    </a:p>
                  </a:txBody>
                  <a:tcPr anchor="ctr"/>
                </a:tc>
                <a:tc>
                  <a:txBody>
                    <a:bodyPr/>
                    <a:lstStyle/>
                    <a:p>
                      <a:r>
                        <a:rPr lang="en-US" sz="1600"/>
                        <a:t>Coincidencia exacta</a:t>
                      </a:r>
                    </a:p>
                  </a:txBody>
                  <a:tcPr anchor="ctr"/>
                </a:tc>
                <a:tc>
                  <a:txBody>
                    <a:bodyPr/>
                    <a:lstStyle/>
                    <a:p>
                      <a:r>
                        <a:rPr lang="es-ES" sz="1600"/>
                        <a:t>Cifra de 3 dígitos (dígito repetido 3 veces)</a:t>
                      </a:r>
                    </a:p>
                  </a:txBody>
                  <a:tcPr anchor="ctr"/>
                </a:tc>
                <a:extLst>
                  <a:ext uri="{0D108BD9-81ED-4DB2-BD59-A6C34878D82A}">
                    <a16:rowId xmlns:a16="http://schemas.microsoft.com/office/drawing/2014/main" val="10002"/>
                  </a:ext>
                </a:extLst>
              </a:tr>
              <a:tr h="370840">
                <a:tc>
                  <a:txBody>
                    <a:bodyPr/>
                    <a:lstStyle/>
                    <a:p>
                      <a:r>
                        <a:rPr lang="en-US" sz="1600" dirty="0"/>
                        <a:t>[0-9]{2,4}</a:t>
                      </a:r>
                    </a:p>
                  </a:txBody>
                  <a:tcPr anchor="ctr"/>
                </a:tc>
                <a:tc>
                  <a:txBody>
                    <a:bodyPr/>
                    <a:lstStyle/>
                    <a:p>
                      <a:endParaRPr lang="en-US" sz="1600"/>
                    </a:p>
                  </a:txBody>
                  <a:tcPr anchor="ctr"/>
                </a:tc>
                <a:tc>
                  <a:txBody>
                    <a:bodyPr/>
                    <a:lstStyle/>
                    <a:p>
                      <a:r>
                        <a:rPr lang="en-US" sz="1600"/>
                        <a:t>Coincidencia (rango)</a:t>
                      </a:r>
                    </a:p>
                  </a:txBody>
                  <a:tcPr anchor="ctr"/>
                </a:tc>
                <a:tc>
                  <a:txBody>
                    <a:bodyPr/>
                    <a:lstStyle/>
                    <a:p>
                      <a:r>
                        <a:rPr lang="en-US" sz="1600"/>
                        <a:t>Cifra de 2 a 4 dígitos (rep. de 2 a 4 veces)</a:t>
                      </a:r>
                    </a:p>
                  </a:txBody>
                  <a:tcPr anchor="ctr"/>
                </a:tc>
                <a:extLst>
                  <a:ext uri="{0D108BD9-81ED-4DB2-BD59-A6C34878D82A}">
                    <a16:rowId xmlns:a16="http://schemas.microsoft.com/office/drawing/2014/main" val="10003"/>
                  </a:ext>
                </a:extLst>
              </a:tr>
              <a:tr h="370840">
                <a:tc>
                  <a:txBody>
                    <a:bodyPr/>
                    <a:lstStyle/>
                    <a:p>
                      <a:r>
                        <a:rPr lang="en-US" sz="1600" dirty="0"/>
                        <a:t>\.</a:t>
                      </a:r>
                    </a:p>
                  </a:txBody>
                  <a:tcPr anchor="ctr"/>
                </a:tc>
                <a:tc>
                  <a:txBody>
                    <a:bodyPr/>
                    <a:lstStyle/>
                    <a:p>
                      <a:r>
                        <a:rPr lang="en-US" sz="1600" dirty="0"/>
                        <a:t>Barra </a:t>
                      </a:r>
                      <a:r>
                        <a:rPr lang="es-ES" sz="1600" noProof="0" dirty="0"/>
                        <a:t>invertida</a:t>
                      </a:r>
                    </a:p>
                  </a:txBody>
                  <a:tcPr anchor="ctr"/>
                </a:tc>
                <a:tc>
                  <a:txBody>
                    <a:bodyPr/>
                    <a:lstStyle/>
                    <a:p>
                      <a:r>
                        <a:rPr lang="en-US" sz="1600" dirty="0"/>
                        <a:t>Escape</a:t>
                      </a:r>
                    </a:p>
                  </a:txBody>
                  <a:tcPr anchor="ctr"/>
                </a:tc>
                <a:tc>
                  <a:txBody>
                    <a:bodyPr/>
                    <a:lstStyle/>
                    <a:p>
                      <a:r>
                        <a:rPr lang="es-ES" sz="1600" dirty="0"/>
                        <a:t>El carácter </a:t>
                      </a:r>
                      <a:r>
                        <a:rPr lang="es-ES" sz="1600" b="1" i="0" dirty="0"/>
                        <a:t>.</a:t>
                      </a:r>
                      <a:r>
                        <a:rPr lang="es-ES" sz="1600" dirty="0"/>
                        <a:t> literalmente</a:t>
                      </a:r>
                    </a:p>
                  </a:txBody>
                  <a:tcPr anchor="ctr"/>
                </a:tc>
                <a:extLst>
                  <a:ext uri="{0D108BD9-81ED-4DB2-BD59-A6C34878D82A}">
                    <a16:rowId xmlns:a16="http://schemas.microsoft.com/office/drawing/2014/main" val="10004"/>
                  </a:ext>
                </a:extLst>
              </a:tr>
              <a:tr h="370840">
                <a:tc>
                  <a:txBody>
                    <a:bodyPr/>
                    <a:lstStyle/>
                    <a:p>
                      <a:r>
                        <a:rPr lang="en-US" sz="1600" dirty="0"/>
                        <a:t>$</a:t>
                      </a:r>
                    </a:p>
                  </a:txBody>
                  <a:tcPr anchor="ctr"/>
                </a:tc>
                <a:tc>
                  <a:txBody>
                    <a:bodyPr/>
                    <a:lstStyle/>
                    <a:p>
                      <a:r>
                        <a:rPr lang="es-ES" sz="1600" noProof="0" dirty="0"/>
                        <a:t>Símbolo</a:t>
                      </a:r>
                      <a:r>
                        <a:rPr lang="en-US" sz="1600" dirty="0"/>
                        <a:t> </a:t>
                      </a:r>
                      <a:r>
                        <a:rPr lang="es-ES" sz="1600" noProof="0" dirty="0"/>
                        <a:t>monetario</a:t>
                      </a:r>
                    </a:p>
                  </a:txBody>
                  <a:tcPr anchor="ctr"/>
                </a:tc>
                <a:tc>
                  <a:txBody>
                    <a:bodyPr/>
                    <a:lstStyle/>
                    <a:p>
                      <a:r>
                        <a:rPr lang="en-US" sz="1600" dirty="0"/>
                        <a:t>Fin</a:t>
                      </a:r>
                    </a:p>
                  </a:txBody>
                  <a:tcPr anchor="ctr"/>
                </a:tc>
                <a:tc>
                  <a:txBody>
                    <a:bodyPr/>
                    <a:lstStyle/>
                    <a:p>
                      <a:r>
                        <a:rPr lang="es-ES" sz="1600" dirty="0"/>
                        <a:t>Fin de expresión regular</a:t>
                      </a:r>
                    </a:p>
                  </a:txBody>
                  <a:tcPr anchor="ctr"/>
                </a:tc>
                <a:extLst>
                  <a:ext uri="{0D108BD9-81ED-4DB2-BD59-A6C34878D82A}">
                    <a16:rowId xmlns:a16="http://schemas.microsoft.com/office/drawing/2014/main" val="10005"/>
                  </a:ext>
                </a:extLst>
              </a:tr>
            </a:tbl>
          </a:graphicData>
        </a:graphic>
      </p:graphicFrame>
      <p:sp>
        <p:nvSpPr>
          <p:cNvPr id="4" name="Rectángulo 3"/>
          <p:cNvSpPr/>
          <p:nvPr/>
        </p:nvSpPr>
        <p:spPr>
          <a:xfrm>
            <a:off x="4191000" y="142128"/>
            <a:ext cx="8166100" cy="369332"/>
          </a:xfrm>
          <a:prstGeom prst="rect">
            <a:avLst/>
          </a:prstGeom>
        </p:spPr>
        <p:txBody>
          <a:bodyPr wrap="square">
            <a:spAutoFit/>
          </a:bodyPr>
          <a:lstStyle/>
          <a:p>
            <a:r>
              <a:rPr lang="es-ES" dirty="0"/>
              <a:t>http://www.contadordecaracteres.info/prueba-expresiones-regulares.html</a:t>
            </a:r>
          </a:p>
        </p:txBody>
      </p:sp>
    </p:spTree>
    <p:extLst>
      <p:ext uri="{BB962C8B-B14F-4D97-AF65-F5344CB8AC3E}">
        <p14:creationId xmlns:p14="http://schemas.microsoft.com/office/powerpoint/2010/main" val="12578393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Ejemplos expresiones regulares</a:t>
            </a:r>
          </a:p>
        </p:txBody>
      </p:sp>
      <p:pic>
        <p:nvPicPr>
          <p:cNvPr id="4" name="Imagen 3"/>
          <p:cNvPicPr>
            <a:picLocks noChangeAspect="1"/>
          </p:cNvPicPr>
          <p:nvPr/>
        </p:nvPicPr>
        <p:blipFill>
          <a:blip r:embed="rId2"/>
          <a:stretch>
            <a:fillRect/>
          </a:stretch>
        </p:blipFill>
        <p:spPr>
          <a:xfrm>
            <a:off x="974971" y="2184400"/>
            <a:ext cx="5502880" cy="4394953"/>
          </a:xfrm>
          <a:prstGeom prst="rect">
            <a:avLst/>
          </a:prstGeom>
        </p:spPr>
      </p:pic>
      <p:pic>
        <p:nvPicPr>
          <p:cNvPr id="5" name="Imagen 4"/>
          <p:cNvPicPr>
            <a:picLocks noChangeAspect="1"/>
          </p:cNvPicPr>
          <p:nvPr/>
        </p:nvPicPr>
        <p:blipFill>
          <a:blip r:embed="rId3"/>
          <a:stretch>
            <a:fillRect/>
          </a:stretch>
        </p:blipFill>
        <p:spPr>
          <a:xfrm>
            <a:off x="6883400" y="2184400"/>
            <a:ext cx="3049242" cy="4394953"/>
          </a:xfrm>
          <a:prstGeom prst="rect">
            <a:avLst/>
          </a:prstGeom>
        </p:spPr>
      </p:pic>
    </p:spTree>
    <p:extLst>
      <p:ext uri="{BB962C8B-B14F-4D97-AF65-F5344CB8AC3E}">
        <p14:creationId xmlns:p14="http://schemas.microsoft.com/office/powerpoint/2010/main" val="1144833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Actividad de 5 minutos…</a:t>
            </a:r>
          </a:p>
        </p:txBody>
      </p:sp>
      <p:sp>
        <p:nvSpPr>
          <p:cNvPr id="3" name="Marcador de contenido 2"/>
          <p:cNvSpPr>
            <a:spLocks noGrp="1"/>
          </p:cNvSpPr>
          <p:nvPr>
            <p:ph idx="1"/>
          </p:nvPr>
        </p:nvSpPr>
        <p:spPr>
          <a:xfrm>
            <a:off x="680321" y="2336873"/>
            <a:ext cx="7549279" cy="3599316"/>
          </a:xfrm>
        </p:spPr>
        <p:txBody>
          <a:bodyPr/>
          <a:lstStyle/>
          <a:p>
            <a:r>
              <a:rPr lang="es-ES" dirty="0"/>
              <a:t>Para el formulario de contacto</a:t>
            </a:r>
          </a:p>
          <a:p>
            <a:pPr lvl="1"/>
            <a:r>
              <a:rPr lang="es-ES" dirty="0"/>
              <a:t>Agregar un lugar donde se pueda escribir el número celular, que debe empezar en 3 y no superar los 10 dígitos.</a:t>
            </a:r>
          </a:p>
          <a:p>
            <a:pPr lvl="1"/>
            <a:r>
              <a:rPr lang="es-ES" dirty="0"/>
              <a:t>Validar la introducción de un correo válido</a:t>
            </a:r>
          </a:p>
          <a:p>
            <a:pPr lvl="1"/>
            <a:r>
              <a:rPr lang="es-ES" dirty="0"/>
              <a:t>Impedir que en el nombre se digiten números</a:t>
            </a:r>
          </a:p>
          <a:p>
            <a:pPr lvl="1"/>
            <a:r>
              <a:rPr lang="es-ES" dirty="0"/>
              <a:t>El apellido no puede tener mas de 15 caracteres y debe iniciar en mayúscula.</a:t>
            </a:r>
          </a:p>
        </p:txBody>
      </p:sp>
      <p:pic>
        <p:nvPicPr>
          <p:cNvPr id="7" name="Imagen 6"/>
          <p:cNvPicPr>
            <a:picLocks noChangeAspect="1"/>
          </p:cNvPicPr>
          <p:nvPr/>
        </p:nvPicPr>
        <p:blipFill>
          <a:blip r:embed="rId2"/>
          <a:stretch>
            <a:fillRect/>
          </a:stretch>
        </p:blipFill>
        <p:spPr>
          <a:xfrm>
            <a:off x="8474907" y="2336873"/>
            <a:ext cx="3638550" cy="2828925"/>
          </a:xfrm>
          <a:prstGeom prst="rect">
            <a:avLst/>
          </a:prstGeom>
        </p:spPr>
      </p:pic>
    </p:spTree>
    <p:extLst>
      <p:ext uri="{BB962C8B-B14F-4D97-AF65-F5344CB8AC3E}">
        <p14:creationId xmlns:p14="http://schemas.microsoft.com/office/powerpoint/2010/main" val="384012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Presentación de información web</a:t>
            </a:r>
          </a:p>
        </p:txBody>
      </p:sp>
      <p:sp>
        <p:nvSpPr>
          <p:cNvPr id="3" name="Marcador de contenido 2"/>
          <p:cNvSpPr>
            <a:spLocks noGrp="1"/>
          </p:cNvSpPr>
          <p:nvPr>
            <p:ph idx="1"/>
          </p:nvPr>
        </p:nvSpPr>
        <p:spPr/>
        <p:txBody>
          <a:bodyPr/>
          <a:lstStyle/>
          <a:p>
            <a:r>
              <a:rPr lang="es-ES" dirty="0"/>
              <a:t>A principios de 1990, se define un sistema que buscó permitir acceder a ficheros en línea que funcionaba sobre redes de computadoras o máquinas electrónicas basadas en el protocolo TCP/IP.</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1400" y="5410200"/>
            <a:ext cx="762000" cy="762000"/>
          </a:xfrm>
          <a:prstGeom prst="rect">
            <a:avLst/>
          </a:prstGeom>
        </p:spPr>
      </p:pic>
    </p:spTree>
    <p:extLst>
      <p:ext uri="{BB962C8B-B14F-4D97-AF65-F5344CB8AC3E}">
        <p14:creationId xmlns:p14="http://schemas.microsoft.com/office/powerpoint/2010/main" val="345526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Accesibilidad web</a:t>
            </a:r>
          </a:p>
        </p:txBody>
      </p:sp>
      <p:sp>
        <p:nvSpPr>
          <p:cNvPr id="3" name="Marcador de contenido 2"/>
          <p:cNvSpPr>
            <a:spLocks noGrp="1"/>
          </p:cNvSpPr>
          <p:nvPr>
            <p:ph idx="1"/>
          </p:nvPr>
        </p:nvSpPr>
        <p:spPr/>
        <p:txBody>
          <a:bodyPr/>
          <a:lstStyle/>
          <a:p>
            <a:pPr>
              <a:lnSpc>
                <a:spcPct val="100000"/>
              </a:lnSpc>
            </a:pPr>
            <a:r>
              <a:rPr lang="es-ES" dirty="0"/>
              <a:t>El diseño en HTML, aparte de cumplir con las especificaciones propias del lenguaje, debe respetar ciertos criterios de accesibilidad web, siguiendo unas pautas o las normativas y leyes vigentes en los países donde se regule dicho concepto. Se encuentra disponible y desarrollado por el </a:t>
            </a:r>
            <a:r>
              <a:rPr lang="es-ES" b="1" dirty="0">
                <a:solidFill>
                  <a:srgbClr val="C00000"/>
                </a:solidFill>
                <a:effectLst>
                  <a:outerShdw blurRad="38100" dist="38100" dir="2700000" algn="tl">
                    <a:srgbClr val="000000">
                      <a:alpha val="43137"/>
                    </a:srgbClr>
                  </a:outerShdw>
                </a:effectLst>
              </a:rPr>
              <a:t>W3C</a:t>
            </a:r>
            <a:r>
              <a:rPr lang="es-ES" dirty="0"/>
              <a:t> a través de las Pautas de Accesibilidad al Contenido Web 1.0 WCAG (actualizadas recientemente con la especificación 2.0), aunque muchos países tienen especificaciones propias, como es el caso de España con la Norma UNE 139803</a:t>
            </a:r>
          </a:p>
        </p:txBody>
      </p:sp>
    </p:spTree>
    <p:extLst>
      <p:ext uri="{BB962C8B-B14F-4D97-AF65-F5344CB8AC3E}">
        <p14:creationId xmlns:p14="http://schemas.microsoft.com/office/powerpoint/2010/main" val="322237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W3C: </a:t>
            </a:r>
            <a:r>
              <a:rPr lang="es-ES" dirty="0" err="1"/>
              <a:t>World</a:t>
            </a:r>
            <a:r>
              <a:rPr lang="es-ES" dirty="0"/>
              <a:t> Wide Web </a:t>
            </a:r>
            <a:r>
              <a:rPr lang="es-ES" dirty="0" err="1"/>
              <a:t>Consortium</a:t>
            </a:r>
            <a:endParaRPr lang="es-ES" dirty="0"/>
          </a:p>
        </p:txBody>
      </p:sp>
      <p:sp>
        <p:nvSpPr>
          <p:cNvPr id="3" name="Marcador de contenido 2"/>
          <p:cNvSpPr>
            <a:spLocks noGrp="1"/>
          </p:cNvSpPr>
          <p:nvPr>
            <p:ph idx="1"/>
          </p:nvPr>
        </p:nvSpPr>
        <p:spPr/>
        <p:txBody>
          <a:bodyPr>
            <a:normAutofit fontScale="92500" lnSpcReduction="20000"/>
          </a:bodyPr>
          <a:lstStyle/>
          <a:p>
            <a:r>
              <a:rPr lang="es-ES" dirty="0"/>
              <a:t>El Consorcio WWW, en inglés: </a:t>
            </a:r>
            <a:r>
              <a:rPr lang="es-ES" dirty="0" err="1"/>
              <a:t>World</a:t>
            </a:r>
            <a:r>
              <a:rPr lang="es-ES" dirty="0"/>
              <a:t> Wide Web </a:t>
            </a:r>
            <a:r>
              <a:rPr lang="es-ES" dirty="0" err="1"/>
              <a:t>Consortium</a:t>
            </a:r>
            <a:r>
              <a:rPr lang="es-ES" dirty="0"/>
              <a:t> (W3C), es un consorcio internacional que genera recomendaciones y estándares que aseguran el crecimiento de la </a:t>
            </a:r>
            <a:r>
              <a:rPr lang="es-ES" dirty="0" err="1"/>
              <a:t>World</a:t>
            </a:r>
            <a:r>
              <a:rPr lang="es-ES" dirty="0"/>
              <a:t> Wide Web a largo plazo.3​</a:t>
            </a:r>
          </a:p>
          <a:p>
            <a:endParaRPr lang="es-ES" dirty="0"/>
          </a:p>
          <a:p>
            <a:r>
              <a:rPr lang="es-ES" dirty="0"/>
              <a:t>Este consorcio fue creado en octubre de 1994,4​ y está dirigido por Tim </a:t>
            </a:r>
            <a:r>
              <a:rPr lang="es-ES" dirty="0" err="1"/>
              <a:t>Berners</a:t>
            </a:r>
            <a:r>
              <a:rPr lang="es-ES" dirty="0"/>
              <a:t>-Lee, el creador original del URL (</a:t>
            </a:r>
            <a:r>
              <a:rPr lang="es-ES" dirty="0" err="1"/>
              <a:t>Uniform</a:t>
            </a:r>
            <a:r>
              <a:rPr lang="es-ES" dirty="0"/>
              <a:t> </a:t>
            </a:r>
            <a:r>
              <a:rPr lang="es-ES" dirty="0" err="1"/>
              <a:t>Resource</a:t>
            </a:r>
            <a:r>
              <a:rPr lang="es-ES" dirty="0"/>
              <a:t> </a:t>
            </a:r>
            <a:r>
              <a:rPr lang="es-ES" dirty="0" err="1"/>
              <a:t>Locator</a:t>
            </a:r>
            <a:r>
              <a:rPr lang="es-ES" dirty="0"/>
              <a:t>, Localizador Uniforme de Recursos), del HTTP (</a:t>
            </a:r>
            <a:r>
              <a:rPr lang="es-ES" dirty="0" err="1"/>
              <a:t>HyperText</a:t>
            </a:r>
            <a:r>
              <a:rPr lang="es-ES" dirty="0"/>
              <a:t> Transfer </a:t>
            </a:r>
            <a:r>
              <a:rPr lang="es-ES" dirty="0" err="1"/>
              <a:t>Protocol</a:t>
            </a:r>
            <a:r>
              <a:rPr lang="es-ES" dirty="0"/>
              <a:t>, Protocolo de Transferencia de </a:t>
            </a:r>
            <a:r>
              <a:rPr lang="es-ES" dirty="0" err="1"/>
              <a:t>HiperTexto</a:t>
            </a:r>
            <a:r>
              <a:rPr lang="es-ES" dirty="0"/>
              <a:t>) y del </a:t>
            </a:r>
            <a:r>
              <a:rPr lang="es-ES" sz="2600" b="1" dirty="0">
                <a:solidFill>
                  <a:srgbClr val="C00000"/>
                </a:solidFill>
                <a:effectLst>
                  <a:outerShdw blurRad="38100" dist="38100" dir="2700000" algn="tl">
                    <a:srgbClr val="000000">
                      <a:alpha val="43137"/>
                    </a:srgbClr>
                  </a:outerShdw>
                </a:effectLst>
              </a:rPr>
              <a:t>HTML</a:t>
            </a:r>
            <a:r>
              <a:rPr lang="es-ES" dirty="0"/>
              <a:t> (</a:t>
            </a:r>
            <a:r>
              <a:rPr lang="es-ES" dirty="0" err="1"/>
              <a:t>Hyper</a:t>
            </a:r>
            <a:r>
              <a:rPr lang="es-ES" dirty="0"/>
              <a:t> Text </a:t>
            </a:r>
            <a:r>
              <a:rPr lang="es-ES" dirty="0" err="1"/>
              <a:t>Markup</a:t>
            </a:r>
            <a:r>
              <a:rPr lang="es-ES" dirty="0"/>
              <a:t> </a:t>
            </a:r>
            <a:r>
              <a:rPr lang="es-ES" dirty="0" err="1"/>
              <a:t>Language</a:t>
            </a:r>
            <a:r>
              <a:rPr lang="es-ES" dirty="0"/>
              <a:t>, Lenguaje de Marcado de </a:t>
            </a:r>
            <a:r>
              <a:rPr lang="es-ES" dirty="0" err="1"/>
              <a:t>HiperTexto</a:t>
            </a:r>
            <a:r>
              <a:rPr lang="es-ES" dirty="0"/>
              <a:t>), que son las principales tecnologías sobre las que se basa la Web.</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087" y="5267325"/>
            <a:ext cx="2333625" cy="1590675"/>
          </a:xfrm>
          <a:prstGeom prst="rect">
            <a:avLst/>
          </a:prstGeom>
        </p:spPr>
      </p:pic>
    </p:spTree>
    <p:extLst>
      <p:ext uri="{BB962C8B-B14F-4D97-AF65-F5344CB8AC3E}">
        <p14:creationId xmlns:p14="http://schemas.microsoft.com/office/powerpoint/2010/main" val="29892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0" y="642937"/>
            <a:ext cx="7429500" cy="5572125"/>
          </a:xfrm>
          <a:prstGeom prst="rect">
            <a:avLst/>
          </a:prstGeom>
        </p:spPr>
      </p:pic>
    </p:spTree>
    <p:extLst>
      <p:ext uri="{BB962C8B-B14F-4D97-AF65-F5344CB8AC3E}">
        <p14:creationId xmlns:p14="http://schemas.microsoft.com/office/powerpoint/2010/main" val="4148777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496</TotalTime>
  <Words>3279</Words>
  <Application>Microsoft Office PowerPoint</Application>
  <PresentationFormat>Panorámica</PresentationFormat>
  <Paragraphs>332</Paragraphs>
  <Slides>58</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58</vt:i4>
      </vt:variant>
    </vt:vector>
  </HeadingPairs>
  <TitlesOfParts>
    <vt:vector size="62" baseType="lpstr">
      <vt:lpstr>Arial</vt:lpstr>
      <vt:lpstr>Calibri</vt:lpstr>
      <vt:lpstr>Tw Cen MT</vt:lpstr>
      <vt:lpstr>Circuito</vt:lpstr>
      <vt:lpstr>Herramientas de programación III</vt:lpstr>
      <vt:lpstr>Desarrollo web</vt:lpstr>
      <vt:lpstr>Presentación de PowerPoint</vt:lpstr>
      <vt:lpstr>Modelo cliente - servidor</vt:lpstr>
      <vt:lpstr>Navegador web</vt:lpstr>
      <vt:lpstr>Presentación de información web</vt:lpstr>
      <vt:lpstr>Accesibilidad web</vt:lpstr>
      <vt:lpstr>W3C: World Wide Web Consortium</vt:lpstr>
      <vt:lpstr>Presentación de PowerPoint</vt:lpstr>
      <vt:lpstr>HTML</vt:lpstr>
      <vt:lpstr>Elementos y etiquetas</vt:lpstr>
      <vt:lpstr>Elementos y etiquetas</vt:lpstr>
      <vt:lpstr>Elementos y etiquetas</vt:lpstr>
      <vt:lpstr>Estructura básica </vt:lpstr>
      <vt:lpstr>Presentación de PowerPoint</vt:lpstr>
      <vt:lpstr>¿Y dónde van todas estas etiquetas?</vt:lpstr>
      <vt:lpstr>Pagina inicial</vt:lpstr>
      <vt:lpstr>Pagina inicial</vt:lpstr>
      <vt:lpstr>Código fuente – Inspeccionar elemento</vt:lpstr>
      <vt:lpstr>Meta Charset</vt:lpstr>
      <vt:lpstr>Cuerpo</vt:lpstr>
      <vt:lpstr>Cuerpo</vt:lpstr>
      <vt:lpstr>Colores HTML - Hexadecimal</vt:lpstr>
      <vt:lpstr>Colores HTML - Hexadecimal</vt:lpstr>
      <vt:lpstr>Salto de línea</vt:lpstr>
      <vt:lpstr>Salto de línea</vt:lpstr>
      <vt:lpstr>Párrafo</vt:lpstr>
      <vt:lpstr>Párrafo</vt:lpstr>
      <vt:lpstr>Títulos </vt:lpstr>
      <vt:lpstr>Presentación de PowerPoint</vt:lpstr>
      <vt:lpstr>Títulos </vt:lpstr>
      <vt:lpstr>Énfasis </vt:lpstr>
      <vt:lpstr>Énfasis </vt:lpstr>
      <vt:lpstr>Hipervínculo a otra página del mismo sitio</vt:lpstr>
      <vt:lpstr>Hipervínculo a otro sitio de internet</vt:lpstr>
      <vt:lpstr>Imágenes </vt:lpstr>
      <vt:lpstr>Anclas </vt:lpstr>
      <vt:lpstr>Anclas </vt:lpstr>
      <vt:lpstr>Listas</vt:lpstr>
      <vt:lpstr>Listas</vt:lpstr>
      <vt:lpstr>Listas</vt:lpstr>
      <vt:lpstr>Presentación de PowerPoint</vt:lpstr>
      <vt:lpstr>Tablas</vt:lpstr>
      <vt:lpstr>Presentación de PowerPoint</vt:lpstr>
      <vt:lpstr>Tablas</vt:lpstr>
      <vt:lpstr>Presentación de PowerPoint</vt:lpstr>
      <vt:lpstr>Actividad de 5 minutos</vt:lpstr>
      <vt:lpstr>Formularios</vt:lpstr>
      <vt:lpstr>Formularios</vt:lpstr>
      <vt:lpstr>Elemento &lt;input&gt;</vt:lpstr>
      <vt:lpstr>Elemento &lt;input&gt;</vt:lpstr>
      <vt:lpstr>Ejemplo &lt;form&gt; &lt;input&gt;</vt:lpstr>
      <vt:lpstr>Actividad de 5 minutos…</vt:lpstr>
      <vt:lpstr>Validación de datos</vt:lpstr>
      <vt:lpstr>Validación de datos</vt:lpstr>
      <vt:lpstr>Validación de datos</vt:lpstr>
      <vt:lpstr>Ejemplos expresiones regulares</vt:lpstr>
      <vt:lpstr>Actividad de 5 minutos…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programación III</dc:title>
  <dc:creator>niwdeyen</dc:creator>
  <cp:lastModifiedBy>samaniw</cp:lastModifiedBy>
  <cp:revision>36</cp:revision>
  <dcterms:created xsi:type="dcterms:W3CDTF">2020-02-04T11:58:41Z</dcterms:created>
  <dcterms:modified xsi:type="dcterms:W3CDTF">2020-03-24T17:55:57Z</dcterms:modified>
</cp:coreProperties>
</file>