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Herramientas de programación </a:t>
            </a:r>
            <a:r>
              <a:rPr lang="es-ES" dirty="0" smtClean="0"/>
              <a:t>III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5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el módulo de Herramientas de programación III, el estudiante adquiere las competencias </a:t>
            </a:r>
            <a:r>
              <a:rPr lang="es-ES" dirty="0" smtClean="0"/>
              <a:t>para generar </a:t>
            </a:r>
            <a:r>
              <a:rPr lang="es-ES" dirty="0"/>
              <a:t>software de calidad empresarial, a través de la arquitectura cliente - servidor, tanto utilizando desarrollos para aplicaciones de escritorio como </a:t>
            </a:r>
            <a:r>
              <a:rPr lang="es-ES" dirty="0" smtClean="0"/>
              <a:t>aplicaciones orientadas </a:t>
            </a:r>
            <a:r>
              <a:rPr lang="es-ES" dirty="0"/>
              <a:t>a la </a:t>
            </a:r>
            <a:r>
              <a:rPr lang="es-ES" dirty="0" smtClean="0"/>
              <a:t>web.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568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Competencias a desarrollar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Construir </a:t>
            </a:r>
            <a:r>
              <a:rPr lang="es-ES" dirty="0"/>
              <a:t>soluciones informáticas de escritorio, aplicando metodologías de programación por capas con conexión a bases de datos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Desarrollar </a:t>
            </a:r>
            <a:r>
              <a:rPr lang="es-ES" dirty="0"/>
              <a:t>una aplicación web con interfaz gráfica y conexión a base de datos sustentado en el modelo de desarrollo por capas.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05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780143"/>
            <a:ext cx="9905999" cy="3541714"/>
          </a:xfrm>
        </p:spPr>
        <p:txBody>
          <a:bodyPr/>
          <a:lstStyle/>
          <a:p>
            <a:r>
              <a:rPr lang="es-ES" dirty="0"/>
              <a:t>4 horas semanales de clase presencial. 64 horas en total.</a:t>
            </a:r>
          </a:p>
          <a:p>
            <a:r>
              <a:rPr lang="es-ES" dirty="0"/>
              <a:t>Trabajo </a:t>
            </a:r>
            <a:r>
              <a:rPr lang="es-ES" dirty="0" smtClean="0"/>
              <a:t>y estudio independiente. 128 horas </a:t>
            </a:r>
            <a:r>
              <a:rPr lang="es-ES" dirty="0"/>
              <a:t>aproximadamente en total</a:t>
            </a:r>
            <a:r>
              <a:rPr lang="es-ES" dirty="0" smtClean="0"/>
              <a:t>.</a:t>
            </a:r>
          </a:p>
          <a:p>
            <a:r>
              <a:rPr lang="es-ES" dirty="0"/>
              <a:t>Intensidad horaria semanal</a:t>
            </a:r>
            <a:r>
              <a:rPr lang="es-ES" dirty="0" smtClean="0"/>
              <a:t>: 12 horas.</a:t>
            </a:r>
            <a:endParaRPr lang="es-ES" dirty="0"/>
          </a:p>
          <a:p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41414" y="315326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Repositorio de código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141411" y="4284244"/>
            <a:ext cx="5372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https://github.com/dwn84/HerramientasProgramacionIII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141413" y="446889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Aula de apoyo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1141411" y="5624296"/>
            <a:ext cx="2946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classroom.google.com</a:t>
            </a:r>
            <a:r>
              <a:rPr lang="es-ES" dirty="0" smtClean="0"/>
              <a:t> </a:t>
            </a:r>
          </a:p>
          <a:p>
            <a:r>
              <a:rPr lang="es-ES" dirty="0" smtClean="0"/>
              <a:t>Código: </a:t>
            </a:r>
            <a:r>
              <a:rPr lang="en-US" dirty="0" err="1"/>
              <a:t>wymetcd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584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Cronograma de trabajo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070357"/>
              </p:ext>
            </p:extLst>
          </p:nvPr>
        </p:nvGraphicFramePr>
        <p:xfrm>
          <a:off x="6769100" y="495298"/>
          <a:ext cx="5130800" cy="6264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00"/>
                <a:gridCol w="546100"/>
                <a:gridCol w="2501900"/>
                <a:gridCol w="1574800"/>
              </a:tblGrid>
              <a:tr h="10772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noProof="0" dirty="0" smtClean="0">
                          <a:effectLst/>
                        </a:rPr>
                        <a:t>Semana</a:t>
                      </a:r>
                      <a:endParaRPr lang="es-E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Fecha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Temas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Actividad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</a:tr>
              <a:tr h="11849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04-feb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  <a:tc rowSpan="2"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ES" sz="1000" u="none" strike="noStrike" dirty="0">
                          <a:effectLst/>
                        </a:rPr>
                        <a:t>Conocimiento y aplicación de la</a:t>
                      </a:r>
                      <a:br>
                        <a:rPr lang="es-ES" sz="1000" u="none" strike="noStrike" dirty="0">
                          <a:effectLst/>
                        </a:rPr>
                      </a:br>
                      <a:r>
                        <a:rPr lang="es-ES" sz="1000" u="none" strike="noStrike" dirty="0">
                          <a:effectLst/>
                        </a:rPr>
                        <a:t>documentación oficial de la plataforma de</a:t>
                      </a:r>
                      <a:br>
                        <a:rPr lang="es-ES" sz="1000" u="none" strike="noStrike" dirty="0">
                          <a:effectLst/>
                        </a:rPr>
                      </a:br>
                      <a:r>
                        <a:rPr lang="es-ES" sz="1000" u="none" strike="noStrike" dirty="0">
                          <a:effectLst/>
                        </a:rPr>
                        <a:t>desarrollo</a:t>
                      </a:r>
                      <a:r>
                        <a:rPr lang="es-ES" sz="10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ES" sz="1000" u="none" strike="noStrike" dirty="0" smtClean="0">
                          <a:effectLst/>
                        </a:rPr>
                        <a:t>Estándares </a:t>
                      </a:r>
                      <a:r>
                        <a:rPr lang="es-ES" sz="1000" u="none" strike="noStrike" dirty="0">
                          <a:effectLst/>
                        </a:rPr>
                        <a:t>para denominación,</a:t>
                      </a:r>
                      <a:br>
                        <a:rPr lang="es-ES" sz="1000" u="none" strike="noStrike" dirty="0">
                          <a:effectLst/>
                        </a:rPr>
                      </a:br>
                      <a:r>
                        <a:rPr lang="es-ES" sz="1000" u="none" strike="noStrike" dirty="0">
                          <a:effectLst/>
                        </a:rPr>
                        <a:t>nomenclatura o nombramiento de código</a:t>
                      </a:r>
                      <a:br>
                        <a:rPr lang="es-ES" sz="1000" u="none" strike="noStrike" dirty="0">
                          <a:effectLst/>
                        </a:rPr>
                      </a:br>
                      <a:r>
                        <a:rPr lang="es-ES" sz="1000" u="none" strike="noStrike" dirty="0">
                          <a:effectLst/>
                        </a:rPr>
                        <a:t>aplicados en el desarrollo de software</a:t>
                      </a:r>
                      <a:br>
                        <a:rPr lang="es-ES" sz="1000" u="none" strike="noStrike" dirty="0">
                          <a:effectLst/>
                        </a:rPr>
                      </a:br>
                      <a:r>
                        <a:rPr lang="es-ES" sz="1000" u="none" strike="noStrike" dirty="0">
                          <a:effectLst/>
                        </a:rPr>
                        <a:t>acorde a las normas </a:t>
                      </a:r>
                      <a:r>
                        <a:rPr lang="es-ES" sz="1000" u="none" strike="noStrike" dirty="0" smtClean="0">
                          <a:effectLst/>
                        </a:rPr>
                        <a:t>internacionales.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ES" sz="1000" u="none" strike="noStrike" dirty="0" smtClean="0">
                          <a:effectLst/>
                        </a:rPr>
                        <a:t>Diseño </a:t>
                      </a:r>
                      <a:r>
                        <a:rPr lang="es-ES" sz="1000" u="none" strike="noStrike" dirty="0">
                          <a:effectLst/>
                        </a:rPr>
                        <a:t>gráfico de aplicaciones de</a:t>
                      </a:r>
                      <a:br>
                        <a:rPr lang="es-ES" sz="1000" u="none" strike="noStrike" dirty="0">
                          <a:effectLst/>
                        </a:rPr>
                      </a:br>
                      <a:r>
                        <a:rPr lang="es-ES" sz="1000" u="none" strike="noStrike" dirty="0">
                          <a:effectLst/>
                        </a:rPr>
                        <a:t>escritorios aplicado en la implementación</a:t>
                      </a:r>
                      <a:br>
                        <a:rPr lang="es-ES" sz="1000" u="none" strike="noStrike" dirty="0">
                          <a:effectLst/>
                        </a:rPr>
                      </a:br>
                      <a:r>
                        <a:rPr lang="es-ES" sz="1000" u="none" strike="noStrike" dirty="0">
                          <a:effectLst/>
                        </a:rPr>
                        <a:t>de formularios, contenedores, navegación</a:t>
                      </a:r>
                      <a:br>
                        <a:rPr lang="es-ES" sz="1000" u="none" strike="noStrike" dirty="0">
                          <a:effectLst/>
                        </a:rPr>
                      </a:br>
                      <a:r>
                        <a:rPr lang="es-ES" sz="1000" u="none" strike="noStrike" dirty="0">
                          <a:effectLst/>
                        </a:rPr>
                        <a:t>por ventanas y controles.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/>
                </a:tc>
                <a:tc rowSpan="2"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s-ES" sz="1000" u="none" strike="noStrike" dirty="0">
                          <a:effectLst/>
                        </a:rPr>
                        <a:t>Taller 1. 15%</a:t>
                      </a:r>
                      <a:br>
                        <a:rPr lang="es-ES" sz="1000" u="none" strike="noStrike" dirty="0">
                          <a:effectLst/>
                        </a:rPr>
                      </a:br>
                      <a:r>
                        <a:rPr lang="es-ES" sz="1000" u="none" strike="noStrike" dirty="0" smtClean="0">
                          <a:effectLst/>
                        </a:rPr>
                        <a:t>(Teórico – Práctico)</a:t>
                      </a:r>
                      <a:r>
                        <a:rPr lang="es-ES" sz="1000" u="none" strike="noStrike" dirty="0">
                          <a:effectLst/>
                        </a:rPr>
                        <a:t/>
                      </a:r>
                      <a:br>
                        <a:rPr lang="es-ES" sz="1000" u="none" strike="noStrike" dirty="0">
                          <a:effectLst/>
                        </a:rPr>
                      </a:br>
                      <a:r>
                        <a:rPr lang="es-ES" sz="1000" u="none" strike="noStrike" dirty="0">
                          <a:effectLst/>
                        </a:rPr>
                        <a:t>5% - 10%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</a:tr>
              <a:tr h="430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11-feb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077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18-feb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  <a:tc rowSpan="3"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ES" sz="1000" u="none" strike="noStrike" dirty="0">
                          <a:effectLst/>
                        </a:rPr>
                        <a:t>Fundamentos teóricos en el diseño,</a:t>
                      </a:r>
                      <a:br>
                        <a:rPr lang="es-ES" sz="1000" u="none" strike="noStrike" dirty="0">
                          <a:effectLst/>
                        </a:rPr>
                      </a:br>
                      <a:r>
                        <a:rPr lang="es-ES" sz="1000" u="none" strike="noStrike" dirty="0">
                          <a:effectLst/>
                        </a:rPr>
                        <a:t>desarrollo e implementación de la</a:t>
                      </a:r>
                      <a:br>
                        <a:rPr lang="es-ES" sz="1000" u="none" strike="noStrike" dirty="0">
                          <a:effectLst/>
                        </a:rPr>
                      </a:br>
                      <a:r>
                        <a:rPr lang="es-ES" sz="1000" u="none" strike="noStrike" dirty="0">
                          <a:effectLst/>
                        </a:rPr>
                        <a:t>arquitectura por capas: </a:t>
                      </a:r>
                      <a:endParaRPr lang="es-ES" sz="1000" u="none" strike="noStrike" dirty="0" smtClean="0">
                        <a:effectLst/>
                      </a:endParaRPr>
                    </a:p>
                    <a:p>
                      <a:pPr marL="628650" lvl="1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ES" sz="1000" u="none" strike="noStrike" dirty="0" smtClean="0">
                          <a:effectLst/>
                        </a:rPr>
                        <a:t>cliente </a:t>
                      </a:r>
                      <a:r>
                        <a:rPr lang="es-ES" sz="1000" u="none" strike="noStrike" dirty="0">
                          <a:effectLst/>
                        </a:rPr>
                        <a:t>- </a:t>
                      </a:r>
                      <a:r>
                        <a:rPr lang="es-ES" sz="1000" u="none" strike="noStrike" dirty="0" smtClean="0">
                          <a:effectLst/>
                        </a:rPr>
                        <a:t>servidor </a:t>
                      </a:r>
                    </a:p>
                    <a:p>
                      <a:pPr marL="628650" lvl="1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ES" sz="1000" u="none" strike="noStrike" dirty="0" smtClean="0">
                          <a:effectLst/>
                        </a:rPr>
                        <a:t>3 capas</a:t>
                      </a:r>
                    </a:p>
                    <a:p>
                      <a:pPr marL="628650" lvl="1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ES" sz="1000" u="none" strike="noStrike" dirty="0" smtClean="0">
                          <a:effectLst/>
                        </a:rPr>
                        <a:t>multicapas</a:t>
                      </a:r>
                      <a:r>
                        <a:rPr lang="es-ES" sz="1000" u="none" strike="noStrike" dirty="0">
                          <a:effectLst/>
                        </a:rPr>
                        <a:t>.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 dirty="0">
                          <a:effectLst/>
                        </a:rPr>
                        <a:t>Taller 2. 15%</a:t>
                      </a:r>
                      <a:br>
                        <a:rPr lang="es-ES" sz="1000" u="none" strike="noStrike" dirty="0">
                          <a:effectLst/>
                        </a:rPr>
                      </a:br>
                      <a:r>
                        <a:rPr lang="es-ES" sz="1000" u="none" strike="noStrike" dirty="0" smtClean="0">
                          <a:effectLst/>
                        </a:rPr>
                        <a:t>(Teórico – Práctico)</a:t>
                      </a:r>
                      <a:r>
                        <a:rPr lang="es-ES" sz="1000" u="none" strike="noStrike" dirty="0">
                          <a:effectLst/>
                        </a:rPr>
                        <a:t/>
                      </a:r>
                      <a:br>
                        <a:rPr lang="es-ES" sz="1000" u="none" strike="noStrike" dirty="0">
                          <a:effectLst/>
                        </a:rPr>
                      </a:br>
                      <a:r>
                        <a:rPr lang="es-ES" sz="1000" u="none" strike="noStrike" dirty="0">
                          <a:effectLst/>
                        </a:rPr>
                        <a:t>5% - 10%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</a:tr>
              <a:tr h="1077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25-feb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53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03-mar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53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10-mar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 dirty="0">
                          <a:effectLst/>
                        </a:rPr>
                        <a:t>Técnicas, procedimientos y tecnologías</a:t>
                      </a:r>
                      <a:br>
                        <a:rPr lang="es-ES" sz="1000" u="none" strike="noStrike" dirty="0">
                          <a:effectLst/>
                        </a:rPr>
                      </a:br>
                      <a:r>
                        <a:rPr lang="es-ES" sz="1000" u="none" strike="noStrike" dirty="0">
                          <a:effectLst/>
                        </a:rPr>
                        <a:t>que se aplican para el almacenamiento,</a:t>
                      </a:r>
                      <a:br>
                        <a:rPr lang="es-ES" sz="1000" u="none" strike="noStrike" dirty="0">
                          <a:effectLst/>
                        </a:rPr>
                      </a:br>
                      <a:r>
                        <a:rPr lang="es-ES" sz="1000" u="none" strike="noStrike" dirty="0">
                          <a:effectLst/>
                        </a:rPr>
                        <a:t>extracción o modificación de datos</a:t>
                      </a:r>
                      <a:br>
                        <a:rPr lang="es-ES" sz="1000" u="none" strike="noStrike" dirty="0">
                          <a:effectLst/>
                        </a:rPr>
                      </a:br>
                      <a:r>
                        <a:rPr lang="es-ES" sz="1000" u="none" strike="noStrike" dirty="0">
                          <a:effectLst/>
                        </a:rPr>
                        <a:t>almacenados en una base de datos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 dirty="0">
                          <a:effectLst/>
                        </a:rPr>
                        <a:t>Taller 3. 15%</a:t>
                      </a:r>
                      <a:br>
                        <a:rPr lang="es-ES" sz="1000" u="none" strike="noStrike" dirty="0">
                          <a:effectLst/>
                        </a:rPr>
                      </a:br>
                      <a:r>
                        <a:rPr lang="es-ES" sz="1000" u="none" strike="noStrike" dirty="0" smtClean="0">
                          <a:effectLst/>
                        </a:rPr>
                        <a:t>(Teórico – Práctico)</a:t>
                      </a:r>
                      <a:r>
                        <a:rPr lang="es-ES" sz="1000" u="none" strike="noStrike" dirty="0">
                          <a:effectLst/>
                        </a:rPr>
                        <a:t/>
                      </a:r>
                      <a:br>
                        <a:rPr lang="es-ES" sz="1000" u="none" strike="noStrike" dirty="0">
                          <a:effectLst/>
                        </a:rPr>
                      </a:br>
                      <a:r>
                        <a:rPr lang="es-ES" sz="1000" u="none" strike="noStrike" dirty="0">
                          <a:effectLst/>
                        </a:rPr>
                        <a:t>5% - 10%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</a:tr>
              <a:tr h="3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17-mar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 dirty="0">
                          <a:effectLst/>
                        </a:rPr>
                        <a:t>Manejo de controles propios de la</a:t>
                      </a:r>
                      <a:br>
                        <a:rPr lang="es-ES" sz="1000" u="none" strike="noStrike" dirty="0">
                          <a:effectLst/>
                        </a:rPr>
                      </a:br>
                      <a:r>
                        <a:rPr lang="es-ES" sz="1000" u="none" strike="noStrike" dirty="0">
                          <a:effectLst/>
                        </a:rPr>
                        <a:t>herramienta de programación para gestión</a:t>
                      </a:r>
                      <a:br>
                        <a:rPr lang="es-ES" sz="1000" u="none" strike="noStrike" dirty="0">
                          <a:effectLst/>
                        </a:rPr>
                      </a:br>
                      <a:r>
                        <a:rPr lang="es-ES" sz="1000" u="none" strike="noStrike" dirty="0">
                          <a:effectLst/>
                        </a:rPr>
                        <a:t>de información en bases de datos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15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24-mar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  <a:tc rowSpan="2"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ES" sz="1000" u="none" strike="noStrike" dirty="0">
                          <a:effectLst/>
                        </a:rPr>
                        <a:t>Conceptos teóricos de desarrollo de</a:t>
                      </a:r>
                      <a:br>
                        <a:rPr lang="es-ES" sz="1000" u="none" strike="noStrike" dirty="0">
                          <a:effectLst/>
                        </a:rPr>
                      </a:br>
                      <a:r>
                        <a:rPr lang="es-ES" sz="1000" u="none" strike="noStrike" dirty="0">
                          <a:effectLst/>
                        </a:rPr>
                        <a:t>aplicaciones orientadas a la web</a:t>
                      </a:r>
                      <a:r>
                        <a:rPr lang="es-ES" sz="1000" u="none" strike="noStrike" dirty="0" smtClean="0">
                          <a:effectLst/>
                        </a:rPr>
                        <a:t>.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ES" sz="1000" u="none" strike="noStrike" dirty="0" smtClean="0">
                          <a:effectLst/>
                        </a:rPr>
                        <a:t>Fundamentos </a:t>
                      </a:r>
                      <a:r>
                        <a:rPr lang="es-ES" sz="1000" u="none" strike="noStrike" dirty="0">
                          <a:effectLst/>
                        </a:rPr>
                        <a:t>de lenguaje </a:t>
                      </a:r>
                      <a:r>
                        <a:rPr lang="es-ES" sz="1000" u="none" strike="noStrike" dirty="0" smtClean="0">
                          <a:effectLst/>
                        </a:rPr>
                        <a:t>de</a:t>
                      </a:r>
                    </a:p>
                    <a:p>
                      <a:pPr marL="628650" lvl="1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ES" sz="1000" u="none" strike="noStrike" dirty="0" smtClean="0">
                          <a:effectLst/>
                        </a:rPr>
                        <a:t>Marcado</a:t>
                      </a:r>
                    </a:p>
                    <a:p>
                      <a:pPr marL="628650" lvl="1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ES" sz="1000" u="none" strike="noStrike" dirty="0" smtClean="0">
                          <a:effectLst/>
                        </a:rPr>
                        <a:t>Hojas </a:t>
                      </a:r>
                      <a:r>
                        <a:rPr lang="es-ES" sz="1000" u="none" strike="noStrike" dirty="0">
                          <a:effectLst/>
                        </a:rPr>
                        <a:t>de </a:t>
                      </a:r>
                      <a:r>
                        <a:rPr lang="es-ES" sz="1000" u="none" strike="noStrike" dirty="0" smtClean="0">
                          <a:effectLst/>
                        </a:rPr>
                        <a:t>estilo</a:t>
                      </a:r>
                    </a:p>
                    <a:p>
                      <a:pPr marL="628650" lvl="1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ES" sz="1000" u="none" strike="noStrike" dirty="0" err="1" smtClean="0">
                          <a:effectLst/>
                        </a:rPr>
                        <a:t>Javascript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 dirty="0">
                          <a:effectLst/>
                        </a:rPr>
                        <a:t>Taller 4. 15%</a:t>
                      </a:r>
                      <a:br>
                        <a:rPr lang="es-ES" sz="1000" u="none" strike="noStrike" dirty="0">
                          <a:effectLst/>
                        </a:rPr>
                      </a:br>
                      <a:r>
                        <a:rPr lang="es-ES" sz="1000" u="none" strike="noStrike" dirty="0" smtClean="0">
                          <a:effectLst/>
                        </a:rPr>
                        <a:t>(Teórico – Práctico)</a:t>
                      </a:r>
                      <a:r>
                        <a:rPr lang="es-ES" sz="1000" u="none" strike="noStrike" dirty="0">
                          <a:effectLst/>
                        </a:rPr>
                        <a:t/>
                      </a:r>
                      <a:br>
                        <a:rPr lang="es-ES" sz="1000" u="none" strike="noStrike" dirty="0">
                          <a:effectLst/>
                        </a:rPr>
                      </a:br>
                      <a:r>
                        <a:rPr lang="es-ES" sz="1000" u="none" strike="noStrike" dirty="0">
                          <a:effectLst/>
                        </a:rPr>
                        <a:t>5% - 10%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</a:tr>
              <a:tr h="2639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31-mar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14-abr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 dirty="0">
                          <a:effectLst/>
                        </a:rPr>
                        <a:t>Conceptos de Diseño gráfico y</a:t>
                      </a:r>
                      <a:br>
                        <a:rPr lang="es-ES" sz="1000" u="none" strike="noStrike" dirty="0">
                          <a:effectLst/>
                        </a:rPr>
                      </a:br>
                      <a:r>
                        <a:rPr lang="es-ES" sz="1000" u="none" strike="noStrike" dirty="0">
                          <a:effectLst/>
                        </a:rPr>
                        <a:t>experiencia de usuario en aplicaciones</a:t>
                      </a:r>
                      <a:br>
                        <a:rPr lang="es-ES" sz="1000" u="none" strike="noStrike" dirty="0">
                          <a:effectLst/>
                        </a:rPr>
                      </a:br>
                      <a:r>
                        <a:rPr lang="es-ES" sz="1000" u="none" strike="noStrike" dirty="0">
                          <a:effectLst/>
                        </a:rPr>
                        <a:t>web.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 dirty="0">
                          <a:effectLst/>
                        </a:rPr>
                        <a:t>Taller 5. 15%</a:t>
                      </a:r>
                      <a:br>
                        <a:rPr lang="es-ES" sz="1000" u="none" strike="noStrike" dirty="0">
                          <a:effectLst/>
                        </a:rPr>
                      </a:br>
                      <a:r>
                        <a:rPr lang="es-ES" sz="1000" u="none" strike="noStrike" dirty="0" smtClean="0">
                          <a:effectLst/>
                        </a:rPr>
                        <a:t>(Teórico – Práctico)</a:t>
                      </a:r>
                      <a:r>
                        <a:rPr lang="es-ES" sz="1000" u="none" strike="noStrike" dirty="0">
                          <a:effectLst/>
                        </a:rPr>
                        <a:t/>
                      </a:r>
                      <a:br>
                        <a:rPr lang="es-ES" sz="1000" u="none" strike="noStrike" dirty="0">
                          <a:effectLst/>
                        </a:rPr>
                      </a:br>
                      <a:r>
                        <a:rPr lang="es-ES" sz="1000" u="none" strike="noStrike" dirty="0">
                          <a:effectLst/>
                        </a:rPr>
                        <a:t>5% - 10%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</a:tr>
              <a:tr h="215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21-abr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 dirty="0">
                          <a:effectLst/>
                        </a:rPr>
                        <a:t>Patrón de diseño. Modelo vista</a:t>
                      </a:r>
                      <a:br>
                        <a:rPr lang="es-ES" sz="1000" u="none" strike="noStrike" dirty="0">
                          <a:effectLst/>
                        </a:rPr>
                      </a:br>
                      <a:r>
                        <a:rPr lang="es-ES" sz="1000" u="none" strike="noStrike" dirty="0">
                          <a:effectLst/>
                        </a:rPr>
                        <a:t>controlador (MVC).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077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28-abr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15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05-may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 dirty="0">
                          <a:effectLst/>
                        </a:rPr>
                        <a:t>Creación y consumo de servicios</a:t>
                      </a:r>
                      <a:br>
                        <a:rPr lang="es-ES" sz="1000" u="none" strike="noStrike" dirty="0">
                          <a:effectLst/>
                        </a:rPr>
                      </a:br>
                      <a:r>
                        <a:rPr lang="es-ES" sz="1000" u="none" strike="noStrike" dirty="0">
                          <a:effectLst/>
                        </a:rPr>
                        <a:t>web. REST/SOAP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Proyecto Final. 25%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</a:tr>
              <a:tr h="1077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12-may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077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19-may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 dirty="0">
                          <a:effectLst/>
                        </a:rPr>
                        <a:t>Requerimientos técnicos para la distribución del software referentes a la plataforma utilizada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077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26-may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2" marR="3812" marT="3812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7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118</TotalTime>
  <Words>263</Words>
  <Application>Microsoft Office PowerPoint</Application>
  <PresentationFormat>Panorámica</PresentationFormat>
  <Paragraphs>76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Circuito</vt:lpstr>
      <vt:lpstr>Herramientas de programación III</vt:lpstr>
      <vt:lpstr>Introducción</vt:lpstr>
      <vt:lpstr>Competencias a desarrollar</vt:lpstr>
      <vt:lpstr>Metodología</vt:lpstr>
      <vt:lpstr>Cronograma de trabajo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de programación III</dc:title>
  <dc:creator>niwdeyen</dc:creator>
  <cp:lastModifiedBy>niwdeyen</cp:lastModifiedBy>
  <cp:revision>5</cp:revision>
  <dcterms:created xsi:type="dcterms:W3CDTF">2020-02-04T11:58:41Z</dcterms:created>
  <dcterms:modified xsi:type="dcterms:W3CDTF">2020-02-04T13:57:37Z</dcterms:modified>
</cp:coreProperties>
</file>