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301" r:id="rId3"/>
    <p:sldId id="329" r:id="rId4"/>
    <p:sldId id="331" r:id="rId5"/>
    <p:sldId id="330" r:id="rId6"/>
    <p:sldId id="334" r:id="rId7"/>
    <p:sldId id="332" r:id="rId8"/>
    <p:sldId id="333" r:id="rId9"/>
    <p:sldId id="335" r:id="rId10"/>
    <p:sldId id="338" r:id="rId11"/>
    <p:sldId id="336" r:id="rId12"/>
    <p:sldId id="337" r:id="rId13"/>
    <p:sldId id="339" r:id="rId14"/>
    <p:sldId id="328" r:id="rId15"/>
    <p:sldId id="343" r:id="rId16"/>
    <p:sldId id="340" r:id="rId17"/>
    <p:sldId id="341" r:id="rId18"/>
    <p:sldId id="342" r:id="rId19"/>
    <p:sldId id="344" r:id="rId20"/>
    <p:sldId id="345" r:id="rId21"/>
    <p:sldId id="346" r:id="rId22"/>
    <p:sldId id="347" r:id="rId23"/>
    <p:sldId id="348" r:id="rId24"/>
    <p:sldId id="349" r:id="rId25"/>
    <p:sldId id="353" r:id="rId26"/>
    <p:sldId id="351" r:id="rId27"/>
    <p:sldId id="352" r:id="rId28"/>
    <p:sldId id="354" r:id="rId29"/>
    <p:sldId id="355" r:id="rId30"/>
    <p:sldId id="356" r:id="rId31"/>
    <p:sldId id="357" r:id="rId32"/>
    <p:sldId id="359" r:id="rId33"/>
    <p:sldId id="35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F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69" autoAdjust="0"/>
    <p:restoredTop sz="86207" autoAdjust="0"/>
  </p:normalViewPr>
  <p:slideViewPr>
    <p:cSldViewPr snapToGrid="0">
      <p:cViewPr varScale="1">
        <p:scale>
          <a:sx n="62" d="100"/>
          <a:sy n="62"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47305-2E6C-4293-B4C5-2FA4BDD5C508}" type="datetimeFigureOut">
              <a:rPr lang="es-ES" smtClean="0"/>
              <a:t>19/05/2020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ACBA9-6CBA-4BDD-AEE5-5822C0E9F7DE}" type="slidenum">
              <a:rPr lang="es-ES" smtClean="0"/>
              <a:t>‹Nº›</a:t>
            </a:fld>
            <a:endParaRPr lang="es-ES"/>
          </a:p>
        </p:txBody>
      </p:sp>
    </p:spTree>
    <p:extLst>
      <p:ext uri="{BB962C8B-B14F-4D97-AF65-F5344CB8AC3E}">
        <p14:creationId xmlns:p14="http://schemas.microsoft.com/office/powerpoint/2010/main" val="232521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MVC:</a:t>
            </a:r>
            <a:r>
              <a:rPr lang="en-US" baseline="0" dirty="0"/>
              <a:t> </a:t>
            </a:r>
            <a:r>
              <a:rPr lang="en-US" dirty="0" err="1"/>
              <a:t>patrón</a:t>
            </a:r>
            <a:r>
              <a:rPr lang="en-US" dirty="0"/>
              <a:t> de </a:t>
            </a:r>
            <a:r>
              <a:rPr lang="en-US" dirty="0" err="1"/>
              <a:t>arquitectura</a:t>
            </a:r>
            <a:r>
              <a:rPr lang="en-US" dirty="0"/>
              <a:t> de software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 grandes rasgos, puede decirse que “la Arquitectura de Software es la forma en la que se organizan los componentes de un sistema, interactúan y se relacionan entre sí y con el contexto, aplicando normas y principios de diseño y calidad, que fortalezcan y fomenten la usabilidad a la vez que dejan preparado el sistema, para su propia evolución”.</a:t>
            </a:r>
          </a:p>
          <a:p>
            <a:endParaRPr lang="en-US" dirty="0"/>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a:t>
            </a:fld>
            <a:endParaRPr lang="es-ES"/>
          </a:p>
        </p:txBody>
      </p:sp>
    </p:spTree>
    <p:extLst>
      <p:ext uri="{BB962C8B-B14F-4D97-AF65-F5344CB8AC3E}">
        <p14:creationId xmlns:p14="http://schemas.microsoft.com/office/powerpoint/2010/main" val="4285992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5/19/2020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5/19/2020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json.org/exampl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jsonplaceholder.typicode.com/todos/1" TargetMode="External"/><Relationship Id="rId2" Type="http://schemas.openxmlformats.org/officeDocument/2006/relationships/hyperlink" Target="https://httpbin.org/anything" TargetMode="External"/><Relationship Id="rId1" Type="http://schemas.openxmlformats.org/officeDocument/2006/relationships/slideLayout" Target="../slideLayouts/slideLayout2.xml"/><Relationship Id="rId5" Type="http://schemas.openxmlformats.org/officeDocument/2006/relationships/hyperlink" Target="http://www.amiiboapi.com/api/amiibo" TargetMode="External"/><Relationship Id="rId4" Type="http://schemas.openxmlformats.org/officeDocument/2006/relationships/hyperlink" Target="https://reqbin.com/echo/get/js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b="1" i="1" dirty="0"/>
              <a:t>MVC</a:t>
            </a:r>
            <a:endParaRPr lang="es-ES" dirty="0"/>
          </a:p>
        </p:txBody>
      </p:sp>
      <p:sp>
        <p:nvSpPr>
          <p:cNvPr id="3" name="Subtítulo 2"/>
          <p:cNvSpPr>
            <a:spLocks noGrp="1"/>
          </p:cNvSpPr>
          <p:nvPr>
            <p:ph type="subTitle" idx="1"/>
          </p:nvPr>
        </p:nvSpPr>
        <p:spPr/>
        <p:txBody>
          <a:bodyPr/>
          <a:lstStyle/>
          <a:p>
            <a:r>
              <a:rPr lang="en-US" dirty="0" err="1"/>
              <a:t>patrón</a:t>
            </a:r>
            <a:r>
              <a:rPr lang="en-US" dirty="0"/>
              <a:t> de </a:t>
            </a:r>
            <a:r>
              <a:rPr lang="en-US" dirty="0" err="1"/>
              <a:t>arquitectura</a:t>
            </a:r>
            <a:r>
              <a:rPr lang="en-US" dirty="0"/>
              <a:t> de software</a:t>
            </a:r>
            <a:endParaRPr lang="es-ES" dirty="0"/>
          </a:p>
        </p:txBody>
      </p:sp>
      <p:sp>
        <p:nvSpPr>
          <p:cNvPr id="8" name="Rectángulo 7"/>
          <p:cNvSpPr/>
          <p:nvPr/>
        </p:nvSpPr>
        <p:spPr>
          <a:xfrm>
            <a:off x="6650483" y="6494869"/>
            <a:ext cx="5541517" cy="369332"/>
          </a:xfrm>
          <a:prstGeom prst="rect">
            <a:avLst/>
          </a:prstGeom>
        </p:spPr>
        <p:txBody>
          <a:bodyPr wrap="none">
            <a:spAutoFit/>
          </a:bodyPr>
          <a:lstStyle/>
          <a:p>
            <a:r>
              <a:rPr lang="es-ES" dirty="0"/>
              <a:t>https://openlibra.com/es/book/poo-y-mvc-en-php</a:t>
            </a:r>
          </a:p>
        </p:txBody>
      </p:sp>
    </p:spTree>
    <p:extLst>
      <p:ext uri="{BB962C8B-B14F-4D97-AF65-F5344CB8AC3E}">
        <p14:creationId xmlns:p14="http://schemas.microsoft.com/office/powerpoint/2010/main" val="60519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Navegación</a:t>
            </a:r>
          </a:p>
        </p:txBody>
      </p:sp>
      <p:pic>
        <p:nvPicPr>
          <p:cNvPr id="3" name="Imagen 2"/>
          <p:cNvPicPr>
            <a:picLocks noChangeAspect="1"/>
          </p:cNvPicPr>
          <p:nvPr/>
        </p:nvPicPr>
        <p:blipFill>
          <a:blip r:embed="rId2"/>
          <a:stretch>
            <a:fillRect/>
          </a:stretch>
        </p:blipFill>
        <p:spPr>
          <a:xfrm>
            <a:off x="2972651" y="2406650"/>
            <a:ext cx="5029200" cy="1485900"/>
          </a:xfrm>
          <a:prstGeom prst="rect">
            <a:avLst/>
          </a:prstGeom>
        </p:spPr>
      </p:pic>
    </p:spTree>
    <p:extLst>
      <p:ext uri="{BB962C8B-B14F-4D97-AF65-F5344CB8AC3E}">
        <p14:creationId xmlns:p14="http://schemas.microsoft.com/office/powerpoint/2010/main" val="368521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Módulos</a:t>
            </a:r>
          </a:p>
        </p:txBody>
      </p:sp>
      <p:pic>
        <p:nvPicPr>
          <p:cNvPr id="3" name="Imagen 2"/>
          <p:cNvPicPr>
            <a:picLocks noChangeAspect="1"/>
          </p:cNvPicPr>
          <p:nvPr/>
        </p:nvPicPr>
        <p:blipFill>
          <a:blip r:embed="rId2"/>
          <a:stretch>
            <a:fillRect/>
          </a:stretch>
        </p:blipFill>
        <p:spPr>
          <a:xfrm>
            <a:off x="4412513" y="2651125"/>
            <a:ext cx="3114675" cy="438150"/>
          </a:xfrm>
          <a:prstGeom prst="rect">
            <a:avLst/>
          </a:prstGeom>
        </p:spPr>
      </p:pic>
      <p:pic>
        <p:nvPicPr>
          <p:cNvPr id="5" name="Imagen 4"/>
          <p:cNvPicPr>
            <a:picLocks noChangeAspect="1"/>
          </p:cNvPicPr>
          <p:nvPr/>
        </p:nvPicPr>
        <p:blipFill>
          <a:blip r:embed="rId3"/>
          <a:stretch>
            <a:fillRect/>
          </a:stretch>
        </p:blipFill>
        <p:spPr>
          <a:xfrm>
            <a:off x="4412513" y="3591528"/>
            <a:ext cx="2647950" cy="476250"/>
          </a:xfrm>
          <a:prstGeom prst="rect">
            <a:avLst/>
          </a:prstGeom>
        </p:spPr>
      </p:pic>
      <p:pic>
        <p:nvPicPr>
          <p:cNvPr id="6" name="Imagen 5"/>
          <p:cNvPicPr>
            <a:picLocks noChangeAspect="1"/>
          </p:cNvPicPr>
          <p:nvPr/>
        </p:nvPicPr>
        <p:blipFill>
          <a:blip r:embed="rId4"/>
          <a:stretch>
            <a:fillRect/>
          </a:stretch>
        </p:blipFill>
        <p:spPr>
          <a:xfrm>
            <a:off x="4383938" y="4570031"/>
            <a:ext cx="3143250" cy="466725"/>
          </a:xfrm>
          <a:prstGeom prst="rect">
            <a:avLst/>
          </a:prstGeom>
        </p:spPr>
      </p:pic>
      <p:pic>
        <p:nvPicPr>
          <p:cNvPr id="7" name="Imagen 6"/>
          <p:cNvPicPr>
            <a:picLocks noChangeAspect="1"/>
          </p:cNvPicPr>
          <p:nvPr/>
        </p:nvPicPr>
        <p:blipFill>
          <a:blip r:embed="rId5"/>
          <a:stretch>
            <a:fillRect/>
          </a:stretch>
        </p:blipFill>
        <p:spPr>
          <a:xfrm>
            <a:off x="4422038" y="5539009"/>
            <a:ext cx="3067050" cy="466725"/>
          </a:xfrm>
          <a:prstGeom prst="rect">
            <a:avLst/>
          </a:prstGeom>
        </p:spPr>
      </p:pic>
    </p:spTree>
    <p:extLst>
      <p:ext uri="{BB962C8B-B14F-4D97-AF65-F5344CB8AC3E}">
        <p14:creationId xmlns:p14="http://schemas.microsoft.com/office/powerpoint/2010/main" val="104756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a:t>
            </a:r>
          </a:p>
        </p:txBody>
      </p:sp>
      <p:pic>
        <p:nvPicPr>
          <p:cNvPr id="3" name="Imagen 2"/>
          <p:cNvPicPr>
            <a:picLocks noChangeAspect="1"/>
          </p:cNvPicPr>
          <p:nvPr/>
        </p:nvPicPr>
        <p:blipFill>
          <a:blip r:embed="rId2"/>
          <a:stretch>
            <a:fillRect/>
          </a:stretch>
        </p:blipFill>
        <p:spPr>
          <a:xfrm>
            <a:off x="4268051" y="79375"/>
            <a:ext cx="2438400" cy="6753225"/>
          </a:xfrm>
          <a:prstGeom prst="rect">
            <a:avLst/>
          </a:prstGeom>
        </p:spPr>
      </p:pic>
    </p:spTree>
    <p:extLst>
      <p:ext uri="{BB962C8B-B14F-4D97-AF65-F5344CB8AC3E}">
        <p14:creationId xmlns:p14="http://schemas.microsoft.com/office/powerpoint/2010/main" val="1776264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p:cNvPicPr>
            <a:picLocks noChangeAspect="1"/>
          </p:cNvPicPr>
          <p:nvPr/>
        </p:nvPicPr>
        <p:blipFill>
          <a:blip r:embed="rId2"/>
          <a:stretch>
            <a:fillRect/>
          </a:stretch>
        </p:blipFill>
        <p:spPr>
          <a:xfrm>
            <a:off x="1024676" y="2195839"/>
            <a:ext cx="4774693" cy="3128473"/>
          </a:xfrm>
          <a:prstGeom prst="rect">
            <a:avLst/>
          </a:prstGeom>
        </p:spPr>
      </p:pic>
      <p:pic>
        <p:nvPicPr>
          <p:cNvPr id="17" name="Imagen 16"/>
          <p:cNvPicPr>
            <a:picLocks noChangeAspect="1"/>
          </p:cNvPicPr>
          <p:nvPr/>
        </p:nvPicPr>
        <p:blipFill>
          <a:blip r:embed="rId3"/>
          <a:stretch>
            <a:fillRect/>
          </a:stretch>
        </p:blipFill>
        <p:spPr>
          <a:xfrm>
            <a:off x="8217249" y="941570"/>
            <a:ext cx="2538375" cy="2454834"/>
          </a:xfrm>
          <a:prstGeom prst="rect">
            <a:avLst/>
          </a:prstGeom>
        </p:spPr>
      </p:pic>
      <p:pic>
        <p:nvPicPr>
          <p:cNvPr id="15" name="Imagen 14"/>
          <p:cNvPicPr>
            <a:picLocks noChangeAspect="1"/>
          </p:cNvPicPr>
          <p:nvPr/>
        </p:nvPicPr>
        <p:blipFill>
          <a:blip r:embed="rId4"/>
          <a:stretch>
            <a:fillRect/>
          </a:stretch>
        </p:blipFill>
        <p:spPr>
          <a:xfrm>
            <a:off x="3130804" y="90016"/>
            <a:ext cx="3752850" cy="1695450"/>
          </a:xfrm>
          <a:prstGeom prst="rect">
            <a:avLst/>
          </a:prstGeom>
        </p:spPr>
      </p:pic>
      <p:sp>
        <p:nvSpPr>
          <p:cNvPr id="2" name="Título 1"/>
          <p:cNvSpPr>
            <a:spLocks noGrp="1"/>
          </p:cNvSpPr>
          <p:nvPr>
            <p:ph type="title"/>
          </p:nvPr>
        </p:nvSpPr>
        <p:spPr/>
        <p:txBody>
          <a:bodyPr/>
          <a:lstStyle/>
          <a:p>
            <a:r>
              <a:rPr lang="es-ES" dirty="0"/>
              <a:t>MVC</a:t>
            </a:r>
          </a:p>
        </p:txBody>
      </p:sp>
      <p:cxnSp>
        <p:nvCxnSpPr>
          <p:cNvPr id="11" name="Conector angular 10"/>
          <p:cNvCxnSpPr/>
          <p:nvPr/>
        </p:nvCxnSpPr>
        <p:spPr>
          <a:xfrm>
            <a:off x="5005723" y="1293697"/>
            <a:ext cx="3654951" cy="104029"/>
          </a:xfrm>
          <a:prstGeom prst="bentConnector3">
            <a:avLst>
              <a:gd name="adj1" fmla="val 2248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Conector angular 11"/>
          <p:cNvCxnSpPr/>
          <p:nvPr/>
        </p:nvCxnSpPr>
        <p:spPr>
          <a:xfrm rot="10800000" flipV="1">
            <a:off x="3632386" y="1629537"/>
            <a:ext cx="5122995" cy="659372"/>
          </a:xfrm>
          <a:prstGeom prst="bentConnector3">
            <a:avLst>
              <a:gd name="adj1" fmla="val 80598"/>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onector angular 15"/>
          <p:cNvCxnSpPr>
            <a:endCxn id="31" idx="1"/>
          </p:cNvCxnSpPr>
          <p:nvPr/>
        </p:nvCxnSpPr>
        <p:spPr>
          <a:xfrm rot="5400000">
            <a:off x="66247" y="4652678"/>
            <a:ext cx="2224229" cy="996079"/>
          </a:xfrm>
          <a:prstGeom prst="bentConnector4">
            <a:avLst>
              <a:gd name="adj1" fmla="val 95"/>
              <a:gd name="adj2" fmla="val 12295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onector angular 18"/>
          <p:cNvCxnSpPr/>
          <p:nvPr/>
        </p:nvCxnSpPr>
        <p:spPr>
          <a:xfrm flipV="1">
            <a:off x="3452924" y="2004554"/>
            <a:ext cx="5207750" cy="2653172"/>
          </a:xfrm>
          <a:prstGeom prst="bentConnector3">
            <a:avLst>
              <a:gd name="adj1" fmla="val 5000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ector angular 21"/>
          <p:cNvCxnSpPr>
            <a:endCxn id="32" idx="0"/>
          </p:cNvCxnSpPr>
          <p:nvPr/>
        </p:nvCxnSpPr>
        <p:spPr>
          <a:xfrm rot="5400000">
            <a:off x="7890039" y="2924686"/>
            <a:ext cx="990155" cy="836730"/>
          </a:xfrm>
          <a:prstGeom prst="bentConnector3">
            <a:avLst>
              <a:gd name="adj1" fmla="val -23"/>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Conector angular 35"/>
          <p:cNvCxnSpPr>
            <a:endCxn id="33" idx="0"/>
          </p:cNvCxnSpPr>
          <p:nvPr/>
        </p:nvCxnSpPr>
        <p:spPr>
          <a:xfrm rot="16200000" flipH="1">
            <a:off x="9345211" y="3597588"/>
            <a:ext cx="2127066" cy="894540"/>
          </a:xfrm>
          <a:prstGeom prst="bentConnector3">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a:blip r:embed="rId5"/>
          <a:stretch>
            <a:fillRect/>
          </a:stretch>
        </p:blipFill>
        <p:spPr>
          <a:xfrm>
            <a:off x="680321" y="5852585"/>
            <a:ext cx="2777054" cy="820493"/>
          </a:xfrm>
          <a:prstGeom prst="rect">
            <a:avLst/>
          </a:prstGeom>
        </p:spPr>
      </p:pic>
      <p:pic>
        <p:nvPicPr>
          <p:cNvPr id="32" name="Imagen 31"/>
          <p:cNvPicPr>
            <a:picLocks noChangeAspect="1"/>
          </p:cNvPicPr>
          <p:nvPr/>
        </p:nvPicPr>
        <p:blipFill>
          <a:blip r:embed="rId6"/>
          <a:stretch>
            <a:fillRect/>
          </a:stretch>
        </p:blipFill>
        <p:spPr>
          <a:xfrm>
            <a:off x="6808758" y="3838129"/>
            <a:ext cx="2315986" cy="2892363"/>
          </a:xfrm>
          <a:prstGeom prst="rect">
            <a:avLst/>
          </a:prstGeom>
        </p:spPr>
      </p:pic>
      <p:pic>
        <p:nvPicPr>
          <p:cNvPr id="33" name="Imagen 32"/>
          <p:cNvPicPr>
            <a:picLocks noChangeAspect="1"/>
          </p:cNvPicPr>
          <p:nvPr/>
        </p:nvPicPr>
        <p:blipFill rotWithShape="1">
          <a:blip r:embed="rId7"/>
          <a:srcRect t="39300"/>
          <a:stretch/>
        </p:blipFill>
        <p:spPr>
          <a:xfrm>
            <a:off x="9591675" y="5108391"/>
            <a:ext cx="2528677" cy="215921"/>
          </a:xfrm>
          <a:prstGeom prst="rect">
            <a:avLst/>
          </a:prstGeom>
        </p:spPr>
      </p:pic>
    </p:spTree>
    <p:extLst>
      <p:ext uri="{BB962C8B-B14F-4D97-AF65-F5344CB8AC3E}">
        <p14:creationId xmlns:p14="http://schemas.microsoft.com/office/powerpoint/2010/main" val="4042810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Cambio para trabajar con base de datos</a:t>
            </a:r>
            <a:endParaRPr lang="en-US" sz="3200" dirty="0"/>
          </a:p>
        </p:txBody>
      </p:sp>
      <p:sp>
        <p:nvSpPr>
          <p:cNvPr id="4" name="Marcador de contenido 3"/>
          <p:cNvSpPr>
            <a:spLocks noGrp="1"/>
          </p:cNvSpPr>
          <p:nvPr>
            <p:ph idx="1"/>
          </p:nvPr>
        </p:nvSpPr>
        <p:spPr/>
        <p:txBody>
          <a:bodyPr/>
          <a:lstStyle/>
          <a:p>
            <a:r>
              <a:rPr lang="es-ES" dirty="0"/>
              <a:t>No usar valores numéricos para identificar las páginas…. Usar el nombre propio de la página…</a:t>
            </a:r>
          </a:p>
        </p:txBody>
      </p:sp>
      <p:pic>
        <p:nvPicPr>
          <p:cNvPr id="5" name="Imagen 4"/>
          <p:cNvPicPr>
            <a:picLocks noChangeAspect="1"/>
          </p:cNvPicPr>
          <p:nvPr/>
        </p:nvPicPr>
        <p:blipFill>
          <a:blip r:embed="rId2"/>
          <a:stretch>
            <a:fillRect/>
          </a:stretch>
        </p:blipFill>
        <p:spPr>
          <a:xfrm>
            <a:off x="981644" y="3161210"/>
            <a:ext cx="3473298" cy="3422469"/>
          </a:xfrm>
          <a:prstGeom prst="rect">
            <a:avLst/>
          </a:prstGeom>
        </p:spPr>
      </p:pic>
      <p:pic>
        <p:nvPicPr>
          <p:cNvPr id="7" name="Imagen 6"/>
          <p:cNvPicPr>
            <a:picLocks noChangeAspect="1"/>
          </p:cNvPicPr>
          <p:nvPr/>
        </p:nvPicPr>
        <p:blipFill>
          <a:blip r:embed="rId3"/>
          <a:stretch>
            <a:fillRect/>
          </a:stretch>
        </p:blipFill>
        <p:spPr>
          <a:xfrm>
            <a:off x="5281057" y="3161207"/>
            <a:ext cx="5018774" cy="3422472"/>
          </a:xfrm>
          <a:prstGeom prst="rect">
            <a:avLst/>
          </a:prstGeom>
        </p:spPr>
      </p:pic>
    </p:spTree>
    <p:extLst>
      <p:ext uri="{BB962C8B-B14F-4D97-AF65-F5344CB8AC3E}">
        <p14:creationId xmlns:p14="http://schemas.microsoft.com/office/powerpoint/2010/main" val="315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Cambio en el menú de navegación</a:t>
            </a:r>
          </a:p>
        </p:txBody>
      </p:sp>
      <p:pic>
        <p:nvPicPr>
          <p:cNvPr id="4" name="Imagen 3"/>
          <p:cNvPicPr>
            <a:picLocks noChangeAspect="1"/>
          </p:cNvPicPr>
          <p:nvPr/>
        </p:nvPicPr>
        <p:blipFill>
          <a:blip r:embed="rId2"/>
          <a:stretch>
            <a:fillRect/>
          </a:stretch>
        </p:blipFill>
        <p:spPr>
          <a:xfrm>
            <a:off x="2663088" y="2621415"/>
            <a:ext cx="5648325" cy="1876425"/>
          </a:xfrm>
          <a:prstGeom prst="rect">
            <a:avLst/>
          </a:prstGeom>
        </p:spPr>
      </p:pic>
    </p:spTree>
    <p:extLst>
      <p:ext uri="{BB962C8B-B14F-4D97-AF65-F5344CB8AC3E}">
        <p14:creationId xmlns:p14="http://schemas.microsoft.com/office/powerpoint/2010/main" val="3996664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formulario de registro</a:t>
            </a:r>
          </a:p>
        </p:txBody>
      </p:sp>
      <p:pic>
        <p:nvPicPr>
          <p:cNvPr id="5" name="Imagen 4"/>
          <p:cNvPicPr>
            <a:picLocks noChangeAspect="1"/>
          </p:cNvPicPr>
          <p:nvPr/>
        </p:nvPicPr>
        <p:blipFill>
          <a:blip r:embed="rId2"/>
          <a:stretch>
            <a:fillRect/>
          </a:stretch>
        </p:blipFill>
        <p:spPr>
          <a:xfrm>
            <a:off x="2377338" y="2535010"/>
            <a:ext cx="6219825" cy="2571750"/>
          </a:xfrm>
          <a:prstGeom prst="rect">
            <a:avLst/>
          </a:prstGeom>
        </p:spPr>
      </p:pic>
    </p:spTree>
    <p:extLst>
      <p:ext uri="{BB962C8B-B14F-4D97-AF65-F5344CB8AC3E}">
        <p14:creationId xmlns:p14="http://schemas.microsoft.com/office/powerpoint/2010/main" val="3879833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Base de datos</a:t>
            </a:r>
          </a:p>
        </p:txBody>
      </p:sp>
      <p:pic>
        <p:nvPicPr>
          <p:cNvPr id="4" name="Imagen 3"/>
          <p:cNvPicPr>
            <a:picLocks noChangeAspect="1"/>
          </p:cNvPicPr>
          <p:nvPr/>
        </p:nvPicPr>
        <p:blipFill>
          <a:blip r:embed="rId2"/>
          <a:stretch>
            <a:fillRect/>
          </a:stretch>
        </p:blipFill>
        <p:spPr>
          <a:xfrm>
            <a:off x="3515576" y="2421664"/>
            <a:ext cx="3943350" cy="2981325"/>
          </a:xfrm>
          <a:prstGeom prst="rect">
            <a:avLst/>
          </a:prstGeom>
        </p:spPr>
      </p:pic>
    </p:spTree>
    <p:extLst>
      <p:ext uri="{BB962C8B-B14F-4D97-AF65-F5344CB8AC3E}">
        <p14:creationId xmlns:p14="http://schemas.microsoft.com/office/powerpoint/2010/main" val="206578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Conexión a base de datos</a:t>
            </a:r>
          </a:p>
        </p:txBody>
      </p:sp>
      <p:pic>
        <p:nvPicPr>
          <p:cNvPr id="4" name="Imagen 3"/>
          <p:cNvPicPr>
            <a:picLocks noChangeAspect="1"/>
          </p:cNvPicPr>
          <p:nvPr/>
        </p:nvPicPr>
        <p:blipFill>
          <a:blip r:embed="rId2"/>
          <a:stretch>
            <a:fillRect/>
          </a:stretch>
        </p:blipFill>
        <p:spPr>
          <a:xfrm>
            <a:off x="2748813" y="2587534"/>
            <a:ext cx="5476875" cy="2362200"/>
          </a:xfrm>
          <a:prstGeom prst="rect">
            <a:avLst/>
          </a:prstGeom>
        </p:spPr>
      </p:pic>
    </p:spTree>
    <p:extLst>
      <p:ext uri="{BB962C8B-B14F-4D97-AF65-F5344CB8AC3E}">
        <p14:creationId xmlns:p14="http://schemas.microsoft.com/office/powerpoint/2010/main" val="111347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CRUD – Registro usuarios - modelo</a:t>
            </a:r>
          </a:p>
        </p:txBody>
      </p:sp>
      <p:pic>
        <p:nvPicPr>
          <p:cNvPr id="4" name="Imagen 3"/>
          <p:cNvPicPr>
            <a:picLocks noChangeAspect="1"/>
          </p:cNvPicPr>
          <p:nvPr/>
        </p:nvPicPr>
        <p:blipFill>
          <a:blip r:embed="rId2"/>
          <a:stretch>
            <a:fillRect/>
          </a:stretch>
        </p:blipFill>
        <p:spPr>
          <a:xfrm>
            <a:off x="1929663" y="2212249"/>
            <a:ext cx="7115175" cy="4210050"/>
          </a:xfrm>
          <a:prstGeom prst="rect">
            <a:avLst/>
          </a:prstGeom>
        </p:spPr>
      </p:pic>
    </p:spTree>
    <p:extLst>
      <p:ext uri="{BB962C8B-B14F-4D97-AF65-F5344CB8AC3E}">
        <p14:creationId xmlns:p14="http://schemas.microsoft.com/office/powerpoint/2010/main" val="78469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b="1" dirty="0">
                <a:solidFill>
                  <a:srgbClr val="FF0000"/>
                </a:solidFill>
              </a:rPr>
              <a:t>M</a:t>
            </a:r>
            <a:r>
              <a:rPr lang="es-ES" sz="3200" dirty="0"/>
              <a:t>odelo – </a:t>
            </a:r>
            <a:r>
              <a:rPr lang="es-ES" sz="3200" b="1" dirty="0">
                <a:solidFill>
                  <a:srgbClr val="FF0000"/>
                </a:solidFill>
              </a:rPr>
              <a:t>V</a:t>
            </a:r>
            <a:r>
              <a:rPr lang="es-ES" sz="3200" dirty="0"/>
              <a:t>ista -</a:t>
            </a:r>
            <a:r>
              <a:rPr lang="es-ES" sz="3200" b="1" dirty="0">
                <a:solidFill>
                  <a:srgbClr val="FF0000"/>
                </a:solidFill>
              </a:rPr>
              <a:t>C</a:t>
            </a:r>
            <a:r>
              <a:rPr lang="es-ES" sz="3200" dirty="0"/>
              <a:t>ontrolador</a:t>
            </a:r>
            <a:endParaRPr lang="en-US" sz="3200" dirty="0"/>
          </a:p>
        </p:txBody>
      </p:sp>
      <p:sp>
        <p:nvSpPr>
          <p:cNvPr id="3" name="Marcador de contenido 2"/>
          <p:cNvSpPr>
            <a:spLocks noGrp="1"/>
          </p:cNvSpPr>
          <p:nvPr>
            <p:ph idx="1"/>
          </p:nvPr>
        </p:nvSpPr>
        <p:spPr>
          <a:xfrm>
            <a:off x="680321" y="2336873"/>
            <a:ext cx="5485347" cy="3802670"/>
          </a:xfrm>
        </p:spPr>
        <p:txBody>
          <a:bodyPr anchor="t" anchorCtr="0">
            <a:normAutofit/>
          </a:bodyPr>
          <a:lstStyle/>
          <a:p>
            <a:pPr marL="0" indent="0" algn="just">
              <a:buNone/>
            </a:pPr>
            <a:r>
              <a:rPr lang="es-ES" dirty="0"/>
              <a:t>Este patrón </a:t>
            </a:r>
            <a:r>
              <a:rPr lang="en-US" dirty="0"/>
              <a:t>de </a:t>
            </a:r>
            <a:r>
              <a:rPr lang="es-ES" dirty="0"/>
              <a:t>arquitectura</a:t>
            </a:r>
            <a:r>
              <a:rPr lang="en-US" dirty="0"/>
              <a:t> de software </a:t>
            </a:r>
            <a:r>
              <a:rPr lang="es-ES" dirty="0"/>
              <a:t>se basa en las ideas de reutilización de código y la separación de conceptos, características que buscan facilitar la tarea de  desarrollo  de  aplicaciones  y  su  posterior  mantenimiento de  forma efectiva.</a:t>
            </a:r>
          </a:p>
        </p:txBody>
      </p:sp>
      <p:sp>
        <p:nvSpPr>
          <p:cNvPr id="4" name="Rectángulo 3"/>
          <p:cNvSpPr/>
          <p:nvPr/>
        </p:nvSpPr>
        <p:spPr>
          <a:xfrm>
            <a:off x="6055768" y="6457584"/>
            <a:ext cx="6136232" cy="369332"/>
          </a:xfrm>
          <a:prstGeom prst="rect">
            <a:avLst/>
          </a:prstGeom>
        </p:spPr>
        <p:txBody>
          <a:bodyPr wrap="none">
            <a:spAutoFit/>
          </a:bodyPr>
          <a:lstStyle/>
          <a:p>
            <a:r>
              <a:rPr lang="es-ES" dirty="0"/>
              <a:t>https://www.sitepoint.com/the-mvc-pattern-and-php-1/</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548" y="2336873"/>
            <a:ext cx="3048000" cy="3333750"/>
          </a:xfrm>
          <a:prstGeom prst="rect">
            <a:avLst/>
          </a:prstGeom>
        </p:spPr>
      </p:pic>
      <p:sp>
        <p:nvSpPr>
          <p:cNvPr id="6" name="Rectángulo 5"/>
          <p:cNvSpPr/>
          <p:nvPr/>
        </p:nvSpPr>
        <p:spPr>
          <a:xfrm>
            <a:off x="147328" y="5954877"/>
            <a:ext cx="5339923" cy="369332"/>
          </a:xfrm>
          <a:prstGeom prst="rect">
            <a:avLst/>
          </a:prstGeom>
        </p:spPr>
        <p:txBody>
          <a:bodyPr wrap="none">
            <a:spAutoFit/>
          </a:bodyPr>
          <a:lstStyle/>
          <a:p>
            <a:r>
              <a:rPr lang="es-ES"/>
              <a:t>https://diego.com.es/patrones-de-diseno-en-php</a:t>
            </a:r>
            <a:endParaRPr lang="es-ES" dirty="0"/>
          </a:p>
        </p:txBody>
      </p:sp>
      <p:sp>
        <p:nvSpPr>
          <p:cNvPr id="7" name="Rectángulo 6"/>
          <p:cNvSpPr/>
          <p:nvPr/>
        </p:nvSpPr>
        <p:spPr>
          <a:xfrm>
            <a:off x="147328" y="6319084"/>
            <a:ext cx="6096000" cy="646331"/>
          </a:xfrm>
          <a:prstGeom prst="rect">
            <a:avLst/>
          </a:prstGeom>
        </p:spPr>
        <p:txBody>
          <a:bodyPr>
            <a:spAutoFit/>
          </a:bodyPr>
          <a:lstStyle/>
          <a:p>
            <a:r>
              <a:rPr lang="es-ES" dirty="0"/>
              <a:t>http://www.baluart.net/articulo/introduccion-a-los-patrones-de-diseno-con-php</a:t>
            </a:r>
          </a:p>
        </p:txBody>
      </p:sp>
    </p:spTree>
    <p:extLst>
      <p:ext uri="{BB962C8B-B14F-4D97-AF65-F5344CB8AC3E}">
        <p14:creationId xmlns:p14="http://schemas.microsoft.com/office/powerpoint/2010/main" val="98187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Actualización de controlador</a:t>
            </a:r>
          </a:p>
        </p:txBody>
      </p:sp>
      <p:pic>
        <p:nvPicPr>
          <p:cNvPr id="5" name="Imagen 4"/>
          <p:cNvPicPr>
            <a:picLocks noChangeAspect="1"/>
          </p:cNvPicPr>
          <p:nvPr/>
        </p:nvPicPr>
        <p:blipFill>
          <a:blip r:embed="rId2"/>
          <a:stretch>
            <a:fillRect/>
          </a:stretch>
        </p:blipFill>
        <p:spPr>
          <a:xfrm>
            <a:off x="3334329" y="2155788"/>
            <a:ext cx="4305844" cy="4340126"/>
          </a:xfrm>
          <a:prstGeom prst="rect">
            <a:avLst/>
          </a:prstGeom>
        </p:spPr>
      </p:pic>
    </p:spTree>
    <p:extLst>
      <p:ext uri="{BB962C8B-B14F-4D97-AF65-F5344CB8AC3E}">
        <p14:creationId xmlns:p14="http://schemas.microsoft.com/office/powerpoint/2010/main" val="1253697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Ingreso al sistema</a:t>
            </a:r>
          </a:p>
        </p:txBody>
      </p:sp>
      <p:pic>
        <p:nvPicPr>
          <p:cNvPr id="4" name="Imagen 3"/>
          <p:cNvPicPr>
            <a:picLocks noChangeAspect="1"/>
          </p:cNvPicPr>
          <p:nvPr/>
        </p:nvPicPr>
        <p:blipFill>
          <a:blip r:embed="rId2"/>
          <a:stretch>
            <a:fillRect/>
          </a:stretch>
        </p:blipFill>
        <p:spPr>
          <a:xfrm>
            <a:off x="680321" y="2438128"/>
            <a:ext cx="6315075" cy="3105150"/>
          </a:xfrm>
          <a:prstGeom prst="rect">
            <a:avLst/>
          </a:prstGeom>
        </p:spPr>
      </p:pic>
      <p:pic>
        <p:nvPicPr>
          <p:cNvPr id="5" name="Imagen 4"/>
          <p:cNvPicPr>
            <a:picLocks noChangeAspect="1"/>
          </p:cNvPicPr>
          <p:nvPr/>
        </p:nvPicPr>
        <p:blipFill>
          <a:blip r:embed="rId3"/>
          <a:stretch>
            <a:fillRect/>
          </a:stretch>
        </p:blipFill>
        <p:spPr>
          <a:xfrm>
            <a:off x="4789309" y="627017"/>
            <a:ext cx="4933130" cy="5754052"/>
          </a:xfrm>
          <a:prstGeom prst="rect">
            <a:avLst/>
          </a:prstGeom>
        </p:spPr>
      </p:pic>
      <p:pic>
        <p:nvPicPr>
          <p:cNvPr id="7" name="Imagen 6"/>
          <p:cNvPicPr>
            <a:picLocks noChangeAspect="1"/>
          </p:cNvPicPr>
          <p:nvPr/>
        </p:nvPicPr>
        <p:blipFill>
          <a:blip r:embed="rId4"/>
          <a:stretch>
            <a:fillRect/>
          </a:stretch>
        </p:blipFill>
        <p:spPr>
          <a:xfrm>
            <a:off x="6042331" y="1977564"/>
            <a:ext cx="5950324" cy="4705486"/>
          </a:xfrm>
          <a:prstGeom prst="rect">
            <a:avLst/>
          </a:prstGeom>
        </p:spPr>
      </p:pic>
    </p:spTree>
    <p:extLst>
      <p:ext uri="{BB962C8B-B14F-4D97-AF65-F5344CB8AC3E}">
        <p14:creationId xmlns:p14="http://schemas.microsoft.com/office/powerpoint/2010/main" val="172677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Listado de usuarios</a:t>
            </a:r>
          </a:p>
        </p:txBody>
      </p:sp>
      <p:pic>
        <p:nvPicPr>
          <p:cNvPr id="4" name="Imagen 3"/>
          <p:cNvPicPr>
            <a:picLocks noChangeAspect="1"/>
          </p:cNvPicPr>
          <p:nvPr/>
        </p:nvPicPr>
        <p:blipFill>
          <a:blip r:embed="rId2"/>
          <a:stretch>
            <a:fillRect/>
          </a:stretch>
        </p:blipFill>
        <p:spPr>
          <a:xfrm>
            <a:off x="934402" y="2108486"/>
            <a:ext cx="4105275" cy="3971925"/>
          </a:xfrm>
          <a:prstGeom prst="rect">
            <a:avLst/>
          </a:prstGeom>
        </p:spPr>
      </p:pic>
      <p:pic>
        <p:nvPicPr>
          <p:cNvPr id="5" name="Imagen 4"/>
          <p:cNvPicPr>
            <a:picLocks noChangeAspect="1"/>
          </p:cNvPicPr>
          <p:nvPr/>
        </p:nvPicPr>
        <p:blipFill>
          <a:blip r:embed="rId3"/>
          <a:stretch>
            <a:fillRect/>
          </a:stretch>
        </p:blipFill>
        <p:spPr>
          <a:xfrm>
            <a:off x="4832354" y="478908"/>
            <a:ext cx="4607057" cy="5968836"/>
          </a:xfrm>
          <a:prstGeom prst="rect">
            <a:avLst/>
          </a:prstGeom>
        </p:spPr>
      </p:pic>
      <p:pic>
        <p:nvPicPr>
          <p:cNvPr id="6" name="Imagen 5"/>
          <p:cNvPicPr>
            <a:picLocks noChangeAspect="1"/>
          </p:cNvPicPr>
          <p:nvPr/>
        </p:nvPicPr>
        <p:blipFill>
          <a:blip r:embed="rId4"/>
          <a:stretch>
            <a:fillRect/>
          </a:stretch>
        </p:blipFill>
        <p:spPr>
          <a:xfrm>
            <a:off x="6467475" y="2540589"/>
            <a:ext cx="5724525" cy="4181475"/>
          </a:xfrm>
          <a:prstGeom prst="rect">
            <a:avLst/>
          </a:prstGeom>
        </p:spPr>
      </p:pic>
    </p:spTree>
    <p:extLst>
      <p:ext uri="{BB962C8B-B14F-4D97-AF65-F5344CB8AC3E}">
        <p14:creationId xmlns:p14="http://schemas.microsoft.com/office/powerpoint/2010/main" val="174420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 de ingreso a lista de usuarios</a:t>
            </a:r>
          </a:p>
        </p:txBody>
      </p:sp>
      <p:pic>
        <p:nvPicPr>
          <p:cNvPr id="5" name="Imagen 4"/>
          <p:cNvPicPr>
            <a:picLocks noChangeAspect="1"/>
          </p:cNvPicPr>
          <p:nvPr/>
        </p:nvPicPr>
        <p:blipFill>
          <a:blip r:embed="rId2"/>
          <a:stretch>
            <a:fillRect/>
          </a:stretch>
        </p:blipFill>
        <p:spPr>
          <a:xfrm>
            <a:off x="680321" y="2024159"/>
            <a:ext cx="3866741" cy="4781454"/>
          </a:xfrm>
          <a:prstGeom prst="rect">
            <a:avLst/>
          </a:prstGeom>
        </p:spPr>
      </p:pic>
      <p:pic>
        <p:nvPicPr>
          <p:cNvPr id="6" name="Imagen 5"/>
          <p:cNvPicPr>
            <a:picLocks noChangeAspect="1"/>
          </p:cNvPicPr>
          <p:nvPr/>
        </p:nvPicPr>
        <p:blipFill>
          <a:blip r:embed="rId3"/>
          <a:stretch>
            <a:fillRect/>
          </a:stretch>
        </p:blipFill>
        <p:spPr>
          <a:xfrm>
            <a:off x="4950823" y="2024159"/>
            <a:ext cx="4324456" cy="4371718"/>
          </a:xfrm>
          <a:prstGeom prst="rect">
            <a:avLst/>
          </a:prstGeom>
        </p:spPr>
      </p:pic>
      <p:pic>
        <p:nvPicPr>
          <p:cNvPr id="7" name="Imagen 6"/>
          <p:cNvPicPr>
            <a:picLocks noChangeAspect="1"/>
          </p:cNvPicPr>
          <p:nvPr/>
        </p:nvPicPr>
        <p:blipFill>
          <a:blip r:embed="rId4"/>
          <a:stretch>
            <a:fillRect/>
          </a:stretch>
        </p:blipFill>
        <p:spPr>
          <a:xfrm>
            <a:off x="9679040" y="2024159"/>
            <a:ext cx="2000250" cy="1123950"/>
          </a:xfrm>
          <a:prstGeom prst="rect">
            <a:avLst/>
          </a:prstGeom>
        </p:spPr>
      </p:pic>
    </p:spTree>
    <p:extLst>
      <p:ext uri="{BB962C8B-B14F-4D97-AF65-F5344CB8AC3E}">
        <p14:creationId xmlns:p14="http://schemas.microsoft.com/office/powerpoint/2010/main" val="1880611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63267" y="2983191"/>
            <a:ext cx="4057650" cy="1333500"/>
          </a:xfrm>
          <a:prstGeom prst="rect">
            <a:avLst/>
          </a:prstGeom>
        </p:spPr>
      </p:pic>
      <p:sp>
        <p:nvSpPr>
          <p:cNvPr id="2" name="Título 1"/>
          <p:cNvSpPr>
            <a:spLocks noGrp="1"/>
          </p:cNvSpPr>
          <p:nvPr>
            <p:ph type="title"/>
          </p:nvPr>
        </p:nvSpPr>
        <p:spPr/>
        <p:txBody>
          <a:bodyPr/>
          <a:lstStyle/>
          <a:p>
            <a:r>
              <a:rPr lang="es-ES" dirty="0"/>
              <a:t>Editar registros</a:t>
            </a:r>
          </a:p>
        </p:txBody>
      </p:sp>
      <p:pic>
        <p:nvPicPr>
          <p:cNvPr id="4" name="Imagen 3"/>
          <p:cNvPicPr>
            <a:picLocks noChangeAspect="1"/>
          </p:cNvPicPr>
          <p:nvPr/>
        </p:nvPicPr>
        <p:blipFill>
          <a:blip r:embed="rId3"/>
          <a:stretch>
            <a:fillRect/>
          </a:stretch>
        </p:blipFill>
        <p:spPr>
          <a:xfrm>
            <a:off x="3384333" y="1334927"/>
            <a:ext cx="5667978" cy="4886188"/>
          </a:xfrm>
          <a:prstGeom prst="rect">
            <a:avLst/>
          </a:prstGeom>
        </p:spPr>
      </p:pic>
      <p:pic>
        <p:nvPicPr>
          <p:cNvPr id="5" name="Imagen 4"/>
          <p:cNvPicPr>
            <a:picLocks noChangeAspect="1"/>
          </p:cNvPicPr>
          <p:nvPr/>
        </p:nvPicPr>
        <p:blipFill>
          <a:blip r:embed="rId4"/>
          <a:stretch>
            <a:fillRect/>
          </a:stretch>
        </p:blipFill>
        <p:spPr>
          <a:xfrm>
            <a:off x="5701632" y="2225372"/>
            <a:ext cx="6388040" cy="4577442"/>
          </a:xfrm>
          <a:prstGeom prst="rect">
            <a:avLst/>
          </a:prstGeom>
        </p:spPr>
      </p:pic>
    </p:spTree>
    <p:extLst>
      <p:ext uri="{BB962C8B-B14F-4D97-AF65-F5344CB8AC3E}">
        <p14:creationId xmlns:p14="http://schemas.microsoft.com/office/powerpoint/2010/main" val="666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Web service</a:t>
            </a:r>
          </a:p>
        </p:txBody>
      </p:sp>
      <p:sp>
        <p:nvSpPr>
          <p:cNvPr id="5" name="Marcador de texto 4"/>
          <p:cNvSpPr>
            <a:spLocks noGrp="1"/>
          </p:cNvSpPr>
          <p:nvPr>
            <p:ph type="body" sz="half" idx="2"/>
          </p:nvPr>
        </p:nvSpPr>
        <p:spPr/>
        <p:txBody>
          <a:bodyPr/>
          <a:lstStyle/>
          <a:p>
            <a:r>
              <a:rPr lang="es-ES" dirty="0"/>
              <a:t>https://es.wikipedia.org/wiki/Servicio_web</a:t>
            </a:r>
          </a:p>
          <a:p>
            <a:endParaRPr lang="es-ES" dirty="0"/>
          </a:p>
        </p:txBody>
      </p:sp>
    </p:spTree>
    <p:extLst>
      <p:ext uri="{BB962C8B-B14F-4D97-AF65-F5344CB8AC3E}">
        <p14:creationId xmlns:p14="http://schemas.microsoft.com/office/powerpoint/2010/main" val="128207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web service</a:t>
            </a:r>
          </a:p>
        </p:txBody>
      </p:sp>
      <p:sp>
        <p:nvSpPr>
          <p:cNvPr id="3" name="Marcador de contenido 2"/>
          <p:cNvSpPr>
            <a:spLocks noGrp="1"/>
          </p:cNvSpPr>
          <p:nvPr>
            <p:ph idx="1"/>
          </p:nvPr>
        </p:nvSpPr>
        <p:spPr/>
        <p:txBody>
          <a:bodyPr/>
          <a:lstStyle/>
          <a:p>
            <a:pPr algn="just"/>
            <a:r>
              <a:rPr lang="es-ES" dirty="0"/>
              <a:t>Un servicio web (en inglés, web service o web </a:t>
            </a:r>
            <a:r>
              <a:rPr lang="es-ES" dirty="0" err="1"/>
              <a:t>services</a:t>
            </a:r>
            <a:r>
              <a:rPr lang="es-ES" dirty="0"/>
              <a:t>) es una tecnología que utiliza un conjunto de protocolos y estándares que sirven para intercambiar datos entre aplicaciones. Distintas aplicaciones de software desarrolladas en lenguajes de programación diferentes, y ejecutadas sobre cualquier plataforma, pueden utilizar los servicios web para intercambiar datos en redes de ordenadores como Internet. La interoperabilidad se consigue mediante la adopción de estándares abiertos.</a:t>
            </a:r>
          </a:p>
        </p:txBody>
      </p:sp>
      <p:sp>
        <p:nvSpPr>
          <p:cNvPr id="5" name="Rectángulo 4"/>
          <p:cNvSpPr/>
          <p:nvPr/>
        </p:nvSpPr>
        <p:spPr>
          <a:xfrm>
            <a:off x="4967289" y="6488668"/>
            <a:ext cx="7224711" cy="369332"/>
          </a:xfrm>
          <a:prstGeom prst="rect">
            <a:avLst/>
          </a:prstGeom>
        </p:spPr>
        <p:txBody>
          <a:bodyPr wrap="square">
            <a:spAutoFit/>
          </a:bodyPr>
          <a:lstStyle/>
          <a:p>
            <a:r>
              <a:rPr lang="es-ES" dirty="0"/>
              <a:t>https://www.oscarblancarteblog.com/2017/03/06/soap-vs-rest-2/</a:t>
            </a:r>
          </a:p>
        </p:txBody>
      </p:sp>
    </p:spTree>
    <p:extLst>
      <p:ext uri="{BB962C8B-B14F-4D97-AF65-F5344CB8AC3E}">
        <p14:creationId xmlns:p14="http://schemas.microsoft.com/office/powerpoint/2010/main" val="151486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JSON</a:t>
            </a:r>
            <a:endParaRPr lang="es-ES" dirty="0"/>
          </a:p>
        </p:txBody>
      </p:sp>
      <p:sp>
        <p:nvSpPr>
          <p:cNvPr id="3" name="Marcador de contenido 2"/>
          <p:cNvSpPr>
            <a:spLocks noGrp="1"/>
          </p:cNvSpPr>
          <p:nvPr>
            <p:ph idx="1"/>
          </p:nvPr>
        </p:nvSpPr>
        <p:spPr/>
        <p:txBody>
          <a:bodyPr/>
          <a:lstStyle/>
          <a:p>
            <a:r>
              <a:rPr lang="es-ES" dirty="0"/>
              <a:t>JSON, acrónimo de JavaScript </a:t>
            </a:r>
            <a:r>
              <a:rPr lang="es-ES" dirty="0" err="1"/>
              <a:t>Object</a:t>
            </a:r>
            <a:r>
              <a:rPr lang="es-ES" dirty="0"/>
              <a:t> </a:t>
            </a:r>
            <a:r>
              <a:rPr lang="es-ES" dirty="0" err="1"/>
              <a:t>Notation</a:t>
            </a:r>
            <a:r>
              <a:rPr lang="es-ES" dirty="0"/>
              <a:t>, es un formato de texto ligero para el intercambio de datos. JSON es un subconjunto de la notación literal de objetos de JavaScript aunque hoy, debido a su amplia adopción como alternativa a XML, se considera un formato de lenguaje independiente.</a:t>
            </a:r>
          </a:p>
        </p:txBody>
      </p:sp>
      <p:pic>
        <p:nvPicPr>
          <p:cNvPr id="6" name="Imagen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4075" y="4384675"/>
            <a:ext cx="2381250" cy="2381250"/>
          </a:xfrm>
          <a:prstGeom prst="rect">
            <a:avLst/>
          </a:prstGeom>
        </p:spPr>
      </p:pic>
      <p:sp>
        <p:nvSpPr>
          <p:cNvPr id="7" name="Rectángulo 6"/>
          <p:cNvSpPr/>
          <p:nvPr/>
        </p:nvSpPr>
        <p:spPr>
          <a:xfrm>
            <a:off x="1141412" y="-11679"/>
            <a:ext cx="3535904" cy="369332"/>
          </a:xfrm>
          <a:prstGeom prst="rect">
            <a:avLst/>
          </a:prstGeom>
        </p:spPr>
        <p:txBody>
          <a:bodyPr wrap="none">
            <a:spAutoFit/>
          </a:bodyPr>
          <a:lstStyle/>
          <a:p>
            <a:r>
              <a:rPr lang="es-ES" dirty="0"/>
              <a:t>https://es.wikipedia.org/wiki/JSON</a:t>
            </a:r>
          </a:p>
        </p:txBody>
      </p:sp>
      <p:sp>
        <p:nvSpPr>
          <p:cNvPr id="8" name="Rectángulo 7"/>
          <p:cNvSpPr/>
          <p:nvPr/>
        </p:nvSpPr>
        <p:spPr>
          <a:xfrm>
            <a:off x="1141412" y="6488668"/>
            <a:ext cx="3268844" cy="369332"/>
          </a:xfrm>
          <a:prstGeom prst="rect">
            <a:avLst/>
          </a:prstGeom>
        </p:spPr>
        <p:txBody>
          <a:bodyPr wrap="none">
            <a:spAutoFit/>
          </a:bodyPr>
          <a:lstStyle/>
          <a:p>
            <a:r>
              <a:rPr lang="es-ES" dirty="0"/>
              <a:t>https://jsoneditoronline.org/</a:t>
            </a:r>
          </a:p>
        </p:txBody>
      </p:sp>
    </p:spTree>
    <p:extLst>
      <p:ext uri="{BB962C8B-B14F-4D97-AF65-F5344CB8AC3E}">
        <p14:creationId xmlns:p14="http://schemas.microsoft.com/office/powerpoint/2010/main" val="55290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de servicio web</a:t>
            </a:r>
          </a:p>
        </p:txBody>
      </p:sp>
      <p:sp>
        <p:nvSpPr>
          <p:cNvPr id="3" name="Marcador de contenido 2"/>
          <p:cNvSpPr>
            <a:spLocks noGrp="1"/>
          </p:cNvSpPr>
          <p:nvPr>
            <p:ph idx="1"/>
          </p:nvPr>
        </p:nvSpPr>
        <p:spPr/>
        <p:txBody>
          <a:bodyPr/>
          <a:lstStyle/>
          <a:p>
            <a:r>
              <a:rPr lang="es-ES" dirty="0">
                <a:hlinkClick r:id="rId2"/>
              </a:rPr>
              <a:t>https://httpbin.org/anything</a:t>
            </a:r>
            <a:endParaRPr lang="es-ES" dirty="0"/>
          </a:p>
          <a:p>
            <a:r>
              <a:rPr lang="es-ES">
                <a:hlinkClick r:id="rId3"/>
              </a:rPr>
              <a:t>https</a:t>
            </a:r>
            <a:r>
              <a:rPr lang="es-ES" dirty="0">
                <a:hlinkClick r:id="rId3"/>
              </a:rPr>
              <a:t>://jsonplaceholder.typicode.com/todos</a:t>
            </a:r>
            <a:r>
              <a:rPr lang="es-ES">
                <a:hlinkClick r:id="rId3"/>
              </a:rPr>
              <a:t>/1</a:t>
            </a:r>
            <a:endParaRPr lang="es-ES" dirty="0"/>
          </a:p>
          <a:p>
            <a:r>
              <a:rPr lang="es-ES" dirty="0">
                <a:hlinkClick r:id="rId4"/>
              </a:rPr>
              <a:t>https://reqbin.com/echo/get/json</a:t>
            </a:r>
            <a:endParaRPr lang="es-ES" dirty="0"/>
          </a:p>
          <a:p>
            <a:r>
              <a:rPr lang="es-ES" dirty="0">
                <a:hlinkClick r:id="rId5"/>
              </a:rPr>
              <a:t>http://www.amiiboapi.com/api/amiibo</a:t>
            </a:r>
            <a:endParaRPr lang="es-ES" dirty="0"/>
          </a:p>
          <a:p>
            <a:endParaRPr lang="es-ES" dirty="0"/>
          </a:p>
        </p:txBody>
      </p:sp>
    </p:spTree>
    <p:extLst>
      <p:ext uri="{BB962C8B-B14F-4D97-AF65-F5344CB8AC3E}">
        <p14:creationId xmlns:p14="http://schemas.microsoft.com/office/powerpoint/2010/main" val="2928422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Validación de servicio web</a:t>
            </a:r>
          </a:p>
        </p:txBody>
      </p:sp>
      <p:sp>
        <p:nvSpPr>
          <p:cNvPr id="3" name="Marcador de contenido 2"/>
          <p:cNvSpPr>
            <a:spLocks noGrp="1"/>
          </p:cNvSpPr>
          <p:nvPr>
            <p:ph idx="1"/>
          </p:nvPr>
        </p:nvSpPr>
        <p:spPr/>
        <p:txBody>
          <a:bodyPr/>
          <a:lstStyle/>
          <a:p>
            <a:r>
              <a:rPr lang="es-ES" dirty="0"/>
              <a:t>https://reqbin.com/</a:t>
            </a:r>
          </a:p>
        </p:txBody>
      </p:sp>
    </p:spTree>
    <p:extLst>
      <p:ext uri="{BB962C8B-B14F-4D97-AF65-F5344CB8AC3E}">
        <p14:creationId xmlns:p14="http://schemas.microsoft.com/office/powerpoint/2010/main" val="188891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MVC Modo de operación </a:t>
            </a:r>
            <a:endParaRPr lang="en-US" sz="3200" dirty="0"/>
          </a:p>
        </p:txBody>
      </p:sp>
      <p:sp>
        <p:nvSpPr>
          <p:cNvPr id="3" name="Marcador de contenido 2"/>
          <p:cNvSpPr>
            <a:spLocks noGrp="1"/>
          </p:cNvSpPr>
          <p:nvPr>
            <p:ph idx="1"/>
          </p:nvPr>
        </p:nvSpPr>
        <p:spPr>
          <a:xfrm>
            <a:off x="680321" y="2336873"/>
            <a:ext cx="9613861" cy="3802670"/>
          </a:xfrm>
        </p:spPr>
        <p:txBody>
          <a:bodyPr anchor="t" anchorCtr="0">
            <a:normAutofit lnSpcReduction="10000"/>
          </a:bodyPr>
          <a:lstStyle/>
          <a:p>
            <a:r>
              <a:rPr lang="es-ES" dirty="0"/>
              <a:t>1. El usuario interactúa con la interfaz de usuario de alguna forma (por ejemplo, el usuario pulsa un botón, enlace, etc.) </a:t>
            </a:r>
          </a:p>
          <a:p>
            <a:r>
              <a:rPr lang="es-ES" dirty="0"/>
              <a:t>2. El controlador recibe (por parte de los objetos de la interfaz-vista) la notificación de la acción solicitada por el usuario. El controlador gestiona el evento que llega, frecuentemente a través de un gestor de eventos (</a:t>
            </a:r>
            <a:r>
              <a:rPr lang="es-ES" dirty="0" err="1"/>
              <a:t>handler</a:t>
            </a:r>
            <a:r>
              <a:rPr lang="es-ES" dirty="0"/>
              <a:t>) o </a:t>
            </a:r>
            <a:r>
              <a:rPr lang="es-ES" dirty="0" err="1"/>
              <a:t>callback</a:t>
            </a:r>
            <a:r>
              <a:rPr lang="es-ES" dirty="0"/>
              <a:t>. </a:t>
            </a:r>
          </a:p>
          <a:p>
            <a:r>
              <a:rPr lang="es-ES" dirty="0"/>
              <a:t>3. El controlador accede al modelo, actualizándolo, posiblemente modificándolo de forma adecuada a la acción solicitada por el usuario. Los controladores complejos están a menudo estructurados usando un patrón de comando que encapsula las acciones y simplifica su extensión. </a:t>
            </a:r>
          </a:p>
        </p:txBody>
      </p:sp>
      <p:sp>
        <p:nvSpPr>
          <p:cNvPr id="4" name="Rectángulo 3"/>
          <p:cNvSpPr/>
          <p:nvPr/>
        </p:nvSpPr>
        <p:spPr>
          <a:xfrm>
            <a:off x="3648892" y="6457584"/>
            <a:ext cx="8656320" cy="369332"/>
          </a:xfrm>
          <a:prstGeom prst="rect">
            <a:avLst/>
          </a:prstGeom>
        </p:spPr>
        <p:txBody>
          <a:bodyPr wrap="square">
            <a:spAutoFit/>
          </a:bodyPr>
          <a:lstStyle/>
          <a:p>
            <a:r>
              <a:rPr lang="es-ES" dirty="0"/>
              <a:t>http://revistatelematica.cujae.edu.cu/index.php/tele/article/download/15/10</a:t>
            </a:r>
          </a:p>
        </p:txBody>
      </p:sp>
    </p:spTree>
    <p:extLst>
      <p:ext uri="{BB962C8B-B14F-4D97-AF65-F5344CB8AC3E}">
        <p14:creationId xmlns:p14="http://schemas.microsoft.com/office/powerpoint/2010/main" val="2830763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para el servicio web</a:t>
            </a:r>
          </a:p>
        </p:txBody>
      </p:sp>
      <p:pic>
        <p:nvPicPr>
          <p:cNvPr id="4" name="Marcador de contenido 3"/>
          <p:cNvPicPr>
            <a:picLocks noGrp="1" noChangeAspect="1"/>
          </p:cNvPicPr>
          <p:nvPr>
            <p:ph idx="1"/>
          </p:nvPr>
        </p:nvPicPr>
        <p:blipFill>
          <a:blip r:embed="rId2"/>
          <a:stretch>
            <a:fillRect/>
          </a:stretch>
        </p:blipFill>
        <p:spPr>
          <a:xfrm>
            <a:off x="3523264" y="2336800"/>
            <a:ext cx="3929447" cy="3598863"/>
          </a:xfrm>
          <a:prstGeom prst="rect">
            <a:avLst/>
          </a:prstGeom>
        </p:spPr>
      </p:pic>
    </p:spTree>
    <p:extLst>
      <p:ext uri="{BB962C8B-B14F-4D97-AF65-F5344CB8AC3E}">
        <p14:creationId xmlns:p14="http://schemas.microsoft.com/office/powerpoint/2010/main" val="296969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Controlador para el servicio web</a:t>
            </a:r>
          </a:p>
        </p:txBody>
      </p:sp>
      <p:pic>
        <p:nvPicPr>
          <p:cNvPr id="6" name="Marcador de contenido 5"/>
          <p:cNvPicPr>
            <a:picLocks noGrp="1" noChangeAspect="1"/>
          </p:cNvPicPr>
          <p:nvPr>
            <p:ph idx="1"/>
          </p:nvPr>
        </p:nvPicPr>
        <p:blipFill>
          <a:blip r:embed="rId2"/>
          <a:stretch>
            <a:fillRect/>
          </a:stretch>
        </p:blipFill>
        <p:spPr>
          <a:xfrm>
            <a:off x="2756039" y="2336800"/>
            <a:ext cx="5463898" cy="3598863"/>
          </a:xfrm>
          <a:prstGeom prst="rect">
            <a:avLst/>
          </a:prstGeom>
        </p:spPr>
      </p:pic>
    </p:spTree>
    <p:extLst>
      <p:ext uri="{BB962C8B-B14F-4D97-AF65-F5344CB8AC3E}">
        <p14:creationId xmlns:p14="http://schemas.microsoft.com/office/powerpoint/2010/main" val="2488632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Preparar vista en Controlador para mostrar los datos del servicio web</a:t>
            </a:r>
          </a:p>
        </p:txBody>
      </p:sp>
      <p:pic>
        <p:nvPicPr>
          <p:cNvPr id="4" name="Marcador de contenido 3"/>
          <p:cNvPicPr>
            <a:picLocks noGrp="1" noChangeAspect="1"/>
          </p:cNvPicPr>
          <p:nvPr>
            <p:ph idx="1"/>
          </p:nvPr>
        </p:nvPicPr>
        <p:blipFill>
          <a:blip r:embed="rId2"/>
          <a:stretch>
            <a:fillRect/>
          </a:stretch>
        </p:blipFill>
        <p:spPr>
          <a:xfrm>
            <a:off x="2635250" y="2740819"/>
            <a:ext cx="5705475" cy="2790825"/>
          </a:xfrm>
          <a:prstGeom prst="rect">
            <a:avLst/>
          </a:prstGeom>
        </p:spPr>
      </p:pic>
    </p:spTree>
    <p:extLst>
      <p:ext uri="{BB962C8B-B14F-4D97-AF65-F5344CB8AC3E}">
        <p14:creationId xmlns:p14="http://schemas.microsoft.com/office/powerpoint/2010/main" val="4274765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Vista para el servicio web</a:t>
            </a:r>
          </a:p>
        </p:txBody>
      </p:sp>
      <p:pic>
        <p:nvPicPr>
          <p:cNvPr id="5" name="Marcador de contenido 4"/>
          <p:cNvPicPr>
            <a:picLocks noGrp="1" noChangeAspect="1"/>
          </p:cNvPicPr>
          <p:nvPr>
            <p:ph idx="1"/>
          </p:nvPr>
        </p:nvPicPr>
        <p:blipFill>
          <a:blip r:embed="rId2"/>
          <a:stretch>
            <a:fillRect/>
          </a:stretch>
        </p:blipFill>
        <p:spPr>
          <a:xfrm>
            <a:off x="3382226" y="2675368"/>
            <a:ext cx="4210050" cy="1066800"/>
          </a:xfrm>
          <a:prstGeom prst="rect">
            <a:avLst/>
          </a:prstGeom>
        </p:spPr>
      </p:pic>
      <p:sp>
        <p:nvSpPr>
          <p:cNvPr id="7" name="Título 1"/>
          <p:cNvSpPr txBox="1">
            <a:spLocks/>
          </p:cNvSpPr>
          <p:nvPr/>
        </p:nvSpPr>
        <p:spPr>
          <a:xfrm>
            <a:off x="680321" y="3742168"/>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Actualización en el modelo</a:t>
            </a:r>
          </a:p>
        </p:txBody>
      </p:sp>
      <p:pic>
        <p:nvPicPr>
          <p:cNvPr id="9" name="Imagen 8"/>
          <p:cNvPicPr>
            <a:picLocks noChangeAspect="1"/>
          </p:cNvPicPr>
          <p:nvPr/>
        </p:nvPicPr>
        <p:blipFill>
          <a:blip r:embed="rId3"/>
          <a:stretch>
            <a:fillRect/>
          </a:stretch>
        </p:blipFill>
        <p:spPr>
          <a:xfrm>
            <a:off x="1083129" y="4823106"/>
            <a:ext cx="10287000" cy="1657350"/>
          </a:xfrm>
          <a:prstGeom prst="rect">
            <a:avLst/>
          </a:prstGeom>
        </p:spPr>
      </p:pic>
    </p:spTree>
    <p:extLst>
      <p:ext uri="{BB962C8B-B14F-4D97-AF65-F5344CB8AC3E}">
        <p14:creationId xmlns:p14="http://schemas.microsoft.com/office/powerpoint/2010/main" val="117577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MVC Modo de operación </a:t>
            </a:r>
            <a:endParaRPr lang="en-US" sz="3200" dirty="0"/>
          </a:p>
        </p:txBody>
      </p:sp>
      <p:sp>
        <p:nvSpPr>
          <p:cNvPr id="3" name="Marcador de contenido 2"/>
          <p:cNvSpPr>
            <a:spLocks noGrp="1"/>
          </p:cNvSpPr>
          <p:nvPr>
            <p:ph idx="1"/>
          </p:nvPr>
        </p:nvSpPr>
        <p:spPr>
          <a:xfrm>
            <a:off x="680321" y="2336873"/>
            <a:ext cx="9613861" cy="3802670"/>
          </a:xfrm>
        </p:spPr>
        <p:txBody>
          <a:bodyPr anchor="t" anchorCtr="0">
            <a:normAutofit fontScale="92500" lnSpcReduction="20000"/>
          </a:bodyPr>
          <a:lstStyle/>
          <a:p>
            <a:r>
              <a:rPr lang="es-ES" dirty="0"/>
              <a:t>4. El controlador delega a los objetos de la vista la tarea de desplegar la interfaz de usuario. La vista obtiene sus datos del modelo para generar la interfaz apropiada para el usuario donde se refleja los cambios en el modelo. El modelo no debe tener conocimiento directo sobre la vista. Sin embargo, el patrón de observador (controlador) puede ser utilizado para proveer cierta interacción entre el modelo y la vista, permitiendo al modelo notificar a los interesados de cualquier cambio. Un objeto vista puede registrarse con el modelo y esperar a los cambios, pero aun así el modelo en sí mismo sigue sin saber nada de la vista. El controlador no pasa objetos de dominio (el modelo) a la vista aunque puede dar la orden a la vista para que se actualice. Nota: En algunas implementaciones la vista no tiene acceso directo al modelo, dejando que el controlador envíe los datos del modelo a la vista. </a:t>
            </a:r>
          </a:p>
          <a:p>
            <a:r>
              <a:rPr lang="es-ES" dirty="0"/>
              <a:t>5. La interfaz de usuario espera nuevas interacciones del usuario, comenzando el ciclo nuevamente. </a:t>
            </a:r>
          </a:p>
        </p:txBody>
      </p:sp>
    </p:spTree>
    <p:extLst>
      <p:ext uri="{BB962C8B-B14F-4D97-AF65-F5344CB8AC3E}">
        <p14:creationId xmlns:p14="http://schemas.microsoft.com/office/powerpoint/2010/main" val="338270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 del proyecto.</a:t>
            </a:r>
          </a:p>
        </p:txBody>
      </p:sp>
      <p:sp>
        <p:nvSpPr>
          <p:cNvPr id="3" name="Marcador de contenido 2"/>
          <p:cNvSpPr>
            <a:spLocks noGrp="1"/>
          </p:cNvSpPr>
          <p:nvPr>
            <p:ph idx="1"/>
          </p:nvPr>
        </p:nvSpPr>
        <p:spPr>
          <a:xfrm>
            <a:off x="680322" y="2336873"/>
            <a:ext cx="6987576" cy="3599316"/>
          </a:xfrm>
        </p:spPr>
        <p:txBody>
          <a:bodyPr>
            <a:normAutofit fontScale="92500"/>
          </a:bodyPr>
          <a:lstStyle/>
          <a:p>
            <a:r>
              <a:rPr lang="es-ES" dirty="0"/>
              <a:t>Como nuestro sitio va a utilizar el patrón Modelo, Vista, Controlador, solamente una página será accesible desde el navegador, dicha página es </a:t>
            </a:r>
            <a:r>
              <a:rPr lang="es-ES" dirty="0" err="1"/>
              <a:t>index.php</a:t>
            </a:r>
            <a:r>
              <a:rPr lang="es-ES" dirty="0"/>
              <a:t>, la cual será el </a:t>
            </a:r>
            <a:r>
              <a:rPr lang="es-ES" dirty="0" err="1"/>
              <a:t>FrontController</a:t>
            </a:r>
            <a:r>
              <a:rPr lang="es-ES" dirty="0"/>
              <a:t> o controlador principal de nuestro sitio web.</a:t>
            </a:r>
          </a:p>
          <a:p>
            <a:r>
              <a:rPr lang="es-ES" dirty="0"/>
              <a:t>En ese orden de ideas, todas las llamadas van al </a:t>
            </a:r>
            <a:r>
              <a:rPr lang="es-ES" dirty="0" err="1"/>
              <a:t>FrontController</a:t>
            </a:r>
            <a:r>
              <a:rPr lang="es-ES" dirty="0"/>
              <a:t> (</a:t>
            </a:r>
            <a:r>
              <a:rPr lang="es-ES" dirty="0" err="1"/>
              <a:t>index.php</a:t>
            </a:r>
            <a:r>
              <a:rPr lang="es-ES" dirty="0"/>
              <a:t>), encargado de saber que controlador y acción se esta ejecutando mientras que nuestro usuario navega. Desde éste se llama al controlador para mostrar la página correcta.</a:t>
            </a:r>
          </a:p>
        </p:txBody>
      </p:sp>
      <p:pic>
        <p:nvPicPr>
          <p:cNvPr id="5" name="Imagen 4"/>
          <p:cNvPicPr>
            <a:picLocks noChangeAspect="1"/>
          </p:cNvPicPr>
          <p:nvPr/>
        </p:nvPicPr>
        <p:blipFill>
          <a:blip r:embed="rId2"/>
          <a:stretch>
            <a:fillRect/>
          </a:stretch>
        </p:blipFill>
        <p:spPr>
          <a:xfrm>
            <a:off x="7941507" y="2336873"/>
            <a:ext cx="3443349" cy="2184327"/>
          </a:xfrm>
          <a:prstGeom prst="rect">
            <a:avLst/>
          </a:prstGeom>
        </p:spPr>
      </p:pic>
    </p:spTree>
    <p:extLst>
      <p:ext uri="{BB962C8B-B14F-4D97-AF65-F5344CB8AC3E}">
        <p14:creationId xmlns:p14="http://schemas.microsoft.com/office/powerpoint/2010/main" val="60587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Controlador</a:t>
            </a:r>
          </a:p>
        </p:txBody>
      </p:sp>
      <p:pic>
        <p:nvPicPr>
          <p:cNvPr id="3" name="Imagen 2"/>
          <p:cNvPicPr>
            <a:picLocks noChangeAspect="1"/>
          </p:cNvPicPr>
          <p:nvPr/>
        </p:nvPicPr>
        <p:blipFill>
          <a:blip r:embed="rId2"/>
          <a:stretch>
            <a:fillRect/>
          </a:stretch>
        </p:blipFill>
        <p:spPr>
          <a:xfrm>
            <a:off x="3606063" y="2295524"/>
            <a:ext cx="4389438" cy="4244975"/>
          </a:xfrm>
          <a:prstGeom prst="rect">
            <a:avLst/>
          </a:prstGeom>
        </p:spPr>
      </p:pic>
    </p:spTree>
    <p:extLst>
      <p:ext uri="{BB962C8B-B14F-4D97-AF65-F5344CB8AC3E}">
        <p14:creationId xmlns:p14="http://schemas.microsoft.com/office/powerpoint/2010/main" val="33190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Vista</a:t>
            </a:r>
          </a:p>
        </p:txBody>
      </p:sp>
      <p:pic>
        <p:nvPicPr>
          <p:cNvPr id="3" name="Imagen 2"/>
          <p:cNvPicPr>
            <a:picLocks noChangeAspect="1"/>
          </p:cNvPicPr>
          <p:nvPr/>
        </p:nvPicPr>
        <p:blipFill>
          <a:blip r:embed="rId2"/>
          <a:stretch>
            <a:fillRect/>
          </a:stretch>
        </p:blipFill>
        <p:spPr>
          <a:xfrm>
            <a:off x="2020151" y="2122487"/>
            <a:ext cx="6934200" cy="4543425"/>
          </a:xfrm>
          <a:prstGeom prst="rect">
            <a:avLst/>
          </a:prstGeom>
        </p:spPr>
      </p:pic>
    </p:spTree>
    <p:extLst>
      <p:ext uri="{BB962C8B-B14F-4D97-AF65-F5344CB8AC3E}">
        <p14:creationId xmlns:p14="http://schemas.microsoft.com/office/powerpoint/2010/main" val="6284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Index.php</a:t>
            </a:r>
            <a:endParaRPr lang="es-ES" dirty="0"/>
          </a:p>
        </p:txBody>
      </p:sp>
      <p:pic>
        <p:nvPicPr>
          <p:cNvPr id="3" name="Imagen 2"/>
          <p:cNvPicPr>
            <a:picLocks noChangeAspect="1"/>
          </p:cNvPicPr>
          <p:nvPr/>
        </p:nvPicPr>
        <p:blipFill>
          <a:blip r:embed="rId2"/>
          <a:stretch>
            <a:fillRect/>
          </a:stretch>
        </p:blipFill>
        <p:spPr>
          <a:xfrm>
            <a:off x="3610826" y="2517775"/>
            <a:ext cx="3752850" cy="1695450"/>
          </a:xfrm>
          <a:prstGeom prst="rect">
            <a:avLst/>
          </a:prstGeom>
        </p:spPr>
      </p:pic>
    </p:spTree>
    <p:extLst>
      <p:ext uri="{BB962C8B-B14F-4D97-AF65-F5344CB8AC3E}">
        <p14:creationId xmlns:p14="http://schemas.microsoft.com/office/powerpoint/2010/main" val="142547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a:t>
            </a:r>
          </a:p>
        </p:txBody>
      </p:sp>
      <p:pic>
        <p:nvPicPr>
          <p:cNvPr id="3" name="Imagen 2"/>
          <p:cNvPicPr>
            <a:picLocks noChangeAspect="1"/>
          </p:cNvPicPr>
          <p:nvPr/>
        </p:nvPicPr>
        <p:blipFill>
          <a:blip r:embed="rId2"/>
          <a:stretch>
            <a:fillRect/>
          </a:stretch>
        </p:blipFill>
        <p:spPr>
          <a:xfrm>
            <a:off x="3382226" y="1193800"/>
            <a:ext cx="4210050" cy="5257800"/>
          </a:xfrm>
          <a:prstGeom prst="rect">
            <a:avLst/>
          </a:prstGeom>
        </p:spPr>
      </p:pic>
    </p:spTree>
    <p:extLst>
      <p:ext uri="{BB962C8B-B14F-4D97-AF65-F5344CB8AC3E}">
        <p14:creationId xmlns:p14="http://schemas.microsoft.com/office/powerpoint/2010/main" val="4209310128"/>
      </p:ext>
    </p:extLst>
  </p:cSld>
  <p:clrMapOvr>
    <a:masterClrMapping/>
  </p:clrMapOvr>
</p:sld>
</file>

<file path=ppt/theme/theme1.xml><?xml version="1.0" encoding="utf-8"?>
<a:theme xmlns:a="http://schemas.openxmlformats.org/drawingml/2006/main" name="Berlín">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TM04033917[[fn=Berlín]]</Template>
  <TotalTime>3561</TotalTime>
  <Words>930</Words>
  <Application>Microsoft Office PowerPoint</Application>
  <PresentationFormat>Panorámica</PresentationFormat>
  <Paragraphs>64</Paragraphs>
  <Slides>33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Trebuchet MS</vt:lpstr>
      <vt:lpstr>Berlín</vt:lpstr>
      <vt:lpstr>MVC</vt:lpstr>
      <vt:lpstr>Modelo – Vista -Controlador</vt:lpstr>
      <vt:lpstr>MVC Modo de operación </vt:lpstr>
      <vt:lpstr>MVC Modo de operación </vt:lpstr>
      <vt:lpstr>Estructura del proyecto.</vt:lpstr>
      <vt:lpstr>Controlador</vt:lpstr>
      <vt:lpstr>Vista</vt:lpstr>
      <vt:lpstr>Index.php</vt:lpstr>
      <vt:lpstr>Modelo</vt:lpstr>
      <vt:lpstr>Navegación</vt:lpstr>
      <vt:lpstr>Módulos</vt:lpstr>
      <vt:lpstr>CSS</vt:lpstr>
      <vt:lpstr>MVC</vt:lpstr>
      <vt:lpstr>Cambio para trabajar con base de datos</vt:lpstr>
      <vt:lpstr>Cambio en el menú de navegación</vt:lpstr>
      <vt:lpstr>Crear formulario de registro</vt:lpstr>
      <vt:lpstr>Base de datos</vt:lpstr>
      <vt:lpstr>Conexión a base de datos</vt:lpstr>
      <vt:lpstr>CRUD – Registro usuarios - modelo</vt:lpstr>
      <vt:lpstr>Actualización de controlador</vt:lpstr>
      <vt:lpstr>Ingreso al sistema</vt:lpstr>
      <vt:lpstr>Listado de usuarios</vt:lpstr>
      <vt:lpstr>Control de ingreso a lista de usuarios</vt:lpstr>
      <vt:lpstr>Editar registros</vt:lpstr>
      <vt:lpstr>Web service</vt:lpstr>
      <vt:lpstr>web service</vt:lpstr>
      <vt:lpstr>JSON</vt:lpstr>
      <vt:lpstr>Ejemplos de servicio web</vt:lpstr>
      <vt:lpstr>Validación de servicio web</vt:lpstr>
      <vt:lpstr>Modelo para el servicio web</vt:lpstr>
      <vt:lpstr>Controlador para el servicio web</vt:lpstr>
      <vt:lpstr>Preparar vista en Controlador para mostrar los datos del servicio web</vt:lpstr>
      <vt:lpstr>Vista para el servicio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PHP</dc:title>
  <dc:creator>niwdeyen</dc:creator>
  <cp:lastModifiedBy>samaniw</cp:lastModifiedBy>
  <cp:revision>207</cp:revision>
  <dcterms:created xsi:type="dcterms:W3CDTF">2017-09-30T03:16:20Z</dcterms:created>
  <dcterms:modified xsi:type="dcterms:W3CDTF">2020-05-19T23:10:10Z</dcterms:modified>
</cp:coreProperties>
</file>