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20/04/2020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a:t>
            </a:fld>
            <a:endParaRPr lang="es-ES"/>
          </a:p>
        </p:txBody>
      </p:sp>
    </p:spTree>
    <p:extLst>
      <p:ext uri="{BB962C8B-B14F-4D97-AF65-F5344CB8AC3E}">
        <p14:creationId xmlns:p14="http://schemas.microsoft.com/office/powerpoint/2010/main" val="279956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5</a:t>
            </a:fld>
            <a:endParaRPr lang="es-ES"/>
          </a:p>
        </p:txBody>
      </p:sp>
    </p:spTree>
    <p:extLst>
      <p:ext uri="{BB962C8B-B14F-4D97-AF65-F5344CB8AC3E}">
        <p14:creationId xmlns:p14="http://schemas.microsoft.com/office/powerpoint/2010/main" val="31935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6</a:t>
            </a:fld>
            <a:endParaRPr lang="es-ES"/>
          </a:p>
        </p:txBody>
      </p:sp>
    </p:spTree>
    <p:extLst>
      <p:ext uri="{BB962C8B-B14F-4D97-AF65-F5344CB8AC3E}">
        <p14:creationId xmlns:p14="http://schemas.microsoft.com/office/powerpoint/2010/main" val="233383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Las comillas dobles o simples, indican que se trata de un texto.</a:t>
            </a:r>
            <a:endParaRPr lang="en-U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10</a:t>
            </a:fld>
            <a:endParaRPr lang="es-ES"/>
          </a:p>
        </p:txBody>
      </p:sp>
    </p:spTree>
    <p:extLst>
      <p:ext uri="{BB962C8B-B14F-4D97-AF65-F5344CB8AC3E}">
        <p14:creationId xmlns:p14="http://schemas.microsoft.com/office/powerpoint/2010/main" val="313581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Como estamos en el contexto </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 es posible mostrar etiquetas </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 en el texto del </a:t>
            </a:r>
            <a:r>
              <a:rPr lang="es-ES" sz="1200" b="1" kern="1200" dirty="0" smtClean="0">
                <a:solidFill>
                  <a:schemeClr val="tx1"/>
                </a:solidFill>
                <a:effectLst/>
                <a:latin typeface="+mn-lt"/>
                <a:ea typeface="+mn-ea"/>
                <a:cs typeface="+mn-cs"/>
              </a:rPr>
              <a:t>echo</a:t>
            </a:r>
            <a:r>
              <a:rPr lang="es-E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11</a:t>
            </a:fld>
            <a:endParaRPr lang="es-ES"/>
          </a:p>
        </p:txBody>
      </p:sp>
    </p:spTree>
    <p:extLst>
      <p:ext uri="{BB962C8B-B14F-4D97-AF65-F5344CB8AC3E}">
        <p14:creationId xmlns:p14="http://schemas.microsoft.com/office/powerpoint/2010/main" val="321195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31</a:t>
            </a:fld>
            <a:endParaRPr lang="es-ES"/>
          </a:p>
        </p:txBody>
      </p:sp>
    </p:spTree>
    <p:extLst>
      <p:ext uri="{BB962C8B-B14F-4D97-AF65-F5344CB8AC3E}">
        <p14:creationId xmlns:p14="http://schemas.microsoft.com/office/powerpoint/2010/main" val="123781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32</a:t>
            </a:fld>
            <a:endParaRPr lang="es-ES"/>
          </a:p>
        </p:txBody>
      </p:sp>
    </p:spTree>
    <p:extLst>
      <p:ext uri="{BB962C8B-B14F-4D97-AF65-F5344CB8AC3E}">
        <p14:creationId xmlns:p14="http://schemas.microsoft.com/office/powerpoint/2010/main" val="329766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Inserta un componente diseñado para contener controles con los que el usuario puede interactuar para enviar información de regreso al servidor.</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33</a:t>
            </a:fld>
            <a:endParaRPr lang="es-ES"/>
          </a:p>
        </p:txBody>
      </p:sp>
    </p:spTree>
    <p:extLst>
      <p:ext uri="{BB962C8B-B14F-4D97-AF65-F5344CB8AC3E}">
        <p14:creationId xmlns:p14="http://schemas.microsoft.com/office/powerpoint/2010/main" val="2567355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Salida de </a:t>
            </a:r>
            <a:r>
              <a:rPr lang="es-ES" b="1" dirty="0" smtClean="0"/>
              <a:t>información</a:t>
            </a:r>
            <a:endParaRPr lang="es-ES" dirty="0"/>
          </a:p>
        </p:txBody>
      </p:sp>
      <p:sp>
        <p:nvSpPr>
          <p:cNvPr id="3" name="Marcador de contenido 2"/>
          <p:cNvSpPr>
            <a:spLocks noGrp="1"/>
          </p:cNvSpPr>
          <p:nvPr>
            <p:ph idx="1"/>
          </p:nvPr>
        </p:nvSpPr>
        <p:spPr/>
        <p:txBody>
          <a:bodyPr/>
          <a:lstStyle/>
          <a:p>
            <a:r>
              <a:rPr lang="es-ES" dirty="0"/>
              <a:t>Para imprimir en pantalla o mostrar datos, se utiliza la instrucción </a:t>
            </a:r>
            <a:r>
              <a:rPr lang="es-ES" b="1" dirty="0">
                <a:solidFill>
                  <a:srgbClr val="FF0000"/>
                </a:solidFill>
              </a:rPr>
              <a:t>echo</a:t>
            </a:r>
            <a:r>
              <a:rPr lang="es-ES" b="1" dirty="0" smtClean="0"/>
              <a:t>.</a:t>
            </a:r>
          </a:p>
          <a:p>
            <a:endParaRPr lang="en-US" dirty="0" smtClean="0"/>
          </a:p>
          <a:p>
            <a:endParaRPr lang="es-ES" dirty="0"/>
          </a:p>
        </p:txBody>
      </p:sp>
      <p:pic>
        <p:nvPicPr>
          <p:cNvPr id="4" name="Imagen 3"/>
          <p:cNvPicPr>
            <a:picLocks noChangeAspect="1"/>
          </p:cNvPicPr>
          <p:nvPr/>
        </p:nvPicPr>
        <p:blipFill>
          <a:blip r:embed="rId3"/>
          <a:stretch>
            <a:fillRect/>
          </a:stretch>
        </p:blipFill>
        <p:spPr>
          <a:xfrm>
            <a:off x="553321" y="3411536"/>
            <a:ext cx="3489705" cy="2187576"/>
          </a:xfrm>
          <a:prstGeom prst="rect">
            <a:avLst/>
          </a:prstGeom>
        </p:spPr>
      </p:pic>
      <p:pic>
        <p:nvPicPr>
          <p:cNvPr id="5" name="Imagen 4"/>
          <p:cNvPicPr>
            <a:picLocks noChangeAspect="1"/>
          </p:cNvPicPr>
          <p:nvPr/>
        </p:nvPicPr>
        <p:blipFill>
          <a:blip r:embed="rId4"/>
          <a:stretch>
            <a:fillRect/>
          </a:stretch>
        </p:blipFill>
        <p:spPr>
          <a:xfrm>
            <a:off x="4401381" y="3413124"/>
            <a:ext cx="7368677" cy="2187576"/>
          </a:xfrm>
          <a:prstGeom prst="rect">
            <a:avLst/>
          </a:prstGeom>
        </p:spPr>
      </p:pic>
    </p:spTree>
    <p:extLst>
      <p:ext uri="{BB962C8B-B14F-4D97-AF65-F5344CB8AC3E}">
        <p14:creationId xmlns:p14="http://schemas.microsoft.com/office/powerpoint/2010/main" val="131623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Salida de </a:t>
            </a:r>
            <a:r>
              <a:rPr lang="es-ES" b="1" dirty="0" smtClean="0"/>
              <a:t>información</a:t>
            </a:r>
            <a:endParaRPr lang="es-ES" dirty="0"/>
          </a:p>
        </p:txBody>
      </p:sp>
      <p:sp>
        <p:nvSpPr>
          <p:cNvPr id="3" name="Marcador de contenido 2"/>
          <p:cNvSpPr>
            <a:spLocks noGrp="1"/>
          </p:cNvSpPr>
          <p:nvPr>
            <p:ph idx="1"/>
          </p:nvPr>
        </p:nvSpPr>
        <p:spPr/>
        <p:txBody>
          <a:bodyPr/>
          <a:lstStyle/>
          <a:p>
            <a:r>
              <a:rPr lang="es-ES" dirty="0"/>
              <a:t>Para imprimir en pantalla o mostrar datos, se utiliza la instrucción </a:t>
            </a:r>
            <a:r>
              <a:rPr lang="es-ES" b="1" dirty="0">
                <a:solidFill>
                  <a:srgbClr val="FF0000"/>
                </a:solidFill>
              </a:rPr>
              <a:t>echo</a:t>
            </a:r>
            <a:r>
              <a:rPr lang="es-ES" b="1" dirty="0" smtClean="0"/>
              <a:t>.</a:t>
            </a:r>
          </a:p>
          <a:p>
            <a:endParaRPr lang="en-US" dirty="0" smtClean="0"/>
          </a:p>
          <a:p>
            <a:endParaRPr lang="es-ES" dirty="0"/>
          </a:p>
        </p:txBody>
      </p:sp>
      <p:pic>
        <p:nvPicPr>
          <p:cNvPr id="6" name="Imagen 5"/>
          <p:cNvPicPr>
            <a:picLocks noChangeAspect="1"/>
          </p:cNvPicPr>
          <p:nvPr/>
        </p:nvPicPr>
        <p:blipFill>
          <a:blip r:embed="rId3"/>
          <a:stretch>
            <a:fillRect/>
          </a:stretch>
        </p:blipFill>
        <p:spPr>
          <a:xfrm>
            <a:off x="680320" y="3422156"/>
            <a:ext cx="5594539" cy="2292844"/>
          </a:xfrm>
          <a:prstGeom prst="rect">
            <a:avLst/>
          </a:prstGeom>
        </p:spPr>
      </p:pic>
      <p:sp>
        <p:nvSpPr>
          <p:cNvPr id="7" name="Rectángulo 6"/>
          <p:cNvSpPr/>
          <p:nvPr/>
        </p:nvSpPr>
        <p:spPr>
          <a:xfrm>
            <a:off x="11417429" y="6456351"/>
            <a:ext cx="774571" cy="369332"/>
          </a:xfrm>
          <a:prstGeom prst="rect">
            <a:avLst/>
          </a:prstGeom>
        </p:spPr>
        <p:txBody>
          <a:bodyPr wrap="none">
            <a:spAutoFit/>
          </a:bodyPr>
          <a:lstStyle/>
          <a:p>
            <a:r>
              <a:rPr lang="es-ES" dirty="0"/>
              <a:t>1.php</a:t>
            </a:r>
          </a:p>
        </p:txBody>
      </p:sp>
    </p:spTree>
    <p:extLst>
      <p:ext uri="{BB962C8B-B14F-4D97-AF65-F5344CB8AC3E}">
        <p14:creationId xmlns:p14="http://schemas.microsoft.com/office/powerpoint/2010/main" val="32576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Comentarios</a:t>
            </a:r>
            <a:endParaRPr lang="es-ES" dirty="0"/>
          </a:p>
        </p:txBody>
      </p:sp>
      <p:sp>
        <p:nvSpPr>
          <p:cNvPr id="3" name="Marcador de contenido 2"/>
          <p:cNvSpPr>
            <a:spLocks noGrp="1"/>
          </p:cNvSpPr>
          <p:nvPr>
            <p:ph idx="1"/>
          </p:nvPr>
        </p:nvSpPr>
        <p:spPr/>
        <p:txBody>
          <a:bodyPr/>
          <a:lstStyle/>
          <a:p>
            <a:r>
              <a:rPr lang="es-ES" dirty="0"/>
              <a:t>Las líneas ignoradas por el intérprete se generan de la siguiente forma:</a:t>
            </a:r>
            <a:endParaRPr lang="en-US" dirty="0"/>
          </a:p>
          <a:p>
            <a:endParaRPr lang="es-ES" dirty="0"/>
          </a:p>
        </p:txBody>
      </p:sp>
      <p:pic>
        <p:nvPicPr>
          <p:cNvPr id="4" name="Imagen 3"/>
          <p:cNvPicPr>
            <a:picLocks noChangeAspect="1"/>
          </p:cNvPicPr>
          <p:nvPr/>
        </p:nvPicPr>
        <p:blipFill>
          <a:blip r:embed="rId2"/>
          <a:stretch>
            <a:fillRect/>
          </a:stretch>
        </p:blipFill>
        <p:spPr>
          <a:xfrm>
            <a:off x="680320" y="3351212"/>
            <a:ext cx="5415679" cy="3176017"/>
          </a:xfrm>
          <a:prstGeom prst="rect">
            <a:avLst/>
          </a:prstGeom>
        </p:spPr>
      </p:pic>
    </p:spTree>
    <p:extLst>
      <p:ext uri="{BB962C8B-B14F-4D97-AF65-F5344CB8AC3E}">
        <p14:creationId xmlns:p14="http://schemas.microsoft.com/office/powerpoint/2010/main" val="393187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Definición de </a:t>
            </a:r>
            <a:r>
              <a:rPr lang="es-ES" b="1" dirty="0" smtClean="0"/>
              <a:t>variables</a:t>
            </a:r>
            <a:endParaRPr lang="es-ES" dirty="0"/>
          </a:p>
        </p:txBody>
      </p:sp>
      <p:sp>
        <p:nvSpPr>
          <p:cNvPr id="3" name="Marcador de contenido 2"/>
          <p:cNvSpPr>
            <a:spLocks noGrp="1"/>
          </p:cNvSpPr>
          <p:nvPr>
            <p:ph idx="1"/>
          </p:nvPr>
        </p:nvSpPr>
        <p:spPr/>
        <p:txBody>
          <a:bodyPr/>
          <a:lstStyle/>
          <a:p>
            <a:r>
              <a:rPr lang="es-ES" dirty="0"/>
              <a:t>El espacio de almacenamiento y su  nombre simbólico (un identificador) comienzan con el signo </a:t>
            </a:r>
            <a:r>
              <a:rPr lang="es-ES" b="1" dirty="0"/>
              <a:t>$</a:t>
            </a:r>
            <a:r>
              <a:rPr lang="es-ES" dirty="0"/>
              <a:t> y son sensibles a mayúsculas y minúsculas.</a:t>
            </a:r>
            <a:endParaRPr lang="en-US" dirty="0"/>
          </a:p>
          <a:p>
            <a:r>
              <a:rPr lang="es-ES" dirty="0"/>
              <a:t>En PHP no es necesario definir el tipo de dato que almacena antes de utilizarla, las mismas se crean en el momento de emplearlas. </a:t>
            </a:r>
            <a:endParaRPr lang="es-ES" dirty="0" smtClean="0"/>
          </a:p>
          <a:p>
            <a:r>
              <a:rPr lang="es-ES" dirty="0" smtClean="0"/>
              <a:t>Las </a:t>
            </a:r>
            <a:r>
              <a:rPr lang="es-ES" dirty="0"/>
              <a:t>variables se declaran cuando se le asigna un valor, por ejemplo:</a:t>
            </a:r>
            <a:endParaRPr lang="en-US" dirty="0"/>
          </a:p>
          <a:p>
            <a:endParaRPr lang="es-ES" dirty="0"/>
          </a:p>
        </p:txBody>
      </p:sp>
      <p:pic>
        <p:nvPicPr>
          <p:cNvPr id="4" name="Imagen 3"/>
          <p:cNvPicPr>
            <a:picLocks noChangeAspect="1"/>
          </p:cNvPicPr>
          <p:nvPr/>
        </p:nvPicPr>
        <p:blipFill>
          <a:blip r:embed="rId2"/>
          <a:stretch>
            <a:fillRect/>
          </a:stretch>
        </p:blipFill>
        <p:spPr>
          <a:xfrm>
            <a:off x="2406650" y="4683124"/>
            <a:ext cx="6369050" cy="1957893"/>
          </a:xfrm>
          <a:prstGeom prst="rect">
            <a:avLst/>
          </a:prstGeom>
        </p:spPr>
      </p:pic>
      <p:sp>
        <p:nvSpPr>
          <p:cNvPr id="5" name="Rectángulo 4"/>
          <p:cNvSpPr/>
          <p:nvPr/>
        </p:nvSpPr>
        <p:spPr>
          <a:xfrm>
            <a:off x="11417429" y="6456351"/>
            <a:ext cx="774571" cy="369332"/>
          </a:xfrm>
          <a:prstGeom prst="rect">
            <a:avLst/>
          </a:prstGeom>
        </p:spPr>
        <p:txBody>
          <a:bodyPr wrap="none">
            <a:spAutoFit/>
          </a:bodyPr>
          <a:lstStyle/>
          <a:p>
            <a:r>
              <a:rPr lang="es-ES" dirty="0" smtClean="0"/>
              <a:t>2.php</a:t>
            </a:r>
            <a:endParaRPr lang="es-ES" dirty="0"/>
          </a:p>
        </p:txBody>
      </p:sp>
    </p:spTree>
    <p:extLst>
      <p:ext uri="{BB962C8B-B14F-4D97-AF65-F5344CB8AC3E}">
        <p14:creationId xmlns:p14="http://schemas.microsoft.com/office/powerpoint/2010/main" val="212520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Operadores</a:t>
            </a:r>
            <a:endParaRPr lang="es-ES" dirty="0"/>
          </a:p>
        </p:txBody>
      </p:sp>
      <p:graphicFrame>
        <p:nvGraphicFramePr>
          <p:cNvPr id="4" name="Tabla 3"/>
          <p:cNvGraphicFramePr>
            <a:graphicFrameLocks noGrp="1"/>
          </p:cNvGraphicFramePr>
          <p:nvPr>
            <p:extLst/>
          </p:nvPr>
        </p:nvGraphicFramePr>
        <p:xfrm>
          <a:off x="1467682" y="2675731"/>
          <a:ext cx="8826500" cy="2853696"/>
        </p:xfrm>
        <a:graphic>
          <a:graphicData uri="http://schemas.openxmlformats.org/drawingml/2006/table">
            <a:tbl>
              <a:tblPr firstRow="1" firstCol="1" bandRow="1">
                <a:tableStyleId>{5C22544A-7EE6-4342-B048-85BDC9FD1C3A}</a:tableStyleId>
              </a:tblPr>
              <a:tblGrid>
                <a:gridCol w="1682895"/>
                <a:gridCol w="1043798"/>
                <a:gridCol w="6099807"/>
              </a:tblGrid>
              <a:tr h="190500">
                <a:tc>
                  <a:txBody>
                    <a:bodyPr/>
                    <a:lstStyle/>
                    <a:p>
                      <a:pPr algn="ctr">
                        <a:lnSpc>
                          <a:spcPct val="107000"/>
                        </a:lnSpc>
                        <a:spcAft>
                          <a:spcPts val="800"/>
                        </a:spcAft>
                      </a:pPr>
                      <a:r>
                        <a:rPr lang="es-ES" sz="1400" dirty="0">
                          <a:effectLst/>
                        </a:rPr>
                        <a:t>Nombre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Ejemplo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Resultado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dirty="0">
                          <a:effectLst/>
                        </a:rPr>
                        <a:t>Suma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$a +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El resultado de la suma.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Resta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$a -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El resultado de la resta.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dirty="0">
                          <a:effectLst/>
                        </a:rPr>
                        <a:t>Multiplicación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 * $b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El resultado de la multiplicación.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División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 / $b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El resultado de la división.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Resto o módulo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 % $b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El resto de la división de $a entre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Pre-incremento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Incrementa $a en uno y luego devuelve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Post-incremento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Devuelve $a y luego incrementa $a en uno.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Pre-decremento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err="1">
                          <a:effectLst/>
                        </a:rPr>
                        <a:t>Decrementa</a:t>
                      </a:r>
                      <a:r>
                        <a:rPr lang="es-ES" sz="1400" dirty="0">
                          <a:effectLst/>
                        </a:rPr>
                        <a:t> $a en uno y luego devuelve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Post-decremento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Devuelve $a y luego </a:t>
                      </a:r>
                      <a:r>
                        <a:rPr lang="es-ES" sz="1400" dirty="0" err="1">
                          <a:effectLst/>
                        </a:rPr>
                        <a:t>decrementa</a:t>
                      </a:r>
                      <a:r>
                        <a:rPr lang="es-ES" sz="1400" dirty="0">
                          <a:effectLst/>
                        </a:rPr>
                        <a:t> $a en uno.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Acumulación suma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 +=$b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Al valor de $a se suma el valor de $b, el resultado se almacena en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190500">
                <a:tc>
                  <a:txBody>
                    <a:bodyPr/>
                    <a:lstStyle/>
                    <a:p>
                      <a:pPr>
                        <a:lnSpc>
                          <a:spcPct val="107000"/>
                        </a:lnSpc>
                        <a:spcAft>
                          <a:spcPts val="800"/>
                        </a:spcAft>
                      </a:pPr>
                      <a:r>
                        <a:rPr lang="es-ES" sz="1400">
                          <a:effectLst/>
                        </a:rPr>
                        <a:t>Concatenación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a:effectLst/>
                        </a:rPr>
                        <a:t>$a .= $b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7000"/>
                        </a:lnSpc>
                        <a:spcAft>
                          <a:spcPts val="800"/>
                        </a:spcAft>
                      </a:pPr>
                      <a:r>
                        <a:rPr lang="es-ES" sz="1400" dirty="0">
                          <a:effectLst/>
                        </a:rPr>
                        <a:t>$a = $a .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89847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Operadores de </a:t>
            </a:r>
            <a:r>
              <a:rPr lang="es-ES" b="1" dirty="0" smtClean="0"/>
              <a:t>comparación</a:t>
            </a:r>
            <a:endParaRPr lang="es-ES" dirty="0"/>
          </a:p>
        </p:txBody>
      </p:sp>
      <p:graphicFrame>
        <p:nvGraphicFramePr>
          <p:cNvPr id="4" name="Tabla 3"/>
          <p:cNvGraphicFramePr>
            <a:graphicFrameLocks noGrp="1"/>
          </p:cNvGraphicFramePr>
          <p:nvPr>
            <p:extLst/>
          </p:nvPr>
        </p:nvGraphicFramePr>
        <p:xfrm>
          <a:off x="914400" y="2178858"/>
          <a:ext cx="9379782" cy="4270306"/>
        </p:xfrm>
        <a:graphic>
          <a:graphicData uri="http://schemas.openxmlformats.org/drawingml/2006/table">
            <a:tbl>
              <a:tblPr firstRow="1" firstCol="1" bandRow="1">
                <a:tableStyleId>{5C22544A-7EE6-4342-B048-85BDC9FD1C3A}</a:tableStyleId>
              </a:tblPr>
              <a:tblGrid>
                <a:gridCol w="1702289"/>
                <a:gridCol w="1584504"/>
                <a:gridCol w="6092989"/>
              </a:tblGrid>
              <a:tr h="149824">
                <a:tc>
                  <a:txBody>
                    <a:bodyPr/>
                    <a:lstStyle/>
                    <a:p>
                      <a:pPr algn="ctr">
                        <a:lnSpc>
                          <a:spcPct val="107000"/>
                        </a:lnSpc>
                        <a:spcAft>
                          <a:spcPts val="0"/>
                        </a:spcAft>
                      </a:pPr>
                      <a:r>
                        <a:rPr lang="en-US" sz="1200" dirty="0" err="1">
                          <a:effectLst/>
                        </a:rPr>
                        <a:t>Ejemplo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tc>
                <a:tc>
                  <a:txBody>
                    <a:bodyPr/>
                    <a:lstStyle/>
                    <a:p>
                      <a:pPr algn="ctr">
                        <a:lnSpc>
                          <a:spcPct val="107000"/>
                        </a:lnSpc>
                        <a:spcAft>
                          <a:spcPts val="0"/>
                        </a:spcAft>
                      </a:pPr>
                      <a:r>
                        <a:rPr lang="en-US" sz="1200">
                          <a:effectLst/>
                        </a:rPr>
                        <a:t>Nombre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tc>
                <a:tc>
                  <a:txBody>
                    <a:bodyPr/>
                    <a:lstStyle/>
                    <a:p>
                      <a:pPr algn="ctr">
                        <a:lnSpc>
                          <a:spcPct val="107000"/>
                        </a:lnSpc>
                        <a:spcAft>
                          <a:spcPts val="0"/>
                        </a:spcAft>
                      </a:pPr>
                      <a:r>
                        <a:rPr lang="en-US" sz="1200">
                          <a:effectLst/>
                        </a:rPr>
                        <a:t>Resultado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tc>
              </a:tr>
              <a:tr h="149824">
                <a:tc>
                  <a:txBody>
                    <a:bodyPr/>
                    <a:lstStyle/>
                    <a:p>
                      <a:pPr>
                        <a:lnSpc>
                          <a:spcPct val="107000"/>
                        </a:lnSpc>
                        <a:spcAft>
                          <a:spcPts val="0"/>
                        </a:spcAft>
                      </a:pPr>
                      <a:r>
                        <a:rPr lang="en-US" sz="1200" dirty="0">
                          <a:effectLst/>
                        </a:rPr>
                        <a:t>$a ==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a:effectLst/>
                        </a:rPr>
                        <a:t>Igual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TRUE si $a es igual a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dirty="0">
                          <a:effectLst/>
                        </a:rPr>
                        <a:t>$a ===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Idéntico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TRUE si $a es igual a $b, y son del mismo tipo.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Diferente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TRUE si $a no es igual a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&lt;&gt;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Diferente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TRUE si $a no es igual a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No idéntico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TRUE si $a no es igual a $b, o si no son del mismo tipo.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&lt;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Menor que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TRUE si $a es estrictamente menor que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&gt;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Mayor que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TRUE si $a es estrictamente mayor que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248972">
                <a:tc>
                  <a:txBody>
                    <a:bodyPr/>
                    <a:lstStyle/>
                    <a:p>
                      <a:pPr>
                        <a:lnSpc>
                          <a:spcPct val="107000"/>
                        </a:lnSpc>
                        <a:spcAft>
                          <a:spcPts val="0"/>
                        </a:spcAft>
                      </a:pPr>
                      <a:r>
                        <a:rPr lang="en-US" sz="1200">
                          <a:effectLst/>
                        </a:rPr>
                        <a:t>$a &lt;=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dirty="0">
                          <a:effectLst/>
                        </a:rPr>
                        <a:t>Menor o </a:t>
                      </a:r>
                      <a:r>
                        <a:rPr lang="en-US" sz="1200" dirty="0" err="1">
                          <a:effectLst/>
                        </a:rPr>
                        <a:t>igual</a:t>
                      </a:r>
                      <a:r>
                        <a:rPr lang="en-US" sz="1200" dirty="0">
                          <a:effectLst/>
                        </a:rPr>
                        <a:t> que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TRUE si $a es menor o igual que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149824">
                <a:tc>
                  <a:txBody>
                    <a:bodyPr/>
                    <a:lstStyle/>
                    <a:p>
                      <a:pPr>
                        <a:lnSpc>
                          <a:spcPct val="107000"/>
                        </a:lnSpc>
                        <a:spcAft>
                          <a:spcPts val="0"/>
                        </a:spcAft>
                      </a:pPr>
                      <a:r>
                        <a:rPr lang="en-US" sz="1200">
                          <a:effectLst/>
                        </a:rPr>
                        <a:t>$a &gt;=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a:effectLst/>
                        </a:rPr>
                        <a:t>Mayor o igual 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TRUE si $a es mayor o igual que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99678">
                <a:tc>
                  <a:txBody>
                    <a:bodyPr/>
                    <a:lstStyle/>
                    <a:p>
                      <a:pPr>
                        <a:lnSpc>
                          <a:spcPct val="107000"/>
                        </a:lnSpc>
                        <a:spcAft>
                          <a:spcPts val="0"/>
                        </a:spcAft>
                      </a:pPr>
                      <a:r>
                        <a:rPr lang="en-US" sz="1200">
                          <a:effectLst/>
                        </a:rPr>
                        <a:t>$a &lt;=&gt;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a:effectLst/>
                        </a:rPr>
                        <a:t>Nave espacial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Devuelve 0 si ambos valores son iguales</a:t>
                      </a:r>
                      <a:br>
                        <a:rPr lang="es-ES" sz="1200" dirty="0">
                          <a:effectLst/>
                        </a:rPr>
                      </a:br>
                      <a:r>
                        <a:rPr lang="es-ES" sz="1200" dirty="0">
                          <a:effectLst/>
                        </a:rPr>
                        <a:t>Devuelve 1 si el valor de la derecha es mayor</a:t>
                      </a:r>
                      <a:br>
                        <a:rPr lang="es-ES" sz="1200" dirty="0">
                          <a:effectLst/>
                        </a:rPr>
                      </a:br>
                      <a:r>
                        <a:rPr lang="es-ES" sz="1200" dirty="0">
                          <a:effectLst/>
                        </a:rPr>
                        <a:t>Devuelve -1 si el valor de la izquierda es mayor. </a:t>
                      </a:r>
                      <a:r>
                        <a:rPr lang="en-US" sz="1200" dirty="0" err="1">
                          <a:effectLst/>
                        </a:rPr>
                        <a:t>Disponible</a:t>
                      </a:r>
                      <a:r>
                        <a:rPr lang="en-US" sz="1200" dirty="0">
                          <a:effectLst/>
                        </a:rPr>
                        <a:t> a </a:t>
                      </a:r>
                      <a:r>
                        <a:rPr lang="en-US" sz="1200" dirty="0" err="1">
                          <a:effectLst/>
                        </a:rPr>
                        <a:t>partir</a:t>
                      </a:r>
                      <a:r>
                        <a:rPr lang="en-US" sz="1200" dirty="0">
                          <a:effectLst/>
                        </a:rPr>
                        <a:t> de PHP 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20359">
                <a:tc>
                  <a:txBody>
                    <a:bodyPr/>
                    <a:lstStyle/>
                    <a:p>
                      <a:pPr>
                        <a:lnSpc>
                          <a:spcPct val="107000"/>
                        </a:lnSpc>
                        <a:spcAft>
                          <a:spcPts val="0"/>
                        </a:spcAft>
                      </a:pPr>
                      <a:r>
                        <a:rPr lang="en-US" sz="1200">
                          <a:effectLst/>
                        </a:rPr>
                        <a:t>$a ?? $b ??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n-US" sz="1200">
                          <a:effectLst/>
                        </a:rPr>
                        <a:t>Fusión de null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El primer operando de izquierda a derecha que exista y no sea NULL. NULL si no hay valores definidos y no son NULL. </a:t>
                      </a:r>
                      <a:r>
                        <a:rPr lang="en-US" sz="1200" dirty="0" err="1">
                          <a:effectLst/>
                        </a:rPr>
                        <a:t>Disponible</a:t>
                      </a:r>
                      <a:r>
                        <a:rPr lang="en-US" sz="1200" dirty="0">
                          <a:effectLst/>
                        </a:rPr>
                        <a:t> a </a:t>
                      </a:r>
                      <a:r>
                        <a:rPr lang="en-US" sz="1200" dirty="0" err="1">
                          <a:effectLst/>
                        </a:rPr>
                        <a:t>partir</a:t>
                      </a:r>
                      <a:r>
                        <a:rPr lang="en-US" sz="1200" dirty="0">
                          <a:effectLst/>
                        </a:rPr>
                        <a:t> de PHP 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20359">
                <a:tc>
                  <a:txBody>
                    <a:bodyPr/>
                    <a:lstStyle/>
                    <a:p>
                      <a:pPr>
                        <a:lnSpc>
                          <a:spcPct val="107000"/>
                        </a:lnSpc>
                        <a:spcAft>
                          <a:spcPts val="0"/>
                        </a:spcAft>
                      </a:pPr>
                      <a:r>
                        <a:rPr lang="en-US" sz="1200">
                          <a:effectLst/>
                        </a:rPr>
                        <a:t>&amp;&amp;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And (y)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Conjunción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20359">
                <a:tc>
                  <a:txBody>
                    <a:bodyPr/>
                    <a:lstStyle/>
                    <a:p>
                      <a:pPr>
                        <a:lnSpc>
                          <a:spcPct val="107000"/>
                        </a:lnSpc>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Or (o inclusivo)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disyunción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20359">
                <a:tc>
                  <a:txBody>
                    <a:bodyPr/>
                    <a:lstStyle/>
                    <a:p>
                      <a:pPr>
                        <a:lnSpc>
                          <a:spcPct val="107000"/>
                        </a:lnSpc>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Xor (o exclusivo)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o exclusivo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r h="320359">
                <a:tc>
                  <a:txBody>
                    <a:bodyPr/>
                    <a:lstStyle/>
                    <a:p>
                      <a:pPr>
                        <a:lnSpc>
                          <a:spcPct val="107000"/>
                        </a:lnSpc>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a:effectLst/>
                        </a:rPr>
                        <a:t>Not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c>
                  <a:txBody>
                    <a:bodyPr/>
                    <a:lstStyle/>
                    <a:p>
                      <a:pPr>
                        <a:lnSpc>
                          <a:spcPct val="107000"/>
                        </a:lnSpc>
                        <a:spcAft>
                          <a:spcPts val="0"/>
                        </a:spcAft>
                      </a:pPr>
                      <a:r>
                        <a:rPr lang="es-ES" sz="1200" dirty="0">
                          <a:effectLst/>
                        </a:rPr>
                        <a:t>Negación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591" marR="47591" marT="0" marB="0" anchor="ctr"/>
                </a:tc>
              </a:tr>
            </a:tbl>
          </a:graphicData>
        </a:graphic>
      </p:graphicFrame>
    </p:spTree>
    <p:extLst>
      <p:ext uri="{BB962C8B-B14F-4D97-AF65-F5344CB8AC3E}">
        <p14:creationId xmlns:p14="http://schemas.microsoft.com/office/powerpoint/2010/main" val="107498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a:t>
            </a:r>
            <a:r>
              <a:rPr lang="es-ES" b="1" dirty="0" smtClean="0"/>
              <a:t>condicional</a:t>
            </a:r>
            <a:endParaRPr lang="es-ES" dirty="0"/>
          </a:p>
        </p:txBody>
      </p:sp>
      <p:sp>
        <p:nvSpPr>
          <p:cNvPr id="3" name="Marcador de contenido 2"/>
          <p:cNvSpPr>
            <a:spLocks noGrp="1"/>
          </p:cNvSpPr>
          <p:nvPr>
            <p:ph idx="1"/>
          </p:nvPr>
        </p:nvSpPr>
        <p:spPr/>
        <p:txBody>
          <a:bodyPr>
            <a:normAutofit lnSpcReduction="10000"/>
          </a:bodyPr>
          <a:lstStyle/>
          <a:p>
            <a:r>
              <a:rPr lang="es-ES" dirty="0"/>
              <a:t>Las estructuras condicionales, hacen parte de las estructuras de control o secuenciales que permiten modificar el flujo de ejecución de las instrucciones de un programa. Permiten que el algoritmo tome decisiones y ejecute u omita algunos procesos dependiendo del cumplimiento de una condición.</a:t>
            </a:r>
            <a:endParaRPr lang="en-US" dirty="0"/>
          </a:p>
          <a:p>
            <a:r>
              <a:rPr lang="es-ES" dirty="0"/>
              <a:t>Comparan una variable contra otro(s) valor (es), para que con base al resultado de esta comparación, se siga un curso de acción dentro del programa. Cabe mencionar que la comparación se puede hacer contra otra variable o contra una constante, según se necesite. </a:t>
            </a:r>
            <a:endParaRPr lang="en-US" dirty="0"/>
          </a:p>
        </p:txBody>
      </p:sp>
    </p:spTree>
    <p:extLst>
      <p:ext uri="{BB962C8B-B14F-4D97-AF65-F5344CB8AC3E}">
        <p14:creationId xmlns:p14="http://schemas.microsoft.com/office/powerpoint/2010/main" val="156935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a:t>
            </a:r>
            <a:r>
              <a:rPr lang="es-ES" b="1" dirty="0" smtClean="0"/>
              <a:t>condicional</a:t>
            </a:r>
            <a:endParaRPr lang="es-ES" dirty="0"/>
          </a:p>
        </p:txBody>
      </p:sp>
      <p:sp>
        <p:nvSpPr>
          <p:cNvPr id="3" name="Marcador de contenido 2"/>
          <p:cNvSpPr>
            <a:spLocks noGrp="1"/>
          </p:cNvSpPr>
          <p:nvPr>
            <p:ph idx="1"/>
          </p:nvPr>
        </p:nvSpPr>
        <p:spPr/>
        <p:txBody>
          <a:bodyPr/>
          <a:lstStyle/>
          <a:p>
            <a:r>
              <a:rPr lang="es-ES" dirty="0"/>
              <a:t>Existen tres tipos básicos, las simples, las dobles y las múltiples.</a:t>
            </a:r>
            <a:endParaRPr lang="en-US" dirty="0"/>
          </a:p>
        </p:txBody>
      </p:sp>
      <p:sp>
        <p:nvSpPr>
          <p:cNvPr id="13" name="CuadroTexto 12"/>
          <p:cNvSpPr txBox="1"/>
          <p:nvPr/>
        </p:nvSpPr>
        <p:spPr>
          <a:xfrm>
            <a:off x="1028700" y="2921000"/>
            <a:ext cx="8813800" cy="5478423"/>
          </a:xfrm>
          <a:prstGeom prst="rect">
            <a:avLst/>
          </a:prstGeom>
          <a:noFill/>
        </p:spPr>
        <p:txBody>
          <a:bodyPr wrap="square" numCol="3" rtlCol="0">
            <a:spAutoFit/>
          </a:bodyPr>
          <a:lstStyle/>
          <a:p>
            <a:r>
              <a:rPr lang="es-ES" sz="1400" dirty="0"/>
              <a:t>if (Condición) </a:t>
            </a:r>
            <a:endParaRPr lang="en-US" sz="1400" dirty="0"/>
          </a:p>
          <a:p>
            <a:r>
              <a:rPr lang="es-ES" sz="1400" dirty="0"/>
              <a:t>{</a:t>
            </a:r>
            <a:endParaRPr lang="en-US" sz="1400" dirty="0"/>
          </a:p>
          <a:p>
            <a:r>
              <a:rPr lang="es-ES" sz="1400" dirty="0"/>
              <a:t>  Instrucción a1;</a:t>
            </a:r>
            <a:endParaRPr lang="en-US" sz="1400" dirty="0"/>
          </a:p>
          <a:p>
            <a:r>
              <a:rPr lang="es-ES" sz="1400" dirty="0"/>
              <a:t>  Instrucción a2;</a:t>
            </a:r>
            <a:endParaRPr lang="en-US" sz="1400" dirty="0"/>
          </a:p>
          <a:p>
            <a:r>
              <a:rPr lang="es-ES" sz="1400" dirty="0" smtClean="0"/>
              <a:t>}</a:t>
            </a:r>
          </a:p>
          <a:p>
            <a:endParaRPr lang="es-ES" sz="1400" dirty="0" smtClean="0"/>
          </a:p>
          <a:p>
            <a:endParaRPr lang="es-ES" sz="1400" dirty="0" smtClean="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r>
              <a:rPr lang="es-ES" sz="1400" dirty="0"/>
              <a:t>if (Condición) </a:t>
            </a:r>
            <a:endParaRPr lang="en-US" sz="1400" dirty="0"/>
          </a:p>
          <a:p>
            <a:r>
              <a:rPr lang="es-ES" sz="1400" dirty="0"/>
              <a:t>{</a:t>
            </a:r>
            <a:endParaRPr lang="en-US" sz="1400" dirty="0"/>
          </a:p>
          <a:p>
            <a:r>
              <a:rPr lang="es-ES" sz="1400" dirty="0"/>
              <a:t>  Instrucción a1;</a:t>
            </a:r>
            <a:endParaRPr lang="en-US" sz="1400" dirty="0"/>
          </a:p>
          <a:p>
            <a:r>
              <a:rPr lang="es-ES" sz="1400" dirty="0"/>
              <a:t>  Instrucción a2;</a:t>
            </a:r>
            <a:endParaRPr lang="en-US" sz="1400" dirty="0"/>
          </a:p>
          <a:p>
            <a:r>
              <a:rPr lang="es-ES" sz="1400" dirty="0"/>
              <a:t>}</a:t>
            </a:r>
            <a:endParaRPr lang="en-US" sz="1400" dirty="0"/>
          </a:p>
          <a:p>
            <a:r>
              <a:rPr lang="es-ES" sz="1400" dirty="0"/>
              <a:t>else</a:t>
            </a:r>
            <a:endParaRPr lang="en-US" sz="1400" dirty="0"/>
          </a:p>
          <a:p>
            <a:r>
              <a:rPr lang="es-ES" sz="1400" dirty="0"/>
              <a:t>{</a:t>
            </a:r>
            <a:endParaRPr lang="en-US" sz="1400" dirty="0"/>
          </a:p>
          <a:p>
            <a:r>
              <a:rPr lang="es-ES" sz="1400" dirty="0"/>
              <a:t>  Instrucción b1;</a:t>
            </a:r>
            <a:endParaRPr lang="en-US" sz="1400" dirty="0"/>
          </a:p>
          <a:p>
            <a:r>
              <a:rPr lang="es-ES" sz="1400" dirty="0"/>
              <a:t>  Instrucción b2;</a:t>
            </a:r>
            <a:endParaRPr lang="en-US" sz="1400" dirty="0"/>
          </a:p>
          <a:p>
            <a:r>
              <a:rPr lang="es-ES" sz="1400" dirty="0" smtClean="0"/>
              <a:t>}</a:t>
            </a:r>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n-US" sz="1400" dirty="0"/>
          </a:p>
          <a:p>
            <a:r>
              <a:rPr lang="es-ES" sz="1400" dirty="0"/>
              <a:t>if (Condición 1) </a:t>
            </a:r>
            <a:endParaRPr lang="en-US" sz="1400" dirty="0"/>
          </a:p>
          <a:p>
            <a:r>
              <a:rPr lang="es-ES" sz="1400" dirty="0"/>
              <a:t>{</a:t>
            </a:r>
            <a:endParaRPr lang="en-US" sz="1400" dirty="0"/>
          </a:p>
          <a:p>
            <a:r>
              <a:rPr lang="es-ES" sz="1400" dirty="0"/>
              <a:t>  Instrucción a1;</a:t>
            </a:r>
            <a:endParaRPr lang="en-US" sz="1400" dirty="0"/>
          </a:p>
          <a:p>
            <a:r>
              <a:rPr lang="es-ES" sz="1400" dirty="0"/>
              <a:t>  Instrucción a2;</a:t>
            </a:r>
            <a:endParaRPr lang="en-US" sz="1400" dirty="0"/>
          </a:p>
          <a:p>
            <a:r>
              <a:rPr lang="es-ES" sz="1400" dirty="0"/>
              <a:t>}</a:t>
            </a:r>
            <a:endParaRPr lang="en-US" sz="1400" dirty="0"/>
          </a:p>
          <a:p>
            <a:r>
              <a:rPr lang="es-ES" sz="1400" dirty="0"/>
              <a:t>else</a:t>
            </a:r>
            <a:endParaRPr lang="en-US" sz="1400" dirty="0"/>
          </a:p>
          <a:p>
            <a:r>
              <a:rPr lang="es-ES" sz="1400" dirty="0"/>
              <a:t>{</a:t>
            </a:r>
            <a:endParaRPr lang="en-US" sz="1400" dirty="0"/>
          </a:p>
          <a:p>
            <a:r>
              <a:rPr lang="es-ES" sz="1400" dirty="0"/>
              <a:t>  if (Condición 2)</a:t>
            </a:r>
            <a:endParaRPr lang="en-US" sz="1400" dirty="0"/>
          </a:p>
          <a:p>
            <a:r>
              <a:rPr lang="es-ES" sz="1400" dirty="0"/>
              <a:t>  {               </a:t>
            </a:r>
            <a:endParaRPr lang="en-US" sz="1400" dirty="0"/>
          </a:p>
          <a:p>
            <a:r>
              <a:rPr lang="es-ES" sz="1400" dirty="0"/>
              <a:t>    Instrucción b1;</a:t>
            </a:r>
            <a:endParaRPr lang="en-US" sz="1400" dirty="0"/>
          </a:p>
          <a:p>
            <a:r>
              <a:rPr lang="es-ES" sz="1400" dirty="0"/>
              <a:t>    Instrucción b2;</a:t>
            </a:r>
            <a:endParaRPr lang="en-US" sz="1400" dirty="0"/>
          </a:p>
          <a:p>
            <a:r>
              <a:rPr lang="es-ES" sz="1400" dirty="0"/>
              <a:t>  }</a:t>
            </a:r>
            <a:endParaRPr lang="en-US" sz="1400" dirty="0"/>
          </a:p>
          <a:p>
            <a:r>
              <a:rPr lang="es-ES" sz="1400" dirty="0"/>
              <a:t>  else</a:t>
            </a:r>
            <a:endParaRPr lang="en-US" sz="1400" dirty="0"/>
          </a:p>
          <a:p>
            <a:r>
              <a:rPr lang="es-ES" sz="1400" dirty="0"/>
              <a:t>  {</a:t>
            </a:r>
            <a:endParaRPr lang="en-US" sz="1400" dirty="0"/>
          </a:p>
          <a:p>
            <a:r>
              <a:rPr lang="es-ES" sz="1400" dirty="0"/>
              <a:t>    Instrucción c1;</a:t>
            </a:r>
            <a:endParaRPr lang="en-US" sz="1400" dirty="0"/>
          </a:p>
          <a:p>
            <a:r>
              <a:rPr lang="es-ES" sz="1400" dirty="0"/>
              <a:t>    Instrucción c2;</a:t>
            </a:r>
            <a:endParaRPr lang="en-US" sz="1400" dirty="0"/>
          </a:p>
          <a:p>
            <a:r>
              <a:rPr lang="es-ES" sz="1400" dirty="0"/>
              <a:t>  }</a:t>
            </a:r>
            <a:endParaRPr lang="en-US" sz="1400" dirty="0"/>
          </a:p>
          <a:p>
            <a:r>
              <a:rPr lang="es-ES" sz="1400" dirty="0"/>
              <a:t>}</a:t>
            </a:r>
            <a:endParaRPr lang="en-US" sz="1400" dirty="0"/>
          </a:p>
          <a:p>
            <a:r>
              <a:rPr lang="es-ES" dirty="0"/>
              <a:t/>
            </a:r>
            <a:br>
              <a:rPr lang="es-ES" dirty="0"/>
            </a:br>
            <a:endParaRPr lang="en-US" dirty="0"/>
          </a:p>
          <a:p>
            <a:endParaRPr lang="es-ES" dirty="0"/>
          </a:p>
        </p:txBody>
      </p:sp>
    </p:spTree>
    <p:extLst>
      <p:ext uri="{BB962C8B-B14F-4D97-AF65-F5344CB8AC3E}">
        <p14:creationId xmlns:p14="http://schemas.microsoft.com/office/powerpoint/2010/main" val="74950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switch</a:t>
            </a:r>
            <a:endParaRPr lang="es-ES" dirty="0"/>
          </a:p>
        </p:txBody>
      </p:sp>
      <p:sp>
        <p:nvSpPr>
          <p:cNvPr id="3" name="Marcador de contenido 2"/>
          <p:cNvSpPr>
            <a:spLocks noGrp="1"/>
          </p:cNvSpPr>
          <p:nvPr>
            <p:ph idx="1"/>
          </p:nvPr>
        </p:nvSpPr>
        <p:spPr/>
        <p:txBody>
          <a:bodyPr>
            <a:normAutofit/>
          </a:bodyPr>
          <a:lstStyle/>
          <a:p>
            <a:r>
              <a:rPr lang="es-ES" dirty="0"/>
              <a:t>La sentencia </a:t>
            </a:r>
            <a:r>
              <a:rPr lang="es-ES" b="1" dirty="0" err="1"/>
              <a:t>switch</a:t>
            </a:r>
            <a:r>
              <a:rPr lang="es-ES" dirty="0"/>
              <a:t> es similar a una serie de sentencias </a:t>
            </a:r>
            <a:r>
              <a:rPr lang="es-ES" b="1" dirty="0">
                <a:solidFill>
                  <a:srgbClr val="FF0000"/>
                </a:solidFill>
              </a:rPr>
              <a:t>if</a:t>
            </a:r>
            <a:r>
              <a:rPr lang="es-ES" dirty="0">
                <a:solidFill>
                  <a:srgbClr val="FF0000"/>
                </a:solidFill>
              </a:rPr>
              <a:t> </a:t>
            </a:r>
            <a:r>
              <a:rPr lang="es-ES" dirty="0"/>
              <a:t>anidadas. En muchas ocasiones, es posible que se quiera comparar la misma variable (o expresión) con muchos valores diferentes, y ejecutar una parte de código distinta dependiendo de a qué valor es </a:t>
            </a:r>
            <a:r>
              <a:rPr lang="es-ES" b="1" dirty="0"/>
              <a:t>igual</a:t>
            </a:r>
            <a:r>
              <a:rPr lang="es-ES" dirty="0"/>
              <a:t>. </a:t>
            </a:r>
            <a:endParaRPr lang="es-ES" dirty="0" smtClean="0"/>
          </a:p>
          <a:p>
            <a:endParaRPr lang="en-US" dirty="0"/>
          </a:p>
          <a:p>
            <a:pPr marL="0" indent="0">
              <a:buNone/>
            </a:pPr>
            <a:endParaRPr lang="es-ES" dirty="0"/>
          </a:p>
        </p:txBody>
      </p:sp>
      <p:sp>
        <p:nvSpPr>
          <p:cNvPr id="4" name="Rectángulo 3"/>
          <p:cNvSpPr/>
          <p:nvPr/>
        </p:nvSpPr>
        <p:spPr>
          <a:xfrm>
            <a:off x="680321" y="4530231"/>
            <a:ext cx="6096000" cy="1569660"/>
          </a:xfrm>
          <a:prstGeom prst="rect">
            <a:avLst/>
          </a:prstGeom>
        </p:spPr>
        <p:txBody>
          <a:bodyPr>
            <a:spAutoFit/>
          </a:bodyPr>
          <a:lstStyle/>
          <a:p>
            <a:r>
              <a:rPr lang="en-US" sz="2400" dirty="0"/>
              <a:t>switch ($variable) {</a:t>
            </a:r>
          </a:p>
          <a:p>
            <a:r>
              <a:rPr lang="en-US" sz="2400" dirty="0"/>
              <a:t>    case 0:</a:t>
            </a:r>
          </a:p>
          <a:p>
            <a:r>
              <a:rPr lang="es-ES" sz="2400" dirty="0"/>
              <a:t>	Instrucción a1;</a:t>
            </a:r>
          </a:p>
          <a:p>
            <a:r>
              <a:rPr lang="es-ES" sz="2400" dirty="0"/>
              <a:t>	</a:t>
            </a:r>
            <a:r>
              <a:rPr lang="en-US" sz="2400" dirty="0"/>
              <a:t>break;</a:t>
            </a:r>
          </a:p>
        </p:txBody>
      </p:sp>
      <p:sp>
        <p:nvSpPr>
          <p:cNvPr id="5" name="Rectángulo 4"/>
          <p:cNvSpPr/>
          <p:nvPr/>
        </p:nvSpPr>
        <p:spPr>
          <a:xfrm>
            <a:off x="5773021" y="4530231"/>
            <a:ext cx="6096000" cy="1569660"/>
          </a:xfrm>
          <a:prstGeom prst="rect">
            <a:avLst/>
          </a:prstGeom>
        </p:spPr>
        <p:txBody>
          <a:bodyPr>
            <a:spAutoFit/>
          </a:bodyPr>
          <a:lstStyle/>
          <a:p>
            <a:r>
              <a:rPr lang="en-US" sz="2400" dirty="0"/>
              <a:t>switch ($variable) {</a:t>
            </a:r>
          </a:p>
          <a:p>
            <a:r>
              <a:rPr lang="en-US" sz="2400" dirty="0"/>
              <a:t>    case </a:t>
            </a:r>
            <a:r>
              <a:rPr lang="en-US" sz="2400" dirty="0" smtClean="0"/>
              <a:t>“</a:t>
            </a:r>
            <a:r>
              <a:rPr lang="en-US" sz="2400" dirty="0" err="1" smtClean="0"/>
              <a:t>asdf</a:t>
            </a:r>
            <a:r>
              <a:rPr lang="en-US" sz="2400" dirty="0" smtClean="0"/>
              <a:t>”:</a:t>
            </a:r>
            <a:endParaRPr lang="en-US" sz="2400" dirty="0"/>
          </a:p>
          <a:p>
            <a:r>
              <a:rPr lang="es-ES" sz="2400" dirty="0"/>
              <a:t>	Instrucción a1;</a:t>
            </a:r>
          </a:p>
          <a:p>
            <a:r>
              <a:rPr lang="es-ES" sz="2400" dirty="0"/>
              <a:t>	</a:t>
            </a:r>
            <a:r>
              <a:rPr lang="en-US" sz="2400" dirty="0"/>
              <a:t>break;</a:t>
            </a:r>
          </a:p>
        </p:txBody>
      </p:sp>
      <p:sp>
        <p:nvSpPr>
          <p:cNvPr id="6" name="Rectángulo 5"/>
          <p:cNvSpPr/>
          <p:nvPr/>
        </p:nvSpPr>
        <p:spPr>
          <a:xfrm>
            <a:off x="11417429" y="6456351"/>
            <a:ext cx="774571" cy="369332"/>
          </a:xfrm>
          <a:prstGeom prst="rect">
            <a:avLst/>
          </a:prstGeom>
        </p:spPr>
        <p:txBody>
          <a:bodyPr wrap="none">
            <a:spAutoFit/>
          </a:bodyPr>
          <a:lstStyle/>
          <a:p>
            <a:r>
              <a:rPr lang="es-ES" dirty="0" smtClean="0"/>
              <a:t>3.php</a:t>
            </a:r>
            <a:endParaRPr lang="es-ES" dirty="0"/>
          </a:p>
        </p:txBody>
      </p:sp>
    </p:spTree>
    <p:extLst>
      <p:ext uri="{BB962C8B-B14F-4D97-AF65-F5344CB8AC3E}">
        <p14:creationId xmlns:p14="http://schemas.microsoft.com/office/powerpoint/2010/main" val="84023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Estructuras </a:t>
            </a:r>
            <a:r>
              <a:rPr lang="es-ES" b="1" dirty="0" smtClean="0"/>
              <a:t>repetitivas</a:t>
            </a:r>
            <a:endParaRPr lang="es-ES" dirty="0"/>
          </a:p>
        </p:txBody>
      </p:sp>
      <p:sp>
        <p:nvSpPr>
          <p:cNvPr id="3" name="Marcador de contenido 2"/>
          <p:cNvSpPr>
            <a:spLocks noGrp="1"/>
          </p:cNvSpPr>
          <p:nvPr>
            <p:ph idx="1"/>
          </p:nvPr>
        </p:nvSpPr>
        <p:spPr/>
        <p:txBody>
          <a:bodyPr/>
          <a:lstStyle/>
          <a:p>
            <a:r>
              <a:rPr lang="es-ES" dirty="0"/>
              <a:t>Las estructuras repetitivas (bucles) son aquellas que reiteran una o un grupo de instrucciones "n" veces y dependen de una variable de control del ciclo. Es decir, ejecutan una o varias instrucciones un número de veces definido. Las instrucciones básicas que permiten construir este tipo de estructuras son while, do ... while y </a:t>
            </a:r>
            <a:r>
              <a:rPr lang="es-ES" dirty="0" err="1"/>
              <a:t>for</a:t>
            </a:r>
            <a:r>
              <a:rPr lang="es-ES" dirty="0"/>
              <a:t>.</a:t>
            </a:r>
            <a:endParaRPr lang="en-US" dirty="0"/>
          </a:p>
          <a:p>
            <a:endParaRPr lang="es-ES" dirty="0"/>
          </a:p>
        </p:txBody>
      </p:sp>
    </p:spTree>
    <p:extLst>
      <p:ext uri="{BB962C8B-B14F-4D97-AF65-F5344CB8AC3E}">
        <p14:creationId xmlns:p14="http://schemas.microsoft.com/office/powerpoint/2010/main" val="356163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Introducción PHP</a:t>
            </a:r>
            <a:endParaRPr lang="es-ES" dirty="0"/>
          </a:p>
        </p:txBody>
      </p:sp>
      <p:sp>
        <p:nvSpPr>
          <p:cNvPr id="5" name="Marcador de texto 4"/>
          <p:cNvSpPr>
            <a:spLocks noGrp="1"/>
          </p:cNvSpPr>
          <p:nvPr>
            <p:ph type="body" sz="half" idx="2"/>
          </p:nvPr>
        </p:nvSpPr>
        <p:spPr/>
        <p:txBody>
          <a:bodyPr/>
          <a:lstStyle/>
          <a:p>
            <a:r>
              <a:rPr lang="es-ES" dirty="0" err="1" smtClean="0"/>
              <a:t>BackEnd</a:t>
            </a:r>
            <a:endParaRPr lang="es-ES" dirty="0"/>
          </a:p>
        </p:txBody>
      </p:sp>
    </p:spTree>
    <p:extLst>
      <p:ext uri="{BB962C8B-B14F-4D97-AF65-F5344CB8AC3E}">
        <p14:creationId xmlns:p14="http://schemas.microsoft.com/office/powerpoint/2010/main" val="422566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For</a:t>
            </a:r>
            <a:endParaRPr lang="es-ES" dirty="0"/>
          </a:p>
        </p:txBody>
      </p:sp>
      <p:sp>
        <p:nvSpPr>
          <p:cNvPr id="3" name="Marcador de contenido 2"/>
          <p:cNvSpPr>
            <a:spLocks noGrp="1"/>
          </p:cNvSpPr>
          <p:nvPr>
            <p:ph idx="1"/>
          </p:nvPr>
        </p:nvSpPr>
        <p:spPr/>
        <p:txBody>
          <a:bodyPr>
            <a:normAutofit/>
          </a:bodyPr>
          <a:lstStyle/>
          <a:p>
            <a:r>
              <a:rPr lang="es-ES" dirty="0"/>
              <a:t>La estructura repetitiva </a:t>
            </a:r>
            <a:r>
              <a:rPr lang="es-ES" b="1" dirty="0" err="1"/>
              <a:t>for</a:t>
            </a:r>
            <a:r>
              <a:rPr lang="es-ES" dirty="0"/>
              <a:t> se utiliza generalmente cuando tenemos bien determinada la cantidad de repeticiones a realizar. Se diferencia de las anteriores en que se debe incluir en la propia instrucción una variable de control, la cual se incrementa o </a:t>
            </a:r>
            <a:r>
              <a:rPr lang="es-ES" dirty="0" err="1"/>
              <a:t>decrementa</a:t>
            </a:r>
            <a:r>
              <a:rPr lang="es-ES" dirty="0"/>
              <a:t> de forma automática.</a:t>
            </a:r>
            <a:endParaRPr lang="en-US" dirty="0"/>
          </a:p>
          <a:p>
            <a:pPr marL="0" indent="0">
              <a:buNone/>
            </a:pPr>
            <a:r>
              <a:rPr lang="es-ES" dirty="0"/>
              <a:t> </a:t>
            </a:r>
            <a:endParaRPr lang="en-US" dirty="0"/>
          </a:p>
          <a:p>
            <a:r>
              <a:rPr lang="es-ES" dirty="0"/>
              <a:t>Su estructura es la siguiente:</a:t>
            </a:r>
            <a:endParaRPr lang="en-US" dirty="0"/>
          </a:p>
          <a:p>
            <a:pPr marL="0" indent="0">
              <a:buNone/>
            </a:pPr>
            <a:endParaRPr lang="es-ES" dirty="0"/>
          </a:p>
        </p:txBody>
      </p:sp>
      <p:sp>
        <p:nvSpPr>
          <p:cNvPr id="4" name="Rectángulo 3"/>
          <p:cNvSpPr/>
          <p:nvPr/>
        </p:nvSpPr>
        <p:spPr>
          <a:xfrm>
            <a:off x="2806700" y="5139817"/>
            <a:ext cx="9296399" cy="1592744"/>
          </a:xfrm>
          <a:prstGeom prst="rect">
            <a:avLst/>
          </a:prstGeom>
        </p:spPr>
        <p:txBody>
          <a:bodyPr wrap="square">
            <a:spAutoFit/>
          </a:bodyPr>
          <a:lstStyle/>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&lt;?</a:t>
            </a:r>
            <a:r>
              <a:rPr lang="es-ES" dirty="0" err="1">
                <a:latin typeface="Courier New" panose="02070309020205020404" pitchFamily="49" charset="0"/>
                <a:ea typeface="Calibri" panose="020F0502020204030204" pitchFamily="34" charset="0"/>
                <a:cs typeface="Times New Roman" panose="02020603050405020304" pitchFamily="18" charset="0"/>
              </a:rPr>
              <a:t>php</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err="1">
                <a:solidFill>
                  <a:srgbClr val="FF0000"/>
                </a:solidFill>
                <a:latin typeface="Courier New" panose="02070309020205020404" pitchFamily="49" charset="0"/>
                <a:ea typeface="Calibri" panose="020F0502020204030204" pitchFamily="34" charset="0"/>
                <a:cs typeface="Times New Roman" panose="02020603050405020304" pitchFamily="18" charset="0"/>
              </a:rPr>
              <a:t>for</a:t>
            </a:r>
            <a:r>
              <a:rPr lang="es-ES"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 </a:t>
            </a:r>
            <a:r>
              <a:rPr lang="es-ES" dirty="0">
                <a:latin typeface="Courier New" panose="02070309020205020404" pitchFamily="49" charset="0"/>
                <a:ea typeface="Calibri" panose="020F0502020204030204" pitchFamily="34" charset="0"/>
                <a:cs typeface="Times New Roman" panose="02020603050405020304" pitchFamily="18" charset="0"/>
              </a:rPr>
              <a:t>($variable=</a:t>
            </a:r>
            <a:r>
              <a:rPr lang="es-ES" dirty="0" err="1">
                <a:latin typeface="Courier New" panose="02070309020205020404" pitchFamily="49" charset="0"/>
                <a:ea typeface="Calibri" panose="020F0502020204030204" pitchFamily="34" charset="0"/>
                <a:cs typeface="Times New Roman" panose="02020603050405020304" pitchFamily="18" charset="0"/>
              </a:rPr>
              <a:t>valor_inicial</a:t>
            </a:r>
            <a:r>
              <a:rPr lang="es-ES" dirty="0">
                <a:latin typeface="Courier New" panose="02070309020205020404" pitchFamily="49" charset="0"/>
                <a:ea typeface="Calibri" panose="020F0502020204030204" pitchFamily="34" charset="0"/>
                <a:cs typeface="Times New Roman" panose="02020603050405020304" pitchFamily="18" charset="0"/>
              </a:rPr>
              <a:t>; condición; incremento)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sentencias;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5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While</a:t>
            </a:r>
            <a:endParaRPr lang="es-ES" dirty="0"/>
          </a:p>
        </p:txBody>
      </p:sp>
      <p:sp>
        <p:nvSpPr>
          <p:cNvPr id="3" name="Marcador de contenido 2"/>
          <p:cNvSpPr>
            <a:spLocks noGrp="1"/>
          </p:cNvSpPr>
          <p:nvPr>
            <p:ph idx="1"/>
          </p:nvPr>
        </p:nvSpPr>
        <p:spPr/>
        <p:txBody>
          <a:bodyPr/>
          <a:lstStyle/>
          <a:p>
            <a:r>
              <a:rPr lang="es-ES" dirty="0"/>
              <a:t>La instrucción while ejecuta una porción de programa </a:t>
            </a:r>
            <a:r>
              <a:rPr lang="es-ES" b="1" dirty="0"/>
              <a:t>mientras</a:t>
            </a:r>
            <a:r>
              <a:rPr lang="es-ES" dirty="0"/>
              <a:t> se cumpla una cierta condición</a:t>
            </a:r>
            <a:r>
              <a:rPr lang="es-ES" dirty="0" smtClean="0"/>
              <a:t>.</a:t>
            </a:r>
          </a:p>
          <a:p>
            <a:r>
              <a:rPr lang="es-ES" dirty="0"/>
              <a:t>La condición del while se verifica antes de ingresar al bloque a repetir. Si la misma se verifica falsa la primera vez no se ejecutará el bloque.</a:t>
            </a:r>
            <a:endParaRPr lang="en-US" dirty="0"/>
          </a:p>
          <a:p>
            <a:endParaRPr lang="en-US" dirty="0"/>
          </a:p>
          <a:p>
            <a:endParaRPr lang="es-ES" dirty="0"/>
          </a:p>
        </p:txBody>
      </p:sp>
      <p:sp>
        <p:nvSpPr>
          <p:cNvPr id="4" name="Rectángulo 3"/>
          <p:cNvSpPr/>
          <p:nvPr/>
        </p:nvSpPr>
        <p:spPr>
          <a:xfrm>
            <a:off x="4648200" y="4441107"/>
            <a:ext cx="6096000" cy="1277786"/>
          </a:xfrm>
          <a:prstGeom prst="rect">
            <a:avLst/>
          </a:prstGeom>
        </p:spPr>
        <p:txBody>
          <a:bodyPr>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latin typeface="Courier New" panose="02070309020205020404" pitchFamily="49" charset="0"/>
                <a:ea typeface="Times New Roman" panose="02020603050405020304" pitchFamily="18" charset="0"/>
                <a:cs typeface="Times New Roman" panose="02020603050405020304" pitchFamily="18" charset="0"/>
              </a:rPr>
              <a:t>while (condición)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latin typeface="Courier New" panose="02070309020205020404" pitchFamily="49" charset="0"/>
                <a:ea typeface="Times New Roman" panose="02020603050405020304" pitchFamily="18" charset="0"/>
                <a:cs typeface="Times New Roman" panose="02020603050405020304" pitchFamily="18" charset="0"/>
              </a:rPr>
              <a:t>  [Instrucciones];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167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Do … </a:t>
            </a:r>
            <a:r>
              <a:rPr lang="es-ES" b="1" dirty="0" smtClean="0"/>
              <a:t>While</a:t>
            </a:r>
            <a:endParaRPr lang="es-ES" dirty="0"/>
          </a:p>
        </p:txBody>
      </p:sp>
      <p:sp>
        <p:nvSpPr>
          <p:cNvPr id="3" name="Marcador de contenido 2"/>
          <p:cNvSpPr>
            <a:spLocks noGrp="1"/>
          </p:cNvSpPr>
          <p:nvPr>
            <p:ph idx="1"/>
          </p:nvPr>
        </p:nvSpPr>
        <p:spPr/>
        <p:txBody>
          <a:bodyPr/>
          <a:lstStyle/>
          <a:p>
            <a:r>
              <a:rPr lang="es-ES" dirty="0"/>
              <a:t>Similar al while pero la condición se verifica luego de ejecutarse el bloque repetitivo. Se está garantizado que se ejecuten las instrucciones que contienen, al menos una vez (la verificación de si se tiene que repetir el proceso se realiza al final de la repetición de la estructura.</a:t>
            </a:r>
            <a:endParaRPr lang="en-US" dirty="0"/>
          </a:p>
          <a:p>
            <a:endParaRPr lang="es-ES" dirty="0"/>
          </a:p>
        </p:txBody>
      </p:sp>
      <p:sp>
        <p:nvSpPr>
          <p:cNvPr id="4" name="Rectángulo 3"/>
          <p:cNvSpPr/>
          <p:nvPr/>
        </p:nvSpPr>
        <p:spPr>
          <a:xfrm>
            <a:off x="11417429" y="6456351"/>
            <a:ext cx="774571" cy="369332"/>
          </a:xfrm>
          <a:prstGeom prst="rect">
            <a:avLst/>
          </a:prstGeom>
        </p:spPr>
        <p:txBody>
          <a:bodyPr wrap="none">
            <a:spAutoFit/>
          </a:bodyPr>
          <a:lstStyle/>
          <a:p>
            <a:r>
              <a:rPr lang="es-ES" dirty="0"/>
              <a:t>4</a:t>
            </a:r>
            <a:r>
              <a:rPr lang="es-ES" dirty="0" smtClean="0"/>
              <a:t>.php</a:t>
            </a:r>
            <a:endParaRPr lang="es-ES" dirty="0"/>
          </a:p>
        </p:txBody>
      </p:sp>
    </p:spTree>
    <p:extLst>
      <p:ext uri="{BB962C8B-B14F-4D97-AF65-F5344CB8AC3E}">
        <p14:creationId xmlns:p14="http://schemas.microsoft.com/office/powerpoint/2010/main" val="323681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Foreach</a:t>
            </a:r>
            <a:endParaRPr lang="es-ES" dirty="0"/>
          </a:p>
        </p:txBody>
      </p:sp>
      <p:sp>
        <p:nvSpPr>
          <p:cNvPr id="3" name="Marcador de contenido 2"/>
          <p:cNvSpPr>
            <a:spLocks noGrp="1"/>
          </p:cNvSpPr>
          <p:nvPr>
            <p:ph idx="1"/>
          </p:nvPr>
        </p:nvSpPr>
        <p:spPr/>
        <p:txBody>
          <a:bodyPr/>
          <a:lstStyle/>
          <a:p>
            <a:r>
              <a:rPr lang="es-ES" smtClean="0"/>
              <a:t>Es una estructura de control que proporciona un modo sencillo de iterar sobre arrays. foreach funciona sólo sobre arrays y objetos, y emitirá un error al intentar usarlo con una variable de un tipo diferente de datos o una variable no inicializada. Existen dos sintaxis:</a:t>
            </a:r>
            <a:endParaRPr lang="en-US" smtClean="0"/>
          </a:p>
          <a:p>
            <a:endParaRPr lang="es-ES" dirty="0"/>
          </a:p>
        </p:txBody>
      </p:sp>
      <p:sp>
        <p:nvSpPr>
          <p:cNvPr id="4" name="Rectángulo 3"/>
          <p:cNvSpPr/>
          <p:nvPr/>
        </p:nvSpPr>
        <p:spPr>
          <a:xfrm>
            <a:off x="680321" y="4896453"/>
            <a:ext cx="6096000" cy="425758"/>
          </a:xfrm>
          <a:prstGeom prst="rect">
            <a:avLst/>
          </a:prstGeom>
        </p:spPr>
        <p:txBody>
          <a:bodyPr>
            <a:spAutoFit/>
          </a:bodyPr>
          <a:lstStyle/>
          <a:p>
            <a:pPr>
              <a:lnSpc>
                <a:spcPts val="1295"/>
              </a:lnSpc>
              <a:spcAft>
                <a:spcPts val="0"/>
              </a:spcAft>
            </a:pPr>
            <a:r>
              <a:rPr lang="es-ES" dirty="0" err="1">
                <a:latin typeface="Courier New" panose="02070309020205020404" pitchFamily="49" charset="0"/>
                <a:ea typeface="Calibri" panose="020F0502020204030204" pitchFamily="34" charset="0"/>
                <a:cs typeface="Times New Roman" panose="02020603050405020304" pitchFamily="18" charset="0"/>
              </a:rPr>
              <a:t>foreach</a:t>
            </a: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err="1">
                <a:latin typeface="Courier New" panose="02070309020205020404" pitchFamily="49" charset="0"/>
                <a:ea typeface="Calibri" panose="020F0502020204030204" pitchFamily="34" charset="0"/>
                <a:cs typeface="Times New Roman" panose="02020603050405020304" pitchFamily="18" charset="0"/>
              </a:rPr>
              <a:t>expresión_array</a:t>
            </a:r>
            <a:r>
              <a:rPr lang="es-ES" dirty="0">
                <a:latin typeface="Courier New" panose="02070309020205020404" pitchFamily="49" charset="0"/>
                <a:ea typeface="Calibri" panose="020F0502020204030204" pitchFamily="34" charset="0"/>
                <a:cs typeface="Times New Roman" panose="02020603050405020304" pitchFamily="18" charset="0"/>
              </a:rPr>
              <a:t> as $valor)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smtClean="0">
                <a:latin typeface="Courier New" panose="02070309020205020404" pitchFamily="49" charset="0"/>
                <a:ea typeface="Calibri" panose="020F0502020204030204" pitchFamily="34" charset="0"/>
                <a:cs typeface="Times New Roman" panose="02020603050405020304" pitchFamily="18" charset="0"/>
              </a:rPr>
              <a:t>sentencias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3937000" y="5639954"/>
            <a:ext cx="7251700" cy="425758"/>
          </a:xfrm>
          <a:prstGeom prst="rect">
            <a:avLst/>
          </a:prstGeom>
        </p:spPr>
        <p:txBody>
          <a:bodyPr wrap="square">
            <a:spAutoFit/>
          </a:bodyPr>
          <a:lstStyle/>
          <a:p>
            <a:pPr>
              <a:lnSpc>
                <a:spcPts val="1295"/>
              </a:lnSpc>
              <a:spcAft>
                <a:spcPts val="0"/>
              </a:spcAft>
            </a:pPr>
            <a:r>
              <a:rPr lang="es-ES" dirty="0" err="1">
                <a:latin typeface="Courier New" panose="02070309020205020404" pitchFamily="49" charset="0"/>
                <a:ea typeface="Calibri" panose="020F0502020204030204" pitchFamily="34" charset="0"/>
                <a:cs typeface="Times New Roman" panose="02020603050405020304" pitchFamily="18" charset="0"/>
              </a:rPr>
              <a:t>foreach</a:t>
            </a: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err="1">
                <a:latin typeface="Courier New" panose="02070309020205020404" pitchFamily="49" charset="0"/>
                <a:ea typeface="Calibri" panose="020F0502020204030204" pitchFamily="34" charset="0"/>
                <a:cs typeface="Times New Roman" panose="02020603050405020304" pitchFamily="18" charset="0"/>
              </a:rPr>
              <a:t>expresión_array</a:t>
            </a:r>
            <a:r>
              <a:rPr lang="es-ES" dirty="0">
                <a:latin typeface="Courier New" panose="02070309020205020404" pitchFamily="49" charset="0"/>
                <a:ea typeface="Calibri" panose="020F0502020204030204" pitchFamily="34" charset="0"/>
                <a:cs typeface="Times New Roman" panose="02020603050405020304" pitchFamily="18" charset="0"/>
              </a:rPr>
              <a:t> as $clave =&gt; $valor)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sentencias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2743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Foreach</a:t>
            </a:r>
            <a:endParaRPr lang="es-ES" dirty="0"/>
          </a:p>
        </p:txBody>
      </p:sp>
      <p:sp>
        <p:nvSpPr>
          <p:cNvPr id="3" name="Marcador de contenido 2"/>
          <p:cNvSpPr>
            <a:spLocks noGrp="1"/>
          </p:cNvSpPr>
          <p:nvPr>
            <p:ph idx="1"/>
          </p:nvPr>
        </p:nvSpPr>
        <p:spPr/>
        <p:txBody>
          <a:bodyPr/>
          <a:lstStyle/>
          <a:p>
            <a:endParaRPr lang="es-ES" dirty="0" smtClean="0"/>
          </a:p>
          <a:p>
            <a:endParaRPr lang="es-ES" dirty="0"/>
          </a:p>
          <a:p>
            <a:r>
              <a:rPr lang="es-ES" dirty="0" smtClean="0"/>
              <a:t>La </a:t>
            </a:r>
            <a:r>
              <a:rPr lang="es-ES" dirty="0"/>
              <a:t>primera forma recorre el </a:t>
            </a:r>
            <a:r>
              <a:rPr lang="es-ES" dirty="0" err="1"/>
              <a:t>array</a:t>
            </a:r>
            <a:r>
              <a:rPr lang="es-ES" dirty="0"/>
              <a:t> dado por </a:t>
            </a:r>
            <a:r>
              <a:rPr lang="es-ES" dirty="0" err="1"/>
              <a:t>expresión_array</a:t>
            </a:r>
            <a:r>
              <a:rPr lang="es-ES" dirty="0"/>
              <a:t>. En cada iteración, el valor del elemento actual se asigna a $valor y el puntero interno del </a:t>
            </a:r>
            <a:r>
              <a:rPr lang="es-ES" dirty="0" err="1"/>
              <a:t>array</a:t>
            </a:r>
            <a:r>
              <a:rPr lang="es-ES" dirty="0"/>
              <a:t> avanza una posición (así en la próxima iteración se estará observando el siguiente elemento).</a:t>
            </a:r>
            <a:endParaRPr lang="en-US" dirty="0"/>
          </a:p>
          <a:p>
            <a:endParaRPr lang="es-ES" dirty="0"/>
          </a:p>
        </p:txBody>
      </p:sp>
      <p:sp>
        <p:nvSpPr>
          <p:cNvPr id="4" name="Rectángulo 3"/>
          <p:cNvSpPr/>
          <p:nvPr/>
        </p:nvSpPr>
        <p:spPr>
          <a:xfrm>
            <a:off x="680321" y="2458053"/>
            <a:ext cx="6096000" cy="425758"/>
          </a:xfrm>
          <a:prstGeom prst="rect">
            <a:avLst/>
          </a:prstGeom>
        </p:spPr>
        <p:txBody>
          <a:bodyPr>
            <a:spAutoFit/>
          </a:bodyPr>
          <a:lstStyle/>
          <a:p>
            <a:pPr>
              <a:lnSpc>
                <a:spcPts val="1295"/>
              </a:lnSpc>
              <a:spcAft>
                <a:spcPts val="0"/>
              </a:spcAft>
            </a:pPr>
            <a:r>
              <a:rPr lang="es-ES" dirty="0" err="1">
                <a:latin typeface="Courier New" panose="02070309020205020404" pitchFamily="49" charset="0"/>
                <a:ea typeface="Calibri" panose="020F0502020204030204" pitchFamily="34" charset="0"/>
                <a:cs typeface="Times New Roman" panose="02020603050405020304" pitchFamily="18" charset="0"/>
              </a:rPr>
              <a:t>foreach</a:t>
            </a: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err="1">
                <a:latin typeface="Courier New" panose="02070309020205020404" pitchFamily="49" charset="0"/>
                <a:ea typeface="Calibri" panose="020F0502020204030204" pitchFamily="34" charset="0"/>
                <a:cs typeface="Times New Roman" panose="02020603050405020304" pitchFamily="18" charset="0"/>
              </a:rPr>
              <a:t>expresión_array</a:t>
            </a:r>
            <a:r>
              <a:rPr lang="es-ES" dirty="0">
                <a:latin typeface="Courier New" panose="02070309020205020404" pitchFamily="49" charset="0"/>
                <a:ea typeface="Calibri" panose="020F0502020204030204" pitchFamily="34" charset="0"/>
                <a:cs typeface="Times New Roman" panose="02020603050405020304" pitchFamily="18" charset="0"/>
              </a:rPr>
              <a:t> as $valor)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smtClean="0">
                <a:latin typeface="Courier New" panose="02070309020205020404" pitchFamily="49" charset="0"/>
                <a:ea typeface="Calibri" panose="020F0502020204030204" pitchFamily="34" charset="0"/>
                <a:cs typeface="Times New Roman" panose="02020603050405020304" pitchFamily="18" charset="0"/>
              </a:rPr>
              <a:t>sentencias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7889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Foreach</a:t>
            </a:r>
            <a:endParaRPr lang="es-ES" dirty="0"/>
          </a:p>
        </p:txBody>
      </p:sp>
      <p:sp>
        <p:nvSpPr>
          <p:cNvPr id="3" name="Marcador de contenido 2"/>
          <p:cNvSpPr>
            <a:spLocks noGrp="1"/>
          </p:cNvSpPr>
          <p:nvPr>
            <p:ph idx="1"/>
          </p:nvPr>
        </p:nvSpPr>
        <p:spPr/>
        <p:txBody>
          <a:bodyPr/>
          <a:lstStyle/>
          <a:p>
            <a:endParaRPr lang="es-ES" dirty="0" smtClean="0"/>
          </a:p>
          <a:p>
            <a:endParaRPr lang="es-ES" dirty="0"/>
          </a:p>
          <a:p>
            <a:r>
              <a:rPr lang="es-ES" dirty="0"/>
              <a:t>La segunda forma además asigna la clave del elemento actual a la variable $clave en cada iteración.</a:t>
            </a:r>
            <a:endParaRPr lang="en-US" dirty="0"/>
          </a:p>
          <a:p>
            <a:endParaRPr lang="es-ES" dirty="0"/>
          </a:p>
        </p:txBody>
      </p:sp>
      <p:sp>
        <p:nvSpPr>
          <p:cNvPr id="5" name="Rectángulo 4"/>
          <p:cNvSpPr/>
          <p:nvPr/>
        </p:nvSpPr>
        <p:spPr>
          <a:xfrm>
            <a:off x="680321" y="2528454"/>
            <a:ext cx="7251700" cy="425758"/>
          </a:xfrm>
          <a:prstGeom prst="rect">
            <a:avLst/>
          </a:prstGeom>
        </p:spPr>
        <p:txBody>
          <a:bodyPr wrap="square">
            <a:spAutoFit/>
          </a:bodyPr>
          <a:lstStyle/>
          <a:p>
            <a:pPr>
              <a:lnSpc>
                <a:spcPts val="1295"/>
              </a:lnSpc>
              <a:spcAft>
                <a:spcPts val="0"/>
              </a:spcAft>
            </a:pPr>
            <a:r>
              <a:rPr lang="es-ES" dirty="0" err="1">
                <a:latin typeface="Courier New" panose="02070309020205020404" pitchFamily="49" charset="0"/>
                <a:ea typeface="Calibri" panose="020F0502020204030204" pitchFamily="34" charset="0"/>
                <a:cs typeface="Times New Roman" panose="02020603050405020304" pitchFamily="18" charset="0"/>
              </a:rPr>
              <a:t>foreach</a:t>
            </a:r>
            <a:r>
              <a:rPr lang="es-ES" dirty="0">
                <a:latin typeface="Courier New" panose="02070309020205020404" pitchFamily="49" charset="0"/>
                <a:ea typeface="Calibri" panose="020F0502020204030204" pitchFamily="34" charset="0"/>
                <a:cs typeface="Times New Roman" panose="02020603050405020304" pitchFamily="18" charset="0"/>
              </a:rPr>
              <a:t> (</a:t>
            </a:r>
            <a:r>
              <a:rPr lang="es-ES" dirty="0" err="1">
                <a:latin typeface="Courier New" panose="02070309020205020404" pitchFamily="49" charset="0"/>
                <a:ea typeface="Calibri" panose="020F0502020204030204" pitchFamily="34" charset="0"/>
                <a:cs typeface="Times New Roman" panose="02020603050405020304" pitchFamily="18" charset="0"/>
              </a:rPr>
              <a:t>expresión_array</a:t>
            </a:r>
            <a:r>
              <a:rPr lang="es-ES" dirty="0">
                <a:latin typeface="Courier New" panose="02070309020205020404" pitchFamily="49" charset="0"/>
                <a:ea typeface="Calibri" panose="020F0502020204030204" pitchFamily="34" charset="0"/>
                <a:cs typeface="Times New Roman" panose="02020603050405020304" pitchFamily="18" charset="0"/>
              </a:rPr>
              <a:t> as $clave =&gt; $valor)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0"/>
              </a:spcAft>
            </a:pPr>
            <a:r>
              <a:rPr lang="es-ES" dirty="0">
                <a:latin typeface="Courier New" panose="02070309020205020404" pitchFamily="49" charset="0"/>
                <a:ea typeface="Calibri" panose="020F0502020204030204" pitchFamily="34" charset="0"/>
                <a:cs typeface="Times New Roman" panose="02020603050405020304" pitchFamily="18" charset="0"/>
              </a:rPr>
              <a:t>    sentencias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11417429" y="6456351"/>
            <a:ext cx="774571" cy="369332"/>
          </a:xfrm>
          <a:prstGeom prst="rect">
            <a:avLst/>
          </a:prstGeom>
        </p:spPr>
        <p:txBody>
          <a:bodyPr wrap="none">
            <a:spAutoFit/>
          </a:bodyPr>
          <a:lstStyle/>
          <a:p>
            <a:r>
              <a:rPr lang="es-ES" dirty="0" smtClean="0"/>
              <a:t>5.php</a:t>
            </a:r>
            <a:endParaRPr lang="es-ES" dirty="0"/>
          </a:p>
        </p:txBody>
      </p:sp>
    </p:spTree>
    <p:extLst>
      <p:ext uri="{BB962C8B-B14F-4D97-AF65-F5344CB8AC3E}">
        <p14:creationId xmlns:p14="http://schemas.microsoft.com/office/powerpoint/2010/main" val="2592248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a:t>
            </a:r>
            <a:endParaRPr lang="es-ES" dirty="0"/>
          </a:p>
        </p:txBody>
      </p:sp>
      <p:sp>
        <p:nvSpPr>
          <p:cNvPr id="3" name="Marcador de contenido 2"/>
          <p:cNvSpPr>
            <a:spLocks noGrp="1"/>
          </p:cNvSpPr>
          <p:nvPr>
            <p:ph idx="1"/>
          </p:nvPr>
        </p:nvSpPr>
        <p:spPr/>
        <p:txBody>
          <a:bodyPr/>
          <a:lstStyle/>
          <a:p>
            <a:r>
              <a:rPr lang="es-ES" b="1" dirty="0"/>
              <a:t>Envío de datos de un formulario (controles </a:t>
            </a:r>
            <a:r>
              <a:rPr lang="es-ES" b="1" dirty="0" err="1"/>
              <a:t>text</a:t>
            </a:r>
            <a:r>
              <a:rPr lang="es-ES" b="1" dirty="0"/>
              <a:t> y submit)</a:t>
            </a:r>
            <a:endParaRPr lang="en-US" dirty="0"/>
          </a:p>
          <a:p>
            <a:r>
              <a:rPr lang="es-ES" dirty="0"/>
              <a:t>Para el manejo de formularios se requiere generalmente dos páginas, una que implementa el formulario y otra que procesa los datos cargados en el formulario.</a:t>
            </a:r>
            <a:endParaRPr lang="en-US" dirty="0"/>
          </a:p>
          <a:p>
            <a:endParaRPr lang="es-ES" dirty="0"/>
          </a:p>
        </p:txBody>
      </p:sp>
    </p:spTree>
    <p:extLst>
      <p:ext uri="{BB962C8B-B14F-4D97-AF65-F5344CB8AC3E}">
        <p14:creationId xmlns:p14="http://schemas.microsoft.com/office/powerpoint/2010/main" val="1864456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a:t>
            </a:r>
            <a:endParaRPr lang="es-ES" dirty="0"/>
          </a:p>
        </p:txBody>
      </p:sp>
      <p:pic>
        <p:nvPicPr>
          <p:cNvPr id="5" name="Imagen 4"/>
          <p:cNvPicPr>
            <a:picLocks noChangeAspect="1"/>
          </p:cNvPicPr>
          <p:nvPr/>
        </p:nvPicPr>
        <p:blipFill>
          <a:blip r:embed="rId2"/>
          <a:stretch>
            <a:fillRect/>
          </a:stretch>
        </p:blipFill>
        <p:spPr>
          <a:xfrm>
            <a:off x="680321" y="2716212"/>
            <a:ext cx="7498479" cy="3473167"/>
          </a:xfrm>
          <a:prstGeom prst="rect">
            <a:avLst/>
          </a:prstGeom>
        </p:spPr>
      </p:pic>
    </p:spTree>
    <p:extLst>
      <p:ext uri="{BB962C8B-B14F-4D97-AF65-F5344CB8AC3E}">
        <p14:creationId xmlns:p14="http://schemas.microsoft.com/office/powerpoint/2010/main" val="298188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a:t>
            </a:r>
            <a:endParaRPr lang="es-ES" dirty="0"/>
          </a:p>
        </p:txBody>
      </p:sp>
      <p:sp>
        <p:nvSpPr>
          <p:cNvPr id="3" name="Marcador de contenido 2"/>
          <p:cNvSpPr>
            <a:spLocks noGrp="1"/>
          </p:cNvSpPr>
          <p:nvPr>
            <p:ph idx="1"/>
          </p:nvPr>
        </p:nvSpPr>
        <p:spPr/>
        <p:txBody>
          <a:bodyPr/>
          <a:lstStyle/>
          <a:p>
            <a:r>
              <a:rPr lang="es-ES" dirty="0"/>
              <a:t>La propiedad </a:t>
            </a:r>
            <a:r>
              <a:rPr lang="es-ES" b="1" dirty="0">
                <a:solidFill>
                  <a:srgbClr val="FF0000"/>
                </a:solidFill>
              </a:rPr>
              <a:t>action</a:t>
            </a:r>
            <a:r>
              <a:rPr lang="es-ES" dirty="0">
                <a:solidFill>
                  <a:srgbClr val="FF0000"/>
                </a:solidFill>
              </a:rPr>
              <a:t> </a:t>
            </a:r>
            <a:r>
              <a:rPr lang="es-ES" dirty="0"/>
              <a:t>indica el nombre del archivo que recibirá los datos ingresados por el operador en el formulario y que serán enviados al servidor cuando se presione el botón (</a:t>
            </a:r>
            <a:r>
              <a:rPr lang="es-ES" b="1" dirty="0">
                <a:solidFill>
                  <a:srgbClr val="FF0000"/>
                </a:solidFill>
              </a:rPr>
              <a:t>submit</a:t>
            </a:r>
            <a:r>
              <a:rPr lang="es-ES" dirty="0"/>
              <a:t>). La propiedad </a:t>
            </a:r>
            <a:r>
              <a:rPr lang="es-ES" b="1" dirty="0">
                <a:solidFill>
                  <a:srgbClr val="FF0000"/>
                </a:solidFill>
              </a:rPr>
              <a:t>method</a:t>
            </a:r>
            <a:r>
              <a:rPr lang="es-ES" dirty="0">
                <a:solidFill>
                  <a:srgbClr val="FF0000"/>
                </a:solidFill>
              </a:rPr>
              <a:t> </a:t>
            </a:r>
            <a:r>
              <a:rPr lang="es-ES" dirty="0"/>
              <a:t>indica como se organizan esos datos para enviarlos al servidor, pudiendo ser mediante los métodos </a:t>
            </a:r>
            <a:r>
              <a:rPr lang="es-ES" i="1" dirty="0">
                <a:effectLst>
                  <a:outerShdw blurRad="38100" dist="38100" dir="2700000" algn="tl">
                    <a:srgbClr val="000000">
                      <a:alpha val="43137"/>
                    </a:srgbClr>
                  </a:outerShdw>
                </a:effectLst>
              </a:rPr>
              <a:t>post</a:t>
            </a:r>
            <a:r>
              <a:rPr lang="es-ES" dirty="0">
                <a:effectLst>
                  <a:outerShdw blurRad="38100" dist="38100" dir="2700000" algn="tl">
                    <a:srgbClr val="000000">
                      <a:alpha val="43137"/>
                    </a:srgbClr>
                  </a:outerShdw>
                </a:effectLst>
              </a:rPr>
              <a:t> </a:t>
            </a:r>
            <a:r>
              <a:rPr lang="es-ES" dirty="0"/>
              <a:t>o </a:t>
            </a:r>
            <a:r>
              <a:rPr lang="es-ES" i="1" dirty="0" err="1">
                <a:effectLst>
                  <a:outerShdw blurRad="38100" dist="38100" dir="2700000" algn="tl">
                    <a:srgbClr val="000000">
                      <a:alpha val="43137"/>
                    </a:srgbClr>
                  </a:outerShdw>
                </a:effectLst>
              </a:rPr>
              <a:t>get</a:t>
            </a:r>
            <a:r>
              <a:rPr lang="es-ES" dirty="0">
                <a:effectLst>
                  <a:outerShdw blurRad="38100" dist="38100" dir="2700000" algn="tl">
                    <a:srgbClr val="000000">
                      <a:alpha val="43137"/>
                    </a:srgbClr>
                  </a:outerShdw>
                </a:effectLst>
              </a:rPr>
              <a:t> </a:t>
            </a:r>
            <a:r>
              <a:rPr lang="es-ES" dirty="0"/>
              <a:t>(normalmente los datos de un formulario se envían mediante el método post).</a:t>
            </a:r>
            <a:endParaRPr lang="en-US" dirty="0"/>
          </a:p>
          <a:p>
            <a:endParaRPr lang="es-ES" dirty="0"/>
          </a:p>
        </p:txBody>
      </p:sp>
      <p:pic>
        <p:nvPicPr>
          <p:cNvPr id="6" name="Imagen 5"/>
          <p:cNvPicPr>
            <a:picLocks noChangeAspect="1"/>
          </p:cNvPicPr>
          <p:nvPr/>
        </p:nvPicPr>
        <p:blipFill rotWithShape="1">
          <a:blip r:embed="rId2"/>
          <a:srcRect t="35221" b="52712"/>
          <a:stretch/>
        </p:blipFill>
        <p:spPr>
          <a:xfrm>
            <a:off x="464421" y="4912603"/>
            <a:ext cx="7498479" cy="419100"/>
          </a:xfrm>
          <a:prstGeom prst="rect">
            <a:avLst/>
          </a:prstGeom>
        </p:spPr>
      </p:pic>
      <p:sp>
        <p:nvSpPr>
          <p:cNvPr id="4" name="Rectángulo 3"/>
          <p:cNvSpPr/>
          <p:nvPr/>
        </p:nvSpPr>
        <p:spPr>
          <a:xfrm>
            <a:off x="5892800" y="5624860"/>
            <a:ext cx="6261100" cy="1200329"/>
          </a:xfrm>
          <a:prstGeom prst="rect">
            <a:avLst/>
          </a:prstGeom>
        </p:spPr>
        <p:txBody>
          <a:bodyPr wrap="square">
            <a:spAutoFit/>
          </a:bodyPr>
          <a:lstStyle/>
          <a:p>
            <a:pPr>
              <a:spcAft>
                <a:spcPts val="0"/>
              </a:spcAft>
            </a:pPr>
            <a:r>
              <a:rPr lang="es-ES" dirty="0">
                <a:latin typeface="Times New Roman" panose="02020603050405020304" pitchFamily="18" charset="0"/>
                <a:ea typeface="Calibri" panose="020F0502020204030204" pitchFamily="34" charset="0"/>
                <a:cs typeface="Times New Roman" panose="02020603050405020304" pitchFamily="18" charset="0"/>
              </a:rPr>
              <a:t>La diferencia entre los métodos </a:t>
            </a:r>
            <a:r>
              <a:rPr lang="es-ES" dirty="0" err="1">
                <a:latin typeface="Times New Roman" panose="02020603050405020304" pitchFamily="18" charset="0"/>
                <a:ea typeface="Calibri" panose="020F0502020204030204" pitchFamily="34" charset="0"/>
                <a:cs typeface="Times New Roman" panose="02020603050405020304" pitchFamily="18" charset="0"/>
              </a:rPr>
              <a:t>get</a:t>
            </a:r>
            <a:r>
              <a:rPr lang="es-ES" dirty="0">
                <a:latin typeface="Times New Roman" panose="02020603050405020304" pitchFamily="18" charset="0"/>
                <a:ea typeface="Calibri" panose="020F0502020204030204" pitchFamily="34" charset="0"/>
                <a:cs typeface="Times New Roman" panose="02020603050405020304" pitchFamily="18" charset="0"/>
              </a:rPr>
              <a:t> y post radica en la forma de enviar los datos a la página cuando se pulsa el botón (submit). Mientras que el método GET envía los datos usando la URL, el método POST los envía de forma que no podemos verlos.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013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a:t>
            </a:r>
            <a:endParaRPr lang="es-ES" dirty="0"/>
          </a:p>
        </p:txBody>
      </p:sp>
      <p:sp>
        <p:nvSpPr>
          <p:cNvPr id="5" name="Marcador de contenido 4"/>
          <p:cNvSpPr>
            <a:spLocks noGrp="1"/>
          </p:cNvSpPr>
          <p:nvPr>
            <p:ph idx="1"/>
          </p:nvPr>
        </p:nvSpPr>
        <p:spPr>
          <a:xfrm>
            <a:off x="680321" y="2336873"/>
            <a:ext cx="11156079" cy="3599316"/>
          </a:xfrm>
        </p:spPr>
        <p:txBody>
          <a:bodyPr>
            <a:normAutofit fontScale="62500" lnSpcReduction="20000"/>
          </a:bodyPr>
          <a:lstStyle/>
          <a:p>
            <a:r>
              <a:rPr lang="es-ES" dirty="0"/>
              <a:t>Un resultado usando el método GET sería el siguiente:</a:t>
            </a:r>
            <a:endParaRPr lang="en-US" dirty="0"/>
          </a:p>
          <a:p>
            <a:endParaRPr lang="en-US" dirty="0"/>
          </a:p>
          <a:p>
            <a:r>
              <a:rPr lang="es-ES" dirty="0"/>
              <a:t>http://127.0.0.1/prueba.php?nombre=Pepe&amp;apellido=Perez&amp;email=pepep%40hotmail.com&amp;sexo=Hombre</a:t>
            </a:r>
            <a:endParaRPr lang="en-US" dirty="0"/>
          </a:p>
          <a:p>
            <a:endParaRPr lang="en-US" dirty="0"/>
          </a:p>
          <a:p>
            <a:r>
              <a:rPr lang="es-ES" dirty="0"/>
              <a:t>En esta URL se puede distinguir varias partes: http://127.0.0.1/prueba.php es la dirección web en sí.</a:t>
            </a:r>
            <a:endParaRPr lang="en-US" dirty="0"/>
          </a:p>
          <a:p>
            <a:endParaRPr lang="en-US" dirty="0"/>
          </a:p>
          <a:p>
            <a:r>
              <a:rPr lang="es-ES" dirty="0"/>
              <a:t>El símbolo ? indica dónde empiezan los parámetros que se reciben desde el formulario que ha enviado los datos a la página.</a:t>
            </a:r>
            <a:endParaRPr lang="en-US" dirty="0"/>
          </a:p>
          <a:p>
            <a:endParaRPr lang="en-US" dirty="0"/>
          </a:p>
          <a:p>
            <a:r>
              <a:rPr lang="es-ES" dirty="0"/>
              <a:t>Las parejas dato1=valor1, dato2=valor2, dato3=valor3… reflejan el nombre y el valor de los campos enviados por el formulario.</a:t>
            </a:r>
            <a:endParaRPr lang="en-US" dirty="0"/>
          </a:p>
          <a:p>
            <a:endParaRPr lang="en-US" dirty="0"/>
          </a:p>
          <a:p>
            <a:endParaRPr lang="es-ES" dirty="0"/>
          </a:p>
        </p:txBody>
      </p:sp>
      <p:sp>
        <p:nvSpPr>
          <p:cNvPr id="7" name="Rectángulo 6"/>
          <p:cNvSpPr/>
          <p:nvPr/>
        </p:nvSpPr>
        <p:spPr>
          <a:xfrm>
            <a:off x="6096000" y="5812461"/>
            <a:ext cx="6096000" cy="923330"/>
          </a:xfrm>
          <a:prstGeom prst="rect">
            <a:avLst/>
          </a:prstGeom>
        </p:spPr>
        <p:txBody>
          <a:bodyPr>
            <a:spAutoFit/>
          </a:bodyPr>
          <a:lstStyle/>
          <a:p>
            <a:pPr>
              <a:spcAft>
                <a:spcPts val="0"/>
              </a:spcAft>
            </a:pPr>
            <a:r>
              <a:rPr lang="es-ES" dirty="0">
                <a:latin typeface="Times New Roman" panose="02020603050405020304" pitchFamily="18" charset="0"/>
                <a:ea typeface="Calibri" panose="020F0502020204030204" pitchFamily="34" charset="0"/>
                <a:cs typeface="Times New Roman" panose="02020603050405020304" pitchFamily="18" charset="0"/>
              </a:rPr>
              <a:t>Tener en cuenta que para separar la primera pareja se usa el símbolo ‘?’ y para las restantes el símbolo ‘&amp;’ que representa una concatenación de parámetros enviados.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60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PHP</a:t>
            </a:r>
            <a:endParaRPr lang="es-ES" dirty="0"/>
          </a:p>
        </p:txBody>
      </p:sp>
      <p:sp>
        <p:nvSpPr>
          <p:cNvPr id="3" name="Marcador de contenido 2"/>
          <p:cNvSpPr>
            <a:spLocks noGrp="1"/>
          </p:cNvSpPr>
          <p:nvPr>
            <p:ph idx="1"/>
          </p:nvPr>
        </p:nvSpPr>
        <p:spPr/>
        <p:txBody>
          <a:bodyPr/>
          <a:lstStyle/>
          <a:p>
            <a:r>
              <a:rPr lang="es-ES" dirty="0"/>
              <a:t>PHP (acrónimo de "PHP: </a:t>
            </a:r>
            <a:r>
              <a:rPr lang="es-ES" dirty="0" err="1"/>
              <a:t>Hypertext</a:t>
            </a:r>
            <a:r>
              <a:rPr lang="es-ES" dirty="0"/>
              <a:t> </a:t>
            </a:r>
            <a:r>
              <a:rPr lang="es-ES" dirty="0" err="1"/>
              <a:t>Preprocessor</a:t>
            </a:r>
            <a:r>
              <a:rPr lang="es-ES" dirty="0"/>
              <a:t>") es un lenguaje interpretado de alto nivel embebido en páginas HTML y ejecutado en el servidor, diseñado para el desarrollo de sitios web dinámicos. Llamamos página estática a aquella cuyos contenidos permanecen siempre igual, mientras que llamamos páginas dinámicas a aquellas cuyo contenido puede cambiar con base a los cambios que haya en una base de datos, de búsquedas o datos de los usuarios, etc.</a:t>
            </a:r>
            <a:endParaRPr lang="en-US" dirty="0"/>
          </a:p>
          <a:p>
            <a:endParaRPr lang="es-ES" dirty="0"/>
          </a:p>
        </p:txBody>
      </p:sp>
      <p:pic>
        <p:nvPicPr>
          <p:cNvPr id="7" name="Imagen 6" descr="http://www.murcielagoblanco.com.ar/images/php.png"/>
          <p:cNvPicPr/>
          <p:nvPr/>
        </p:nvPicPr>
        <p:blipFill>
          <a:blip r:embed="rId3">
            <a:extLst>
              <a:ext uri="{28A0092B-C50C-407E-A947-70E740481C1C}">
                <a14:useLocalDpi xmlns:a14="http://schemas.microsoft.com/office/drawing/2010/main" val="0"/>
              </a:ext>
            </a:extLst>
          </a:blip>
          <a:srcRect/>
          <a:stretch>
            <a:fillRect/>
          </a:stretch>
        </p:blipFill>
        <p:spPr bwMode="auto">
          <a:xfrm>
            <a:off x="10437812" y="5716587"/>
            <a:ext cx="1603375" cy="962025"/>
          </a:xfrm>
          <a:prstGeom prst="rect">
            <a:avLst/>
          </a:prstGeom>
          <a:noFill/>
          <a:ln>
            <a:noFill/>
          </a:ln>
        </p:spPr>
      </p:pic>
    </p:spTree>
    <p:extLst>
      <p:ext uri="{BB962C8B-B14F-4D97-AF65-F5344CB8AC3E}">
        <p14:creationId xmlns:p14="http://schemas.microsoft.com/office/powerpoint/2010/main" val="1004104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a:t>
            </a:r>
            <a:endParaRPr lang="es-ES" dirty="0"/>
          </a:p>
        </p:txBody>
      </p:sp>
      <p:sp>
        <p:nvSpPr>
          <p:cNvPr id="5" name="Marcador de contenido 4"/>
          <p:cNvSpPr>
            <a:spLocks noGrp="1"/>
          </p:cNvSpPr>
          <p:nvPr>
            <p:ph idx="1"/>
          </p:nvPr>
        </p:nvSpPr>
        <p:spPr>
          <a:xfrm>
            <a:off x="680321" y="2336873"/>
            <a:ext cx="11156079" cy="3599316"/>
          </a:xfrm>
        </p:spPr>
        <p:txBody>
          <a:bodyPr>
            <a:normAutofit/>
          </a:bodyPr>
          <a:lstStyle/>
          <a:p>
            <a:r>
              <a:rPr lang="es-ES" b="1" dirty="0"/>
              <a:t>Contenido de la </a:t>
            </a:r>
            <a:r>
              <a:rPr lang="es-ES" b="1" dirty="0" err="1" smtClean="0"/>
              <a:t>respuesta.php</a:t>
            </a:r>
            <a:endParaRPr lang="en-US" b="1" dirty="0"/>
          </a:p>
        </p:txBody>
      </p:sp>
      <p:pic>
        <p:nvPicPr>
          <p:cNvPr id="3" name="Imagen 2"/>
          <p:cNvPicPr>
            <a:picLocks noChangeAspect="1"/>
          </p:cNvPicPr>
          <p:nvPr/>
        </p:nvPicPr>
        <p:blipFill>
          <a:blip r:embed="rId2"/>
          <a:stretch>
            <a:fillRect/>
          </a:stretch>
        </p:blipFill>
        <p:spPr>
          <a:xfrm>
            <a:off x="680321" y="2892958"/>
            <a:ext cx="5060079" cy="3545938"/>
          </a:xfrm>
          <a:prstGeom prst="rect">
            <a:avLst/>
          </a:prstGeom>
        </p:spPr>
      </p:pic>
    </p:spTree>
    <p:extLst>
      <p:ext uri="{BB962C8B-B14F-4D97-AF65-F5344CB8AC3E}">
        <p14:creationId xmlns:p14="http://schemas.microsoft.com/office/powerpoint/2010/main" val="2708936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 </a:t>
            </a:r>
            <a:r>
              <a:rPr lang="en-US" b="1" dirty="0"/>
              <a:t>control </a:t>
            </a:r>
            <a:r>
              <a:rPr lang="en-US" b="1" dirty="0" smtClean="0"/>
              <a:t>radio</a:t>
            </a:r>
            <a:endParaRPr lang="es-ES" dirty="0"/>
          </a:p>
        </p:txBody>
      </p:sp>
      <p:sp>
        <p:nvSpPr>
          <p:cNvPr id="3" name="Marcador de contenido 2"/>
          <p:cNvSpPr>
            <a:spLocks noGrp="1"/>
          </p:cNvSpPr>
          <p:nvPr>
            <p:ph idx="1"/>
          </p:nvPr>
        </p:nvSpPr>
        <p:spPr/>
        <p:txBody>
          <a:bodyPr/>
          <a:lstStyle/>
          <a:p>
            <a:r>
              <a:rPr lang="es-ES" dirty="0"/>
              <a:t>Cuando agrupamos un conjunto de controles </a:t>
            </a:r>
            <a:r>
              <a:rPr lang="es-ES" i="1" dirty="0"/>
              <a:t>radio</a:t>
            </a:r>
            <a:r>
              <a:rPr lang="es-ES" dirty="0"/>
              <a:t> solo uno de ellos puede estar </a:t>
            </a:r>
            <a:r>
              <a:rPr lang="es-ES" dirty="0" smtClean="0"/>
              <a:t>seleccionado.</a:t>
            </a:r>
            <a:endParaRPr lang="es-ES" dirty="0"/>
          </a:p>
        </p:txBody>
      </p:sp>
      <p:pic>
        <p:nvPicPr>
          <p:cNvPr id="4" name="Imagen 3"/>
          <p:cNvPicPr>
            <a:picLocks noChangeAspect="1"/>
          </p:cNvPicPr>
          <p:nvPr/>
        </p:nvPicPr>
        <p:blipFill>
          <a:blip r:embed="rId3"/>
          <a:stretch>
            <a:fillRect/>
          </a:stretch>
        </p:blipFill>
        <p:spPr>
          <a:xfrm>
            <a:off x="680321" y="3533771"/>
            <a:ext cx="4581525" cy="2905125"/>
          </a:xfrm>
          <a:prstGeom prst="rect">
            <a:avLst/>
          </a:prstGeom>
        </p:spPr>
      </p:pic>
      <p:pic>
        <p:nvPicPr>
          <p:cNvPr id="5" name="Imagen 4"/>
          <p:cNvPicPr>
            <a:picLocks noChangeAspect="1"/>
          </p:cNvPicPr>
          <p:nvPr/>
        </p:nvPicPr>
        <p:blipFill>
          <a:blip r:embed="rId4"/>
          <a:stretch>
            <a:fillRect/>
          </a:stretch>
        </p:blipFill>
        <p:spPr>
          <a:xfrm>
            <a:off x="5677751" y="3533770"/>
            <a:ext cx="4242252" cy="2905125"/>
          </a:xfrm>
          <a:prstGeom prst="rect">
            <a:avLst/>
          </a:prstGeom>
        </p:spPr>
      </p:pic>
    </p:spTree>
    <p:extLst>
      <p:ext uri="{BB962C8B-B14F-4D97-AF65-F5344CB8AC3E}">
        <p14:creationId xmlns:p14="http://schemas.microsoft.com/office/powerpoint/2010/main" val="393295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 </a:t>
            </a:r>
            <a:r>
              <a:rPr lang="en-US" b="1" dirty="0"/>
              <a:t>control </a:t>
            </a:r>
            <a:r>
              <a:rPr lang="en-US" b="1" dirty="0" smtClean="0"/>
              <a:t>checkbox</a:t>
            </a:r>
            <a:endParaRPr lang="es-ES" dirty="0"/>
          </a:p>
        </p:txBody>
      </p:sp>
      <p:sp>
        <p:nvSpPr>
          <p:cNvPr id="3" name="Marcador de contenido 2"/>
          <p:cNvSpPr>
            <a:spLocks noGrp="1"/>
          </p:cNvSpPr>
          <p:nvPr>
            <p:ph idx="1"/>
          </p:nvPr>
        </p:nvSpPr>
        <p:spPr/>
        <p:txBody>
          <a:bodyPr/>
          <a:lstStyle/>
          <a:p>
            <a:r>
              <a:rPr lang="en-US" dirty="0"/>
              <a:t>El control </a:t>
            </a:r>
            <a:r>
              <a:rPr lang="en-US" i="1" dirty="0"/>
              <a:t>checkbox</a:t>
            </a:r>
            <a:r>
              <a:rPr lang="en-US" dirty="0"/>
              <a:t> </a:t>
            </a:r>
            <a:r>
              <a:rPr lang="en-US" dirty="0" err="1"/>
              <a:t>tiene</a:t>
            </a:r>
            <a:r>
              <a:rPr lang="en-US" dirty="0"/>
              <a:t> dos </a:t>
            </a:r>
            <a:r>
              <a:rPr lang="en-US" dirty="0" err="1"/>
              <a:t>estados</a:t>
            </a:r>
            <a:r>
              <a:rPr lang="en-US" dirty="0"/>
              <a:t>: </a:t>
            </a:r>
            <a:r>
              <a:rPr lang="en-US" dirty="0" err="1"/>
              <a:t>seleccionado</a:t>
            </a:r>
            <a:r>
              <a:rPr lang="en-US" dirty="0"/>
              <a:t> o </a:t>
            </a:r>
            <a:r>
              <a:rPr lang="en-US" dirty="0" smtClean="0"/>
              <a:t>null.</a:t>
            </a:r>
          </a:p>
          <a:p>
            <a:pPr lvl="1"/>
            <a:r>
              <a:rPr lang="es-ES" dirty="0" err="1"/>
              <a:t>isset</a:t>
            </a:r>
            <a:r>
              <a:rPr lang="es-ES" dirty="0"/>
              <a:t> — Determina si una variable está definida y no es NULL</a:t>
            </a:r>
            <a:endParaRPr lang="en-US" dirty="0"/>
          </a:p>
        </p:txBody>
      </p:sp>
      <p:pic>
        <p:nvPicPr>
          <p:cNvPr id="6" name="Imagen 5"/>
          <p:cNvPicPr>
            <a:picLocks noChangeAspect="1"/>
          </p:cNvPicPr>
          <p:nvPr/>
        </p:nvPicPr>
        <p:blipFill>
          <a:blip r:embed="rId3"/>
          <a:stretch>
            <a:fillRect/>
          </a:stretch>
        </p:blipFill>
        <p:spPr>
          <a:xfrm>
            <a:off x="680321" y="3310992"/>
            <a:ext cx="3777379" cy="3058360"/>
          </a:xfrm>
          <a:prstGeom prst="rect">
            <a:avLst/>
          </a:prstGeom>
        </p:spPr>
      </p:pic>
      <p:pic>
        <p:nvPicPr>
          <p:cNvPr id="7" name="Imagen 6"/>
          <p:cNvPicPr>
            <a:picLocks noChangeAspect="1"/>
          </p:cNvPicPr>
          <p:nvPr/>
        </p:nvPicPr>
        <p:blipFill>
          <a:blip r:embed="rId4"/>
          <a:stretch>
            <a:fillRect/>
          </a:stretch>
        </p:blipFill>
        <p:spPr>
          <a:xfrm>
            <a:off x="5487250" y="3310992"/>
            <a:ext cx="4507649" cy="3036402"/>
          </a:xfrm>
          <a:prstGeom prst="rect">
            <a:avLst/>
          </a:prstGeom>
        </p:spPr>
      </p:pic>
    </p:spTree>
    <p:extLst>
      <p:ext uri="{BB962C8B-B14F-4D97-AF65-F5344CB8AC3E}">
        <p14:creationId xmlns:p14="http://schemas.microsoft.com/office/powerpoint/2010/main" val="218189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Manejo de </a:t>
            </a:r>
            <a:r>
              <a:rPr lang="es-ES" b="1" dirty="0" smtClean="0"/>
              <a:t>formularios: </a:t>
            </a:r>
            <a:r>
              <a:rPr lang="en-US" b="1" dirty="0"/>
              <a:t>control </a:t>
            </a:r>
            <a:r>
              <a:rPr lang="en-US" b="1" dirty="0" smtClean="0"/>
              <a:t>select</a:t>
            </a:r>
            <a:endParaRPr lang="es-ES" dirty="0"/>
          </a:p>
        </p:txBody>
      </p:sp>
      <p:pic>
        <p:nvPicPr>
          <p:cNvPr id="4" name="Imagen 3"/>
          <p:cNvPicPr>
            <a:picLocks noChangeAspect="1"/>
          </p:cNvPicPr>
          <p:nvPr/>
        </p:nvPicPr>
        <p:blipFill>
          <a:blip r:embed="rId3"/>
          <a:stretch>
            <a:fillRect/>
          </a:stretch>
        </p:blipFill>
        <p:spPr>
          <a:xfrm>
            <a:off x="680321" y="2849562"/>
            <a:ext cx="3514725" cy="3038475"/>
          </a:xfrm>
          <a:prstGeom prst="rect">
            <a:avLst/>
          </a:prstGeom>
        </p:spPr>
      </p:pic>
      <p:pic>
        <p:nvPicPr>
          <p:cNvPr id="5" name="Imagen 4"/>
          <p:cNvPicPr>
            <a:picLocks noChangeAspect="1"/>
          </p:cNvPicPr>
          <p:nvPr/>
        </p:nvPicPr>
        <p:blipFill>
          <a:blip r:embed="rId4"/>
          <a:stretch>
            <a:fillRect/>
          </a:stretch>
        </p:blipFill>
        <p:spPr>
          <a:xfrm>
            <a:off x="5184775" y="2849562"/>
            <a:ext cx="4286250" cy="3181350"/>
          </a:xfrm>
          <a:prstGeom prst="rect">
            <a:avLst/>
          </a:prstGeom>
        </p:spPr>
      </p:pic>
    </p:spTree>
    <p:extLst>
      <p:ext uri="{BB962C8B-B14F-4D97-AF65-F5344CB8AC3E}">
        <p14:creationId xmlns:p14="http://schemas.microsoft.com/office/powerpoint/2010/main" val="332931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PHP</a:t>
            </a:r>
            <a:endParaRPr lang="es-ES" dirty="0"/>
          </a:p>
        </p:txBody>
      </p:sp>
      <p:pic>
        <p:nvPicPr>
          <p:cNvPr id="1026" name="Imagen 1" descr="https://mdn.mozillademos.org/files/4291/client-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870200"/>
            <a:ext cx="38100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2" descr="http://www.bogotobogo.com/php/images/php1/php_interpre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795" y="2870199"/>
            <a:ext cx="3057525" cy="2219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80321" y="4213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Comunicación dinámica:</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680321" y="643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Rectángulo 6"/>
          <p:cNvSpPr/>
          <p:nvPr/>
        </p:nvSpPr>
        <p:spPr>
          <a:xfrm>
            <a:off x="5526620" y="2157834"/>
            <a:ext cx="2499402" cy="388696"/>
          </a:xfrm>
          <a:prstGeom prst="rect">
            <a:avLst/>
          </a:prstGeom>
        </p:spPr>
        <p:txBody>
          <a:bodyPr wrap="non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Comunicación dinámica: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680321" y="2157834"/>
            <a:ext cx="2345514" cy="388696"/>
          </a:xfrm>
          <a:prstGeom prst="rect">
            <a:avLst/>
          </a:prstGeom>
        </p:spPr>
        <p:txBody>
          <a:bodyPr wrap="non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Comunicación estática: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22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PHP</a:t>
            </a:r>
            <a:endParaRPr lang="es-ES" dirty="0"/>
          </a:p>
        </p:txBody>
      </p:sp>
      <p:sp>
        <p:nvSpPr>
          <p:cNvPr id="3" name="Marcador de contenido 2"/>
          <p:cNvSpPr>
            <a:spLocks noGrp="1"/>
          </p:cNvSpPr>
          <p:nvPr>
            <p:ph idx="1"/>
          </p:nvPr>
        </p:nvSpPr>
        <p:spPr/>
        <p:txBody>
          <a:bodyPr>
            <a:normAutofit/>
          </a:bodyPr>
          <a:lstStyle/>
          <a:p>
            <a:r>
              <a:rPr lang="es-ES" dirty="0"/>
              <a:t>Requiere la combinación de un SO, de un servidor web y de bibliotecas de terceros, todos correctamente funcionando</a:t>
            </a:r>
            <a:r>
              <a:rPr lang="es-ES" dirty="0" smtClean="0"/>
              <a:t>.</a:t>
            </a:r>
          </a:p>
          <a:p>
            <a:endParaRPr lang="es-ES" dirty="0"/>
          </a:p>
          <a:p>
            <a:r>
              <a:rPr lang="es-ES" dirty="0" smtClean="0"/>
              <a:t>El código PHP se </a:t>
            </a:r>
            <a:r>
              <a:rPr lang="es-ES" dirty="0"/>
              <a:t>ejecuta siempre en el </a:t>
            </a:r>
            <a:r>
              <a:rPr lang="es-ES" dirty="0" smtClean="0"/>
              <a:t>servidor</a:t>
            </a:r>
            <a:r>
              <a:rPr lang="es-ES" dirty="0"/>
              <a:t>. Así, al ejecutar </a:t>
            </a:r>
            <a:r>
              <a:rPr lang="es-ES" dirty="0" smtClean="0"/>
              <a:t>un script, </a:t>
            </a:r>
            <a:r>
              <a:rPr lang="es-ES" dirty="0"/>
              <a:t>el cliente recibirá sólo los resultados de la </a:t>
            </a:r>
            <a:r>
              <a:rPr lang="es-ES" dirty="0" smtClean="0"/>
              <a:t>ejecución </a:t>
            </a:r>
            <a:r>
              <a:rPr lang="es-ES" dirty="0"/>
              <a:t>por lo que es imposible para el cliente acceder al </a:t>
            </a:r>
            <a:r>
              <a:rPr lang="es-ES" dirty="0" smtClean="0"/>
              <a:t>código </a:t>
            </a:r>
            <a:r>
              <a:rPr lang="es-ES" dirty="0"/>
              <a:t>que generó la página. </a:t>
            </a:r>
            <a:endParaRPr lang="en-US" dirty="0"/>
          </a:p>
          <a:p>
            <a:endParaRPr lang="es-ES" dirty="0"/>
          </a:p>
        </p:txBody>
      </p:sp>
      <p:pic>
        <p:nvPicPr>
          <p:cNvPr id="5" name="Imagen 4" descr="http://www.murcielagoblanco.com.ar/images/php.png"/>
          <p:cNvPicPr/>
          <p:nvPr/>
        </p:nvPicPr>
        <p:blipFill>
          <a:blip r:embed="rId3">
            <a:extLst>
              <a:ext uri="{28A0092B-C50C-407E-A947-70E740481C1C}">
                <a14:useLocalDpi xmlns:a14="http://schemas.microsoft.com/office/drawing/2010/main" val="0"/>
              </a:ext>
            </a:extLst>
          </a:blip>
          <a:srcRect/>
          <a:stretch>
            <a:fillRect/>
          </a:stretch>
        </p:blipFill>
        <p:spPr bwMode="auto">
          <a:xfrm>
            <a:off x="10437812" y="5716587"/>
            <a:ext cx="1603375" cy="962025"/>
          </a:xfrm>
          <a:prstGeom prst="rect">
            <a:avLst/>
          </a:prstGeom>
          <a:noFill/>
          <a:ln>
            <a:noFill/>
          </a:ln>
        </p:spPr>
      </p:pic>
    </p:spTree>
    <p:extLst>
      <p:ext uri="{BB962C8B-B14F-4D97-AF65-F5344CB8AC3E}">
        <p14:creationId xmlns:p14="http://schemas.microsoft.com/office/powerpoint/2010/main" val="1527439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a:t>
            </a:r>
          </a:p>
        </p:txBody>
      </p:sp>
      <p:sp>
        <p:nvSpPr>
          <p:cNvPr id="3" name="Marcador de contenido 2"/>
          <p:cNvSpPr>
            <a:spLocks noGrp="1"/>
          </p:cNvSpPr>
          <p:nvPr>
            <p:ph idx="1"/>
          </p:nvPr>
        </p:nvSpPr>
        <p:spPr>
          <a:xfrm>
            <a:off x="680321" y="2336872"/>
            <a:ext cx="9613861" cy="3949627"/>
          </a:xfrm>
        </p:spPr>
        <p:txBody>
          <a:bodyPr>
            <a:normAutofit fontScale="77500" lnSpcReduction="20000"/>
          </a:bodyPr>
          <a:lstStyle/>
          <a:p>
            <a:pPr lvl="0"/>
            <a:r>
              <a:rPr lang="es-ES" dirty="0"/>
              <a:t>Tiene un gran parecido en su sintaxis con lenguajes de programación estructurada, como C.</a:t>
            </a:r>
            <a:endParaRPr lang="en-US" dirty="0"/>
          </a:p>
          <a:p>
            <a:pPr lvl="0"/>
            <a:r>
              <a:rPr lang="es-ES" dirty="0"/>
              <a:t>PHP esta publicado bajo la Licencia PHP, la cual lo convierte en software libre.</a:t>
            </a:r>
            <a:endParaRPr lang="en-US" dirty="0"/>
          </a:p>
          <a:p>
            <a:pPr lvl="0"/>
            <a:r>
              <a:rPr lang="es-ES" dirty="0"/>
              <a:t>Los archivos PHP deben estar guardados con la extensión .</a:t>
            </a:r>
            <a:r>
              <a:rPr lang="es-ES" dirty="0" err="1"/>
              <a:t>php</a:t>
            </a:r>
            <a:r>
              <a:rPr lang="es-ES" dirty="0"/>
              <a:t>.</a:t>
            </a:r>
            <a:endParaRPr lang="en-US" dirty="0"/>
          </a:p>
          <a:p>
            <a:pPr lvl="0"/>
            <a:r>
              <a:rPr lang="es-ES" dirty="0"/>
              <a:t>Puede ser desplegado en la mayoría de los servidores web, incluyendo Apache y IIS.</a:t>
            </a:r>
            <a:endParaRPr lang="en-US" dirty="0"/>
          </a:p>
          <a:p>
            <a:pPr lvl="0"/>
            <a:r>
              <a:rPr lang="es-ES" dirty="0"/>
              <a:t>La última versión publicada es la 7.1.3</a:t>
            </a:r>
            <a:endParaRPr lang="en-US" dirty="0"/>
          </a:p>
          <a:p>
            <a:pPr lvl="0"/>
            <a:r>
              <a:rPr lang="es-ES" dirty="0"/>
              <a:t>Permite ser incrustado en HTML, lo cual facilita el desarrollo de sitios web dinámicos.</a:t>
            </a:r>
            <a:endParaRPr lang="en-US" dirty="0"/>
          </a:p>
          <a:p>
            <a:pPr lvl="0"/>
            <a:r>
              <a:rPr lang="es-ES" dirty="0"/>
              <a:t>Permite aplicar técnicas de POO(Programación Orientada a Objetos).</a:t>
            </a:r>
            <a:endParaRPr lang="en-US" dirty="0"/>
          </a:p>
          <a:p>
            <a:pPr lvl="0"/>
            <a:r>
              <a:rPr lang="es-ES" dirty="0"/>
              <a:t>Posee la capacidad para conectares a la mayoría de los motores de base de datos, manipular archivos, utilizar servidores de correos e interactuar con otros lenguajes</a:t>
            </a:r>
            <a:r>
              <a:rPr lang="es-ES" dirty="0" smtClean="0"/>
              <a:t>.</a:t>
            </a:r>
            <a:endParaRPr lang="en-US" dirty="0"/>
          </a:p>
        </p:txBody>
      </p:sp>
      <p:pic>
        <p:nvPicPr>
          <p:cNvPr id="5" name="Imagen 4" descr="http://www.murcielagoblanco.com.ar/images/php.png"/>
          <p:cNvPicPr/>
          <p:nvPr/>
        </p:nvPicPr>
        <p:blipFill>
          <a:blip r:embed="rId3">
            <a:extLst>
              <a:ext uri="{28A0092B-C50C-407E-A947-70E740481C1C}">
                <a14:useLocalDpi xmlns:a14="http://schemas.microsoft.com/office/drawing/2010/main" val="0"/>
              </a:ext>
            </a:extLst>
          </a:blip>
          <a:srcRect/>
          <a:stretch>
            <a:fillRect/>
          </a:stretch>
        </p:blipFill>
        <p:spPr bwMode="auto">
          <a:xfrm>
            <a:off x="10437812" y="5716587"/>
            <a:ext cx="1603375" cy="962025"/>
          </a:xfrm>
          <a:prstGeom prst="rect">
            <a:avLst/>
          </a:prstGeom>
          <a:noFill/>
          <a:ln>
            <a:noFill/>
          </a:ln>
        </p:spPr>
      </p:pic>
    </p:spTree>
    <p:extLst>
      <p:ext uri="{BB962C8B-B14F-4D97-AF65-F5344CB8AC3E}">
        <p14:creationId xmlns:p14="http://schemas.microsoft.com/office/powerpoint/2010/main" val="405399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3300" dirty="0"/>
              <a:t>Requisitos para trabajar con PHP orientado a la web</a:t>
            </a:r>
            <a:r>
              <a:rPr lang="en-US" dirty="0"/>
              <a:t/>
            </a:r>
            <a:br>
              <a:rPr lang="en-US" dirty="0"/>
            </a:br>
            <a:endParaRPr lang="es-ES" dirty="0"/>
          </a:p>
        </p:txBody>
      </p:sp>
      <p:sp>
        <p:nvSpPr>
          <p:cNvPr id="3" name="Marcador de contenido 2"/>
          <p:cNvSpPr>
            <a:spLocks noGrp="1"/>
          </p:cNvSpPr>
          <p:nvPr>
            <p:ph sz="half" idx="2"/>
          </p:nvPr>
        </p:nvSpPr>
        <p:spPr>
          <a:xfrm>
            <a:off x="680322" y="2197100"/>
            <a:ext cx="4698355" cy="3739087"/>
          </a:xfrm>
        </p:spPr>
        <p:txBody>
          <a:bodyPr>
            <a:normAutofit/>
          </a:bodyPr>
          <a:lstStyle/>
          <a:p>
            <a:pPr lvl="0"/>
            <a:r>
              <a:rPr lang="es-ES" dirty="0"/>
              <a:t>Editor de textos</a:t>
            </a:r>
            <a:endParaRPr lang="en-US" dirty="0"/>
          </a:p>
          <a:p>
            <a:pPr lvl="0"/>
            <a:r>
              <a:rPr lang="es-ES" dirty="0"/>
              <a:t>Interprete</a:t>
            </a:r>
            <a:endParaRPr lang="en-US" dirty="0"/>
          </a:p>
          <a:p>
            <a:pPr lvl="0"/>
            <a:r>
              <a:rPr lang="es-ES" dirty="0"/>
              <a:t>Servidor web</a:t>
            </a:r>
            <a:endParaRPr lang="en-US" dirty="0"/>
          </a:p>
          <a:p>
            <a:pPr lvl="0"/>
            <a:r>
              <a:rPr lang="es-ES" dirty="0"/>
              <a:t>Navegador web</a:t>
            </a:r>
            <a:endParaRPr lang="en-US" dirty="0"/>
          </a:p>
          <a:p>
            <a:pPr lvl="0"/>
            <a:r>
              <a:rPr lang="es-ES" dirty="0"/>
              <a:t>Acceso al servidor - Cliente FTP</a:t>
            </a:r>
            <a:endParaRPr lang="en-US" dirty="0"/>
          </a:p>
          <a:p>
            <a:pPr lvl="0"/>
            <a:r>
              <a:rPr lang="es-ES" dirty="0"/>
              <a:t>Base de </a:t>
            </a:r>
            <a:r>
              <a:rPr lang="es-ES" dirty="0" smtClean="0"/>
              <a:t>datos</a:t>
            </a:r>
            <a:endParaRPr lang="en-US" dirty="0"/>
          </a:p>
        </p:txBody>
      </p:sp>
      <p:sp>
        <p:nvSpPr>
          <p:cNvPr id="6" name="Marcador de contenido 5"/>
          <p:cNvSpPr>
            <a:spLocks noGrp="1"/>
          </p:cNvSpPr>
          <p:nvPr>
            <p:ph sz="quarter" idx="4"/>
          </p:nvPr>
        </p:nvSpPr>
        <p:spPr>
          <a:xfrm>
            <a:off x="5594123" y="2197100"/>
            <a:ext cx="6077177" cy="3739087"/>
          </a:xfrm>
        </p:spPr>
        <p:txBody>
          <a:bodyPr>
            <a:normAutofit/>
          </a:bodyPr>
          <a:lstStyle/>
          <a:p>
            <a:pPr marL="0" indent="0">
              <a:buNone/>
            </a:pPr>
            <a:r>
              <a:rPr lang="es-ES" dirty="0"/>
              <a:t>Algunos ejemplos que incorporan </a:t>
            </a:r>
            <a:r>
              <a:rPr lang="es-ES" dirty="0" smtClean="0"/>
              <a:t>Apache, </a:t>
            </a:r>
            <a:r>
              <a:rPr lang="es-ES" dirty="0" err="1" smtClean="0"/>
              <a:t>MySQL</a:t>
            </a:r>
            <a:r>
              <a:rPr lang="es-ES" dirty="0" smtClean="0"/>
              <a:t> y </a:t>
            </a:r>
            <a:r>
              <a:rPr lang="es-ES" dirty="0"/>
              <a:t>soporte al lenguaje PHP, son:</a:t>
            </a:r>
          </a:p>
          <a:p>
            <a:r>
              <a:rPr lang="es-ES" dirty="0" smtClean="0"/>
              <a:t>LAMP </a:t>
            </a:r>
            <a:r>
              <a:rPr lang="es-ES" dirty="0"/>
              <a:t>(Linux).</a:t>
            </a:r>
          </a:p>
          <a:p>
            <a:r>
              <a:rPr lang="es-ES" b="1" dirty="0" smtClean="0">
                <a:effectLst>
                  <a:outerShdw blurRad="38100" dist="38100" dir="2700000" algn="tl">
                    <a:srgbClr val="000000">
                      <a:alpha val="43137"/>
                    </a:srgbClr>
                  </a:outerShdw>
                </a:effectLst>
              </a:rPr>
              <a:t>XAMPP</a:t>
            </a:r>
            <a:r>
              <a:rPr lang="es-ES" dirty="0" smtClean="0">
                <a:effectLst>
                  <a:outerShdw blurRad="38100" dist="38100" dir="2700000" algn="tl">
                    <a:srgbClr val="000000">
                      <a:alpha val="43137"/>
                    </a:srgbClr>
                  </a:outerShdw>
                </a:effectLst>
              </a:rPr>
              <a:t> </a:t>
            </a:r>
            <a:r>
              <a:rPr lang="es-ES" dirty="0"/>
              <a:t>(Windows).</a:t>
            </a:r>
          </a:p>
          <a:p>
            <a:r>
              <a:rPr lang="es-ES" dirty="0" smtClean="0"/>
              <a:t>MAMP </a:t>
            </a:r>
            <a:r>
              <a:rPr lang="es-ES" dirty="0"/>
              <a:t>(</a:t>
            </a:r>
            <a:r>
              <a:rPr lang="es-ES" dirty="0" err="1"/>
              <a:t>MAcOSX</a:t>
            </a:r>
            <a:r>
              <a:rPr lang="es-ES" dirty="0"/>
              <a:t>).</a:t>
            </a:r>
          </a:p>
        </p:txBody>
      </p:sp>
    </p:spTree>
    <p:extLst>
      <p:ext uri="{BB962C8B-B14F-4D97-AF65-F5344CB8AC3E}">
        <p14:creationId xmlns:p14="http://schemas.microsoft.com/office/powerpoint/2010/main" val="132666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r>
            <a:br>
              <a:rPr lang="es-ES" dirty="0"/>
            </a:br>
            <a:r>
              <a:rPr lang="es-ES" b="1" dirty="0"/>
              <a:t>Características del Lenguaje </a:t>
            </a:r>
            <a:r>
              <a:rPr lang="es-ES" dirty="0"/>
              <a:t/>
            </a:r>
            <a:br>
              <a:rPr lang="es-ES" dirty="0"/>
            </a:br>
            <a:endParaRPr lang="es-ES" dirty="0"/>
          </a:p>
        </p:txBody>
      </p:sp>
      <p:sp>
        <p:nvSpPr>
          <p:cNvPr id="7" name="Marcador de contenido 6"/>
          <p:cNvSpPr>
            <a:spLocks noGrp="1"/>
          </p:cNvSpPr>
          <p:nvPr>
            <p:ph idx="1"/>
          </p:nvPr>
        </p:nvSpPr>
        <p:spPr/>
        <p:txBody>
          <a:bodyPr/>
          <a:lstStyle/>
          <a:p>
            <a:r>
              <a:rPr lang="es-ES" dirty="0" smtClean="0"/>
              <a:t>El </a:t>
            </a:r>
            <a:r>
              <a:rPr lang="es-ES" dirty="0"/>
              <a:t>código PHP, está embebido dentro del código HTML, esto significa </a:t>
            </a:r>
            <a:r>
              <a:rPr lang="es-ES" dirty="0" smtClean="0"/>
              <a:t>que el </a:t>
            </a:r>
            <a:r>
              <a:rPr lang="es-ES" dirty="0"/>
              <a:t>intérprete solo ejecuta las instrucciones que están incluidas dentro </a:t>
            </a:r>
            <a:r>
              <a:rPr lang="es-ES" dirty="0" smtClean="0"/>
              <a:t>de las </a:t>
            </a:r>
            <a:r>
              <a:rPr lang="es-ES" dirty="0"/>
              <a:t>etiquetas manejadas por el lenguaje. Todo lo que esté fuera de </a:t>
            </a:r>
            <a:r>
              <a:rPr lang="es-ES" dirty="0" smtClean="0"/>
              <a:t>las etiquetas </a:t>
            </a:r>
            <a:r>
              <a:rPr lang="es-ES" dirty="0"/>
              <a:t>PHP se deja tal como está, </a:t>
            </a:r>
            <a:r>
              <a:rPr lang="es-ES" dirty="0" smtClean="0"/>
              <a:t>mientras </a:t>
            </a:r>
            <a:r>
              <a:rPr lang="es-ES" dirty="0"/>
              <a:t>que el resto se </a:t>
            </a:r>
            <a:r>
              <a:rPr lang="es-ES" dirty="0" smtClean="0"/>
              <a:t>interpreta como </a:t>
            </a:r>
            <a:r>
              <a:rPr lang="es-ES" dirty="0"/>
              <a:t>código.</a:t>
            </a:r>
          </a:p>
        </p:txBody>
      </p:sp>
    </p:spTree>
    <p:extLst>
      <p:ext uri="{BB962C8B-B14F-4D97-AF65-F5344CB8AC3E}">
        <p14:creationId xmlns:p14="http://schemas.microsoft.com/office/powerpoint/2010/main" val="235593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r>
            <a:br>
              <a:rPr lang="es-ES" dirty="0"/>
            </a:br>
            <a:r>
              <a:rPr lang="es-ES" b="1" dirty="0"/>
              <a:t>Características del Lenguaje </a:t>
            </a:r>
            <a:r>
              <a:rPr lang="es-ES" dirty="0"/>
              <a:t/>
            </a:r>
            <a:br>
              <a:rPr lang="es-ES" dirty="0"/>
            </a:br>
            <a:endParaRPr lang="es-ES" dirty="0"/>
          </a:p>
        </p:txBody>
      </p:sp>
      <p:sp>
        <p:nvSpPr>
          <p:cNvPr id="7" name="Marcador de contenido 6"/>
          <p:cNvSpPr>
            <a:spLocks noGrp="1"/>
          </p:cNvSpPr>
          <p:nvPr>
            <p:ph idx="1"/>
          </p:nvPr>
        </p:nvSpPr>
        <p:spPr/>
        <p:txBody>
          <a:bodyPr/>
          <a:lstStyle/>
          <a:p>
            <a:r>
              <a:rPr lang="es-ES" dirty="0"/>
              <a:t>Para agregar un programa PHP dentro de una página HTML debemos por un lado al crear el archivo definirlo con extensión </a:t>
            </a:r>
            <a:r>
              <a:rPr lang="es-ES" dirty="0" err="1"/>
              <a:t>php</a:t>
            </a:r>
            <a:r>
              <a:rPr lang="es-ES" dirty="0"/>
              <a:t> (a diferencia de las páginas estáticas que tienen extensión </a:t>
            </a:r>
            <a:r>
              <a:rPr lang="es-ES" dirty="0" err="1"/>
              <a:t>htm</a:t>
            </a:r>
            <a:r>
              <a:rPr lang="es-ES" dirty="0"/>
              <a:t> o </a:t>
            </a:r>
            <a:r>
              <a:rPr lang="es-ES" dirty="0" err="1"/>
              <a:t>html</a:t>
            </a:r>
            <a:r>
              <a:rPr lang="es-ES" dirty="0"/>
              <a:t>) y dentro del contenido de la página, encerrar el programa entre los símbolos:</a:t>
            </a:r>
            <a:endParaRPr lang="en-US" dirty="0"/>
          </a:p>
          <a:p>
            <a:pPr marL="0" indent="0">
              <a:buNone/>
            </a:pPr>
            <a:r>
              <a:rPr lang="es-ES" b="1" dirty="0" smtClean="0">
                <a:solidFill>
                  <a:srgbClr val="FF0000"/>
                </a:solidFill>
              </a:rPr>
              <a:t>	&lt;?</a:t>
            </a:r>
            <a:r>
              <a:rPr lang="es-ES" b="1" dirty="0" err="1">
                <a:solidFill>
                  <a:srgbClr val="FF0000"/>
                </a:solidFill>
              </a:rPr>
              <a:t>php</a:t>
            </a:r>
            <a:r>
              <a:rPr lang="es-ES" b="1" dirty="0">
                <a:solidFill>
                  <a:srgbClr val="FF0000"/>
                </a:solidFill>
              </a:rPr>
              <a:t> </a:t>
            </a:r>
            <a:r>
              <a:rPr lang="es-ES" dirty="0"/>
              <a:t>[aquí el programa PHP] </a:t>
            </a:r>
            <a:r>
              <a:rPr lang="es-ES" dirty="0">
                <a:solidFill>
                  <a:srgbClr val="FF0000"/>
                </a:solidFill>
              </a:rPr>
              <a:t>?&gt;</a:t>
            </a:r>
            <a:endParaRPr lang="en-US" dirty="0">
              <a:solidFill>
                <a:srgbClr val="FF0000"/>
              </a:solidFill>
            </a:endParaRPr>
          </a:p>
          <a:p>
            <a:pPr marL="0" indent="0">
              <a:buNone/>
            </a:pPr>
            <a:endParaRPr lang="en-US" b="1" dirty="0">
              <a:solidFill>
                <a:srgbClr val="FF0000"/>
              </a:solidFill>
            </a:endParaRPr>
          </a:p>
        </p:txBody>
      </p:sp>
      <p:sp>
        <p:nvSpPr>
          <p:cNvPr id="3" name="Rectángulo 2"/>
          <p:cNvSpPr/>
          <p:nvPr/>
        </p:nvSpPr>
        <p:spPr>
          <a:xfrm>
            <a:off x="5803900" y="5197525"/>
            <a:ext cx="6096000" cy="1477328"/>
          </a:xfrm>
          <a:prstGeom prst="rect">
            <a:avLst/>
          </a:prstGeom>
        </p:spPr>
        <p:txBody>
          <a:bodyPr>
            <a:spAutoFit/>
          </a:bodyPr>
          <a:lstStyle/>
          <a:p>
            <a:r>
              <a:rPr lang="es-ES" dirty="0"/>
              <a:t>Cualquier cosa fuera de un par de etiquetas de apertura y cierre es ignorado por el intérprete de PHP, lo que permite que los ficheros de PHP tengan contenido mixto. Esto hace que PHP pueda ser embebido en documentos HTML para, por ejemplo, crear plantillas. </a:t>
            </a:r>
          </a:p>
        </p:txBody>
      </p:sp>
    </p:spTree>
    <p:extLst>
      <p:ext uri="{BB962C8B-B14F-4D97-AF65-F5344CB8AC3E}">
        <p14:creationId xmlns:p14="http://schemas.microsoft.com/office/powerpoint/2010/main" val="3917630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1882</TotalTime>
  <Words>2222</Words>
  <Application>Microsoft Office PowerPoint</Application>
  <PresentationFormat>Panorámica</PresentationFormat>
  <Paragraphs>308</Paragraphs>
  <Slides>33</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Courier New</vt:lpstr>
      <vt:lpstr>Times New Roman</vt:lpstr>
      <vt:lpstr>Trebuchet MS</vt:lpstr>
      <vt:lpstr>Tw Cen MT</vt:lpstr>
      <vt:lpstr>Circuito</vt:lpstr>
      <vt:lpstr>Herramientas de programación III</vt:lpstr>
      <vt:lpstr>Introducción PHP</vt:lpstr>
      <vt:lpstr>PHP</vt:lpstr>
      <vt:lpstr>PHP</vt:lpstr>
      <vt:lpstr>PHP</vt:lpstr>
      <vt:lpstr>Características</vt:lpstr>
      <vt:lpstr>Requisitos para trabajar con PHP orientado a la web </vt:lpstr>
      <vt:lpstr> Características del Lenguaje  </vt:lpstr>
      <vt:lpstr> Características del Lenguaje  </vt:lpstr>
      <vt:lpstr>Salida de información</vt:lpstr>
      <vt:lpstr>Salida de información</vt:lpstr>
      <vt:lpstr>Comentarios</vt:lpstr>
      <vt:lpstr>Definición de variables</vt:lpstr>
      <vt:lpstr>Operadores</vt:lpstr>
      <vt:lpstr>Operadores de comparación</vt:lpstr>
      <vt:lpstr>Estructura condicional</vt:lpstr>
      <vt:lpstr>Estructura condicional</vt:lpstr>
      <vt:lpstr>switch</vt:lpstr>
      <vt:lpstr>Estructuras repetitivas</vt:lpstr>
      <vt:lpstr>For</vt:lpstr>
      <vt:lpstr>While</vt:lpstr>
      <vt:lpstr>Do … While</vt:lpstr>
      <vt:lpstr>Foreach</vt:lpstr>
      <vt:lpstr>Foreach</vt:lpstr>
      <vt:lpstr>Foreach</vt:lpstr>
      <vt:lpstr>Manejo de formularios</vt:lpstr>
      <vt:lpstr>Manejo de formularios</vt:lpstr>
      <vt:lpstr>Manejo de formularios</vt:lpstr>
      <vt:lpstr>Manejo de formularios</vt:lpstr>
      <vt:lpstr>Manejo de formularios</vt:lpstr>
      <vt:lpstr>Manejo de formularios: control radio</vt:lpstr>
      <vt:lpstr>Manejo de formularios: control checkbox</vt:lpstr>
      <vt:lpstr>Manejo de formularios: control select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39</cp:revision>
  <dcterms:created xsi:type="dcterms:W3CDTF">2020-02-04T11:58:41Z</dcterms:created>
  <dcterms:modified xsi:type="dcterms:W3CDTF">2020-04-21T16:46:40Z</dcterms:modified>
</cp:coreProperties>
</file>