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mysql.com/downloads/connect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Java Database Connectivity</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JDBC - MYSQL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a:t>
            </a:r>
            <a:r>
              <a:rPr lang="es"/>
              <a:t>erform inserts, deletes, and updates: executeUpdate</a:t>
            </a:r>
            <a:endParaRPr/>
          </a:p>
        </p:txBody>
      </p:sp>
      <p:pic>
        <p:nvPicPr>
          <p:cNvPr id="191" name="Shape 191"/>
          <p:cNvPicPr preferRelativeResize="0"/>
          <p:nvPr/>
        </p:nvPicPr>
        <p:blipFill>
          <a:blip r:embed="rId3">
            <a:alphaModFix/>
          </a:blip>
          <a:stretch>
            <a:fillRect/>
          </a:stretch>
        </p:blipFill>
        <p:spPr>
          <a:xfrm>
            <a:off x="1782375" y="1307850"/>
            <a:ext cx="5829300" cy="290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Delete</a:t>
            </a:r>
            <a:endParaRPr/>
          </a:p>
        </p:txBody>
      </p:sp>
      <p:pic>
        <p:nvPicPr>
          <p:cNvPr id="197" name="Shape 197"/>
          <p:cNvPicPr preferRelativeResize="0"/>
          <p:nvPr/>
        </p:nvPicPr>
        <p:blipFill>
          <a:blip r:embed="rId3">
            <a:alphaModFix/>
          </a:blip>
          <a:stretch>
            <a:fillRect/>
          </a:stretch>
        </p:blipFill>
        <p:spPr>
          <a:xfrm>
            <a:off x="1821338" y="1571625"/>
            <a:ext cx="5991225" cy="200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update</a:t>
            </a:r>
            <a:endParaRPr/>
          </a:p>
        </p:txBody>
      </p:sp>
      <p:pic>
        <p:nvPicPr>
          <p:cNvPr id="203" name="Shape 203"/>
          <p:cNvPicPr preferRelativeResize="0"/>
          <p:nvPr/>
        </p:nvPicPr>
        <p:blipFill>
          <a:blip r:embed="rId3">
            <a:alphaModFix/>
          </a:blip>
          <a:stretch>
            <a:fillRect/>
          </a:stretch>
        </p:blipFill>
        <p:spPr>
          <a:xfrm>
            <a:off x="1883250" y="1307850"/>
            <a:ext cx="5867400" cy="280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Select: </a:t>
            </a:r>
            <a:endParaRPr/>
          </a:p>
          <a:p>
            <a:pPr indent="0" lvl="0" marL="0">
              <a:spcBef>
                <a:spcPts val="0"/>
              </a:spcBef>
              <a:spcAft>
                <a:spcPts val="0"/>
              </a:spcAft>
              <a:buNone/>
            </a:pPr>
            <a:r>
              <a:rPr lang="es"/>
              <a:t>executeQuery</a:t>
            </a:r>
            <a:endParaRPr/>
          </a:p>
        </p:txBody>
      </p:sp>
      <p:pic>
        <p:nvPicPr>
          <p:cNvPr id="209" name="Shape 209"/>
          <p:cNvPicPr preferRelativeResize="0"/>
          <p:nvPr/>
        </p:nvPicPr>
        <p:blipFill>
          <a:blip r:embed="rId3">
            <a:alphaModFix/>
          </a:blip>
          <a:stretch>
            <a:fillRect/>
          </a:stretch>
        </p:blipFill>
        <p:spPr>
          <a:xfrm>
            <a:off x="1750025" y="1458175"/>
            <a:ext cx="5715405"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Get data from table</a:t>
            </a:r>
            <a:endParaRPr/>
          </a:p>
        </p:txBody>
      </p:sp>
      <p:pic>
        <p:nvPicPr>
          <p:cNvPr id="215" name="Shape 215"/>
          <p:cNvPicPr preferRelativeResize="0"/>
          <p:nvPr/>
        </p:nvPicPr>
        <p:blipFill>
          <a:blip r:embed="rId3">
            <a:alphaModFix/>
          </a:blip>
          <a:stretch>
            <a:fillRect/>
          </a:stretch>
        </p:blipFill>
        <p:spPr>
          <a:xfrm>
            <a:off x="1759425" y="1681163"/>
            <a:ext cx="6115050" cy="178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Java Database Connectivity</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2400"/>
              <a:t>JDBC provides an interface which allows you to perform SQL operations independently of the instance of the used database. To use JDBC, you require the database specific implementation of the JDBC driver.</a:t>
            </a:r>
            <a:endParaRPr sz="2400"/>
          </a:p>
          <a:p>
            <a:pPr indent="0" lvl="0" marL="0">
              <a:spcBef>
                <a:spcPts val="1600"/>
              </a:spcBef>
              <a:spcAft>
                <a:spcPts val="1600"/>
              </a:spcAft>
              <a:buNone/>
            </a:pPr>
            <a:r>
              <a:t/>
            </a:r>
            <a:endParaRPr/>
          </a:p>
        </p:txBody>
      </p:sp>
      <p:sp>
        <p:nvSpPr>
          <p:cNvPr id="142" name="Shape 142"/>
          <p:cNvSpPr txBox="1"/>
          <p:nvPr/>
        </p:nvSpPr>
        <p:spPr>
          <a:xfrm>
            <a:off x="4161225" y="4229400"/>
            <a:ext cx="4983000" cy="914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s">
                <a:solidFill>
                  <a:srgbClr val="FFFFFF"/>
                </a:solidFill>
              </a:rPr>
              <a:t>Before we start: </a:t>
            </a:r>
            <a:r>
              <a:rPr lang="es" u="sng">
                <a:solidFill>
                  <a:schemeClr val="hlink"/>
                </a:solidFill>
                <a:hlinkClick r:id="rId3"/>
              </a:rPr>
              <a:t>https://dev.mysql.com/downloads/connector/</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Exercise: create example database</a:t>
            </a:r>
            <a:endParaRPr/>
          </a:p>
        </p:txBody>
      </p:sp>
      <p:sp>
        <p:nvSpPr>
          <p:cNvPr id="148" name="Shape 1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CREATE TABLE `students` (</a:t>
            </a:r>
            <a:endParaRPr/>
          </a:p>
          <a:p>
            <a:pPr indent="0" lvl="0" marL="0">
              <a:spcBef>
                <a:spcPts val="1600"/>
              </a:spcBef>
              <a:spcAft>
                <a:spcPts val="0"/>
              </a:spcAft>
              <a:buNone/>
            </a:pPr>
            <a:r>
              <a:rPr lang="es"/>
              <a:t>  `id` varchar(7) NOT NULL,</a:t>
            </a:r>
            <a:endParaRPr/>
          </a:p>
          <a:p>
            <a:pPr indent="0" lvl="0" marL="0">
              <a:spcBef>
                <a:spcPts val="1600"/>
              </a:spcBef>
              <a:spcAft>
                <a:spcPts val="0"/>
              </a:spcAft>
              <a:buNone/>
            </a:pPr>
            <a:r>
              <a:rPr lang="es"/>
              <a:t>  `name` varchar(20) NOT NULL,</a:t>
            </a:r>
            <a:endParaRPr/>
          </a:p>
          <a:p>
            <a:pPr indent="0" lvl="0" marL="0">
              <a:spcBef>
                <a:spcPts val="1600"/>
              </a:spcBef>
              <a:spcAft>
                <a:spcPts val="0"/>
              </a:spcAft>
              <a:buNone/>
            </a:pPr>
            <a:r>
              <a:rPr lang="es"/>
              <a:t>  `lastname` varchar(20) NOT NULL,</a:t>
            </a:r>
            <a:endParaRPr/>
          </a:p>
          <a:p>
            <a:pPr indent="0" lvl="0" marL="0">
              <a:spcBef>
                <a:spcPts val="1600"/>
              </a:spcBef>
              <a:spcAft>
                <a:spcPts val="0"/>
              </a:spcAft>
              <a:buNone/>
            </a:pPr>
            <a:r>
              <a:rPr lang="es"/>
              <a:t>  `age` int(11) NOT NULL</a:t>
            </a:r>
            <a:endParaRPr/>
          </a:p>
          <a:p>
            <a:pPr indent="0" lvl="0" marL="0">
              <a:spcBef>
                <a:spcPts val="1600"/>
              </a:spcBef>
              <a:spcAft>
                <a:spcPts val="0"/>
              </a:spcAft>
              <a:buNone/>
            </a:pPr>
            <a:r>
              <a:rPr lang="es"/>
              <a:t>)</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Adding jar to the classpath</a:t>
            </a:r>
            <a:endParaRPr/>
          </a:p>
        </p:txBody>
      </p:sp>
      <p:pic>
        <p:nvPicPr>
          <p:cNvPr id="154" name="Shape 154"/>
          <p:cNvPicPr preferRelativeResize="0"/>
          <p:nvPr/>
        </p:nvPicPr>
        <p:blipFill>
          <a:blip r:embed="rId3">
            <a:alphaModFix/>
          </a:blip>
          <a:stretch>
            <a:fillRect/>
          </a:stretch>
        </p:blipFill>
        <p:spPr>
          <a:xfrm>
            <a:off x="2185738" y="1307850"/>
            <a:ext cx="4772532"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Adding jar to the classpath</a:t>
            </a:r>
            <a:endParaRPr/>
          </a:p>
        </p:txBody>
      </p:sp>
      <p:pic>
        <p:nvPicPr>
          <p:cNvPr id="160" name="Shape 160"/>
          <p:cNvPicPr preferRelativeResize="0"/>
          <p:nvPr/>
        </p:nvPicPr>
        <p:blipFill>
          <a:blip r:embed="rId3">
            <a:alphaModFix/>
          </a:blip>
          <a:stretch>
            <a:fillRect/>
          </a:stretch>
        </p:blipFill>
        <p:spPr>
          <a:xfrm>
            <a:off x="1324438" y="1307850"/>
            <a:ext cx="6495122"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Adding jar to the classpath</a:t>
            </a:r>
            <a:endParaRPr/>
          </a:p>
        </p:txBody>
      </p:sp>
      <p:pic>
        <p:nvPicPr>
          <p:cNvPr id="166" name="Shape 166"/>
          <p:cNvPicPr preferRelativeResize="0"/>
          <p:nvPr/>
        </p:nvPicPr>
        <p:blipFill>
          <a:blip r:embed="rId3">
            <a:alphaModFix/>
          </a:blip>
          <a:stretch>
            <a:fillRect/>
          </a:stretch>
        </p:blipFill>
        <p:spPr>
          <a:xfrm>
            <a:off x="3224213" y="1307850"/>
            <a:ext cx="2695575" cy="147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Design</a:t>
            </a:r>
            <a:endParaRPr/>
          </a:p>
        </p:txBody>
      </p:sp>
      <p:pic>
        <p:nvPicPr>
          <p:cNvPr id="172" name="Shape 172"/>
          <p:cNvPicPr preferRelativeResize="0"/>
          <p:nvPr/>
        </p:nvPicPr>
        <p:blipFill>
          <a:blip r:embed="rId3">
            <a:alphaModFix/>
          </a:blip>
          <a:stretch>
            <a:fillRect/>
          </a:stretch>
        </p:blipFill>
        <p:spPr>
          <a:xfrm>
            <a:off x="1414463" y="1647775"/>
            <a:ext cx="6315075" cy="232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class student</a:t>
            </a:r>
            <a:endParaRPr/>
          </a:p>
        </p:txBody>
      </p:sp>
      <p:pic>
        <p:nvPicPr>
          <p:cNvPr id="178" name="Shape 178"/>
          <p:cNvPicPr preferRelativeResize="0"/>
          <p:nvPr/>
        </p:nvPicPr>
        <p:blipFill>
          <a:blip r:embed="rId3">
            <a:alphaModFix/>
          </a:blip>
          <a:stretch>
            <a:fillRect/>
          </a:stretch>
        </p:blipFill>
        <p:spPr>
          <a:xfrm>
            <a:off x="1297500" y="1862075"/>
            <a:ext cx="5486400" cy="247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connect to the MySQL database</a:t>
            </a:r>
            <a:endParaRPr/>
          </a:p>
        </p:txBody>
      </p:sp>
      <p:pic>
        <p:nvPicPr>
          <p:cNvPr id="184" name="Shape 184"/>
          <p:cNvPicPr preferRelativeResize="0"/>
          <p:nvPr/>
        </p:nvPicPr>
        <p:blipFill>
          <a:blip r:embed="rId3">
            <a:alphaModFix/>
          </a:blip>
          <a:stretch>
            <a:fillRect/>
          </a:stretch>
        </p:blipFill>
        <p:spPr>
          <a:xfrm>
            <a:off x="143475" y="1690075"/>
            <a:ext cx="4024675" cy="1763350"/>
          </a:xfrm>
          <a:prstGeom prst="rect">
            <a:avLst/>
          </a:prstGeom>
          <a:noFill/>
          <a:ln>
            <a:noFill/>
          </a:ln>
        </p:spPr>
      </p:pic>
      <p:pic>
        <p:nvPicPr>
          <p:cNvPr id="185" name="Shape 185"/>
          <p:cNvPicPr preferRelativeResize="0"/>
          <p:nvPr/>
        </p:nvPicPr>
        <p:blipFill>
          <a:blip r:embed="rId4">
            <a:alphaModFix/>
          </a:blip>
          <a:stretch>
            <a:fillRect/>
          </a:stretch>
        </p:blipFill>
        <p:spPr>
          <a:xfrm>
            <a:off x="4412200" y="2527099"/>
            <a:ext cx="4168625" cy="196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