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73" r:id="rId7"/>
    <p:sldId id="323" r:id="rId8"/>
    <p:sldId id="302" r:id="rId9"/>
    <p:sldId id="259" r:id="rId10"/>
    <p:sldId id="324" r:id="rId11"/>
    <p:sldId id="362"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19" r:id="rId33"/>
    <p:sldId id="385" r:id="rId34"/>
    <p:sldId id="355" r:id="rId35"/>
    <p:sldId id="356" r:id="rId36"/>
    <p:sldId id="381"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E8348-C747-4E3C-A039-FC8951A33AF0}" v="21" dt="2020-06-18T15:16:43.100"/>
    <p1510:client id="{45DAC7FA-35A3-433A-B1DD-BD527FEE6E7D}" v="47" dt="2020-06-18T20:43:30.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0" autoAdjust="0"/>
    <p:restoredTop sz="69660" autoAdjust="0"/>
  </p:normalViewPr>
  <p:slideViewPr>
    <p:cSldViewPr snapToGrid="0">
      <p:cViewPr varScale="1">
        <p:scale>
          <a:sx n="88" d="100"/>
          <a:sy n="88" d="100"/>
        </p:scale>
        <p:origin x="1410" y="90"/>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a:latin typeface="+mn-lt"/>
                <a:cs typeface="Segoe UI" panose="020B0502040204020203" pitchFamily="34" charset="0"/>
              </a:rPr>
              <a:t>August 2019</a:t>
            </a:r>
            <a:endParaRPr lang="en-US" sz="950" dirty="0">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6/18/2020 4:41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1200" dirty="0"/>
          </a:p>
          <a:p>
            <a:r>
              <a:rPr lang="en-US" sz="120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Detroit, Michigan, is a national healthcare provider with a network of affiliate hospitals and doctor’s offices located throughout North America. These locations continue to grow through acquisition.  The nature of their business requires a high level of security of personal health information (PHI) of patients, and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500 workstations within their environment with a number of healthcare practice applications, insurance applications, and business applications. Contoso is currently supporting existing data centers in Detroit, MI and Dallas, Texas with VMware for the server control plane and a partial deployment of Citrix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PHI or PII being located on a local device through use of a virtual desktop infrastructure.</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24x7x365, so any infrastructure should be designed with high availability and scalability in mind.</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Windows Virtual Desktop</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0624"/>
          </a:xfrm>
        </p:spPr>
        <p:txBody>
          <a:bodyPr/>
          <a:lstStyle/>
          <a:p>
            <a:r>
              <a:rPr lang="en-US" sz="3600" dirty="0"/>
              <a:t>Contoso has made a substantial capital investment in their current data centers that they do not want to decommission. How can the infrastructure be architected to support the current data centers?</a:t>
            </a:r>
          </a:p>
          <a:p>
            <a:r>
              <a:rPr lang="en-US" sz="3600" dirty="0"/>
              <a:t>The CTO at Contoso does not want to invest in new workstations and mobile devices to support the standardized desktop image. Can these devices support the new image?</a:t>
            </a:r>
          </a:p>
          <a:p>
            <a:pPr>
              <a:spcBef>
                <a:spcPts val="2400"/>
              </a:spcBef>
            </a:pPr>
            <a:endParaRPr lang="en-US" sz="3600" dirty="0"/>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4893647"/>
          </a:xfrm>
        </p:spPr>
        <p:txBody>
          <a:bodyPr/>
          <a:lstStyle/>
          <a:p>
            <a:r>
              <a:rPr lang="en-US" sz="3600" dirty="0"/>
              <a:t>The CISO at Contoso needs to be convinced that data will not be exposed. How would Microsoft handle data protection?</a:t>
            </a:r>
          </a:p>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CA53D5DB-8DD9-40E9-AC76-D6B7D4BBF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586118C0-7D75-4231-AC41-A66655108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sp>
        <p:nvSpPr>
          <p:cNvPr id="2" name="Title 1"/>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multi-user workspace</a:t>
            </a:r>
          </a:p>
          <a:p>
            <a:r>
              <a:rPr lang="en-US" sz="2800" dirty="0"/>
              <a:t>VHD image of existing workspace</a:t>
            </a:r>
          </a:p>
          <a:p>
            <a:r>
              <a:rPr lang="en-US" sz="2800" dirty="0"/>
              <a:t>Application delivery through the current VMware and Citrix environment</a:t>
            </a:r>
          </a:p>
        </p:txBody>
      </p:sp>
      <p:sp>
        <p:nvSpPr>
          <p:cNvPr id="2" name="Title 1"/>
          <p:cNvSpPr>
            <a:spLocks noGrp="1"/>
          </p:cNvSpPr>
          <p:nvPr>
            <p:ph type="title"/>
          </p:nvPr>
        </p:nvSpPr>
        <p:spPr/>
        <p:txBody>
          <a:bodyPr/>
          <a:lstStyle/>
          <a:p>
            <a:r>
              <a:rPr lang="en-US" dirty="0"/>
              <a:t>Common scenarios</a:t>
            </a:r>
          </a:p>
        </p:txBody>
      </p:sp>
      <p:pic>
        <p:nvPicPr>
          <p:cNvPr id="4" name="Picture 3">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Windows Virtual Desktop</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Windows Virtual Desktop</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5601533"/>
          </a:xfrm>
        </p:spPr>
        <p:txBody>
          <a:bodyPr/>
          <a:lstStyle/>
          <a:p>
            <a:r>
              <a:rPr lang="en-US" sz="2800" dirty="0"/>
              <a:t>ISO 27001 and HIPAA requirements</a:t>
            </a:r>
          </a:p>
          <a:p>
            <a:pPr lvl="1"/>
            <a:r>
              <a:rPr lang="en-US" sz="2000" dirty="0"/>
              <a:t>Azure Security Center Standard Tier and Azure Policy initiatives for HIPAA and ISO 27001 controls</a:t>
            </a:r>
          </a:p>
          <a:p>
            <a:r>
              <a:rPr lang="en-US" sz="2800" dirty="0"/>
              <a:t>Monitoring and alerting</a:t>
            </a:r>
          </a:p>
          <a:p>
            <a:pPr lvl="1"/>
            <a:r>
              <a:rPr lang="en-US" sz="2000" dirty="0"/>
              <a:t>Azure Monitor agents installed on all Azure and on-premises virtual machines</a:t>
            </a:r>
          </a:p>
          <a:p>
            <a:r>
              <a:rPr lang="en-US" sz="2800" dirty="0"/>
              <a:t>Data encryption</a:t>
            </a:r>
          </a:p>
          <a:p>
            <a:pPr lvl="1"/>
            <a:r>
              <a:rPr lang="en-US" sz="2000" dirty="0"/>
              <a:t>All data in-transit will be sent across an encrypted SSL connection. Data at-rest will be encrypted in Azure file storage</a:t>
            </a:r>
          </a:p>
          <a:p>
            <a:r>
              <a:rPr lang="en-US" sz="2800" dirty="0"/>
              <a:t>Identity and access management</a:t>
            </a:r>
          </a:p>
          <a:p>
            <a:pPr lvl="1"/>
            <a:r>
              <a:rPr lang="en-US" sz="2000" dirty="0"/>
              <a:t>Azure Active Directory service with Azure AD Connect hash synchronization to on-premises Active Directory domain</a:t>
            </a:r>
          </a:p>
          <a:p>
            <a:r>
              <a:rPr lang="en-US" sz="2800" dirty="0"/>
              <a:t>Secure and Centralize file storage</a:t>
            </a:r>
          </a:p>
          <a:p>
            <a:pPr lvl="1"/>
            <a:r>
              <a:rPr lang="en-US" sz="2000" dirty="0"/>
              <a:t>Azure files will be used as the centralized file storage and share.  File access will be controlled through Azure Active Directory roles</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93304"/>
            <a:ext cx="10956251" cy="6340197"/>
          </a:xfrm>
        </p:spPr>
        <p:txBody>
          <a:bodyPr/>
          <a:lstStyle/>
          <a:p>
            <a:r>
              <a:rPr lang="en-US" sz="3200" dirty="0"/>
              <a:t>Regions and Resource Groups</a:t>
            </a:r>
          </a:p>
          <a:p>
            <a:pPr lvl="1"/>
            <a:r>
              <a:rPr lang="en-US" sz="2000" dirty="0"/>
              <a:t>Central US or North Central US to decrease latency to Detroit and/or Dallas</a:t>
            </a:r>
          </a:p>
          <a:p>
            <a:pPr lvl="1"/>
            <a:r>
              <a:rPr lang="en-US" sz="2000" dirty="0"/>
              <a:t>Single resource group for the Window Virtual Desktop infrastructure</a:t>
            </a:r>
          </a:p>
          <a:p>
            <a:r>
              <a:rPr lang="en-US" sz="3200" dirty="0"/>
              <a:t>Virtual Network</a:t>
            </a:r>
          </a:p>
          <a:p>
            <a:pPr lvl="1"/>
            <a:r>
              <a:rPr lang="en-US" sz="1800" dirty="0"/>
              <a:t>Three peered VNETs: Virtual desktop host pool network, VPN to on-premises network, and Bastion host network</a:t>
            </a:r>
          </a:p>
          <a:p>
            <a:pPr lvl="1"/>
            <a:r>
              <a:rPr lang="en-US" sz="1800" dirty="0"/>
              <a:t>Load balancer will be used in front of the host pool virtual machines to decrease the public IP attack surface</a:t>
            </a:r>
          </a:p>
          <a:p>
            <a:r>
              <a:rPr lang="en-US" sz="3200" dirty="0"/>
              <a:t>Azure to on-premises network</a:t>
            </a:r>
          </a:p>
          <a:p>
            <a:pPr lvl="1"/>
            <a:r>
              <a:rPr lang="en-US" sz="1800" dirty="0"/>
              <a:t>Minimum requirement is Azure Firewall with Site-to-Site VPN</a:t>
            </a:r>
          </a:p>
          <a:p>
            <a:pPr lvl="1"/>
            <a:r>
              <a:rPr lang="en-US" sz="1800" dirty="0"/>
              <a:t>Ideal solution would be ExpressRoute to one or both data centers</a:t>
            </a:r>
          </a:p>
          <a:p>
            <a:r>
              <a:rPr lang="en-US" sz="3200" dirty="0"/>
              <a:t>Monitoring and alerting</a:t>
            </a:r>
          </a:p>
          <a:p>
            <a:pPr lvl="1"/>
            <a:r>
              <a:rPr lang="en-US" sz="1800" dirty="0"/>
              <a:t>Azure Monitor, Azure Log Analytics, and Advance Threat Protection</a:t>
            </a:r>
          </a:p>
          <a:p>
            <a:pPr lvl="1"/>
            <a:r>
              <a:rPr lang="en-US" sz="1800" dirty="0"/>
              <a:t>Network Watcher</a:t>
            </a:r>
          </a:p>
          <a:p>
            <a:pPr lvl="1"/>
            <a:r>
              <a:rPr lang="en-US" sz="1800" dirty="0"/>
              <a:t>Azure Security Center</a:t>
            </a:r>
          </a:p>
          <a:p>
            <a:endParaRPr lang="en-US" sz="1800" dirty="0"/>
          </a:p>
          <a:p>
            <a:endParaRPr lang="en-US" sz="24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3991862"/>
          </a:xfrm>
        </p:spPr>
        <p:txBody>
          <a:bodyPr/>
          <a:lstStyle/>
          <a:p>
            <a:r>
              <a:rPr lang="en-US" sz="2800" dirty="0"/>
              <a:t>New Windows 10 multi-user workspace with Office 365 </a:t>
            </a:r>
            <a:r>
              <a:rPr lang="en-US" sz="2800" dirty="0" err="1"/>
              <a:t>ProPlus</a:t>
            </a:r>
            <a:endParaRPr lang="en-US" sz="2800" dirty="0"/>
          </a:p>
          <a:p>
            <a:r>
              <a:rPr lang="en-US" sz="2800" dirty="0"/>
              <a:t>VHD image of existing workspace with current applications</a:t>
            </a:r>
          </a:p>
          <a:p>
            <a:r>
              <a:rPr lang="en-US" sz="2800" dirty="0"/>
              <a:t>Application delivery through current Citrix app marketplace</a:t>
            </a:r>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
        <p:nvSpPr>
          <p:cNvPr id="2" name="Title 1"/>
          <p:cNvSpPr>
            <a:spLocks noGrp="1"/>
          </p:cNvSpPr>
          <p:nvPr>
            <p:ph type="title"/>
          </p:nvPr>
        </p:nvSpPr>
        <p:spPr/>
        <p:txBody>
          <a:bodyPr/>
          <a:lstStyle/>
          <a:p>
            <a:r>
              <a:rPr lang="en-US" sz="4800" dirty="0"/>
              <a:t>Windows Desktop image</a:t>
            </a:r>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2725811"/>
          </a:xfrm>
        </p:spPr>
        <p:txBody>
          <a:bodyPr/>
          <a:lstStyle/>
          <a:p>
            <a:r>
              <a:rPr lang="en-US" sz="2800" dirty="0"/>
              <a:t>Define the number of con-current sessions – </a:t>
            </a:r>
          </a:p>
          <a:p>
            <a:pPr lvl="1"/>
            <a:r>
              <a:rPr lang="en-US" sz="2000" dirty="0"/>
              <a:t>500 users</a:t>
            </a:r>
            <a:endParaRPr lang="en-US" sz="1232" dirty="0"/>
          </a:p>
          <a:p>
            <a:r>
              <a:rPr lang="en-US" sz="2800" dirty="0"/>
              <a:t>Create virtual machine availability set – </a:t>
            </a:r>
          </a:p>
          <a:p>
            <a:pPr lvl="1"/>
            <a:r>
              <a:rPr lang="en-US" sz="2000" dirty="0"/>
              <a:t>2 DS4s v3 virtual machines </a:t>
            </a:r>
          </a:p>
          <a:p>
            <a:pPr lvl="1"/>
            <a:r>
              <a:rPr lang="en-US" sz="2000" dirty="0"/>
              <a:t>scaling to an additional 29 virtual machines</a:t>
            </a:r>
          </a:p>
          <a:p>
            <a:endParaRPr lang="en-US" dirty="0"/>
          </a:p>
        </p:txBody>
      </p:sp>
      <p:sp>
        <p:nvSpPr>
          <p:cNvPr id="2" name="Title 1"/>
          <p:cNvSpPr>
            <a:spLocks noGrp="1"/>
          </p:cNvSpPr>
          <p:nvPr>
            <p:ph type="title"/>
          </p:nvPr>
        </p:nvSpPr>
        <p:spPr/>
        <p:txBody>
          <a:bodyPr/>
          <a:lstStyle/>
          <a:p>
            <a:r>
              <a:rPr lang="en-US" sz="4800" dirty="0"/>
              <a:t>Windows Virtual Desktop host pool</a:t>
            </a:r>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5" name="Picture 4">
            <a:extLst>
              <a:ext uri="{FF2B5EF4-FFF2-40B4-BE49-F238E27FC236}">
                <a16:creationId xmlns:a16="http://schemas.microsoft.com/office/drawing/2014/main" id="{8863C94C-E1E8-4CDC-B724-1580DA261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78" y="1189176"/>
            <a:ext cx="7945244" cy="4993074"/>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Detroit, MI</a:t>
            </a:r>
          </a:p>
          <a:p>
            <a:pPr lvl="1"/>
            <a:r>
              <a:rPr lang="en-US" sz="2800" dirty="0"/>
              <a:t>Network of affiliate hospitals and doctor’s offices throughout North America. Growth through acquisition</a:t>
            </a:r>
          </a:p>
          <a:p>
            <a:pPr lvl="1"/>
            <a:r>
              <a:rPr lang="en-US" sz="2800" dirty="0"/>
              <a:t>500 workstations currently supported</a:t>
            </a:r>
          </a:p>
          <a:p>
            <a:pPr lvl="1"/>
            <a:r>
              <a:rPr lang="en-US" sz="2800" dirty="0"/>
              <a:t>Data centers located in Detroit, MI and Dallas, TX</a:t>
            </a:r>
          </a:p>
          <a:p>
            <a:pPr lvl="0"/>
            <a:r>
              <a:rPr lang="en-US" sz="2800" dirty="0">
                <a:latin typeface="+mn-lt"/>
              </a:rPr>
              <a:t>Current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496889"/>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Contoso Healthcare CTO </a:t>
            </a:r>
          </a:p>
          <a:p>
            <a:r>
              <a:rPr lang="en-US" sz="2800" dirty="0"/>
              <a:t>Understands the value of the cloud for availability and scalability</a:t>
            </a:r>
          </a:p>
          <a:p>
            <a:r>
              <a:rPr lang="en-US" sz="2800" dirty="0"/>
              <a:t>Focus on standardization of desktop images</a:t>
            </a:r>
          </a:p>
          <a:p>
            <a:r>
              <a:rPr lang="en-US" sz="2800" dirty="0"/>
              <a:t>Wants to avoid the need to manage desktops at individual locations</a:t>
            </a:r>
          </a:p>
          <a:p>
            <a:r>
              <a:rPr lang="en-US" sz="2800" dirty="0"/>
              <a:t>Interested in minimizing additional capital investments and maximizing current infrastructure</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Contoso Healthcare CISO</a:t>
            </a:r>
          </a:p>
          <a:p>
            <a:r>
              <a:rPr lang="en-US" sz="2800" dirty="0"/>
              <a:t>Wants to avoid data exposure of PHI and PII</a:t>
            </a:r>
          </a:p>
          <a:p>
            <a:r>
              <a:rPr lang="en-US" sz="2800" dirty="0"/>
              <a:t>Focus on securing data and resources</a:t>
            </a:r>
          </a:p>
          <a:p>
            <a:r>
              <a:rPr lang="en-US" sz="2800" dirty="0"/>
              <a:t>Concerned with potential data loss due to device theft</a:t>
            </a:r>
          </a:p>
          <a:p>
            <a:pPr lvl="1"/>
            <a:endParaRPr lang="en-US" sz="16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764381"/>
          </a:xfrm>
        </p:spPr>
        <p:txBody>
          <a:bodyPr/>
          <a:lstStyle/>
          <a:p>
            <a:r>
              <a:rPr lang="en-US" sz="3200" dirty="0">
                <a:solidFill>
                  <a:schemeClr val="tx1"/>
                </a:solidFill>
              </a:rPr>
              <a:t>Increased need for mobile devices to access patient health records</a:t>
            </a:r>
          </a:p>
          <a:p>
            <a:endParaRPr lang="en-US" sz="3200" dirty="0">
              <a:solidFill>
                <a:schemeClr val="tx1"/>
              </a:solidFill>
            </a:endParaRPr>
          </a:p>
          <a:p>
            <a:r>
              <a:rPr lang="en-US" sz="3200" dirty="0">
                <a:solidFill>
                  <a:schemeClr val="tx1"/>
                </a:solidFill>
              </a:rPr>
              <a:t>Device theft could cause data exposure</a:t>
            </a:r>
          </a:p>
          <a:p>
            <a:endParaRPr lang="en-US" sz="3200" dirty="0">
              <a:solidFill>
                <a:schemeClr val="tx1"/>
              </a:solidFill>
            </a:endParaRPr>
          </a:p>
          <a:p>
            <a:r>
              <a:rPr lang="en-US" sz="3200" dirty="0">
                <a:solidFill>
                  <a:schemeClr val="tx1"/>
                </a:solidFill>
              </a:rPr>
              <a:t>Minimize data stored on local devices to mitigate PHI or PII exposure</a:t>
            </a:r>
          </a:p>
          <a:p>
            <a:endParaRPr lang="en-US" sz="3200" dirty="0">
              <a:solidFill>
                <a:schemeClr val="tx1"/>
              </a:solidFill>
            </a:endParaRPr>
          </a:p>
          <a:p>
            <a:r>
              <a:rPr lang="en-US" sz="3200" dirty="0">
                <a:solidFill>
                  <a:schemeClr val="tx1"/>
                </a:solidFill>
              </a:rPr>
              <a:t>Ability to log and audit activity to identify potential threats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24x7x365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3767185"/>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infrastructure for application access and delivery</a:t>
            </a:r>
          </a:p>
          <a:p>
            <a:pPr>
              <a:spcBef>
                <a:spcPts val="1800"/>
              </a:spcBef>
            </a:pPr>
            <a:endParaRPr lang="en-US" sz="3200" dirty="0"/>
          </a:p>
          <a:p>
            <a:pPr>
              <a:spcBef>
                <a:spcPts val="1800"/>
              </a:spcBef>
            </a:pPr>
            <a:r>
              <a:rPr lang="en-US" sz="3200" dirty="0"/>
              <a:t>Create a standardized desktop image for users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2536</Words>
  <Application>Microsoft Office PowerPoint</Application>
  <PresentationFormat>Widescreen</PresentationFormat>
  <Paragraphs>292</Paragraphs>
  <Slides>34</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Windows Virtual Desktop</vt:lpstr>
      <vt:lpstr>Windows Virtual Desktop</vt:lpstr>
      <vt:lpstr>Abstract and learning objectives</vt:lpstr>
      <vt:lpstr>Step 1: Review the customer case study</vt:lpstr>
      <vt:lpstr>Customer situation </vt:lpstr>
      <vt:lpstr>Customer situation</vt:lpstr>
      <vt:lpstr>Customer Needs—Security</vt:lpstr>
      <vt:lpstr>Customer Needs—Availability and Scalability</vt:lpstr>
      <vt:lpstr>Customer Needs—Deployment Acceleration</vt:lpstr>
      <vt:lpstr>Customer objections </vt:lpstr>
      <vt:lpstr>Customer objections </vt:lpstr>
      <vt:lpstr>Common scenarios</vt:lpstr>
      <vt:lpstr>Common scenarios</vt:lpstr>
      <vt:lpstr>Common scenarios</vt:lpstr>
      <vt:lpstr>Common scenarios</vt:lpstr>
      <vt:lpstr>Common scenarios</vt:lpstr>
      <vt:lpstr>Step 2: Design the solution</vt:lpstr>
      <vt:lpstr>Step 3: Present the solution</vt:lpstr>
      <vt:lpstr>Wrap-up</vt:lpstr>
      <vt:lpstr>Windows Virtual Desktop</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vt:lpstr>
      <vt:lpstr>Preferred objections handling </vt:lpstr>
      <vt:lpstr>Preferred objections handling </vt:lpstr>
      <vt:lpstr>Preferred objections handling </vt:lpstr>
      <vt:lpstr>Preferred objections handling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2020-06-18T20:43:30Z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