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1"/>
  </p:notesMasterIdLst>
  <p:sldIdLst>
    <p:sldId id="300" r:id="rId6"/>
    <p:sldId id="373" r:id="rId7"/>
    <p:sldId id="323" r:id="rId8"/>
    <p:sldId id="302" r:id="rId9"/>
    <p:sldId id="259" r:id="rId10"/>
    <p:sldId id="324" r:id="rId11"/>
    <p:sldId id="362" r:id="rId12"/>
    <p:sldId id="387" r:id="rId13"/>
    <p:sldId id="363" r:id="rId14"/>
    <p:sldId id="366" r:id="rId15"/>
    <p:sldId id="305" r:id="rId16"/>
    <p:sldId id="351" r:id="rId17"/>
    <p:sldId id="360" r:id="rId18"/>
    <p:sldId id="382" r:id="rId19"/>
    <p:sldId id="332" r:id="rId20"/>
    <p:sldId id="333" r:id="rId21"/>
    <p:sldId id="361" r:id="rId22"/>
    <p:sldId id="320" r:id="rId23"/>
    <p:sldId id="322" r:id="rId24"/>
    <p:sldId id="321" r:id="rId25"/>
    <p:sldId id="374" r:id="rId26"/>
    <p:sldId id="317" r:id="rId27"/>
    <p:sldId id="316" r:id="rId28"/>
    <p:sldId id="383" r:id="rId29"/>
    <p:sldId id="375" r:id="rId30"/>
    <p:sldId id="377" r:id="rId31"/>
    <p:sldId id="376" r:id="rId32"/>
    <p:sldId id="386" r:id="rId33"/>
    <p:sldId id="319" r:id="rId34"/>
    <p:sldId id="385" r:id="rId35"/>
    <p:sldId id="355" r:id="rId36"/>
    <p:sldId id="356" r:id="rId37"/>
    <p:sldId id="381" r:id="rId38"/>
    <p:sldId id="384"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2" autoAdjust="0"/>
    <p:restoredTop sz="48414" autoAdjust="0"/>
  </p:normalViewPr>
  <p:slideViewPr>
    <p:cSldViewPr snapToGrid="0">
      <p:cViewPr varScale="1">
        <p:scale>
          <a:sx n="55" d="100"/>
          <a:sy n="55" d="100"/>
        </p:scale>
        <p:origin x="2484" y="66"/>
      </p:cViewPr>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August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 Legacy app</a:t>
            </a:r>
          </a:p>
        </p:txBody>
      </p:sp>
      <p:sp>
        <p:nvSpPr>
          <p:cNvPr id="4" name="Slide Number Placeholder 3"/>
          <p:cNvSpPr>
            <a:spLocks noGrp="1"/>
          </p:cNvSpPr>
          <p:nvPr>
            <p:ph type="sldNum" sz="quarter" idx="5"/>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446545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75205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27514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026886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567213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4175340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cloud app sec, </a:t>
            </a:r>
            <a:r>
              <a:rPr lang="en-US" dirty="0" err="1"/>
              <a:t>sentinal</a:t>
            </a:r>
            <a:r>
              <a:rPr lang="en-US" dirty="0"/>
              <a:t> , ATP</a:t>
            </a: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839677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608391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managed image, use VHD as alternate, app delivery through </a:t>
            </a:r>
            <a:r>
              <a:rPr lang="en-US" dirty="0" err="1"/>
              <a:t>wvd</a:t>
            </a:r>
            <a:r>
              <a:rPr lang="en-US" dirty="0"/>
              <a:t>, </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449361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to 250 users per 25 VMs</a:t>
            </a:r>
          </a:p>
          <a:p>
            <a:r>
              <a:rPr lang="en-US" dirty="0"/>
              <a:t>Call out workload scaling general guidelines/user personas </a:t>
            </a:r>
          </a:p>
          <a:p>
            <a:r>
              <a:rPr lang="en-US" dirty="0"/>
              <a:t>Published desktops (clinical) or published apps (non-clinical)? </a:t>
            </a:r>
          </a:p>
          <a:p>
            <a:r>
              <a:rPr lang="en-US" dirty="0"/>
              <a:t>Initial workload for non-clinical users (single host pool)</a:t>
            </a: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968351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based on new icons </a:t>
            </a:r>
          </a:p>
          <a:p>
            <a:r>
              <a:rPr lang="en-US" dirty="0"/>
              <a:t>Both sites should connect to Azure</a:t>
            </a:r>
          </a:p>
          <a:p>
            <a:r>
              <a:rPr lang="en-US" dirty="0"/>
              <a:t>More emphasis on peering</a:t>
            </a:r>
          </a:p>
          <a:p>
            <a:r>
              <a:rPr lang="en-US" dirty="0"/>
              <a:t>Need WVD control plane</a:t>
            </a: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1525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Focus more on WVD native solution, then talk about how Citrix &amp; VMWare changes the solution. (note that Citrix &amp; VMWare brings shorter time to solution)</a:t>
            </a:r>
          </a:p>
          <a:p>
            <a:r>
              <a:rPr lang="en-US" sz="1200" b="1" kern="1200" dirty="0">
                <a:solidFill>
                  <a:schemeClr val="tx1"/>
                </a:solidFill>
                <a:effectLst/>
                <a:latin typeface="+mn-lt"/>
                <a:ea typeface="+mn-ea"/>
                <a:cs typeface="+mn-cs"/>
              </a:rPr>
              <a:t>Move this obj to the end</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Segway to AMP </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Add non-windows OS scenario to this objection (macs and thin clients)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40414405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Note that Cloud App Security requires additional license</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Callout </a:t>
            </a:r>
            <a:r>
              <a:rPr lang="en-US" sz="1200" b="1" kern="1200" dirty="0" err="1">
                <a:solidFill>
                  <a:schemeClr val="tx1"/>
                </a:solidFill>
                <a:effectLst/>
                <a:latin typeface="+mn-lt"/>
                <a:ea typeface="+mn-ea"/>
                <a:cs typeface="+mn-cs"/>
              </a:rPr>
              <a:t>Sentinal</a:t>
            </a:r>
            <a:r>
              <a:rPr lang="en-US" sz="1200" b="1" kern="1200" dirty="0">
                <a:solidFill>
                  <a:schemeClr val="tx1"/>
                </a:solidFill>
                <a:effectLst/>
                <a:latin typeface="+mn-lt"/>
                <a:ea typeface="+mn-ea"/>
                <a:cs typeface="+mn-cs"/>
              </a:rPr>
              <a:t>, Defender ATP, Security Center</a:t>
            </a:r>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067831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the Whiteboard Design Session (WDS), you will work in groups to design a Windows Virtual Desktop solution using Microsoft 365 and Azure technologies. </a:t>
            </a:r>
          </a:p>
          <a:p>
            <a:endParaRPr lang="en-US" sz="1200" dirty="0"/>
          </a:p>
          <a:p>
            <a:r>
              <a:rPr lang="en-US" sz="1200" dirty="0"/>
              <a:t>Your solution will consider the necessary Microsoft 365 subscription required for Windows 10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Windows Virtual Desktop solution utilizing Azure virtual machines with availability and scalability to handle 24x7 operations without performance degradation.</a:t>
            </a:r>
          </a:p>
          <a:p>
            <a:endParaRPr lang="en-US" sz="1200" dirty="0"/>
          </a:p>
          <a:p>
            <a:r>
              <a:rPr lang="en-US" sz="1200" dirty="0"/>
              <a:t>At the end of the whiteboard design session, you will be better able to design a solution that leverages Microsoft 365 and Azure technologies together to build a secure and robust Windows Virtual Desktop infrastructure.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205639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Sentinal</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3477549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8/7/2020 1:26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Contoso Healthcare, headquartered in Los Angeles, California, is a national healthcare provider with a network of affiliate hospitals and doctor’s offices located throughout North America. These locations continue to grow through acquisition.  The nature of their business requires a high level of security of personal identifiable information (PII) for their employees.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Contoso currently has approximately 250 workstations within their environment with business applications for non-clinical users from the Developer, Finance, and Knowledge departments. Contoso is currently supporting existing data centers in California and Northern Virginia with VMware for the server control plane and a partial deployment of Citrix virtual desktop infrastructure.</a:t>
            </a:r>
          </a:p>
          <a:p>
            <a:endParaRPr lang="en-US" dirty="0"/>
          </a:p>
          <a:p>
            <a:r>
              <a:rPr lang="en-US" dirty="0"/>
              <a:t>*** Move to California, CCPA (CA </a:t>
            </a:r>
            <a:r>
              <a:rPr lang="en-US" dirty="0" err="1"/>
              <a:t>equiv</a:t>
            </a:r>
            <a:r>
              <a:rPr lang="en-US" dirty="0"/>
              <a:t> of GDPR)</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business of healthcare has become more reliant on mobile devices to access patient health records, which has created a concern over theft and data exposure. Contoso would like to eliminate the possibility of any PII being located on a local device through use of a virtual desktop infrastructure.</a:t>
            </a:r>
          </a:p>
          <a:p>
            <a:endParaRPr lang="en-US" sz="1200" b="0" i="0" kern="1200" dirty="0">
              <a:solidFill>
                <a:schemeClr val="tx1"/>
              </a:solidFill>
              <a:effectLst/>
              <a:latin typeface="+mn-lt"/>
              <a:ea typeface="+mn-ea"/>
              <a:cs typeface="+mn-cs"/>
            </a:endParaRPr>
          </a:p>
          <a:p>
            <a:r>
              <a:rPr lang="en-IE" dirty="0"/>
              <a:t>Since Contoso Healthcare is headquartered in California, they are required to comply to the California Personal Protection Act, which is very similar to GDPR requirements.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2801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Being a healthcare provider, Contoso has a requirement for applications to be accessible 24x7, so any infrastructure should be designed with high availability and scalability in mind.</a:t>
            </a:r>
          </a:p>
          <a:p>
            <a:endParaRPr lang="en-US" sz="1200" b="0" i="0" kern="1200" dirty="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628956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Windows Virtual Desktop</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Trainer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653582"/>
          </a:xfrm>
        </p:spPr>
        <p:txBody>
          <a:bodyPr/>
          <a:lstStyle/>
          <a:p>
            <a:pPr>
              <a:spcBef>
                <a:spcPts val="1800"/>
              </a:spcBef>
            </a:pPr>
            <a:r>
              <a:rPr lang="en-US" sz="3200" dirty="0"/>
              <a:t>Eliminate the need to update and manage local devices</a:t>
            </a:r>
          </a:p>
          <a:p>
            <a:pPr>
              <a:spcBef>
                <a:spcPts val="1800"/>
              </a:spcBef>
            </a:pPr>
            <a:endParaRPr lang="en-US" sz="3200" dirty="0"/>
          </a:p>
          <a:p>
            <a:pPr>
              <a:spcBef>
                <a:spcPts val="1800"/>
              </a:spcBef>
            </a:pPr>
            <a:r>
              <a:rPr lang="en-US" sz="3200" dirty="0"/>
              <a:t>Utilize the current VMware and Citrix virtual desktop infrastructure for the control plane for application access and delivery</a:t>
            </a:r>
          </a:p>
          <a:p>
            <a:pPr>
              <a:spcBef>
                <a:spcPts val="1800"/>
              </a:spcBef>
            </a:pPr>
            <a:endParaRPr lang="en-US" sz="3200" dirty="0"/>
          </a:p>
          <a:p>
            <a:pPr>
              <a:spcBef>
                <a:spcPts val="1800"/>
              </a:spcBef>
            </a:pPr>
            <a:r>
              <a:rPr lang="en-US" sz="3200" dirty="0"/>
              <a:t>Create a standardized desktop image for users to access Microsoft 365 and legacy on-premises applications</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Needs—Deployment Acceleration</a:t>
            </a:r>
          </a:p>
        </p:txBody>
      </p:sp>
    </p:spTree>
    <p:extLst>
      <p:ext uri="{BB962C8B-B14F-4D97-AF65-F5344CB8AC3E}">
        <p14:creationId xmlns:p14="http://schemas.microsoft.com/office/powerpoint/2010/main" val="21195451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6284797"/>
          </a:xfrm>
        </p:spPr>
        <p:txBody>
          <a:bodyPr/>
          <a:lstStyle/>
          <a:p>
            <a:r>
              <a:rPr lang="en-US" sz="3600" dirty="0"/>
              <a:t>The CTO at Contoso does not want to invest in new workstations and mobile devices to support the standardized desktop image. This includes non-OS, Macs, Android, and thin clients.  Can these devices support the new image?</a:t>
            </a:r>
          </a:p>
          <a:p>
            <a:pPr>
              <a:spcBef>
                <a:spcPts val="2400"/>
              </a:spcBef>
            </a:pPr>
            <a:r>
              <a:rPr lang="en-US" sz="3600" dirty="0"/>
              <a:t>Contoso has made a substantial capital investment in their current data centers that they do not want to decommission. How can the infrastructure be architected to utilize the current Citrix virtual desktop infrastructure and control plane?</a:t>
            </a:r>
          </a:p>
          <a:p>
            <a:pPr>
              <a:spcBef>
                <a:spcPts val="2400"/>
              </a:spcBef>
            </a:pPr>
            <a:endParaRPr lang="en-US" sz="3600" dirty="0"/>
          </a:p>
        </p:txBody>
      </p:sp>
      <p:sp>
        <p:nvSpPr>
          <p:cNvPr id="2" name="Title 1"/>
          <p:cNvSpPr>
            <a:spLocks noGrp="1"/>
          </p:cNvSpPr>
          <p:nvPr>
            <p:ph type="title"/>
          </p:nvPr>
        </p:nvSpPr>
        <p:spPr/>
        <p:txBody>
          <a:bodyPr/>
          <a:lstStyle/>
          <a:p>
            <a:r>
              <a:rPr lang="en-US" dirty="0"/>
              <a:t>Customer objections</a:t>
            </a:r>
            <a:br>
              <a:rPr lang="en-US" dirty="0"/>
            </a:br>
            <a:endParaRPr lang="en-US" dirty="0"/>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4893647"/>
          </a:xfrm>
        </p:spPr>
        <p:txBody>
          <a:bodyPr/>
          <a:lstStyle/>
          <a:p>
            <a:r>
              <a:rPr lang="en-US" sz="3600" dirty="0"/>
              <a:t>The CISO at Contoso needs to be convinced that data will not be exposed. How would Microsoft handle data protection?</a:t>
            </a:r>
          </a:p>
          <a:p>
            <a:r>
              <a:rPr lang="en-US" sz="3600" dirty="0"/>
              <a:t>Contoso must be able to log and audit all activity on the desktop image. How will this be handled within the cloud and on-premises environments?</a:t>
            </a:r>
          </a:p>
          <a:p>
            <a:r>
              <a:rPr lang="en-US" sz="3600" dirty="0"/>
              <a:t>Connections between the cloud and existing data centers must be secure and reliable to support their requirements. How will this be addressed and monitored?</a:t>
            </a:r>
          </a:p>
        </p:txBody>
      </p:sp>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dirty="0"/>
              <a:t>Customer objections</a:t>
            </a:r>
            <a:br>
              <a:rPr lang="en-US" dirty="0"/>
            </a:br>
            <a:endParaRPr lang="en-US" dirty="0"/>
          </a:p>
        </p:txBody>
      </p:sp>
    </p:spTree>
    <p:extLst>
      <p:ext uri="{BB962C8B-B14F-4D97-AF65-F5344CB8AC3E}">
        <p14:creationId xmlns:p14="http://schemas.microsoft.com/office/powerpoint/2010/main" val="40408138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213146-6E91-4861-9AEA-BA7456088FD7}"/>
              </a:ext>
            </a:extLst>
          </p:cNvPr>
          <p:cNvSpPr>
            <a:spLocks noGrp="1"/>
          </p:cNvSpPr>
          <p:nvPr>
            <p:ph type="body" sz="quarter" idx="10"/>
          </p:nvPr>
        </p:nvSpPr>
        <p:spPr>
          <a:xfrm>
            <a:off x="269239" y="1189177"/>
            <a:ext cx="9408161" cy="4399346"/>
          </a:xfrm>
        </p:spPr>
        <p:txBody>
          <a:bodyPr/>
          <a:lstStyle/>
          <a:p>
            <a:pPr marL="0" lvl="0" indent="0">
              <a:buNone/>
            </a:pPr>
            <a:r>
              <a:rPr lang="en-US" sz="3600" dirty="0"/>
              <a:t>Microsoft 365 subscription</a:t>
            </a:r>
          </a:p>
          <a:p>
            <a:r>
              <a:rPr lang="en-US" sz="2800" dirty="0"/>
              <a:t>Windows 10 multi-user license</a:t>
            </a:r>
          </a:p>
          <a:p>
            <a:r>
              <a:rPr lang="en-US" sz="2800" dirty="0"/>
              <a:t>Device management</a:t>
            </a:r>
          </a:p>
          <a:p>
            <a:r>
              <a:rPr lang="en-US" sz="2800" dirty="0"/>
              <a:t>Multi-factor authentication</a:t>
            </a:r>
          </a:p>
          <a:p>
            <a:r>
              <a:rPr lang="en-US" sz="2800" dirty="0"/>
              <a:t>Data protection</a:t>
            </a:r>
          </a:p>
          <a:p>
            <a:r>
              <a:rPr lang="en-US" sz="2800" dirty="0"/>
              <a:t>Identity protection</a:t>
            </a:r>
          </a:p>
          <a:p>
            <a:r>
              <a:rPr lang="en-US" sz="2800" dirty="0"/>
              <a:t>Conditional access</a:t>
            </a:r>
          </a:p>
          <a:p>
            <a:endParaRPr lang="en-US" sz="2800" dirty="0"/>
          </a:p>
          <a:p>
            <a:pPr lvl="1"/>
            <a:endParaRPr lang="en-US" dirty="0"/>
          </a:p>
        </p:txBody>
      </p:sp>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scenarios</a:t>
            </a:r>
          </a:p>
        </p:txBody>
      </p:sp>
      <p:pic>
        <p:nvPicPr>
          <p:cNvPr id="5" name="Picture 4">
            <a:extLst>
              <a:ext uri="{FF2B5EF4-FFF2-40B4-BE49-F238E27FC236}">
                <a16:creationId xmlns:a16="http://schemas.microsoft.com/office/drawing/2014/main" id="{CA53D5DB-8DD9-40E9-AC76-D6B7D4BBF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8843" y="824593"/>
            <a:ext cx="2333625" cy="2857500"/>
          </a:xfrm>
          <a:prstGeom prst="rect">
            <a:avLst/>
          </a:prstGeom>
        </p:spPr>
      </p:pic>
      <p:pic>
        <p:nvPicPr>
          <p:cNvPr id="7" name="Picture 6">
            <a:extLst>
              <a:ext uri="{FF2B5EF4-FFF2-40B4-BE49-F238E27FC236}">
                <a16:creationId xmlns:a16="http://schemas.microsoft.com/office/drawing/2014/main" id="{03C1F594-596E-43D8-B10E-977D65F28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830" y="4114263"/>
            <a:ext cx="4057650" cy="1647825"/>
          </a:xfrm>
          <a:prstGeom prst="rect">
            <a:avLst/>
          </a:prstGeom>
        </p:spPr>
      </p:pic>
    </p:spTree>
    <p:extLst>
      <p:ext uri="{BB962C8B-B14F-4D97-AF65-F5344CB8AC3E}">
        <p14:creationId xmlns:p14="http://schemas.microsoft.com/office/powerpoint/2010/main" val="387022890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3662541"/>
          </a:xfrm>
        </p:spPr>
        <p:txBody>
          <a:bodyPr/>
          <a:lstStyle/>
          <a:p>
            <a:pPr marL="0" indent="0">
              <a:buNone/>
            </a:pPr>
            <a:r>
              <a:rPr lang="en-US" sz="3600" dirty="0"/>
              <a:t>Security</a:t>
            </a:r>
          </a:p>
          <a:p>
            <a:r>
              <a:rPr lang="en-US" sz="2800" dirty="0"/>
              <a:t>ISO 27001 and HIPAA controls</a:t>
            </a:r>
          </a:p>
          <a:p>
            <a:r>
              <a:rPr lang="en-US" sz="2800" dirty="0"/>
              <a:t>Monitoring and alerting</a:t>
            </a:r>
          </a:p>
          <a:p>
            <a:r>
              <a:rPr lang="en-US" sz="2800" dirty="0"/>
              <a:t>Data encryption</a:t>
            </a:r>
          </a:p>
          <a:p>
            <a:r>
              <a:rPr lang="en-US" sz="2800" dirty="0"/>
              <a:t>Identity and access management</a:t>
            </a:r>
          </a:p>
          <a:p>
            <a:r>
              <a:rPr lang="en-US" sz="2800" dirty="0"/>
              <a:t>Secure and Centralize file storage</a:t>
            </a:r>
          </a:p>
          <a:p>
            <a:endParaRPr lang="en-US" sz="3600" dirty="0"/>
          </a:p>
        </p:txBody>
      </p:sp>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Common scenarios</a:t>
            </a:r>
          </a:p>
        </p:txBody>
      </p:sp>
      <p:pic>
        <p:nvPicPr>
          <p:cNvPr id="5" name="Picture 4">
            <a:extLst>
              <a:ext uri="{FF2B5EF4-FFF2-40B4-BE49-F238E27FC236}">
                <a16:creationId xmlns:a16="http://schemas.microsoft.com/office/drawing/2014/main" id="{586118C0-7D75-4231-AC41-A666551088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1849" y="1632857"/>
            <a:ext cx="5198468" cy="3421878"/>
          </a:xfrm>
          <a:prstGeom prst="rect">
            <a:avLst/>
          </a:prstGeom>
        </p:spPr>
      </p:pic>
    </p:spTree>
    <p:extLst>
      <p:ext uri="{BB962C8B-B14F-4D97-AF65-F5344CB8AC3E}">
        <p14:creationId xmlns:p14="http://schemas.microsoft.com/office/powerpoint/2010/main" val="7015754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9440818" cy="4182683"/>
          </a:xfrm>
        </p:spPr>
        <p:txBody>
          <a:bodyPr/>
          <a:lstStyle/>
          <a:p>
            <a:pPr marL="0" indent="0">
              <a:buNone/>
            </a:pPr>
            <a:r>
              <a:rPr lang="en-US" sz="3600" dirty="0"/>
              <a:t>Network connectivity</a:t>
            </a:r>
          </a:p>
          <a:p>
            <a:r>
              <a:rPr lang="en-US" sz="2800" dirty="0"/>
              <a:t>Create a virtual network for virtual machine pool</a:t>
            </a:r>
          </a:p>
          <a:p>
            <a:r>
              <a:rPr lang="en-US" sz="2800" dirty="0"/>
              <a:t>Connection to on-premises data center</a:t>
            </a:r>
          </a:p>
          <a:p>
            <a:r>
              <a:rPr lang="en-US" sz="2800" dirty="0"/>
              <a:t>Determine the User connection to desktop image</a:t>
            </a:r>
          </a:p>
          <a:p>
            <a:pPr lvl="1"/>
            <a:r>
              <a:rPr lang="en-US" sz="1800" dirty="0"/>
              <a:t>Remote Desktop Client</a:t>
            </a:r>
          </a:p>
          <a:p>
            <a:pPr lvl="1"/>
            <a:r>
              <a:rPr lang="en-US" sz="1800" dirty="0"/>
              <a:t>Web Client</a:t>
            </a:r>
          </a:p>
          <a:p>
            <a:pPr lvl="1"/>
            <a:r>
              <a:rPr lang="en-US" sz="1800" dirty="0"/>
              <a:t>Apple iOS or Android Remote Desktop app</a:t>
            </a:r>
          </a:p>
        </p:txBody>
      </p:sp>
      <p:sp>
        <p:nvSpPr>
          <p:cNvPr id="2" name="Title 1"/>
          <p:cNvSpPr>
            <a:spLocks noGrp="1"/>
          </p:cNvSpPr>
          <p:nvPr>
            <p:ph type="title"/>
          </p:nvPr>
        </p:nvSpPr>
        <p:spPr/>
        <p:txBody>
          <a:bodyPr/>
          <a:lstStyle/>
          <a:p>
            <a:r>
              <a:rPr lang="en-US" dirty="0"/>
              <a:t>Common scenarios</a:t>
            </a:r>
          </a:p>
        </p:txBody>
      </p:sp>
      <p:pic>
        <p:nvPicPr>
          <p:cNvPr id="5" name="Picture 4">
            <a:extLst>
              <a:ext uri="{FF2B5EF4-FFF2-40B4-BE49-F238E27FC236}">
                <a16:creationId xmlns:a16="http://schemas.microsoft.com/office/drawing/2014/main" id="{B90706B0-8F3A-4F1E-B758-F1067909BB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6089" y="3343060"/>
            <a:ext cx="6326672" cy="3301663"/>
          </a:xfrm>
          <a:prstGeom prst="rect">
            <a:avLst/>
          </a:prstGeom>
        </p:spPr>
      </p:pic>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653523" cy="2105192"/>
          </a:xfrm>
        </p:spPr>
        <p:txBody>
          <a:bodyPr/>
          <a:lstStyle/>
          <a:p>
            <a:pPr marL="0" indent="0">
              <a:buNone/>
            </a:pPr>
            <a:r>
              <a:rPr lang="en-US" sz="3600" dirty="0"/>
              <a:t>Windows Desktop image</a:t>
            </a:r>
          </a:p>
          <a:p>
            <a:r>
              <a:rPr lang="en-US" sz="2800" dirty="0"/>
              <a:t>New Windows 10 multi-user workspace</a:t>
            </a:r>
          </a:p>
          <a:p>
            <a:r>
              <a:rPr lang="en-US" sz="2800" dirty="0"/>
              <a:t>VHD image of existing workspace</a:t>
            </a:r>
          </a:p>
          <a:p>
            <a:r>
              <a:rPr lang="en-US" sz="2800" dirty="0"/>
              <a:t>Application delivery through the current VMware and Citrix environment</a:t>
            </a:r>
          </a:p>
        </p:txBody>
      </p:sp>
      <p:sp>
        <p:nvSpPr>
          <p:cNvPr id="2" name="Title 1"/>
          <p:cNvSpPr>
            <a:spLocks noGrp="1"/>
          </p:cNvSpPr>
          <p:nvPr>
            <p:ph type="title"/>
          </p:nvPr>
        </p:nvSpPr>
        <p:spPr/>
        <p:txBody>
          <a:bodyPr/>
          <a:lstStyle/>
          <a:p>
            <a:r>
              <a:rPr lang="en-US" dirty="0"/>
              <a:t>Common scenarios</a:t>
            </a:r>
          </a:p>
        </p:txBody>
      </p:sp>
      <p:pic>
        <p:nvPicPr>
          <p:cNvPr id="4" name="Picture 3">
            <a:extLst>
              <a:ext uri="{FF2B5EF4-FFF2-40B4-BE49-F238E27FC236}">
                <a16:creationId xmlns:a16="http://schemas.microsoft.com/office/drawing/2014/main" id="{9C06C5E8-DE9F-47D7-9798-99F4D2F84B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7778" y="3294369"/>
            <a:ext cx="5976444" cy="3294001"/>
          </a:xfrm>
          <a:prstGeom prst="rect">
            <a:avLst/>
          </a:prstGeom>
        </p:spPr>
      </p:pic>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8178075" cy="4043094"/>
          </a:xfrm>
        </p:spPr>
        <p:txBody>
          <a:bodyPr/>
          <a:lstStyle/>
          <a:p>
            <a:pPr marL="0" indent="0">
              <a:buNone/>
            </a:pPr>
            <a:r>
              <a:rPr lang="en-US" sz="3600" dirty="0"/>
              <a:t>Windows Virtual Desktop host pool</a:t>
            </a:r>
          </a:p>
          <a:p>
            <a:r>
              <a:rPr lang="en-US" sz="2800" dirty="0"/>
              <a:t>Define the number of con-current sessions</a:t>
            </a:r>
          </a:p>
          <a:p>
            <a:r>
              <a:rPr lang="en-US" sz="2800" dirty="0"/>
              <a:t>Create virtual machine availability set</a:t>
            </a:r>
          </a:p>
          <a:p>
            <a:r>
              <a:rPr lang="en-US" sz="2800" dirty="0"/>
              <a:t>Define desktop image</a:t>
            </a:r>
          </a:p>
          <a:p>
            <a:endParaRPr lang="en-US" dirty="0"/>
          </a:p>
        </p:txBody>
      </p:sp>
      <p:sp>
        <p:nvSpPr>
          <p:cNvPr id="2" name="Title 1"/>
          <p:cNvSpPr>
            <a:spLocks noGrp="1"/>
          </p:cNvSpPr>
          <p:nvPr>
            <p:ph type="title"/>
          </p:nvPr>
        </p:nvSpPr>
        <p:spPr/>
        <p:txBody>
          <a:bodyPr/>
          <a:lstStyle/>
          <a:p>
            <a:r>
              <a:rPr lang="en-US" dirty="0"/>
              <a:t>Common scenarios</a:t>
            </a:r>
          </a:p>
        </p:txBody>
      </p:sp>
    </p:spTree>
    <p:extLst>
      <p:ext uri="{BB962C8B-B14F-4D97-AF65-F5344CB8AC3E}">
        <p14:creationId xmlns:p14="http://schemas.microsoft.com/office/powerpoint/2010/main" val="497511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620826517"/>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digital Whiteboard.</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Whiteboard.</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7277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2A43-02D0-4F1A-9115-5C97BE5B95B4}"/>
              </a:ext>
            </a:extLst>
          </p:cNvPr>
          <p:cNvSpPr>
            <a:spLocks noGrp="1"/>
          </p:cNvSpPr>
          <p:nvPr>
            <p:ph type="title"/>
          </p:nvPr>
        </p:nvSpPr>
        <p:spPr/>
        <p:txBody>
          <a:bodyPr/>
          <a:lstStyle/>
          <a:p>
            <a:r>
              <a:rPr lang="en-US" dirty="0"/>
              <a:t>Windows Virtual Desktop</a:t>
            </a:r>
          </a:p>
        </p:txBody>
      </p:sp>
      <p:sp>
        <p:nvSpPr>
          <p:cNvPr id="3" name="Text Placeholder 2">
            <a:extLst>
              <a:ext uri="{FF2B5EF4-FFF2-40B4-BE49-F238E27FC236}">
                <a16:creationId xmlns:a16="http://schemas.microsoft.com/office/drawing/2014/main" id="{4DAFE4EA-934B-4C0F-B2C2-7EB56732D0FE}"/>
              </a:ext>
            </a:extLst>
          </p:cNvPr>
          <p:cNvSpPr>
            <a:spLocks noGrp="1"/>
          </p:cNvSpPr>
          <p:nvPr>
            <p:ph type="body" sz="quarter" idx="12"/>
          </p:nvPr>
        </p:nvSpPr>
        <p:spPr/>
        <p:txBody>
          <a:bodyPr/>
          <a:lstStyle/>
          <a:p>
            <a:r>
              <a:rPr lang="en-US" dirty="0"/>
              <a:t>Whiteboard Design Session</a:t>
            </a:r>
          </a:p>
        </p:txBody>
      </p:sp>
    </p:spTree>
    <p:extLst>
      <p:ext uri="{BB962C8B-B14F-4D97-AF65-F5344CB8AC3E}">
        <p14:creationId xmlns:p14="http://schemas.microsoft.com/office/powerpoint/2010/main" val="25058372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Windows Virtual Desktop</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target audience</a:t>
            </a:r>
            <a:br>
              <a:rPr lang="en-US" dirty="0"/>
            </a:br>
            <a:endParaRPr lang="en-US" dirty="0"/>
          </a:p>
        </p:txBody>
      </p:sp>
      <p:sp>
        <p:nvSpPr>
          <p:cNvPr id="3" name="Content Placeholder 2"/>
          <p:cNvSpPr>
            <a:spLocks noGrp="1"/>
          </p:cNvSpPr>
          <p:nvPr>
            <p:ph type="body" sz="quarter" idx="10"/>
          </p:nvPr>
        </p:nvSpPr>
        <p:spPr>
          <a:xfrm>
            <a:off x="269239" y="1189177"/>
            <a:ext cx="11653523" cy="2511457"/>
          </a:xfrm>
        </p:spPr>
        <p:txBody>
          <a:bodyPr/>
          <a:lstStyle/>
          <a:p>
            <a:r>
              <a:rPr lang="en-US" sz="3600" dirty="0">
                <a:latin typeface="+mn-lt"/>
              </a:rPr>
              <a:t>Ken Greenwald, CTO</a:t>
            </a:r>
          </a:p>
          <a:p>
            <a:r>
              <a:rPr lang="en-US" sz="3600" dirty="0">
                <a:latin typeface="+mn-lt"/>
              </a:rPr>
              <a:t>Laura Knight, CISO</a:t>
            </a:r>
          </a:p>
          <a:p>
            <a:r>
              <a:rPr lang="en-US" sz="3600" dirty="0">
                <a:latin typeface="+mn-lt"/>
              </a:rPr>
              <a:t>Desktop Administrators</a:t>
            </a:r>
          </a:p>
          <a:p>
            <a:r>
              <a:rPr lang="en-US" sz="3600" dirty="0">
                <a:latin typeface="+mn-lt"/>
              </a:rPr>
              <a:t>Service Delivery Managers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Microsoft 365 Subscription requirements</a:t>
            </a:r>
          </a:p>
        </p:txBody>
      </p:sp>
      <p:sp>
        <p:nvSpPr>
          <p:cNvPr id="3" name="Content Placeholder 2"/>
          <p:cNvSpPr>
            <a:spLocks noGrp="1"/>
          </p:cNvSpPr>
          <p:nvPr>
            <p:ph type="body" sz="quarter" idx="10"/>
          </p:nvPr>
        </p:nvSpPr>
        <p:spPr>
          <a:xfrm>
            <a:off x="269240" y="1189176"/>
            <a:ext cx="6164217" cy="2154436"/>
          </a:xfrm>
        </p:spPr>
        <p:txBody>
          <a:bodyPr/>
          <a:lstStyle/>
          <a:p>
            <a:r>
              <a:rPr lang="en-US" sz="3000" dirty="0"/>
              <a:t>Microsoft 365 E3/E5</a:t>
            </a:r>
          </a:p>
          <a:p>
            <a:r>
              <a:rPr lang="en-US" sz="3000" dirty="0"/>
              <a:t>Microsoft 365 A3/A5/Student Use Benefits</a:t>
            </a:r>
          </a:p>
          <a:p>
            <a:r>
              <a:rPr lang="en-US" sz="3000" dirty="0"/>
              <a:t>Microsoft 365 F3</a:t>
            </a:r>
          </a:p>
        </p:txBody>
      </p:sp>
      <p:sp>
        <p:nvSpPr>
          <p:cNvPr id="2" name="Text Placeholder 1">
            <a:extLst>
              <a:ext uri="{FF2B5EF4-FFF2-40B4-BE49-F238E27FC236}">
                <a16:creationId xmlns:a16="http://schemas.microsoft.com/office/drawing/2014/main" id="{3D790A95-58AE-4E3C-9971-31341EC2E820}"/>
              </a:ext>
            </a:extLst>
          </p:cNvPr>
          <p:cNvSpPr>
            <a:spLocks noGrp="1"/>
          </p:cNvSpPr>
          <p:nvPr>
            <p:ph type="body" sz="quarter" idx="11"/>
          </p:nvPr>
        </p:nvSpPr>
        <p:spPr>
          <a:xfrm>
            <a:off x="269239" y="4073890"/>
            <a:ext cx="9985103" cy="2406813"/>
          </a:xfrm>
        </p:spPr>
        <p:txBody>
          <a:bodyPr/>
          <a:lstStyle/>
          <a:p>
            <a:r>
              <a:rPr lang="en-US" sz="3600" dirty="0"/>
              <a:t>Ideal subscription for Contoso’s needs would be:</a:t>
            </a:r>
          </a:p>
          <a:p>
            <a:pPr lvl="1"/>
            <a:r>
              <a:rPr lang="en-US" sz="2800" b="1" dirty="0"/>
              <a:t>Microsoft 365 E5 with EMS E5</a:t>
            </a:r>
          </a:p>
          <a:p>
            <a:pPr lvl="1"/>
            <a:r>
              <a:rPr lang="en-US" sz="2800" b="1" dirty="0"/>
              <a:t>These subscriptions address the requirements for mobile device management, data classification and information protection, and conditional access policies.</a:t>
            </a:r>
          </a:p>
        </p:txBody>
      </p:sp>
      <p:sp>
        <p:nvSpPr>
          <p:cNvPr id="5" name="Content Placeholder 2">
            <a:extLst>
              <a:ext uri="{FF2B5EF4-FFF2-40B4-BE49-F238E27FC236}">
                <a16:creationId xmlns:a16="http://schemas.microsoft.com/office/drawing/2014/main" id="{F69B9CF0-F388-4011-922F-C668FD563928}"/>
              </a:ext>
            </a:extLst>
          </p:cNvPr>
          <p:cNvSpPr txBox="1">
            <a:spLocks/>
          </p:cNvSpPr>
          <p:nvPr/>
        </p:nvSpPr>
        <p:spPr>
          <a:xfrm>
            <a:off x="6096000" y="1189176"/>
            <a:ext cx="6164217" cy="230832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1"/>
              </a:buClr>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000" dirty="0"/>
              <a:t>Microsoft 365 Business Premium</a:t>
            </a:r>
          </a:p>
          <a:p>
            <a:r>
              <a:rPr lang="en-US" sz="3000" dirty="0"/>
              <a:t>Windows 10 Enterprise E3/E5</a:t>
            </a:r>
          </a:p>
          <a:p>
            <a:r>
              <a:rPr lang="en-US" sz="3000" dirty="0"/>
              <a:t>Windows 10 Education A3/A5</a:t>
            </a:r>
          </a:p>
          <a:p>
            <a:r>
              <a:rPr lang="en-US" sz="3000" dirty="0"/>
              <a:t>Windows 10 VDA per user</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6275564"/>
          </a:xfrm>
        </p:spPr>
        <p:txBody>
          <a:bodyPr/>
          <a:lstStyle/>
          <a:p>
            <a:r>
              <a:rPr lang="en-US" sz="2400" dirty="0"/>
              <a:t>ISO 27001 and HIPAA requirements</a:t>
            </a:r>
          </a:p>
          <a:p>
            <a:pPr lvl="1"/>
            <a:r>
              <a:rPr lang="en-US" sz="1800" dirty="0"/>
              <a:t>Azure Security Center Standard Tier and Azure Policy initiatives for HIPAA and ISO 27001 controls</a:t>
            </a:r>
          </a:p>
          <a:p>
            <a:r>
              <a:rPr lang="en-US" sz="2400" dirty="0"/>
              <a:t>California Personal Protection Act (similar to GDPR)</a:t>
            </a:r>
          </a:p>
          <a:p>
            <a:r>
              <a:rPr lang="en-US" sz="2400" dirty="0"/>
              <a:t>Monitoring and alerting</a:t>
            </a:r>
          </a:p>
          <a:p>
            <a:pPr lvl="1"/>
            <a:r>
              <a:rPr lang="en-US" sz="1800" dirty="0"/>
              <a:t>Azure Monitor agents installed on all Azure and on-premises virtual machines. </a:t>
            </a:r>
          </a:p>
          <a:p>
            <a:pPr lvl="1"/>
            <a:r>
              <a:rPr lang="en-US" sz="1800" dirty="0"/>
              <a:t>ATP should be used to monitor threats.  </a:t>
            </a:r>
          </a:p>
          <a:p>
            <a:pPr lvl="1"/>
            <a:r>
              <a:rPr lang="en-US" sz="1800" dirty="0"/>
              <a:t>Azure Sentinel should be used for incident response and investigation</a:t>
            </a:r>
          </a:p>
          <a:p>
            <a:r>
              <a:rPr lang="en-US" sz="2400" dirty="0"/>
              <a:t>Data security and encryption</a:t>
            </a:r>
          </a:p>
          <a:p>
            <a:pPr lvl="1"/>
            <a:r>
              <a:rPr lang="en-US" sz="1800" dirty="0"/>
              <a:t>Cloud App Security for managing authorized applications. </a:t>
            </a:r>
          </a:p>
          <a:p>
            <a:pPr lvl="1"/>
            <a:r>
              <a:rPr lang="en-US" sz="1800" dirty="0"/>
              <a:t>All data in-transit will be sent across an encrypted SSL connection. Data at-rest will be encrypted in Azure file storage</a:t>
            </a:r>
          </a:p>
          <a:p>
            <a:r>
              <a:rPr lang="en-US" sz="2400" dirty="0"/>
              <a:t>Identity and access management</a:t>
            </a:r>
          </a:p>
          <a:p>
            <a:pPr lvl="1"/>
            <a:r>
              <a:rPr lang="en-US" sz="1800" dirty="0"/>
              <a:t>Azure Active Directory service with Azure AD Connect hash synchronization to on-premises Active Directory domain</a:t>
            </a:r>
          </a:p>
          <a:p>
            <a:r>
              <a:rPr lang="en-US" sz="2400" dirty="0"/>
              <a:t>Secure and Centralize file storage</a:t>
            </a:r>
          </a:p>
          <a:p>
            <a:pPr lvl="1"/>
            <a:r>
              <a:rPr lang="en-US" sz="1800" dirty="0"/>
              <a:t>Azure files will be used as the centralized file storage and share.  File access will be controlled through Azure Active Directory roles</a:t>
            </a:r>
          </a:p>
          <a:p>
            <a:endParaRPr lang="en-US" sz="3200" dirty="0"/>
          </a:p>
        </p:txBody>
      </p:sp>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Security requirements</a:t>
            </a:r>
          </a:p>
        </p:txBody>
      </p:sp>
    </p:spTree>
    <p:extLst>
      <p:ext uri="{BB962C8B-B14F-4D97-AF65-F5344CB8AC3E}">
        <p14:creationId xmlns:p14="http://schemas.microsoft.com/office/powerpoint/2010/main" val="20451150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967154"/>
            <a:ext cx="10956251" cy="6392942"/>
          </a:xfrm>
        </p:spPr>
        <p:txBody>
          <a:bodyPr/>
          <a:lstStyle/>
          <a:p>
            <a:r>
              <a:rPr lang="en-US" sz="2800" dirty="0"/>
              <a:t>Regions and Resource Groups</a:t>
            </a:r>
          </a:p>
          <a:p>
            <a:pPr lvl="1"/>
            <a:r>
              <a:rPr lang="en-US" sz="1800" dirty="0"/>
              <a:t>West US and East US regions should be peered in Azure to decrease latency to California and Northern Virginia</a:t>
            </a:r>
          </a:p>
          <a:p>
            <a:pPr lvl="1"/>
            <a:r>
              <a:rPr lang="en-US" sz="1800" dirty="0"/>
              <a:t>Single resource group for the Window Virtual Desktop infrastructure</a:t>
            </a:r>
          </a:p>
          <a:p>
            <a:r>
              <a:rPr lang="en-US" sz="2800" dirty="0"/>
              <a:t>Virtual Network</a:t>
            </a:r>
          </a:p>
          <a:p>
            <a:pPr lvl="1"/>
            <a:r>
              <a:rPr lang="en-US" sz="1600" dirty="0"/>
              <a:t>Three peered VNETs: Virtual desktop host pool network, VPN to on-premises network, and Bastion host network</a:t>
            </a:r>
          </a:p>
          <a:p>
            <a:pPr lvl="1"/>
            <a:r>
              <a:rPr lang="en-US" sz="1600" dirty="0"/>
              <a:t>Load balancer will be used in front of the host pool virtual machines to decrease the public IP attack surface</a:t>
            </a:r>
          </a:p>
          <a:p>
            <a:r>
              <a:rPr lang="en-US" sz="2800" dirty="0"/>
              <a:t>Azure to on-premises network</a:t>
            </a:r>
          </a:p>
          <a:p>
            <a:pPr lvl="1"/>
            <a:r>
              <a:rPr lang="en-US" sz="1600" dirty="0"/>
              <a:t>Minimum requirement is Azure Firewall with Site-to-Site VPN</a:t>
            </a:r>
          </a:p>
          <a:p>
            <a:pPr lvl="1"/>
            <a:r>
              <a:rPr lang="en-US" sz="1600" dirty="0"/>
              <a:t>Ideal solution would be ExpressRoute to headquarters in CA and Northern VA.</a:t>
            </a:r>
          </a:p>
          <a:p>
            <a:r>
              <a:rPr lang="en-US" sz="2800" dirty="0"/>
              <a:t>Monitoring and alerting</a:t>
            </a:r>
          </a:p>
          <a:p>
            <a:pPr lvl="1"/>
            <a:r>
              <a:rPr lang="en-US" sz="1600" dirty="0"/>
              <a:t>Azure Monitor</a:t>
            </a:r>
          </a:p>
          <a:p>
            <a:pPr lvl="1"/>
            <a:r>
              <a:rPr lang="en-US" sz="1600" dirty="0"/>
              <a:t>Azure Log Analytics</a:t>
            </a:r>
          </a:p>
          <a:p>
            <a:pPr lvl="1"/>
            <a:r>
              <a:rPr lang="en-US" sz="1600" dirty="0"/>
              <a:t>Advance Threat Protection (ATP)</a:t>
            </a:r>
          </a:p>
          <a:p>
            <a:pPr lvl="1"/>
            <a:r>
              <a:rPr lang="en-US" sz="1600" dirty="0"/>
              <a:t>Network Watcher</a:t>
            </a:r>
          </a:p>
          <a:p>
            <a:pPr lvl="1"/>
            <a:r>
              <a:rPr lang="en-US" sz="1600" dirty="0"/>
              <a:t>Service Map</a:t>
            </a:r>
          </a:p>
          <a:p>
            <a:pPr lvl="1"/>
            <a:r>
              <a:rPr lang="en-US" sz="1600" dirty="0"/>
              <a:t>Azure Security Center</a:t>
            </a:r>
          </a:p>
          <a:p>
            <a:pPr lvl="1"/>
            <a:r>
              <a:rPr lang="en-US" sz="1600" dirty="0"/>
              <a:t>Azure Sentinel</a:t>
            </a:r>
          </a:p>
          <a:p>
            <a:endParaRPr lang="en-US" sz="2000" dirty="0"/>
          </a:p>
        </p:txBody>
      </p:sp>
      <p:sp>
        <p:nvSpPr>
          <p:cNvPr id="2" name="Title 1"/>
          <p:cNvSpPr>
            <a:spLocks noGrp="1"/>
          </p:cNvSpPr>
          <p:nvPr>
            <p:ph type="title"/>
          </p:nvPr>
        </p:nvSpPr>
        <p:spPr/>
        <p:txBody>
          <a:bodyPr/>
          <a:lstStyle/>
          <a:p>
            <a:r>
              <a:rPr lang="en-US" dirty="0"/>
              <a:t>Network Connectivity</a:t>
            </a:r>
          </a:p>
        </p:txBody>
      </p:sp>
    </p:spTree>
    <p:extLst>
      <p:ext uri="{BB962C8B-B14F-4D97-AF65-F5344CB8AC3E}">
        <p14:creationId xmlns:p14="http://schemas.microsoft.com/office/powerpoint/2010/main" val="12256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0202818" cy="5327612"/>
          </a:xfrm>
        </p:spPr>
        <p:txBody>
          <a:bodyPr/>
          <a:lstStyle/>
          <a:p>
            <a:r>
              <a:rPr lang="en-US" sz="2800" dirty="0"/>
              <a:t>New Windows 10 multi-user workspace with Office 365 </a:t>
            </a:r>
            <a:r>
              <a:rPr lang="en-US" sz="2800" dirty="0" err="1"/>
              <a:t>ProPlus</a:t>
            </a:r>
            <a:endParaRPr lang="en-US" sz="2800" dirty="0"/>
          </a:p>
          <a:p>
            <a:r>
              <a:rPr lang="en-US" sz="2800" dirty="0"/>
              <a:t>Application delivery through current Citrix app marketplace</a:t>
            </a:r>
          </a:p>
          <a:p>
            <a:r>
              <a:rPr lang="en-US" sz="2800" dirty="0"/>
              <a:t>Authorized applications managed through Cloud App Security</a:t>
            </a:r>
          </a:p>
          <a:p>
            <a:r>
              <a:rPr lang="en-US" sz="2800" dirty="0"/>
              <a:t>Managed image through WVD with creating a VHD image as an alternative option</a:t>
            </a:r>
          </a:p>
          <a:p>
            <a:endParaRPr lang="en-US" sz="2800" dirty="0"/>
          </a:p>
          <a:p>
            <a:r>
              <a:rPr lang="en-US" sz="3600" dirty="0"/>
              <a:t>User connection</a:t>
            </a:r>
          </a:p>
          <a:p>
            <a:r>
              <a:rPr lang="en-US" sz="2800" dirty="0"/>
              <a:t>Any of these are viable options</a:t>
            </a:r>
          </a:p>
          <a:p>
            <a:pPr lvl="1"/>
            <a:r>
              <a:rPr lang="en-US" sz="1800" dirty="0"/>
              <a:t>Remote Desktop Client</a:t>
            </a:r>
          </a:p>
          <a:p>
            <a:pPr lvl="1"/>
            <a:r>
              <a:rPr lang="en-US" sz="1800" dirty="0"/>
              <a:t>Web Client</a:t>
            </a:r>
          </a:p>
          <a:p>
            <a:pPr lvl="1"/>
            <a:r>
              <a:rPr lang="en-US" sz="1800" dirty="0"/>
              <a:t>Apple iOS or Android Remote Desktop app</a:t>
            </a:r>
          </a:p>
          <a:p>
            <a:endParaRPr lang="en-US" sz="2800" dirty="0"/>
          </a:p>
        </p:txBody>
      </p:sp>
      <p:sp>
        <p:nvSpPr>
          <p:cNvPr id="2" name="Title 1"/>
          <p:cNvSpPr>
            <a:spLocks noGrp="1"/>
          </p:cNvSpPr>
          <p:nvPr>
            <p:ph type="title"/>
          </p:nvPr>
        </p:nvSpPr>
        <p:spPr/>
        <p:txBody>
          <a:bodyPr/>
          <a:lstStyle/>
          <a:p>
            <a:r>
              <a:rPr lang="en-US" sz="4800" dirty="0"/>
              <a:t>Windows Desktop image</a:t>
            </a:r>
          </a:p>
        </p:txBody>
      </p:sp>
    </p:spTree>
    <p:extLst>
      <p:ext uri="{BB962C8B-B14F-4D97-AF65-F5344CB8AC3E}">
        <p14:creationId xmlns:p14="http://schemas.microsoft.com/office/powerpoint/2010/main" val="2799319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9691190" cy="4036939"/>
          </a:xfrm>
        </p:spPr>
        <p:txBody>
          <a:bodyPr/>
          <a:lstStyle/>
          <a:p>
            <a:r>
              <a:rPr lang="en-US" sz="3200" dirty="0"/>
              <a:t>Define the number of con-current sessions – </a:t>
            </a:r>
          </a:p>
          <a:p>
            <a:pPr lvl="1"/>
            <a:r>
              <a:rPr lang="en-US" sz="2400" dirty="0"/>
              <a:t>250 users</a:t>
            </a:r>
            <a:endParaRPr lang="en-US" sz="1400" dirty="0"/>
          </a:p>
          <a:p>
            <a:r>
              <a:rPr lang="en-US" sz="3200" dirty="0"/>
              <a:t>Single host pool for Knowledge, Developer, and Finance users</a:t>
            </a:r>
          </a:p>
          <a:p>
            <a:r>
              <a:rPr lang="en-US" sz="3200" dirty="0"/>
              <a:t>Create virtual machine availability set – </a:t>
            </a:r>
          </a:p>
          <a:p>
            <a:pPr lvl="1"/>
            <a:r>
              <a:rPr lang="en-US" sz="2400" dirty="0"/>
              <a:t>25 DS4s v3 virtual machines </a:t>
            </a:r>
          </a:p>
          <a:p>
            <a:pPr lvl="1"/>
            <a:r>
              <a:rPr lang="en-US" sz="2400" dirty="0"/>
              <a:t>10 users per virtual machine</a:t>
            </a:r>
          </a:p>
          <a:p>
            <a:endParaRPr lang="en-US" sz="4000" dirty="0"/>
          </a:p>
        </p:txBody>
      </p:sp>
      <p:sp>
        <p:nvSpPr>
          <p:cNvPr id="2" name="Title 1"/>
          <p:cNvSpPr>
            <a:spLocks noGrp="1"/>
          </p:cNvSpPr>
          <p:nvPr>
            <p:ph type="title"/>
          </p:nvPr>
        </p:nvSpPr>
        <p:spPr/>
        <p:txBody>
          <a:bodyPr/>
          <a:lstStyle/>
          <a:p>
            <a:r>
              <a:rPr lang="en-US" sz="4800" dirty="0"/>
              <a:t>Windows Virtual Desktop host pool</a:t>
            </a:r>
          </a:p>
        </p:txBody>
      </p:sp>
    </p:spTree>
    <p:extLst>
      <p:ext uri="{BB962C8B-B14F-4D97-AF65-F5344CB8AC3E}">
        <p14:creationId xmlns:p14="http://schemas.microsoft.com/office/powerpoint/2010/main" val="3475086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47876-D55F-43F2-89DC-0C069FBFCF99}"/>
              </a:ext>
            </a:extLst>
          </p:cNvPr>
          <p:cNvSpPr>
            <a:spLocks noGrp="1"/>
          </p:cNvSpPr>
          <p:nvPr>
            <p:ph type="title"/>
          </p:nvPr>
        </p:nvSpPr>
        <p:spPr/>
        <p:txBody>
          <a:bodyPr/>
          <a:lstStyle/>
          <a:p>
            <a:r>
              <a:rPr lang="en-US" dirty="0"/>
              <a:t>Solution Diagram</a:t>
            </a:r>
          </a:p>
        </p:txBody>
      </p:sp>
      <p:pic>
        <p:nvPicPr>
          <p:cNvPr id="3579" name="Picture 3578" descr="A close up of a map&#10;&#10;Description automatically generated">
            <a:extLst>
              <a:ext uri="{FF2B5EF4-FFF2-40B4-BE49-F238E27FC236}">
                <a16:creationId xmlns:a16="http://schemas.microsoft.com/office/drawing/2014/main" id="{AD73B531-2241-4E90-9EAF-C5E292AEF8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460" y="1141140"/>
            <a:ext cx="11925080" cy="4988984"/>
          </a:xfrm>
          <a:prstGeom prst="rect">
            <a:avLst/>
          </a:prstGeom>
        </p:spPr>
      </p:pic>
    </p:spTree>
    <p:extLst>
      <p:ext uri="{BB962C8B-B14F-4D97-AF65-F5344CB8AC3E}">
        <p14:creationId xmlns:p14="http://schemas.microsoft.com/office/powerpoint/2010/main" val="329883450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976233"/>
            <a:ext cx="11452357" cy="1779491"/>
          </a:xfrm>
        </p:spPr>
        <p:txBody>
          <a:bodyPr>
            <a:noAutofit/>
          </a:bodyPr>
          <a:lstStyle/>
          <a:p>
            <a:pPr marL="0" lvl="0" indent="0">
              <a:buNone/>
            </a:pPr>
            <a:r>
              <a:rPr lang="en-US" sz="2800" dirty="0">
                <a:solidFill>
                  <a:schemeClr val="tx1"/>
                </a:solidFill>
              </a:rPr>
              <a:t>Objection</a:t>
            </a:r>
          </a:p>
          <a:p>
            <a:pPr marL="0" indent="0">
              <a:buNone/>
            </a:pPr>
            <a:endParaRPr lang="en-US" sz="2000" dirty="0"/>
          </a:p>
          <a:p>
            <a:pPr marL="0" indent="0">
              <a:buNone/>
            </a:pPr>
            <a:r>
              <a:rPr lang="en-US" sz="2000" dirty="0"/>
              <a:t>Contoso has made a substantial capital investment in their current data centers that they do not want to decommission. How can the infrastructure be architected to support the current data centers?</a:t>
            </a:r>
            <a:endParaRPr lang="en-US" sz="20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endParaRPr lang="en-US" sz="2000" dirty="0"/>
          </a:p>
          <a:p>
            <a:pPr marL="0" indent="0">
              <a:buNone/>
            </a:pPr>
            <a:r>
              <a:rPr lang="en-US" sz="2000" dirty="0"/>
              <a:t>The designed solution has been architected to integrate the current application delivery configuration through Citrix into the standardized Windows Virtual Desktop image. In addition, Azure AD Connect will be used with hash synchronization to provide a single sign-on environment between the Azure Active Directory identity management and the existing on-premises Active Directory domain. As hardware is depreciated within the current data centers, application servers can be migrated to Azure and the Windows Virtual Desktop image can be updated for the new location of these servers.</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11655840" cy="5835444"/>
          </a:xfrm>
          <a:prstGeom prst="rect">
            <a:avLst/>
          </a:prstGeom>
          <a:noFill/>
        </p:spPr>
        <p:txBody>
          <a:bodyPr wrap="square" lIns="182880" tIns="146304" rIns="182880" bIns="146304" rtlCol="0">
            <a:spAutoFit/>
          </a:bodyPr>
          <a:lstStyle/>
          <a:p>
            <a:r>
              <a:rPr lang="en-US" sz="2400" dirty="0"/>
              <a:t>In the Whiteboard Design Session (WDS), you will work in groups to design a Windows Virtual Desktop solution using Microsoft 365 and Azure technologies. </a:t>
            </a:r>
          </a:p>
          <a:p>
            <a:endParaRPr lang="en-US" sz="2400" dirty="0"/>
          </a:p>
          <a:p>
            <a:r>
              <a:rPr lang="en-US" sz="2400" dirty="0"/>
              <a:t>Your solution will consider the necessary Microsoft 365 subscription required for Windows 10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Windows Virtual Desktop solution utilizing Azure virtual machines with availability and scalability to handle 24x7x365 operations without performance degradation.</a:t>
            </a:r>
          </a:p>
          <a:p>
            <a:endParaRPr lang="en-US" sz="2400" dirty="0"/>
          </a:p>
          <a:p>
            <a:r>
              <a:rPr lang="en-US" sz="2400" dirty="0"/>
              <a:t>At the end of the whiteboard design session, you will be better able to design a solution that leverages Microsoft 365 and Azure technologies together to build a secure and robust Windows Virtual Desktop infrastructure.</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894452"/>
          </a:xfrm>
        </p:spPr>
        <p:txBody>
          <a:bodyPr>
            <a:noAutofit/>
          </a:bodyPr>
          <a:lstStyle/>
          <a:p>
            <a:pPr marL="0" lvl="0" indent="0">
              <a:buNone/>
            </a:pPr>
            <a:r>
              <a:rPr lang="en-US" sz="2800" dirty="0">
                <a:solidFill>
                  <a:schemeClr val="tx1"/>
                </a:solidFill>
              </a:rPr>
              <a:t>Objection</a:t>
            </a:r>
          </a:p>
          <a:p>
            <a:pPr marL="0" indent="0">
              <a:spcBef>
                <a:spcPts val="2400"/>
              </a:spcBef>
              <a:buNone/>
            </a:pPr>
            <a:r>
              <a:rPr lang="en-US" sz="2000" dirty="0"/>
              <a:t>The CTO at Contoso does not want to invest in new workstations and mobile devices to support the standardized desktop image. Can these devices support the new image?</a:t>
            </a:r>
            <a:endParaRPr lang="en-US" sz="20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r>
              <a:rPr lang="en-US" sz="2000" dirty="0"/>
              <a:t>Windows Virtual Desktop is flexible in the way that users can access their virtual desktop. The design will utilize web browser access to the virtual desktop on workstations, and the remote desktop app on mobile devices.</a:t>
            </a:r>
            <a:endParaRPr lang="en-US" sz="2000" dirty="0">
              <a:solidFill>
                <a:schemeClr val="tx1"/>
              </a:solidFill>
              <a:latin typeface="+mn-lt"/>
            </a:endParaRPr>
          </a:p>
        </p:txBody>
      </p:sp>
    </p:spTree>
    <p:extLst>
      <p:ext uri="{BB962C8B-B14F-4D97-AF65-F5344CB8AC3E}">
        <p14:creationId xmlns:p14="http://schemas.microsoft.com/office/powerpoint/2010/main" val="222766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en-US" sz="3600" dirty="0">
                <a:solidFill>
                  <a:schemeClr val="tx1"/>
                </a:solidFill>
              </a:rPr>
              <a:t>Objection</a:t>
            </a:r>
            <a:endParaRPr lang="en-US" sz="2400" dirty="0">
              <a:solidFill>
                <a:schemeClr val="tx1"/>
              </a:solidFill>
            </a:endParaRPr>
          </a:p>
          <a:p>
            <a:pPr marL="0" indent="0">
              <a:spcBef>
                <a:spcPts val="2400"/>
              </a:spcBef>
              <a:buNone/>
            </a:pPr>
            <a:r>
              <a:rPr lang="en-US" sz="2000" dirty="0"/>
              <a:t>The CISO at Contoso needs to be convinced that data will not be exposed. How would Microsoft handle data protection?</a:t>
            </a:r>
            <a:r>
              <a:rPr lang="en-US" sz="2000" b="1" dirty="0">
                <a:solidFill>
                  <a:schemeClr val="tx1"/>
                </a:solidFill>
              </a:rPr>
              <a:t> </a:t>
            </a:r>
          </a:p>
          <a:p>
            <a:pPr marL="0" lvl="0" indent="0">
              <a:buNone/>
            </a:pPr>
            <a:endParaRPr lang="en-US" sz="2000"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000" dirty="0"/>
              <a:t>The designed solution for Contoso Healthcare includes Microsoft 365 E5 with Enterprise Mobility + Security (EMS) E5. This provides a full suite of data and information protection to classify sensitive data and audit activity. Cloud App Security can also be used to block access to unauthorized file sharing services to avoid users from copying files to unprotected locations. Data protection controls can be monitored through Microsoft 365 security adviser, and Azure Security Center.</a:t>
            </a:r>
            <a:endParaRPr lang="en-US" sz="2000" dirty="0">
              <a:solidFill>
                <a:schemeClr val="tx1"/>
              </a:solidFill>
              <a:latin typeface="+mn-lt"/>
            </a:endParaRP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000" dirty="0"/>
              <a:t>Contoso must be able to log and audit all activity on the desktop image. How will this be handled within the cloud and on-premises environments?</a:t>
            </a:r>
            <a:r>
              <a:rPr lang="en-US" sz="20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000" dirty="0"/>
              <a:t>Azure Monitor and Azure Log Analytics will be activated within the Azure environment. Azure Monitor agents will be deployed to the on-premises virtual machines to monitor activity across the entire infrastructure.</a:t>
            </a:r>
            <a:endParaRPr lang="en-US" sz="2000" dirty="0">
              <a:solidFill>
                <a:schemeClr val="tx1"/>
              </a:solidFill>
              <a:latin typeface="+mn-lt"/>
            </a:endParaRP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000" dirty="0"/>
              <a:t>Connections between the cloud and existing data centers must be secure and reliable to support their requirements. How will this be addressed and monitored?</a:t>
            </a:r>
            <a:r>
              <a:rPr lang="en-US" sz="20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000" dirty="0"/>
              <a:t>The initial design will utilize a secure and encrypted site-to-site VPN connection from Azure to the Detroit data center. An option has also been provided to utilize an Azure ExpressRoute connection to provide private dedicated connectivity from Azure to the Detroit data center. Network Watcher will be used to monitor network traffic and throughput over the connections. Azure Security Center and Advanced Threat Protection will be in place to monitor and alert on potential vulnerabilities and threats.</a:t>
            </a:r>
            <a:endParaRPr lang="en-US" sz="2000" dirty="0">
              <a:solidFill>
                <a:schemeClr val="tx1"/>
              </a:solidFill>
              <a:latin typeface="+mn-lt"/>
            </a:endParaRPr>
          </a:p>
        </p:txBody>
      </p:sp>
    </p:spTree>
    <p:extLst>
      <p:ext uri="{BB962C8B-B14F-4D97-AF65-F5344CB8AC3E}">
        <p14:creationId xmlns:p14="http://schemas.microsoft.com/office/powerpoint/2010/main" val="315191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590937"/>
          </a:xfrm>
        </p:spPr>
        <p:txBody>
          <a:bodyPr/>
          <a:lstStyle/>
          <a:p>
            <a:pPr marL="0" indent="0">
              <a:buNone/>
            </a:pPr>
            <a:r>
              <a:rPr lang="en-US" sz="3200" dirty="0"/>
              <a:t>"Azure has designed a secure and manageable infrastructure that can grow with Contoso Healthcare. This depth and breadth will allow us to meet both our business needs and regulatory requirements for our applications. Not to mention ensuring that our healthcare practitioners will have access to the patient data that they need when they need it.“</a:t>
            </a:r>
          </a:p>
          <a:p>
            <a:pPr marL="0" indent="0">
              <a:buNone/>
            </a:pPr>
            <a:endParaRPr lang="en-US" sz="3200" dirty="0"/>
          </a:p>
          <a:p>
            <a:r>
              <a:rPr lang="en-US" sz="3200" dirty="0"/>
              <a:t>Ken Greenwald, CTO of Contoso Healthcare</a:t>
            </a:r>
          </a:p>
          <a:p>
            <a:pPr marL="0" indent="0">
              <a:buNone/>
            </a:pPr>
            <a:endParaRPr lang="en-US" dirty="0"/>
          </a:p>
        </p:txBody>
      </p:sp>
    </p:spTree>
    <p:extLst>
      <p:ext uri="{BB962C8B-B14F-4D97-AF65-F5344CB8AC3E}">
        <p14:creationId xmlns:p14="http://schemas.microsoft.com/office/powerpoint/2010/main" val="111961414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4807470"/>
          </a:xfrm>
        </p:spPr>
        <p:txBody>
          <a:bodyPr/>
          <a:lstStyle/>
          <a:p>
            <a:pPr marL="0" lvl="0" indent="0">
              <a:buNone/>
            </a:pPr>
            <a:r>
              <a:rPr lang="en-US" sz="3200" dirty="0">
                <a:latin typeface="Segoe UI Semibold" panose="020B0702040204020203" pitchFamily="34" charset="0"/>
                <a:cs typeface="Segoe UI Semibold" panose="020B0702040204020203" pitchFamily="34" charset="0"/>
              </a:rPr>
              <a:t>Contoso Healthcare</a:t>
            </a:r>
            <a:endParaRPr lang="en-US" sz="3200" dirty="0"/>
          </a:p>
          <a:p>
            <a:pPr lvl="0"/>
            <a:r>
              <a:rPr lang="en-US" sz="2800" dirty="0">
                <a:latin typeface="+mn-lt"/>
              </a:rPr>
              <a:t>Healthcare provider</a:t>
            </a:r>
          </a:p>
          <a:p>
            <a:pPr lvl="0"/>
            <a:r>
              <a:rPr lang="en-US" sz="2800" dirty="0">
                <a:latin typeface="+mn-lt"/>
              </a:rPr>
              <a:t>Annual revenues of USD $200 million</a:t>
            </a:r>
          </a:p>
          <a:p>
            <a:pPr lvl="0"/>
            <a:r>
              <a:rPr lang="en-US" sz="2800" dirty="0">
                <a:latin typeface="+mn-lt"/>
              </a:rPr>
              <a:t>National company</a:t>
            </a:r>
          </a:p>
          <a:p>
            <a:pPr lvl="1"/>
            <a:r>
              <a:rPr lang="en-US" sz="2800" dirty="0"/>
              <a:t>Headquarters in Los Angeles, CA</a:t>
            </a:r>
          </a:p>
          <a:p>
            <a:pPr lvl="1"/>
            <a:r>
              <a:rPr lang="en-US" sz="2800" dirty="0"/>
              <a:t>Network of affiliate hospitals and doctor’s offices throughout North America. Growth through acquisition</a:t>
            </a:r>
          </a:p>
          <a:p>
            <a:pPr lvl="1"/>
            <a:r>
              <a:rPr lang="en-US" sz="2800" dirty="0"/>
              <a:t>250 workstations for non-clinical users are currently supported</a:t>
            </a:r>
          </a:p>
          <a:p>
            <a:pPr lvl="1"/>
            <a:r>
              <a:rPr lang="en-US" sz="2800" dirty="0"/>
              <a:t>Data centers located in California and Northern Virginia</a:t>
            </a:r>
          </a:p>
          <a:p>
            <a:pPr lvl="0"/>
            <a:r>
              <a:rPr lang="en-US" sz="2800" dirty="0">
                <a:latin typeface="+mn-lt"/>
              </a:rPr>
              <a:t>Current virtual desktop infrastructure investment in VMware and Citrix</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5182957"/>
          </a:xfrm>
        </p:spPr>
        <p:txBody>
          <a:bodyPr/>
          <a:lstStyle/>
          <a:p>
            <a:pPr marL="0" lvl="0" indent="0">
              <a:buNone/>
            </a:pPr>
            <a:r>
              <a:rPr lang="en-US" sz="2400" dirty="0">
                <a:latin typeface="Segoe UI Semibold" panose="020B0702040204020203" pitchFamily="34" charset="0"/>
                <a:cs typeface="Segoe UI Semibold" panose="020B0702040204020203" pitchFamily="34" charset="0"/>
              </a:rPr>
              <a:t>Ken Greenwald, Contoso Healthcare CTO </a:t>
            </a:r>
          </a:p>
          <a:p>
            <a:r>
              <a:rPr lang="en-US" sz="2400" dirty="0"/>
              <a:t>Understands the value of the cloud for availability and scalability</a:t>
            </a:r>
          </a:p>
          <a:p>
            <a:r>
              <a:rPr lang="en-US" sz="2400" dirty="0"/>
              <a:t>Focus on standardization of desktop images and manage published applications</a:t>
            </a:r>
          </a:p>
          <a:p>
            <a:r>
              <a:rPr lang="en-US" sz="2400" dirty="0"/>
              <a:t>Wants to avoid the need to manage desktops at individual locations</a:t>
            </a:r>
          </a:p>
          <a:p>
            <a:r>
              <a:rPr lang="en-US" sz="2400" dirty="0"/>
              <a:t>Interested in minimizing additional capital investments and maximizing current VMware and Citrix virtual desktop infrastructure in Azure</a:t>
            </a:r>
          </a:p>
          <a:p>
            <a:pPr marL="0" indent="0">
              <a:buNone/>
            </a:pPr>
            <a:endParaRPr lang="en-US" sz="2400" dirty="0"/>
          </a:p>
          <a:p>
            <a:pPr marL="0" indent="0">
              <a:buNone/>
            </a:pPr>
            <a:r>
              <a:rPr lang="en-US" sz="2400" dirty="0">
                <a:latin typeface="Segoe UI Semibold" panose="020B0702040204020203" pitchFamily="34" charset="0"/>
                <a:cs typeface="Segoe UI Semibold" panose="020B0702040204020203" pitchFamily="34" charset="0"/>
              </a:rPr>
              <a:t>Laura Knight, Contoso Healthcare CISO</a:t>
            </a:r>
          </a:p>
          <a:p>
            <a:r>
              <a:rPr lang="en-US" sz="2400" dirty="0"/>
              <a:t>Wants to avoid data exposure of PHI and PII</a:t>
            </a:r>
          </a:p>
          <a:p>
            <a:r>
              <a:rPr lang="en-US" sz="2400" dirty="0"/>
              <a:t>Compliance to California Personal Protection Act</a:t>
            </a:r>
          </a:p>
          <a:p>
            <a:r>
              <a:rPr lang="en-US" sz="2400" dirty="0"/>
              <a:t>Focus on securing data and resources</a:t>
            </a:r>
          </a:p>
          <a:p>
            <a:r>
              <a:rPr lang="en-US" sz="2400" dirty="0"/>
              <a:t>Concerned with potential data loss due to device theft</a:t>
            </a:r>
          </a:p>
          <a:p>
            <a:pPr lvl="1"/>
            <a:endParaRPr lang="en-US" sz="1400" dirty="0"/>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318846"/>
            <a:ext cx="11653523" cy="5139869"/>
          </a:xfrm>
        </p:spPr>
        <p:txBody>
          <a:bodyPr/>
          <a:lstStyle/>
          <a:p>
            <a:r>
              <a:rPr lang="en-US" sz="2800" dirty="0">
                <a:solidFill>
                  <a:schemeClr val="tx1"/>
                </a:solidFill>
              </a:rPr>
              <a:t>Increased need for mobile devices for non-clinical users</a:t>
            </a:r>
          </a:p>
          <a:p>
            <a:endParaRPr lang="en-US" sz="2800" dirty="0">
              <a:solidFill>
                <a:schemeClr val="tx1"/>
              </a:solidFill>
            </a:endParaRPr>
          </a:p>
          <a:p>
            <a:r>
              <a:rPr lang="en-US" sz="2800" dirty="0">
                <a:solidFill>
                  <a:schemeClr val="tx1"/>
                </a:solidFill>
              </a:rPr>
              <a:t>Device theft could cause data exposure</a:t>
            </a:r>
          </a:p>
          <a:p>
            <a:endParaRPr lang="en-US" sz="2800" dirty="0">
              <a:solidFill>
                <a:schemeClr val="tx1"/>
              </a:solidFill>
            </a:endParaRPr>
          </a:p>
          <a:p>
            <a:r>
              <a:rPr lang="en-US" sz="2800" dirty="0">
                <a:solidFill>
                  <a:schemeClr val="tx1"/>
                </a:solidFill>
              </a:rPr>
              <a:t>Management of authorized applications and block unauthorized cloud applications</a:t>
            </a:r>
          </a:p>
          <a:p>
            <a:endParaRPr lang="en-US" sz="2800" dirty="0">
              <a:solidFill>
                <a:schemeClr val="tx1"/>
              </a:solidFill>
            </a:endParaRPr>
          </a:p>
          <a:p>
            <a:r>
              <a:rPr lang="en-US" sz="2800" dirty="0">
                <a:solidFill>
                  <a:schemeClr val="tx1"/>
                </a:solidFill>
              </a:rPr>
              <a:t>Manage and monitor application use and vulnerabilities within a single platform</a:t>
            </a:r>
          </a:p>
          <a:p>
            <a:endParaRPr lang="en-US" sz="2800" dirty="0">
              <a:solidFill>
                <a:schemeClr val="tx1"/>
              </a:solidFill>
            </a:endParaRPr>
          </a:p>
          <a:p>
            <a:r>
              <a:rPr lang="en-US" sz="2800" dirty="0">
                <a:solidFill>
                  <a:schemeClr val="tx1"/>
                </a:solidFill>
              </a:rPr>
              <a:t>Ability to log and audit activity to identify potential threats</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Needs—Security</a:t>
            </a:r>
          </a:p>
        </p:txBody>
      </p:sp>
    </p:spTree>
    <p:extLst>
      <p:ext uri="{BB962C8B-B14F-4D97-AF65-F5344CB8AC3E}">
        <p14:creationId xmlns:p14="http://schemas.microsoft.com/office/powerpoint/2010/main" val="8702613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0FAA17-AE7C-4831-A454-9E176B3DC7AC}"/>
              </a:ext>
            </a:extLst>
          </p:cNvPr>
          <p:cNvSpPr>
            <a:spLocks noGrp="1"/>
          </p:cNvSpPr>
          <p:nvPr>
            <p:ph type="body" sz="quarter" idx="10"/>
          </p:nvPr>
        </p:nvSpPr>
        <p:spPr>
          <a:xfrm>
            <a:off x="269239" y="1189177"/>
            <a:ext cx="11653523" cy="3864584"/>
          </a:xfrm>
        </p:spPr>
        <p:txBody>
          <a:bodyPr/>
          <a:lstStyle/>
          <a:p>
            <a:r>
              <a:rPr lang="en-US" sz="4000" dirty="0">
                <a:solidFill>
                  <a:schemeClr val="tx1"/>
                </a:solidFill>
              </a:rPr>
              <a:t>Minimize data stored on local devices to mitigate PII exposure</a:t>
            </a:r>
          </a:p>
          <a:p>
            <a:endParaRPr lang="en-US" sz="4000" dirty="0">
              <a:solidFill>
                <a:schemeClr val="tx1"/>
              </a:solidFill>
            </a:endParaRPr>
          </a:p>
          <a:p>
            <a:r>
              <a:rPr lang="en-US" sz="4000" dirty="0">
                <a:solidFill>
                  <a:schemeClr val="tx1"/>
                </a:solidFill>
              </a:rPr>
              <a:t>Maintain compliance to California Personal Protection Act</a:t>
            </a:r>
          </a:p>
          <a:p>
            <a:endParaRPr lang="en-US" dirty="0"/>
          </a:p>
        </p:txBody>
      </p:sp>
      <p:sp>
        <p:nvSpPr>
          <p:cNvPr id="3" name="Title 2">
            <a:extLst>
              <a:ext uri="{FF2B5EF4-FFF2-40B4-BE49-F238E27FC236}">
                <a16:creationId xmlns:a16="http://schemas.microsoft.com/office/drawing/2014/main" id="{F2BBCE17-081A-4F43-ABFA-F1F77B108F04}"/>
              </a:ext>
            </a:extLst>
          </p:cNvPr>
          <p:cNvSpPr>
            <a:spLocks noGrp="1"/>
          </p:cNvSpPr>
          <p:nvPr>
            <p:ph type="title"/>
          </p:nvPr>
        </p:nvSpPr>
        <p:spPr/>
        <p:txBody>
          <a:bodyPr/>
          <a:lstStyle/>
          <a:p>
            <a:r>
              <a:rPr lang="en-IE" dirty="0"/>
              <a:t>Customer Needs—Security</a:t>
            </a:r>
            <a:endParaRPr lang="en-US" dirty="0"/>
          </a:p>
        </p:txBody>
      </p:sp>
    </p:spTree>
    <p:extLst>
      <p:ext uri="{BB962C8B-B14F-4D97-AF65-F5344CB8AC3E}">
        <p14:creationId xmlns:p14="http://schemas.microsoft.com/office/powerpoint/2010/main" val="16864298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5501955"/>
          </a:xfrm>
        </p:spPr>
        <p:txBody>
          <a:bodyPr/>
          <a:lstStyle/>
          <a:p>
            <a:r>
              <a:rPr lang="en-US" sz="3600" dirty="0"/>
              <a:t>24x7 access to applications</a:t>
            </a:r>
          </a:p>
          <a:p>
            <a:endParaRPr lang="en-US" sz="3600" dirty="0">
              <a:latin typeface="+mj-lt"/>
            </a:endParaRPr>
          </a:p>
          <a:p>
            <a:r>
              <a:rPr lang="en-US" sz="3600" dirty="0"/>
              <a:t>High availability with limited capital investment</a:t>
            </a:r>
          </a:p>
          <a:p>
            <a:endParaRPr lang="en-US" sz="3600" dirty="0">
              <a:latin typeface="+mj-lt"/>
            </a:endParaRPr>
          </a:p>
          <a:p>
            <a:r>
              <a:rPr lang="en-US" sz="3600" dirty="0"/>
              <a:t>Ability to scale resources as demand increases</a:t>
            </a:r>
          </a:p>
          <a:p>
            <a:endParaRPr lang="en-US" sz="3600" dirty="0">
              <a:latin typeface="+mj-lt"/>
            </a:endParaRPr>
          </a:p>
          <a:p>
            <a:r>
              <a:rPr lang="en-US" sz="3600" dirty="0"/>
              <a:t>Network connections should be resilient with low latency to applications</a:t>
            </a:r>
            <a:endParaRPr lang="en-US" sz="2800" dirty="0">
              <a:latin typeface="+mj-lt"/>
            </a:endParaRPr>
          </a:p>
          <a:p>
            <a:endParaRPr lang="en-IE"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Needs—Availability and Scalability</a:t>
            </a:r>
          </a:p>
        </p:txBody>
      </p:sp>
    </p:spTree>
    <p:extLst>
      <p:ext uri="{BB962C8B-B14F-4D97-AF65-F5344CB8AC3E}">
        <p14:creationId xmlns:p14="http://schemas.microsoft.com/office/powerpoint/2010/main" val="3715253765"/>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7B288A-115F-4EDF-8326-05039CEE1D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3097</Words>
  <Application>Microsoft Office PowerPoint</Application>
  <PresentationFormat>Widescreen</PresentationFormat>
  <Paragraphs>341</Paragraphs>
  <Slides>35</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Windows Virtual Desktop</vt:lpstr>
      <vt:lpstr>Windows Virtual Desktop</vt:lpstr>
      <vt:lpstr>Abstract and learning objectives</vt:lpstr>
      <vt:lpstr>Step 1: Review the customer case study</vt:lpstr>
      <vt:lpstr>Customer situation </vt:lpstr>
      <vt:lpstr>Customer situation</vt:lpstr>
      <vt:lpstr>Customer Needs—Security</vt:lpstr>
      <vt:lpstr>Customer Needs—Security</vt:lpstr>
      <vt:lpstr>Customer Needs—Availability and Scalability</vt:lpstr>
      <vt:lpstr>Customer Needs—Deployment Acceleration</vt:lpstr>
      <vt:lpstr>Customer objections </vt:lpstr>
      <vt:lpstr>Customer objections </vt:lpstr>
      <vt:lpstr>Common scenarios</vt:lpstr>
      <vt:lpstr>Common scenarios</vt:lpstr>
      <vt:lpstr>Common scenarios</vt:lpstr>
      <vt:lpstr>Common scenarios</vt:lpstr>
      <vt:lpstr>Common scenarios</vt:lpstr>
      <vt:lpstr>Step 2: Design the solution</vt:lpstr>
      <vt:lpstr>Step 3: Present the solution</vt:lpstr>
      <vt:lpstr>Wrap-up</vt:lpstr>
      <vt:lpstr>Windows Virtual Desktop</vt:lpstr>
      <vt:lpstr>Preferred target audience </vt:lpstr>
      <vt:lpstr>Microsoft 365 Subscription requirements</vt:lpstr>
      <vt:lpstr>Security requirements</vt:lpstr>
      <vt:lpstr>Network Connectivity</vt:lpstr>
      <vt:lpstr>Windows Desktop image</vt:lpstr>
      <vt:lpstr>Windows Virtual Desktop host pool</vt:lpstr>
      <vt:lpstr>Solution Diagram</vt:lpstr>
      <vt:lpstr>Preferred objections handling </vt:lpstr>
      <vt:lpstr>Preferred objections handling </vt:lpstr>
      <vt:lpstr>Preferred objections handling </vt:lpstr>
      <vt:lpstr>Preferred objections handling </vt:lpstr>
      <vt:lpstr>Preferred objections handling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2018-04-28T22:35:47Z</dcterms:created>
  <dcterms:modified xsi:type="dcterms:W3CDTF">2020-08-07T17:31:45Z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