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24" r:id="rId10"/>
    <p:sldId id="362" r:id="rId11"/>
    <p:sldId id="387"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85" r:id="rId33"/>
    <p:sldId id="355" r:id="rId34"/>
    <p:sldId id="356" r:id="rId35"/>
    <p:sldId id="381" r:id="rId36"/>
    <p:sldId id="319"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46" autoAdjust="0"/>
    <p:restoredTop sz="62516" autoAdjust="0"/>
  </p:normalViewPr>
  <p:slideViewPr>
    <p:cSldViewPr snapToGrid="0">
      <p:cViewPr varScale="1">
        <p:scale>
          <a:sx n="56" d="100"/>
          <a:sy n="56" d="100"/>
        </p:scale>
        <p:origin x="90" y="300"/>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virtual-desktop/security-guide#session-host-security-best-practic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virtual-machines/windows/image-builde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azure/virtual-machines/windows/build-image-with-packer"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windows-server/remote/remote-desktop-services/virtual-machine-rec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azure.com/e/296a636cede24f1c859b42a63687c80c"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04514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presenting the site-to-site connection configuration for the on-premises datacenter to connect to Azure through a VPN connection between the on-premises firewall and the Azure firewall.</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Diagram referencing that there are multiple devices that will need to connect to the Windows desktop virtual image for Windows 10 and Microsoft 365 applications via the WVD </a:t>
            </a:r>
            <a:r>
              <a:rPr lang="en-US" sz="1200" b="0" i="0" kern="1200" dirty="0" err="1">
                <a:solidFill>
                  <a:schemeClr val="tx1"/>
                </a:solidFill>
                <a:effectLst/>
                <a:latin typeface="+mn-lt"/>
                <a:ea typeface="+mn-ea"/>
                <a:cs typeface="+mn-cs"/>
              </a:rPr>
              <a:t>hostpool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Windows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Windows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Microsoft 365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Microsoft 365 subscription is required for Windows 10 multi-user licensing?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365 licenses that support Windows Virtual Desktop include M365 E3, E5, A3, A5, F3, and Business Premium.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What subscription is required for Contoso's mobile device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Microsoft Enterprise Mobility + Security E3 or E5 are required for Intune MDM.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subscription is needed to classify and protect PHI and PII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E5 license is required for the full suite of data protection, information protection and classification, and advanced threat protection capabilities.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subscription is necessary to enforce device access on the local network only?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Conditional access policies are available on EMS E3 and E5. However, risk-based conditional access policies are only available on EMS E5, which would be best suited for this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Why did you select the Microsoft 365 subscription(s)?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Microsoft 365 Enterprise E5 will be required with Enterprise Mobility + Security E5 to support the full list of requirements outlined by the customer. Microsoft 365 licenses that support Windows Virtual Desktop include M365 E3, E5, A3, A5, F3, and Business Premium. However, the additional requirements for mobile device management, data classification and information protection, and conditional access policies require the E5 and EMS E5 licenses. Business Premium licensing is also only supported to up to 300 users.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What is required to audit, log, and monitor controls for ISO 27001 and HIPAA?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Policy initiatives for ISO 27001 and HIPAA should be enabled for the resource groups that are created to govern the Windows Virtual Desktop infrastructure. In addition, Azure Security Center should be upgraded to the Standard tier subscription to properly monitor and alert on control compliance to ISO 27001 and HIPAA standards.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address compliance with the California Personal Protection Act, the Azure Policy initiative for GDPR will be assigned and custom policies will be added as needed to comply with the CPPA.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address monitoring these controls in Azure and the on-premises data centers?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agents should be installed on all Azure and on-premises virtual machines in order to govern the Azure Policy initiatives. These agents will provide activity logs that can be monitored within Azure Security 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ATP should be used to monitor threats.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should be used for incident response and investigation.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 avoid data exposure for data in transit and data at 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connections for data in-transit will be transmitted through an encrypted SSL connection. Data at-rest will be encrypted at-rest.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App Security for managing authorized applications. This will be used to block unauthorized cloud storage services to protect data from being copied.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maintain identity access management for the cloud and current Active Directory infrastructure, and how will they synchronize?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cloud identity will be created within Azure Active Directory. This will be the primary identity source for Microsoft 365, Windows Virtual Desktop, and Azure services. User identities from Active Directory Domain Services will be imported into Azure Active Directory to maintain user login credentials. Azure AD Connect will be installed at Contoso Healthcare's data center in order to synchronize user credentials for single sign-on. Password Hash Synchronization will be used so that users have the ability to authenticate through the data center Active Directory services or the cloud Azure Active Directory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How will you address the secure and centralized file storage needs of the organization?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Files is the preferred method for storage use with Windows Virtual Desktop. In addition, FSLogix can be used in conjunction with Azure Files to manage user virtual desktop profiles. Azure Files must be deployed in the same region as the Virtual Machine pools.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Describe the reasons for the specific security services selected.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Log Analytics, ATP, Cloud App Security, Azure Security Center, and Azure Sentinel will provide services to monitor, manage and investigate any potential vulnerabilities, threats, or anomalies within the environment to protect users and data across Azure, Microsoft 365, and on-premises resources.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Networking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In what region or regions will you deploy resources and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decrease latency West US and East US regions should be peered in Azure to decrease latency to California and Northern Virginia.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single resource group will be deployed for the Window Virtual Desktop infrastructure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you design the resource groups to support your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entire Windows Virtual Desktop infrastructure should be created within a single resource group. This will allow for ease of management of the resources and the ability to analyze and review the consumption easily within the Azure subscription.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How will your virtual networks (VNETs) be configured for IP addresses and subnets?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resource group should be configured with at least three separate VNETs with subnets. The first would be the VNET for the Virtual Desktop hostpool, the second will be the VNET used to connect to the on-premises network, and the third would be a VNET for a Bastion host to be used for secure virtual machine access for support. The VNETs will be peered with only the Virtual Desktop hostpool VNET having gateway access for security. This configuration of VNETs provides a level of isolation to the networks for security and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How will you connect to Contoso Healthcare's data centers to minimize latency and maximize security?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VNET identified above will connect the on-premises network utilizing an Azure Firewall that creates a site-to-site VPN connection to the primary datacenter in Los Angeles. The recommendation would be to also utilize an Azure ExpressRoute connection directly from the Los Angeles datacenter to Azure West US, if available, and the VPN be used for backup connectivity to maximize connection speed and security, and East US to the Northern Virginia datacenter.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What inbound ports, if any, need to be open to the session hosts for users to connect securely?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answer is none. Because of reverse-connect, no inbound ports are required to the session hosts, thus reducing the attack surface (</a:t>
            </a:r>
            <a:r>
              <a:rPr lang="en-US" sz="1200" b="0" i="0" u="none" strike="noStrike" kern="1200" dirty="0">
                <a:solidFill>
                  <a:schemeClr val="tx1"/>
                </a:solidFill>
                <a:effectLst/>
                <a:latin typeface="+mn-lt"/>
                <a:ea typeface="+mn-ea"/>
                <a:cs typeface="+mn-cs"/>
                <a:hlinkClick r:id="rId3"/>
              </a:rPr>
              <a:t>https://docs.microsoft.com/en-us/azure/virtual-desktop/security-guide#session-host-security-best-practices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What will you use to identify and monitor threats on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Monitor, Azure Log Analytics, and Advanced Threat Protection should all be turned on with actions and alerts to the security group.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Security Center standard subscription will provide a central dashboard for monitoring, locating, and alerting on common threats found in the Microsoft Threat database.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Network Watcher will be utilized to monitor network connection speeds and health.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Map will be utilized for additional monitoring of virtual machines.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Sentinel will be the central source for incident response and investigation of threats, vulnerabilities, and anomalies.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7. How would you monitor network throughput and latency over the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Turning on Network Watcher within the VNETs will provide logs and analysis of the network speeds across VNETs and to the on-premises network.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Windows Virtual Desktop image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How will the standardized desktop image be created?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recommendation would be to create the managed WVD image that Contoso Healthcare is wanting to deliver to their users. Optionally, they could also create a VHD for the standard image. Details on this process are in the links provided in the student guide. Another option is to have an image created with Windows 10 multi-user licensing and Office365 ProPlus at the time of creating the Windows Virtual Desktop host pool, then making adjustments to that image based on custom requirements. You could use the following automated image building solutions to create and manage this image, such as Azure Image Builder (</a:t>
            </a:r>
            <a:r>
              <a:rPr lang="en-US" sz="1200" b="0" i="0" u="none" strike="noStrike" kern="1200" dirty="0">
                <a:solidFill>
                  <a:schemeClr val="tx1"/>
                </a:solidFill>
                <a:effectLst/>
                <a:latin typeface="+mn-lt"/>
                <a:ea typeface="+mn-ea"/>
                <a:cs typeface="+mn-cs"/>
                <a:hlinkClick r:id="rId3"/>
              </a:rPr>
              <a:t>https://docs.microsoft.com/en-us/azure/virtual-machines/windows/image-builder-overview</a:t>
            </a:r>
            <a:r>
              <a:rPr lang="en-US" sz="1200" b="0" i="0" kern="1200" dirty="0">
                <a:solidFill>
                  <a:schemeClr val="tx1"/>
                </a:solidFill>
                <a:effectLst/>
                <a:latin typeface="+mn-lt"/>
                <a:ea typeface="+mn-ea"/>
                <a:cs typeface="+mn-cs"/>
              </a:rPr>
              <a:t>) or Build image with Packer (</a:t>
            </a:r>
            <a:r>
              <a:rPr lang="en-US" sz="1200" b="0" i="0" u="none" strike="noStrike" kern="1200" dirty="0">
                <a:solidFill>
                  <a:schemeClr val="tx1"/>
                </a:solidFill>
                <a:effectLst/>
                <a:latin typeface="+mn-lt"/>
                <a:ea typeface="+mn-ea"/>
                <a:cs typeface="+mn-cs"/>
                <a:hlinkClick r:id="rId4"/>
              </a:rPr>
              <a:t>https://docs.microsoft.com/en-us/azure/virtual-machines/windows/build-image-with-packer</a:t>
            </a:r>
            <a:r>
              <a:rPr lang="en-US" sz="1200" b="0" i="0" kern="1200" dirty="0">
                <a:solidFill>
                  <a:schemeClr val="tx1"/>
                </a:solidFill>
                <a:effectLst/>
                <a:latin typeface="+mn-lt"/>
                <a:ea typeface="+mn-ea"/>
                <a:cs typeface="+mn-cs"/>
              </a:rPr>
              <a:t>) to manage images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How will applications be delivered to the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simplify the application delivery and licensing, Contoso Healthcare would like to leverage the current Citrix infrastructure that they have in place. To accomplish this, a shortcut can be provided on the standard desktop image for the Citrix app marketplace that provides users with the applications they are authorized to access.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What are the connection options for users to access the Windows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multiple connection options for users to access their Windows Virtual Desktop. The Remote Desktop client application can be used with Windows 10, Windows 7, Android, macOS, or iOS. Users can also connect through an HTML5-capable web browser. Since we are unsure of the full scope of operating systems on the 500 existing workstations within Contoso Healthcare, we recommend connection through the web browser on desktop devices and using the Remote Desktop app on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What are the minimum system requirements for users to access the Windows Virtual Desktop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Officially supported browsers are Microsoft Edge, Internet Explorer, Apple Safari, Google Chrome, and Mozilla Firefox (v55 or higher). Windows 10, Windows 10 IoT Enterprise, Windows 7, and macOS operating systems are supported. Microsoft Remote Desktop app is available for Android and iOS mobile devices.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1" kern="1200" dirty="0">
                <a:solidFill>
                  <a:schemeClr val="tx1"/>
                </a:solidFill>
                <a:effectLst/>
                <a:latin typeface="+mn-lt"/>
                <a:ea typeface="+mn-ea"/>
                <a:cs typeface="+mn-cs"/>
              </a:rPr>
              <a:t>Windows Virtual Desktop host pool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1. How many concurrent sessions will be required to access the virtual desktop image?</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We will design the capacity to support the full 250 sessions that were identified in our initial discussions with the customer.</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2. How many virtual machines are required to support the number of concurrent sessions?</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You should have used the Azure pricing calculator to create an initial capacity estimate. This estimate calculated at most 31 DS2s v3 instances as the base availability set with 8 virtual desktop sessions per host (according to: </a:t>
            </a:r>
            <a:r>
              <a:rPr lang="en-US" sz="1000" b="0" i="0" u="none" strike="noStrike" kern="1200" dirty="0">
                <a:solidFill>
                  <a:schemeClr val="tx1"/>
                </a:solidFill>
                <a:effectLst/>
                <a:latin typeface="+mn-lt"/>
                <a:ea typeface="+mn-ea"/>
                <a:cs typeface="+mn-cs"/>
                <a:hlinkClick r:id="rId3"/>
              </a:rPr>
              <a:t>https://docs.microsoft.com/en-us/windows-server/remote/remote-desktop-services/virtual-machine-recs</a:t>
            </a:r>
            <a:r>
              <a:rPr lang="en-US" sz="1000" b="0" i="0" kern="1200" dirty="0">
                <a:solidFill>
                  <a:schemeClr val="tx1"/>
                </a:solidFill>
                <a:effectLst/>
                <a:latin typeface="+mn-lt"/>
                <a:ea typeface="+mn-ea"/>
                <a:cs typeface="+mn-cs"/>
              </a:rPr>
              <a:t>).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Additional instances to scale as capacity increases. The example estimate can be accessed here: </a:t>
            </a:r>
            <a:r>
              <a:rPr lang="en-US" sz="1000" b="0" i="0" u="none" strike="noStrike" kern="1200" dirty="0">
                <a:solidFill>
                  <a:schemeClr val="tx1"/>
                </a:solidFill>
                <a:effectLst/>
                <a:latin typeface="+mn-lt"/>
                <a:ea typeface="+mn-ea"/>
                <a:cs typeface="+mn-cs"/>
                <a:hlinkClick r:id="rId4"/>
              </a:rPr>
              <a:t>https://azure.com/e/296a636cede24f1c859b42a63687c80c</a:t>
            </a:r>
            <a:r>
              <a:rPr lang="en-US" sz="10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diagram on this slide shows a possible solution for Contoso's Windows Virtual Desktops.  The California datacenter is connecting to the Azure West US region, and the Northern Virginia datacenter is connecting to the East US region utilizing </a:t>
            </a:r>
            <a:r>
              <a:rPr lang="en-US" sz="1200" b="0" i="0" kern="1200" dirty="0" err="1">
                <a:solidFill>
                  <a:schemeClr val="tx1"/>
                </a:solidFill>
                <a:effectLst/>
                <a:latin typeface="+mn-lt"/>
                <a:ea typeface="+mn-ea"/>
                <a:cs typeface="+mn-cs"/>
              </a:rPr>
              <a:t>ExpressRoutes</a:t>
            </a:r>
            <a:r>
              <a:rPr lang="en-US" sz="1200" b="0" i="0" kern="1200" dirty="0">
                <a:solidFill>
                  <a:schemeClr val="tx1"/>
                </a:solidFill>
                <a:effectLst/>
                <a:latin typeface="+mn-lt"/>
                <a:ea typeface="+mn-ea"/>
                <a:cs typeface="+mn-cs"/>
              </a:rPr>
              <a:t> to each.  The West US and East US region VNETs are peered for highspeed backbone connection with a pass-through peering allowed from East US to the WVD VM host pool VNET that is peered with West US.</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9/3/2020 12:43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developer, finance, and knowledge departments. Contoso is currently supporting existing data centers in California and Northern Virginia with VMware for the server control plane and a partial deployment of Citrix virtual desktop infrastructure. These locations are connected with a private WAN connection and a backup VPN over broadband.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Implementing Windows Virtual Desktop in the enterprise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support the data protection needs?</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#2</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 #1</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 #2</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1849" y="1632857"/>
            <a:ext cx="5198468"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#3</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6089" y="3343060"/>
            <a:ext cx="6326672"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#4</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778" y="3294369"/>
            <a:ext cx="5976444"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#5</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2768900"/>
          </a:xfrm>
        </p:spPr>
        <p:txBody>
          <a:bodyPr/>
          <a:lstStyle/>
          <a:p>
            <a:pPr marL="0" indent="0">
              <a:buNone/>
            </a:pPr>
            <a:r>
              <a:rPr lang="en-US" sz="3600" dirty="0"/>
              <a:t>Windows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96780"/>
          </a:xfrm>
          <a:prstGeom prst="rect">
            <a:avLst/>
          </a:prstGeom>
          <a:noFill/>
        </p:spPr>
        <p:txBody>
          <a:bodyPr wrap="square" lIns="182880" tIns="146304" rIns="182880" bIns="146304" rtlCol="0">
            <a:spAutoFit/>
          </a:bodyPr>
          <a:lstStyle/>
          <a:p>
            <a:r>
              <a:rPr lang="en-US" sz="2400" dirty="0"/>
              <a:t>In the whiteboard design session you will work in groups to design a Windows Virtual Desktop solution using Microsoft 365 and Azure technologies. Your solution will consider the necessary Microsoft 365 subscription required for Windows 10 Enterprise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Windows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Implementing Windows Virtual Desktop in the enterprise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619452"/>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a:p>
            <a:r>
              <a:rPr lang="en-US" sz="3600" dirty="0">
                <a:latin typeface="+mn-lt"/>
              </a:rPr>
              <a:t>Infrastructure, Virtualization, Storage, and Networking Teams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ProPlus</a:t>
            </a:r>
          </a:p>
          <a:p>
            <a:r>
              <a:rPr lang="en-US" sz="2800" dirty="0"/>
              <a:t>Application delivery through current Citrix app marketplace</a:t>
            </a:r>
          </a:p>
          <a:p>
            <a:r>
              <a:rPr lang="en-US" sz="2800" dirty="0"/>
              <a:t>Authorized applications managed through Cloud App Security</a:t>
            </a:r>
          </a:p>
          <a:p>
            <a:r>
              <a:rPr lang="en-US" sz="2800" dirty="0"/>
              <a:t>Managed image through WVD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400" dirty="0"/>
              <a:t>The CTO at Contoso does not want to invest in new workstations and mobile devices to support the standardized desktop image. Can these devices support the new image?</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400" dirty="0"/>
              <a:t>Windows Virtual Desktop is flexible in the way that users can access their virtual desktop. The design will utilize web browser access to the virtual desktop on workstations, and the remote desktop app on mobile devices.</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The CISO at Contoso needs to be convinced that data will not be exposed. How would Microsoft handle data protection?</a:t>
            </a:r>
            <a:r>
              <a:rPr lang="en-US" sz="24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Contoso must be able to log and audit all activity on the desktop image. How will this be handled within the cloud and on-premises environments?</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Azure Monitor and Azure Log Analytics will be activated within the Azure environment. Azure Monitor agents will be deployed to the on-premises virtual machines to monitor activity across the entire infrastructure.</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Connections between the cloud and existing data centers must be secure and reliable to support their requirements. How will this be addressed and monitored?</a:t>
            </a:r>
            <a:r>
              <a:rPr lang="en-US" sz="24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Contoso has made a substantial capital investment in their current data centers that they do not want to decommission. How can the infrastructure be architected to support the current data centers?</a:t>
            </a:r>
            <a:endParaRPr lang="en-US" sz="24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The designed solution has been architected to integrate the current application delivery configuration through Citrix into the standardized Windows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Windows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pPr marL="0" indent="0">
              <a:buNone/>
            </a:pPr>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 #2</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5054</Words>
  <Application>Microsoft Office PowerPoint</Application>
  <PresentationFormat>Widescreen</PresentationFormat>
  <Paragraphs>428</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Implementing Windows Virtual Desktop in the enterprise</vt:lpstr>
      <vt:lpstr>Abstract and learning objectives</vt:lpstr>
      <vt:lpstr>Step 1: Review the customer case study</vt:lpstr>
      <vt:lpstr>Customer situation </vt:lpstr>
      <vt:lpstr>Customer situation</vt:lpstr>
      <vt:lpstr>Customer Needs—Security #1</vt:lpstr>
      <vt:lpstr>Customer Needs—Security #2</vt:lpstr>
      <vt:lpstr>Customer Needs—Availability and Scalability</vt:lpstr>
      <vt:lpstr>Customer Needs—Deployment Acceleration</vt:lpstr>
      <vt:lpstr>Customer objections #1 </vt:lpstr>
      <vt:lpstr>Customer objections #2 </vt:lpstr>
      <vt:lpstr>Common scenarios #1</vt:lpstr>
      <vt:lpstr>Common scenarios #2</vt:lpstr>
      <vt:lpstr>Common scenarios #3</vt:lpstr>
      <vt:lpstr>Common scenarios #4</vt:lpstr>
      <vt:lpstr>Common scenarios #5</vt:lpstr>
      <vt:lpstr>Step 2: Design the solution</vt:lpstr>
      <vt:lpstr>Step 3: Present the solution</vt:lpstr>
      <vt:lpstr>Wrap-up</vt:lpstr>
      <vt:lpstr>Implementing Windows Virtual Desktop in the enterprise</vt:lpstr>
      <vt:lpstr>Preferred target audience </vt:lpstr>
      <vt:lpstr>Microsoft 365 Subscription requirements</vt:lpstr>
      <vt:lpstr>Security requirements</vt:lpstr>
      <vt:lpstr>Network Connectivity</vt:lpstr>
      <vt:lpstr>Windows Desktop image</vt:lpstr>
      <vt:lpstr>Windows Virtual Desktop host pool</vt:lpstr>
      <vt:lpstr>Solution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2020-09-03T19:54:13Z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