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0"/>
  </p:notesMasterIdLst>
  <p:sldIdLst>
    <p:sldId id="300" r:id="rId6"/>
    <p:sldId id="373" r:id="rId7"/>
    <p:sldId id="323" r:id="rId8"/>
    <p:sldId id="302" r:id="rId9"/>
    <p:sldId id="259" r:id="rId10"/>
    <p:sldId id="324" r:id="rId11"/>
    <p:sldId id="362" r:id="rId12"/>
    <p:sldId id="363" r:id="rId13"/>
    <p:sldId id="366" r:id="rId14"/>
    <p:sldId id="305" r:id="rId15"/>
    <p:sldId id="351" r:id="rId16"/>
    <p:sldId id="360" r:id="rId17"/>
    <p:sldId id="382" r:id="rId18"/>
    <p:sldId id="332" r:id="rId19"/>
    <p:sldId id="333" r:id="rId20"/>
    <p:sldId id="361" r:id="rId21"/>
    <p:sldId id="320" r:id="rId22"/>
    <p:sldId id="322" r:id="rId23"/>
    <p:sldId id="321" r:id="rId24"/>
    <p:sldId id="374" r:id="rId25"/>
    <p:sldId id="317" r:id="rId26"/>
    <p:sldId id="316" r:id="rId27"/>
    <p:sldId id="383" r:id="rId28"/>
    <p:sldId id="375" r:id="rId29"/>
    <p:sldId id="377" r:id="rId30"/>
    <p:sldId id="376" r:id="rId31"/>
    <p:sldId id="386" r:id="rId32"/>
    <p:sldId id="319" r:id="rId33"/>
    <p:sldId id="385" r:id="rId34"/>
    <p:sldId id="355" r:id="rId35"/>
    <p:sldId id="356" r:id="rId36"/>
    <p:sldId id="381" r:id="rId37"/>
    <p:sldId id="38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DAC7FA-35A3-433A-B1DD-BD527FEE6E7D}" v="47" dt="2020-06-18T20:43:30.278"/>
    <p1510:client id="{533E8348-C747-4E3C-A039-FC8951A33AF0}" v="21" dt="2020-06-18T15:16:43.1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2" autoAdjust="0"/>
    <p:restoredTop sz="83562" autoAdjust="0"/>
  </p:normalViewPr>
  <p:slideViewPr>
    <p:cSldViewPr snapToGrid="0">
      <p:cViewPr varScale="1">
        <p:scale>
          <a:sx n="116" d="100"/>
          <a:sy n="116" d="100"/>
        </p:scale>
        <p:origin x="960" y="184"/>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6/24/20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a:latin typeface="+mn-lt"/>
                <a:cs typeface="Segoe UI" panose="020B0502040204020203" pitchFamily="34" charset="0"/>
              </a:rPr>
              <a:t>August 2019</a:t>
            </a:r>
            <a:endParaRPr lang="en-US" sz="950" dirty="0">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417534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cloud app sec, </a:t>
            </a:r>
            <a:r>
              <a:rPr lang="en-US" dirty="0" err="1"/>
              <a:t>sentinal</a:t>
            </a:r>
            <a:r>
              <a:rPr lang="en-US" dirty="0"/>
              <a:t> , ATP</a:t>
            </a:r>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regions for CA</a:t>
            </a:r>
          </a:p>
          <a:p>
            <a:r>
              <a:rPr lang="en-US" dirty="0"/>
              <a:t>Add Service Map under </a:t>
            </a:r>
            <a:r>
              <a:rPr lang="en-US" dirty="0" err="1"/>
              <a:t>montioring</a:t>
            </a:r>
            <a:r>
              <a:rPr lang="en-US" dirty="0"/>
              <a:t> and alerting</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managed image, use VHD as alternate, app delivery through </a:t>
            </a:r>
            <a:r>
              <a:rPr lang="en-US" dirty="0" err="1"/>
              <a:t>wvd</a:t>
            </a:r>
            <a:r>
              <a:rPr lang="en-US" dirty="0"/>
              <a:t>, </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to 250 users per 25 VMs</a:t>
            </a:r>
          </a:p>
          <a:p>
            <a:r>
              <a:rPr lang="en-US" dirty="0"/>
              <a:t>Call out workload scaling general guidelines/user personas </a:t>
            </a:r>
          </a:p>
          <a:p>
            <a:r>
              <a:rPr lang="en-US" dirty="0"/>
              <a:t>Published desktops (clinical) or published apps (non-clinical)? </a:t>
            </a:r>
          </a:p>
          <a:p>
            <a:r>
              <a:rPr lang="en-US" dirty="0"/>
              <a:t>Initial workload for non-clinical users (single host pool)</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based on new icons </a:t>
            </a:r>
          </a:p>
          <a:p>
            <a:r>
              <a:rPr lang="en-US" dirty="0"/>
              <a:t>Both sites should connect to Azure</a:t>
            </a:r>
          </a:p>
          <a:p>
            <a:r>
              <a:rPr lang="en-US" dirty="0"/>
              <a:t>More emphasis on peering</a:t>
            </a:r>
          </a:p>
          <a:p>
            <a:r>
              <a:rPr lang="en-US" dirty="0"/>
              <a:t>Need WVD control plane</a:t>
            </a: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1525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Focus more on WVD native solution, then talk about how Citrix &amp; VMWare changes the solution. (note that Citrix &amp; VMWare brings shorter time to solution)</a:t>
            </a:r>
          </a:p>
          <a:p>
            <a:r>
              <a:rPr lang="en-US" sz="1200" b="1" kern="1200" dirty="0">
                <a:solidFill>
                  <a:schemeClr val="tx1"/>
                </a:solidFill>
                <a:effectLst/>
                <a:latin typeface="+mn-lt"/>
                <a:ea typeface="+mn-ea"/>
                <a:cs typeface="+mn-cs"/>
              </a:rPr>
              <a:t>Move this obj to the end</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Segway to AMP </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Add non-windows OS scenario to this objection (macs and thin clients)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Note that Cloud App Security requires additional license</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Callout </a:t>
            </a:r>
            <a:r>
              <a:rPr lang="en-US" sz="1200" b="1" kern="1200" dirty="0" err="1">
                <a:solidFill>
                  <a:schemeClr val="tx1"/>
                </a:solidFill>
                <a:effectLst/>
                <a:latin typeface="+mn-lt"/>
                <a:ea typeface="+mn-ea"/>
                <a:cs typeface="+mn-cs"/>
              </a:rPr>
              <a:t>Sentinal</a:t>
            </a:r>
            <a:r>
              <a:rPr lang="en-US" sz="1200" b="1" kern="1200" dirty="0">
                <a:solidFill>
                  <a:schemeClr val="tx1"/>
                </a:solidFill>
                <a:effectLst/>
                <a:latin typeface="+mn-lt"/>
                <a:ea typeface="+mn-ea"/>
                <a:cs typeface="+mn-cs"/>
              </a:rPr>
              <a:t>, Defender ATP, Security Center</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 Windows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24x7x365 operations without performance degradation.</a:t>
            </a:r>
          </a:p>
          <a:p>
            <a:endParaRPr lang="en-US" sz="1200" dirty="0"/>
          </a:p>
          <a:p>
            <a:r>
              <a:rPr lang="en-US" sz="1200"/>
              <a:t>At the end of the whiteboard design session, you will be better able to design a solution that leverages Microsoft 365 and Azure technologies together to build a secure and robust Windows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Sentinal</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6/24/20 1:04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Detroit, Michigan, is a national healthcare provider with a network of affiliate hospitals and doctor’s offices located throughout North America. These locations continue to grow through acquisition.  The nature of their business requires a high level of security of personal health information (PHI) of patients, and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500 workstations within their environment with a number of healthcare practice applications, insurance applications, and business applications. Contoso is currently supporting existing data centers in Detroit, MI and Dallas, Texas with VMware for the server control plane and a partial deployment of Citrix virtual desktop infrastructure.</a:t>
            </a:r>
          </a:p>
          <a:p>
            <a:endParaRPr lang="en-US" dirty="0"/>
          </a:p>
          <a:p>
            <a:r>
              <a:rPr lang="en-US" dirty="0"/>
              <a:t>*** Move to California, CCPA (CA </a:t>
            </a:r>
            <a:r>
              <a:rPr lang="en-US" dirty="0" err="1"/>
              <a:t>equiv</a:t>
            </a:r>
            <a:r>
              <a:rPr lang="en-US" dirty="0"/>
              <a:t> of GDPR)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PHI or PII being located on a local device through use of a virtual desktop infrastructure.</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24x7x365, so any infrastructure should be designed with high availability and scalability in mind.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24x7 (drop 365)</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Legacy app</a:t>
            </a:r>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446545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Windows Virtual Desktop</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Trainer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90624"/>
          </a:xfrm>
        </p:spPr>
        <p:txBody>
          <a:bodyPr/>
          <a:lstStyle/>
          <a:p>
            <a:r>
              <a:rPr lang="en-US" sz="3600" dirty="0"/>
              <a:t>Contoso has made a substantial capital investment in their current data centers that they do not want to decommission. How can the infrastructure be architected to support the current data centers?</a:t>
            </a:r>
          </a:p>
          <a:p>
            <a:r>
              <a:rPr lang="en-US" sz="3600" dirty="0"/>
              <a:t>The CTO at Contoso does not want to invest in new workstations and mobile devices to support the standardized desktop image. Can these devices support the new image?</a:t>
            </a:r>
          </a:p>
          <a:p>
            <a:pPr>
              <a:spcBef>
                <a:spcPts val="2400"/>
              </a:spcBef>
            </a:pPr>
            <a:endParaRPr lang="en-US" sz="3600" dirty="0"/>
          </a:p>
        </p:txBody>
      </p:sp>
      <p:sp>
        <p:nvSpPr>
          <p:cNvPr id="2" name="Title 1"/>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4893647"/>
          </a:xfrm>
        </p:spPr>
        <p:txBody>
          <a:bodyPr/>
          <a:lstStyle/>
          <a:p>
            <a:r>
              <a:rPr lang="en-US" sz="3600" dirty="0"/>
              <a:t>The CISO at Contoso needs to be convinced that data will not be exposed. How would Microsoft handle data protection?</a:t>
            </a:r>
          </a:p>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a:t>
            </a:r>
          </a:p>
        </p:txBody>
      </p:sp>
      <p:pic>
        <p:nvPicPr>
          <p:cNvPr id="5" name="Picture 4">
            <a:extLst>
              <a:ext uri="{FF2B5EF4-FFF2-40B4-BE49-F238E27FC236}">
                <a16:creationId xmlns:a16="http://schemas.microsoft.com/office/drawing/2014/main" id="{CA53D5DB-8DD9-40E9-AC76-D6B7D4BBF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84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a:t>
            </a:r>
          </a:p>
        </p:txBody>
      </p:sp>
      <p:pic>
        <p:nvPicPr>
          <p:cNvPr id="5" name="Picture 4">
            <a:extLst>
              <a:ext uri="{FF2B5EF4-FFF2-40B4-BE49-F238E27FC236}">
                <a16:creationId xmlns:a16="http://schemas.microsoft.com/office/drawing/2014/main" id="{586118C0-7D75-4231-AC41-A66655108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849" y="1632857"/>
            <a:ext cx="5198468" cy="3421878"/>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sp>
        <p:nvSpPr>
          <p:cNvPr id="2" name="Title 1"/>
          <p:cNvSpPr>
            <a:spLocks noGrp="1"/>
          </p:cNvSpPr>
          <p:nvPr>
            <p:ph type="title"/>
          </p:nvPr>
        </p:nvSpPr>
        <p:spPr/>
        <p:txBody>
          <a:bodyPr/>
          <a:lstStyle/>
          <a:p>
            <a:r>
              <a:rPr lang="en-US" dirty="0"/>
              <a:t>Common scenarios</a:t>
            </a:r>
          </a:p>
        </p:txBody>
      </p:sp>
      <p:pic>
        <p:nvPicPr>
          <p:cNvPr id="5" name="Picture 4">
            <a:extLst>
              <a:ext uri="{FF2B5EF4-FFF2-40B4-BE49-F238E27FC236}">
                <a16:creationId xmlns:a16="http://schemas.microsoft.com/office/drawing/2014/main" id="{B90706B0-8F3A-4F1E-B758-F1067909B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089" y="3343060"/>
            <a:ext cx="6326672"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multi-user workspace</a:t>
            </a:r>
          </a:p>
          <a:p>
            <a:r>
              <a:rPr lang="en-US" sz="2800" dirty="0"/>
              <a:t>VHD image of existing workspace</a:t>
            </a:r>
          </a:p>
          <a:p>
            <a:r>
              <a:rPr lang="en-US" sz="2800" dirty="0"/>
              <a:t>Application delivery through the current VMware and Citrix environment</a:t>
            </a:r>
          </a:p>
        </p:txBody>
      </p:sp>
      <p:sp>
        <p:nvSpPr>
          <p:cNvPr id="2" name="Title 1"/>
          <p:cNvSpPr>
            <a:spLocks noGrp="1"/>
          </p:cNvSpPr>
          <p:nvPr>
            <p:ph type="title"/>
          </p:nvPr>
        </p:nvSpPr>
        <p:spPr/>
        <p:txBody>
          <a:bodyPr/>
          <a:lstStyle/>
          <a:p>
            <a:r>
              <a:rPr lang="en-US" dirty="0"/>
              <a:t>Common scenarios</a:t>
            </a:r>
          </a:p>
        </p:txBody>
      </p:sp>
      <p:pic>
        <p:nvPicPr>
          <p:cNvPr id="4" name="Picture 3">
            <a:extLst>
              <a:ext uri="{FF2B5EF4-FFF2-40B4-BE49-F238E27FC236}">
                <a16:creationId xmlns:a16="http://schemas.microsoft.com/office/drawing/2014/main" id="{9C06C5E8-DE9F-47D7-9798-99F4D2F84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7778" y="3294369"/>
            <a:ext cx="5976444"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4043094"/>
          </a:xfrm>
        </p:spPr>
        <p:txBody>
          <a:bodyPr/>
          <a:lstStyle/>
          <a:p>
            <a:pPr marL="0" indent="0">
              <a:buNone/>
            </a:pPr>
            <a:r>
              <a:rPr lang="en-US" sz="3600" dirty="0"/>
              <a:t>Windows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
        <p:nvSpPr>
          <p:cNvPr id="2" name="Title 1"/>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2A43-02D0-4F1A-9115-5C97BE5B95B4}"/>
              </a:ext>
            </a:extLst>
          </p:cNvPr>
          <p:cNvSpPr>
            <a:spLocks noGrp="1"/>
          </p:cNvSpPr>
          <p:nvPr>
            <p:ph type="title"/>
          </p:nvPr>
        </p:nvSpPr>
        <p:spPr/>
        <p:txBody>
          <a:bodyPr/>
          <a:lstStyle/>
          <a:p>
            <a:r>
              <a:rPr lang="en-US" dirty="0"/>
              <a:t>Windows Virtual Desktop</a:t>
            </a:r>
          </a:p>
        </p:txBody>
      </p:sp>
      <p:sp>
        <p:nvSpPr>
          <p:cNvPr id="3" name="Text Placeholder 2">
            <a:extLst>
              <a:ext uri="{FF2B5EF4-FFF2-40B4-BE49-F238E27FC236}">
                <a16:creationId xmlns:a16="http://schemas.microsoft.com/office/drawing/2014/main" id="{4DAFE4EA-934B-4C0F-B2C2-7EB56732D0FE}"/>
              </a:ext>
            </a:extLst>
          </p:cNvPr>
          <p:cNvSpPr>
            <a:spLocks noGrp="1"/>
          </p:cNvSpPr>
          <p:nvPr>
            <p:ph type="body" sz="quarter" idx="12"/>
          </p:nvPr>
        </p:nvSpPr>
        <p:spPr/>
        <p:txBody>
          <a:bodyPr/>
          <a:lstStyle/>
          <a:p>
            <a:r>
              <a:rPr lang="en-US" dirty="0"/>
              <a:t>Whiteboard Design Session</a:t>
            </a:r>
          </a:p>
        </p:txBody>
      </p:sp>
    </p:spTree>
    <p:extLst>
      <p:ext uri="{BB962C8B-B14F-4D97-AF65-F5344CB8AC3E}">
        <p14:creationId xmlns:p14="http://schemas.microsoft.com/office/powerpoint/2010/main" val="2505837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Windows Virtual Desktop</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2511457"/>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 with EMS E5</a:t>
            </a:r>
          </a:p>
          <a:p>
            <a:pPr lvl="1"/>
            <a:r>
              <a:rPr lang="en-US" sz="2800" b="1" dirty="0"/>
              <a:t>These subscriptions address the requirements for mobile device management, data classification and information protection, and conditional access policies.</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5601533"/>
          </a:xfrm>
        </p:spPr>
        <p:txBody>
          <a:bodyPr/>
          <a:lstStyle/>
          <a:p>
            <a:r>
              <a:rPr lang="en-US" sz="2800" dirty="0"/>
              <a:t>ISO 27001 and HIPAA requirements</a:t>
            </a:r>
          </a:p>
          <a:p>
            <a:pPr lvl="1"/>
            <a:r>
              <a:rPr lang="en-US" sz="2000" dirty="0"/>
              <a:t>Azure Security Center Standard Tier and Azure Policy initiatives for HIPAA and ISO 27001 controls</a:t>
            </a:r>
          </a:p>
          <a:p>
            <a:r>
              <a:rPr lang="en-US" sz="2800" dirty="0"/>
              <a:t>Monitoring and alerting</a:t>
            </a:r>
          </a:p>
          <a:p>
            <a:pPr lvl="1"/>
            <a:r>
              <a:rPr lang="en-US" sz="2000" dirty="0"/>
              <a:t>Azure Monitor agents installed on all Azure and on-premises virtual machines</a:t>
            </a:r>
          </a:p>
          <a:p>
            <a:r>
              <a:rPr lang="en-US" sz="2800" dirty="0"/>
              <a:t>Data security and encryption</a:t>
            </a:r>
          </a:p>
          <a:p>
            <a:pPr lvl="1"/>
            <a:r>
              <a:rPr lang="en-US" sz="2000" dirty="0"/>
              <a:t>All data in-transit will be sent across an encrypted SSL connection. Data at-rest will be encrypted in Azure file storage</a:t>
            </a:r>
          </a:p>
          <a:p>
            <a:r>
              <a:rPr lang="en-US" sz="2800" dirty="0"/>
              <a:t>Identity and access management</a:t>
            </a:r>
          </a:p>
          <a:p>
            <a:pPr lvl="1"/>
            <a:r>
              <a:rPr lang="en-US" sz="2000" dirty="0"/>
              <a:t>Azure Active Directory service with Azure AD Connect hash synchronization to on-premises Active Directory domain</a:t>
            </a:r>
          </a:p>
          <a:p>
            <a:r>
              <a:rPr lang="en-US" sz="2800" dirty="0"/>
              <a:t>Secure and Centralize file storage</a:t>
            </a:r>
          </a:p>
          <a:p>
            <a:pPr lvl="1"/>
            <a:r>
              <a:rPr lang="en-US" sz="2000" dirty="0"/>
              <a:t>Azure files will be used as the centralized file storage and share.  File access will be controlled through Azure Active Directory roles</a:t>
            </a:r>
          </a:p>
          <a:p>
            <a:endParaRPr lang="en-US" sz="3600" dirty="0"/>
          </a:p>
        </p:txBody>
      </p:sp>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93304"/>
            <a:ext cx="10956251" cy="6340197"/>
          </a:xfrm>
        </p:spPr>
        <p:txBody>
          <a:bodyPr/>
          <a:lstStyle/>
          <a:p>
            <a:r>
              <a:rPr lang="en-US" sz="3200" dirty="0"/>
              <a:t>Regions and Resource Groups</a:t>
            </a:r>
          </a:p>
          <a:p>
            <a:pPr lvl="1"/>
            <a:r>
              <a:rPr lang="en-US" sz="2000" dirty="0"/>
              <a:t>Central US or North Central US to decrease latency to Detroit and/or Dallas</a:t>
            </a:r>
          </a:p>
          <a:p>
            <a:pPr lvl="1"/>
            <a:r>
              <a:rPr lang="en-US" sz="2000" dirty="0"/>
              <a:t>Single resource group for the Window Virtual Desktop infrastructure</a:t>
            </a:r>
          </a:p>
          <a:p>
            <a:r>
              <a:rPr lang="en-US" sz="3200" dirty="0"/>
              <a:t>Virtual Network</a:t>
            </a:r>
          </a:p>
          <a:p>
            <a:pPr lvl="1"/>
            <a:r>
              <a:rPr lang="en-US" sz="1800" dirty="0"/>
              <a:t>Three peered VNETs: Virtual desktop host pool network, VPN to on-premises network, and Bastion host network</a:t>
            </a:r>
          </a:p>
          <a:p>
            <a:pPr lvl="1"/>
            <a:r>
              <a:rPr lang="en-US" sz="1800" dirty="0"/>
              <a:t>Load balancer will be used in front of the host pool virtual machines to decrease the public IP attack surface</a:t>
            </a:r>
          </a:p>
          <a:p>
            <a:r>
              <a:rPr lang="en-US" sz="3200" dirty="0"/>
              <a:t>Azure to on-premises network</a:t>
            </a:r>
          </a:p>
          <a:p>
            <a:pPr lvl="1"/>
            <a:r>
              <a:rPr lang="en-US" sz="1800" dirty="0"/>
              <a:t>Minimum requirement is Azure Firewall with Site-to-Site VPN</a:t>
            </a:r>
          </a:p>
          <a:p>
            <a:pPr lvl="1"/>
            <a:r>
              <a:rPr lang="en-US" sz="1800" dirty="0"/>
              <a:t>Ideal solution would be ExpressRoute to one or both data centers</a:t>
            </a:r>
          </a:p>
          <a:p>
            <a:r>
              <a:rPr lang="en-US" sz="3200" dirty="0"/>
              <a:t>Monitoring and alerting</a:t>
            </a:r>
          </a:p>
          <a:p>
            <a:pPr lvl="1"/>
            <a:r>
              <a:rPr lang="en-US" sz="1800" dirty="0"/>
              <a:t>Azure Monitor, Azure Log Analytics, and Advance Threat Protection</a:t>
            </a:r>
          </a:p>
          <a:p>
            <a:pPr lvl="1"/>
            <a:r>
              <a:rPr lang="en-US" sz="1800" dirty="0"/>
              <a:t>Network Watcher</a:t>
            </a:r>
          </a:p>
          <a:p>
            <a:pPr lvl="1"/>
            <a:r>
              <a:rPr lang="en-US" sz="1800" dirty="0"/>
              <a:t>Azure Security Center</a:t>
            </a:r>
          </a:p>
          <a:p>
            <a:endParaRPr lang="en-US" sz="1800" dirty="0"/>
          </a:p>
          <a:p>
            <a:endParaRPr lang="en-US" sz="24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3991862"/>
          </a:xfrm>
        </p:spPr>
        <p:txBody>
          <a:bodyPr/>
          <a:lstStyle/>
          <a:p>
            <a:r>
              <a:rPr lang="en-US" sz="2800" dirty="0"/>
              <a:t>New Windows 10 multi-user workspace with Office 365 </a:t>
            </a:r>
            <a:r>
              <a:rPr lang="en-US" sz="2800" dirty="0" err="1"/>
              <a:t>ProPlus</a:t>
            </a:r>
            <a:endParaRPr lang="en-US" sz="2800" dirty="0"/>
          </a:p>
          <a:p>
            <a:r>
              <a:rPr lang="en-US" sz="2800" dirty="0"/>
              <a:t>VHD image of existing workspace with current applications</a:t>
            </a:r>
          </a:p>
          <a:p>
            <a:r>
              <a:rPr lang="en-US" sz="2800" dirty="0"/>
              <a:t>Application delivery through current Citrix app marketplace</a:t>
            </a:r>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
        <p:nvSpPr>
          <p:cNvPr id="2" name="Title 1"/>
          <p:cNvSpPr>
            <a:spLocks noGrp="1"/>
          </p:cNvSpPr>
          <p:nvPr>
            <p:ph type="title"/>
          </p:nvPr>
        </p:nvSpPr>
        <p:spPr/>
        <p:txBody>
          <a:bodyPr/>
          <a:lstStyle/>
          <a:p>
            <a:r>
              <a:rPr lang="en-US" sz="4800" dirty="0"/>
              <a:t>Windows Desktop image</a:t>
            </a:r>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2725811"/>
          </a:xfrm>
        </p:spPr>
        <p:txBody>
          <a:bodyPr/>
          <a:lstStyle/>
          <a:p>
            <a:r>
              <a:rPr lang="en-US" sz="2800" dirty="0"/>
              <a:t>Define the number of con-current sessions – </a:t>
            </a:r>
          </a:p>
          <a:p>
            <a:pPr lvl="1"/>
            <a:r>
              <a:rPr lang="en-US" sz="2000" dirty="0"/>
              <a:t>500 users</a:t>
            </a:r>
            <a:endParaRPr lang="en-US" sz="1232" dirty="0"/>
          </a:p>
          <a:p>
            <a:r>
              <a:rPr lang="en-US" sz="2800" dirty="0"/>
              <a:t>Create virtual machine availability set – </a:t>
            </a:r>
          </a:p>
          <a:p>
            <a:pPr lvl="1"/>
            <a:r>
              <a:rPr lang="en-US" sz="2000" dirty="0"/>
              <a:t>2 DS4s v3 virtual machines </a:t>
            </a:r>
          </a:p>
          <a:p>
            <a:pPr lvl="1"/>
            <a:r>
              <a:rPr lang="en-US" sz="2000" dirty="0"/>
              <a:t>scaling to an additional 29 virtual machines</a:t>
            </a:r>
          </a:p>
          <a:p>
            <a:endParaRPr lang="en-US" dirty="0"/>
          </a:p>
        </p:txBody>
      </p:sp>
      <p:sp>
        <p:nvSpPr>
          <p:cNvPr id="2" name="Title 1"/>
          <p:cNvSpPr>
            <a:spLocks noGrp="1"/>
          </p:cNvSpPr>
          <p:nvPr>
            <p:ph type="title"/>
          </p:nvPr>
        </p:nvSpPr>
        <p:spPr/>
        <p:txBody>
          <a:bodyPr/>
          <a:lstStyle/>
          <a:p>
            <a:r>
              <a:rPr lang="en-US" sz="4800" dirty="0"/>
              <a:t>Windows Virtual Desktop host pool</a:t>
            </a:r>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lstStyle/>
          <a:p>
            <a:r>
              <a:rPr lang="en-US" dirty="0"/>
              <a:t>Solution Diagram</a:t>
            </a:r>
          </a:p>
        </p:txBody>
      </p:sp>
      <p:pic>
        <p:nvPicPr>
          <p:cNvPr id="5" name="Picture 4">
            <a:extLst>
              <a:ext uri="{FF2B5EF4-FFF2-40B4-BE49-F238E27FC236}">
                <a16:creationId xmlns:a16="http://schemas.microsoft.com/office/drawing/2014/main" id="{8863C94C-E1E8-4CDC-B724-1580DA261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378" y="1189176"/>
            <a:ext cx="7945244" cy="4993074"/>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000" dirty="0"/>
              <a:t>Contoso has made a substantial capital investment in their current data centers that they do not want to decommission. How can the infrastructure be architected to support the current data centers?</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000" dirty="0"/>
              <a:t>The designed solution has been architected to integrate the current application delivery configuration through Citrix into the standardized Windows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Windows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000" dirty="0"/>
              <a:t>The CTO at Contoso does not want to invest in new workstations and mobile devices to support the standardized desktop image. Can these devices support the new image?</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000" dirty="0"/>
              <a:t>Windows Virtual Desktop is flexible in the way that users can access their virtual desktop. The design will utilize web browser access to the virtual desktop on workstations, and the remote desktop app on mobile devices.</a:t>
            </a:r>
            <a:endParaRPr lang="en-US" sz="20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835444"/>
          </a:xfrm>
          <a:prstGeom prst="rect">
            <a:avLst/>
          </a:prstGeom>
          <a:noFill/>
        </p:spPr>
        <p:txBody>
          <a:bodyPr wrap="square" lIns="182880" tIns="146304" rIns="182880" bIns="146304" rtlCol="0">
            <a:spAutoFit/>
          </a:bodyPr>
          <a:lstStyle/>
          <a:p>
            <a:r>
              <a:rPr lang="en-US" sz="2400" dirty="0"/>
              <a:t>In the Whiteboard Design Session (WDS), you will work in groups to design a Windows Virtual Desktop solution using Microsoft 365 and Azure technologies. </a:t>
            </a:r>
          </a:p>
          <a:p>
            <a:endParaRPr lang="en-US" sz="2400" dirty="0"/>
          </a:p>
          <a:p>
            <a:r>
              <a:rPr lang="en-US" sz="24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24x7x365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Windows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000" dirty="0"/>
              <a:t>The CISO at Contoso needs to be convinced that data will not be exposed. How would Microsoft handle data protection?</a:t>
            </a:r>
            <a:r>
              <a:rPr lang="en-US" sz="20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designed solution for Contoso Healthcare includes Microsoft 365 E5 with Enterprise Mobility + Security (EMS) E5. This provides a full suite of data and information protection to classify sensitive data and audit activity. Cloud App Security can also be used to block access to unauthorized file sharing services to avoid users from copying files to unprotected locations. Data protection controls can be monitored through Microsoft 365 security adviser, and Azure Security Center.</a:t>
            </a:r>
            <a:endParaRPr lang="en-US" sz="20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Contoso must be able to log and audit all activity on the desktop image. How will this be handled within the cloud and on-premises environments?</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Azure Monitor and Azure Log Analytics will be activated within the Azure environment. Azure Monitor agents will be deployed to the on-premises virtual machines to monitor activity across the entire infrastructure.</a:t>
            </a:r>
            <a:endParaRPr lang="en-US" sz="20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Connections between the cloud and existing data centers must be secure and reliable to support their requirements. How will this be addressed and monitored?</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Azure Security Center and Advanced Threat Protection will be in place to monitor and alert on potential vulnerabilities and threats.</a:t>
            </a:r>
            <a:endParaRPr lang="en-US" sz="20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Detroit, MI</a:t>
            </a:r>
          </a:p>
          <a:p>
            <a:pPr lvl="1"/>
            <a:r>
              <a:rPr lang="en-US" sz="2800" dirty="0"/>
              <a:t>Network of affiliate hospitals and doctor’s offices throughout North America. Growth through acquisition</a:t>
            </a:r>
          </a:p>
          <a:p>
            <a:pPr lvl="1"/>
            <a:r>
              <a:rPr lang="en-US" sz="2800" dirty="0"/>
              <a:t>500 workstations currently supported</a:t>
            </a:r>
          </a:p>
          <a:p>
            <a:pPr lvl="1"/>
            <a:r>
              <a:rPr lang="en-US" sz="2800" dirty="0"/>
              <a:t>Data centers located in Detroit, MI and Dallas, TX</a:t>
            </a:r>
          </a:p>
          <a:p>
            <a:pPr lvl="0"/>
            <a:r>
              <a:rPr lang="en-US" sz="2800" dirty="0">
                <a:latin typeface="+mn-lt"/>
              </a:rPr>
              <a:t>Current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496889"/>
          </a:xfrm>
        </p:spPr>
        <p:txBody>
          <a:bodyPr/>
          <a:lstStyle/>
          <a:p>
            <a:pPr marL="0" lvl="0" indent="0">
              <a:buNone/>
            </a:pPr>
            <a:r>
              <a:rPr lang="en-US" sz="2800" dirty="0">
                <a:latin typeface="Segoe UI Semibold" panose="020B0702040204020203" pitchFamily="34" charset="0"/>
                <a:cs typeface="Segoe UI Semibold" panose="020B0702040204020203" pitchFamily="34" charset="0"/>
              </a:rPr>
              <a:t>Ken Greenwald, Contoso Healthcare CTO </a:t>
            </a:r>
          </a:p>
          <a:p>
            <a:r>
              <a:rPr lang="en-US" sz="2800" dirty="0"/>
              <a:t>Understands the value of the cloud for availability and scalability</a:t>
            </a:r>
          </a:p>
          <a:p>
            <a:r>
              <a:rPr lang="en-US" sz="2800" dirty="0"/>
              <a:t>Focus on standardization of desktop images</a:t>
            </a:r>
          </a:p>
          <a:p>
            <a:r>
              <a:rPr lang="en-US" sz="2800" dirty="0"/>
              <a:t>Wants to avoid the need to manage desktops at individual locations</a:t>
            </a:r>
          </a:p>
          <a:p>
            <a:r>
              <a:rPr lang="en-US" sz="2800" dirty="0"/>
              <a:t>Interested in minimizing additional capital investments and maximizing current infrastructure</a:t>
            </a:r>
          </a:p>
          <a:p>
            <a:pPr marL="0" indent="0">
              <a:buNone/>
            </a:pPr>
            <a:endParaRPr lang="en-US" sz="2800" dirty="0"/>
          </a:p>
          <a:p>
            <a:pPr marL="0" indent="0">
              <a:buNone/>
            </a:pPr>
            <a:r>
              <a:rPr lang="en-US" sz="2800" dirty="0">
                <a:latin typeface="Segoe UI Semibold" panose="020B0702040204020203" pitchFamily="34" charset="0"/>
                <a:cs typeface="Segoe UI Semibold" panose="020B0702040204020203" pitchFamily="34" charset="0"/>
              </a:rPr>
              <a:t>Laura Knight, Contoso Healthcare CISO</a:t>
            </a:r>
          </a:p>
          <a:p>
            <a:r>
              <a:rPr lang="en-US" sz="2800" dirty="0"/>
              <a:t>Wants to avoid data exposure of PHI and PII</a:t>
            </a:r>
          </a:p>
          <a:p>
            <a:r>
              <a:rPr lang="en-US" sz="2800" dirty="0"/>
              <a:t>Focus on securing data and resources</a:t>
            </a:r>
          </a:p>
          <a:p>
            <a:r>
              <a:rPr lang="en-US" sz="2800" dirty="0"/>
              <a:t>Concerned with potential data loss due to device theft</a:t>
            </a:r>
          </a:p>
          <a:p>
            <a:pPr lvl="1"/>
            <a:endParaRPr lang="en-US" sz="16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764381"/>
          </a:xfrm>
        </p:spPr>
        <p:txBody>
          <a:bodyPr/>
          <a:lstStyle/>
          <a:p>
            <a:r>
              <a:rPr lang="en-US" sz="3200" dirty="0">
                <a:solidFill>
                  <a:schemeClr val="tx1"/>
                </a:solidFill>
              </a:rPr>
              <a:t>Increased need for mobile devices to access patient health records</a:t>
            </a:r>
          </a:p>
          <a:p>
            <a:endParaRPr lang="en-US" sz="3200" dirty="0">
              <a:solidFill>
                <a:schemeClr val="tx1"/>
              </a:solidFill>
            </a:endParaRPr>
          </a:p>
          <a:p>
            <a:r>
              <a:rPr lang="en-US" sz="3200" dirty="0">
                <a:solidFill>
                  <a:schemeClr val="tx1"/>
                </a:solidFill>
              </a:rPr>
              <a:t>Device theft could cause data exposure</a:t>
            </a:r>
          </a:p>
          <a:p>
            <a:endParaRPr lang="en-US" sz="3200" dirty="0">
              <a:solidFill>
                <a:schemeClr val="tx1"/>
              </a:solidFill>
            </a:endParaRPr>
          </a:p>
          <a:p>
            <a:r>
              <a:rPr lang="en-US" sz="3200" dirty="0">
                <a:solidFill>
                  <a:schemeClr val="tx1"/>
                </a:solidFill>
              </a:rPr>
              <a:t>Minimize data stored on local devices to mitigate PHI or PII exposure</a:t>
            </a:r>
          </a:p>
          <a:p>
            <a:endParaRPr lang="en-US" sz="3200" dirty="0">
              <a:solidFill>
                <a:schemeClr val="tx1"/>
              </a:solidFill>
            </a:endParaRPr>
          </a:p>
          <a:p>
            <a:r>
              <a:rPr lang="en-US" sz="3200" dirty="0">
                <a:solidFill>
                  <a:schemeClr val="tx1"/>
                </a:solidFill>
              </a:rPr>
              <a:t>Ability to log and audit activity to identify potential threats</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24x7x365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3767185"/>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infrastructure for application access and delivery</a:t>
            </a:r>
          </a:p>
          <a:p>
            <a:pPr>
              <a:spcBef>
                <a:spcPts val="1800"/>
              </a:spcBef>
            </a:pPr>
            <a:endParaRPr lang="en-US" sz="3200" dirty="0"/>
          </a:p>
          <a:p>
            <a:pPr>
              <a:spcBef>
                <a:spcPts val="1800"/>
              </a:spcBef>
            </a:pPr>
            <a:r>
              <a:rPr lang="en-US" sz="3200" dirty="0"/>
              <a:t>Create a standardized desktop image for users</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Tree>
    <p:extLst>
      <p:ext uri="{BB962C8B-B14F-4D97-AF65-F5344CB8AC3E}">
        <p14:creationId xmlns:p14="http://schemas.microsoft.com/office/powerpoint/2010/main" val="211954517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2952</Words>
  <Application>Microsoft Macintosh PowerPoint</Application>
  <PresentationFormat>Widescreen</PresentationFormat>
  <Paragraphs>324</Paragraphs>
  <Slides>34</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Windows Virtual Desktop</vt:lpstr>
      <vt:lpstr>Windows Virtual Desktop</vt:lpstr>
      <vt:lpstr>Abstract and learning objectives</vt:lpstr>
      <vt:lpstr>Step 1: Review the customer case study</vt:lpstr>
      <vt:lpstr>Customer situation </vt:lpstr>
      <vt:lpstr>Customer situation</vt:lpstr>
      <vt:lpstr>Customer Needs—Security</vt:lpstr>
      <vt:lpstr>Customer Needs—Availability and Scalability</vt:lpstr>
      <vt:lpstr>Customer Needs—Deployment Acceleration</vt:lpstr>
      <vt:lpstr>Customer objections </vt:lpstr>
      <vt:lpstr>Customer objections </vt:lpstr>
      <vt:lpstr>Common scenarios</vt:lpstr>
      <vt:lpstr>Common scenarios</vt:lpstr>
      <vt:lpstr>Common scenarios</vt:lpstr>
      <vt:lpstr>Common scenarios</vt:lpstr>
      <vt:lpstr>Common scenarios</vt:lpstr>
      <vt:lpstr>Step 2: Design the solution</vt:lpstr>
      <vt:lpstr>Step 3: Present the solution</vt:lpstr>
      <vt:lpstr>Wrap-up</vt:lpstr>
      <vt:lpstr>Windows Virtual Desktop</vt:lpstr>
      <vt:lpstr>Preferred target audience </vt:lpstr>
      <vt:lpstr>Microsoft 365 Subscription requirements</vt:lpstr>
      <vt:lpstr>Security requirements</vt:lpstr>
      <vt:lpstr>Network Connectivity</vt:lpstr>
      <vt:lpstr>Windows Desktop image</vt:lpstr>
      <vt:lpstr>Windows Virtual Desktop host pool</vt:lpstr>
      <vt:lpstr>Solution Diagram</vt:lpstr>
      <vt:lpstr>Preferred objections handling </vt:lpstr>
      <vt:lpstr>Preferred objections handling </vt:lpstr>
      <vt:lpstr>Preferred objections handling </vt:lpstr>
      <vt:lpstr>Preferred objections handling </vt:lpstr>
      <vt:lpstr>Preferred objections handling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2020-06-24T21:06:48Z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