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1"/>
  </p:notesMasterIdLst>
  <p:sldIdLst>
    <p:sldId id="300" r:id="rId6"/>
    <p:sldId id="373" r:id="rId7"/>
    <p:sldId id="323" r:id="rId8"/>
    <p:sldId id="302" r:id="rId9"/>
    <p:sldId id="259" r:id="rId10"/>
    <p:sldId id="324" r:id="rId11"/>
    <p:sldId id="362" r:id="rId12"/>
    <p:sldId id="387" r:id="rId13"/>
    <p:sldId id="363" r:id="rId14"/>
    <p:sldId id="366" r:id="rId15"/>
    <p:sldId id="305" r:id="rId16"/>
    <p:sldId id="351" r:id="rId17"/>
    <p:sldId id="360" r:id="rId18"/>
    <p:sldId id="382" r:id="rId19"/>
    <p:sldId id="332" r:id="rId20"/>
    <p:sldId id="333" r:id="rId21"/>
    <p:sldId id="361" r:id="rId22"/>
    <p:sldId id="320" r:id="rId23"/>
    <p:sldId id="322" r:id="rId24"/>
    <p:sldId id="321" r:id="rId25"/>
    <p:sldId id="374" r:id="rId26"/>
    <p:sldId id="317" r:id="rId27"/>
    <p:sldId id="316" r:id="rId28"/>
    <p:sldId id="383" r:id="rId29"/>
    <p:sldId id="375" r:id="rId30"/>
    <p:sldId id="377" r:id="rId31"/>
    <p:sldId id="376" r:id="rId32"/>
    <p:sldId id="386" r:id="rId33"/>
    <p:sldId id="319" r:id="rId34"/>
    <p:sldId id="385" r:id="rId35"/>
    <p:sldId id="355" r:id="rId36"/>
    <p:sldId id="356" r:id="rId37"/>
    <p:sldId id="381" r:id="rId38"/>
    <p:sldId id="38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Legacy app</a:t>
            </a:r>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7534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cloud app sec, </a:t>
            </a:r>
            <a:r>
              <a:rPr lang="en-US" dirty="0" err="1"/>
              <a:t>sentinal</a:t>
            </a:r>
            <a:r>
              <a:rPr lang="en-US" dirty="0"/>
              <a:t> , ATP</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managed image, use VHD as alternate, app delivery through </a:t>
            </a:r>
            <a:r>
              <a:rPr lang="en-US" dirty="0" err="1"/>
              <a:t>wvd</a:t>
            </a:r>
            <a:r>
              <a:rPr lang="en-US" dirty="0"/>
              <a:t>,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to 250 users per 25 VMs</a:t>
            </a:r>
          </a:p>
          <a:p>
            <a:r>
              <a:rPr lang="en-US" dirty="0"/>
              <a:t>Call out workload scaling general guidelines/user personas </a:t>
            </a:r>
          </a:p>
          <a:p>
            <a:r>
              <a:rPr lang="en-US" dirty="0"/>
              <a:t>Published desktops (clinical) or published apps (non-clinical)? </a:t>
            </a:r>
          </a:p>
          <a:p>
            <a:r>
              <a:rPr lang="en-US" dirty="0"/>
              <a:t>Initial workload for non-clinical users (single host pool)</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based on new icons </a:t>
            </a:r>
          </a:p>
          <a:p>
            <a:r>
              <a:rPr lang="en-US" dirty="0"/>
              <a:t>Both sites should connect to Azure</a:t>
            </a:r>
          </a:p>
          <a:p>
            <a:r>
              <a:rPr lang="en-US" dirty="0"/>
              <a:t>More emphasis on peering</a:t>
            </a:r>
          </a:p>
          <a:p>
            <a:r>
              <a:rPr lang="en-US" dirty="0"/>
              <a:t>Need WVD control plane</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Focus more on WVD native solution, then talk about how Citrix &amp; VMWare changes the solution. (note that Citrix &amp; VMWare brings shorter time to solution)</a:t>
            </a:r>
          </a:p>
          <a:p>
            <a:r>
              <a:rPr lang="en-US" sz="1200" b="1" kern="1200" dirty="0">
                <a:solidFill>
                  <a:schemeClr val="tx1"/>
                </a:solidFill>
                <a:effectLst/>
                <a:latin typeface="+mn-lt"/>
                <a:ea typeface="+mn-ea"/>
                <a:cs typeface="+mn-cs"/>
              </a:rPr>
              <a:t>Move this obj to the end</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Segway to AMP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Add non-windows OS scenario to this objection (macs and thin clients)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 that Cloud App Security requires additional license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Callout </a:t>
            </a:r>
            <a:r>
              <a:rPr lang="en-US" sz="1200" b="1" kern="1200" dirty="0" err="1">
                <a:solidFill>
                  <a:schemeClr val="tx1"/>
                </a:solidFill>
                <a:effectLst/>
                <a:latin typeface="+mn-lt"/>
                <a:ea typeface="+mn-ea"/>
                <a:cs typeface="+mn-cs"/>
              </a:rPr>
              <a:t>Sentinal</a:t>
            </a:r>
            <a:r>
              <a:rPr lang="en-US" sz="1200" b="1" kern="1200" dirty="0">
                <a:solidFill>
                  <a:schemeClr val="tx1"/>
                </a:solidFill>
                <a:effectLst/>
                <a:latin typeface="+mn-lt"/>
                <a:ea typeface="+mn-ea"/>
                <a:cs typeface="+mn-cs"/>
              </a:rPr>
              <a:t>, Defender ATP, Security Center</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Sentinal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8/20/2020 11:27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the Developer, Finance, and Knowledge departments. Contoso is currently supporting existing data centers in California and Northern Virginia with VMware for the server control plane and a partial deployment of Citrix virtual desktop infrastructure.</a:t>
            </a:r>
          </a:p>
          <a:p>
            <a:endParaRPr lang="en-US" dirty="0"/>
          </a:p>
          <a:p>
            <a:r>
              <a:rPr lang="en-US" dirty="0"/>
              <a:t>*** Move to California, CCPA (CA </a:t>
            </a:r>
            <a:r>
              <a:rPr lang="en-US" dirty="0" err="1"/>
              <a:t>equiv</a:t>
            </a:r>
            <a:r>
              <a:rPr lang="en-US" dirty="0"/>
              <a:t> of GDPR)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628956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Windows Virtual Desktop</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Trainer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 for CH?</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4043094"/>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A43-02D0-4F1A-9115-5C97BE5B95B4}"/>
              </a:ext>
            </a:extLst>
          </p:cNvPr>
          <p:cNvSpPr>
            <a:spLocks noGrp="1"/>
          </p:cNvSpPr>
          <p:nvPr>
            <p:ph type="title"/>
          </p:nvPr>
        </p:nvSpPr>
        <p:spPr/>
        <p:txBody>
          <a:bodyPr/>
          <a:lstStyle/>
          <a:p>
            <a:r>
              <a:rPr lang="en-US" dirty="0"/>
              <a:t>Windows Virtual Desktop</a:t>
            </a:r>
          </a:p>
        </p:txBody>
      </p:sp>
      <p:sp>
        <p:nvSpPr>
          <p:cNvPr id="3" name="Text Placeholder 2">
            <a:extLst>
              <a:ext uri="{FF2B5EF4-FFF2-40B4-BE49-F238E27FC236}">
                <a16:creationId xmlns:a16="http://schemas.microsoft.com/office/drawing/2014/main" id="{4DAFE4EA-934B-4C0F-B2C2-7EB56732D0FE}"/>
              </a:ext>
            </a:extLst>
          </p:cNvPr>
          <p:cNvSpPr>
            <a:spLocks noGrp="1"/>
          </p:cNvSpPr>
          <p:nvPr>
            <p:ph type="body" sz="quarter" idx="12"/>
          </p:nvPr>
        </p:nvSpPr>
        <p:spPr/>
        <p:txBody>
          <a:bodyPr/>
          <a:lstStyle/>
          <a:p>
            <a:r>
              <a:rPr lang="en-US" dirty="0"/>
              <a:t>Whiteboard Design Session</a:t>
            </a:r>
          </a:p>
        </p:txBody>
      </p:sp>
    </p:spTree>
    <p:extLst>
      <p:ext uri="{BB962C8B-B14F-4D97-AF65-F5344CB8AC3E}">
        <p14:creationId xmlns:p14="http://schemas.microsoft.com/office/powerpoint/2010/main" val="250583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Windows Virtual Desktop</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11457"/>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a:t>
            </a:r>
            <a:r>
              <a:rPr lang="en-US" sz="2800" dirty="0" err="1"/>
              <a:t>ProPlus</a:t>
            </a:r>
            <a:endParaRPr lang="en-US" sz="2800" dirty="0"/>
          </a:p>
          <a:p>
            <a:r>
              <a:rPr lang="en-US" sz="2800" dirty="0"/>
              <a:t>Application delivery through current Citrix app marketplace</a:t>
            </a:r>
          </a:p>
          <a:p>
            <a:r>
              <a:rPr lang="en-US" sz="2800" dirty="0"/>
              <a:t>Authorized applications managed through Cloud App Security</a:t>
            </a:r>
          </a:p>
          <a:p>
            <a:r>
              <a:rPr lang="en-US" sz="2800" dirty="0"/>
              <a:t>Managed image through WVD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000" dirty="0"/>
              <a:t>Contoso has made a substantial capital investment in their current data centers that they do not want to decommission. How can the infrastructure be architected to support the current data centers?</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0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835444"/>
          </a:xfrm>
          <a:prstGeom prst="rect">
            <a:avLst/>
          </a:prstGeom>
          <a:noFill/>
        </p:spPr>
        <p:txBody>
          <a:bodyPr wrap="square" lIns="182880" tIns="146304" rIns="182880" bIns="146304" rtlCol="0">
            <a:spAutoFit/>
          </a:bodyPr>
          <a:lstStyle/>
          <a:p>
            <a:r>
              <a:rPr lang="en-US" sz="2400" dirty="0"/>
              <a:t>In the Whiteboard Design Session (WDS), you will work in groups to design a Windows Virtual Desktop solution using Microsoft 365 and Azure technologies. </a:t>
            </a:r>
          </a:p>
          <a:p>
            <a:endParaRPr lang="en-US" sz="2400" dirty="0"/>
          </a:p>
          <a:p>
            <a:r>
              <a:rPr lang="en-US" sz="24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000" dirty="0"/>
              <a:t>The CTO at Contoso does not want to invest in new workstations and mobile devices to support the standardized desktop image. Can these devices support the new image?</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000" dirty="0"/>
              <a:t>Windows Virtual Desktop is flexible in the way that users can access their virtual desktop. The design will utilize web browser access to the virtual desktop on workstations, and the remote desktop app on mobile devices.</a:t>
            </a:r>
            <a:endParaRPr lang="en-US" sz="20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000" dirty="0"/>
              <a:t>The CISO at Contoso needs to be convinced that data will not be exposed. How would Microsoft handle data protection?</a:t>
            </a:r>
            <a:r>
              <a:rPr lang="en-US" sz="20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0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Contoso must be able to log and audit all activity on the desktop image. How will this be handled within the cloud and on-premises environments?</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Azure Monitor and Azure Log Analytics will be activated within the Azure environment. Azure Monitor agents will be deployed to the on-premises virtual machines to monitor activity across the entire infrastructure.</a:t>
            </a:r>
            <a:endParaRPr lang="en-US" sz="20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Connections between the cloud and existing data centers must be secure and reliable to support their requirements. How will this be addressed and monitored?</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0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3096</Words>
  <Application>Microsoft Office PowerPoint</Application>
  <PresentationFormat>Widescreen</PresentationFormat>
  <Paragraphs>342</Paragraphs>
  <Slides>35</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Windows Virtual Desktop</vt:lpstr>
      <vt:lpstr>Windows Virtual Desktop</vt:lpstr>
      <vt:lpstr>Abstract and learning objectives</vt:lpstr>
      <vt:lpstr>Step 1: Review the customer case study</vt:lpstr>
      <vt:lpstr>Customer situation </vt:lpstr>
      <vt:lpstr>Customer situation</vt:lpstr>
      <vt:lpstr>Customer Needs—Security</vt:lpstr>
      <vt:lpstr>Customer Needs—Security</vt:lpstr>
      <vt:lpstr>Customer Needs—Availability and Scalability</vt:lpstr>
      <vt:lpstr>Customer Needs—Deployment Acceleration</vt:lpstr>
      <vt:lpstr>Customer objections </vt:lpstr>
      <vt:lpstr>Customer objections </vt:lpstr>
      <vt:lpstr>Common scenarios</vt:lpstr>
      <vt:lpstr>Common scenarios</vt:lpstr>
      <vt:lpstr>Common scenarios</vt:lpstr>
      <vt:lpstr>Common scenarios</vt:lpstr>
      <vt:lpstr>Common scenarios</vt:lpstr>
      <vt:lpstr>Step 2: Design the solution</vt:lpstr>
      <vt:lpstr>Step 3: Present the solution</vt:lpstr>
      <vt:lpstr>Wrap-up</vt:lpstr>
      <vt:lpstr>Windows Virtual Desktop</vt:lpstr>
      <vt:lpstr>Preferred target audience </vt:lpstr>
      <vt:lpstr>Microsoft 365 Subscription requirements</vt:lpstr>
      <vt:lpstr>Security requirements</vt:lpstr>
      <vt:lpstr>Network Connectivity</vt:lpstr>
      <vt:lpstr>Windows Desktop image</vt:lpstr>
      <vt:lpstr>Windows Virtual Desktop host pool</vt:lpstr>
      <vt:lpstr>Solution Diagram</vt:lpstr>
      <vt:lpstr>Preferred objections handling </vt:lpstr>
      <vt:lpstr>Preferred objections handling </vt:lpstr>
      <vt:lpstr>Preferred objections handling </vt:lpstr>
      <vt:lpstr>Preferred objections handling </vt:lpstr>
      <vt:lpstr>Preferred objections handling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2020-08-20T15:28:08Z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