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9"/>
  </p:notesMasterIdLst>
  <p:sldIdLst>
    <p:sldId id="257" r:id="rId2"/>
    <p:sldId id="256" r:id="rId3"/>
    <p:sldId id="260" r:id="rId4"/>
    <p:sldId id="262" r:id="rId5"/>
    <p:sldId id="259" r:id="rId6"/>
    <p:sldId id="261" r:id="rId7"/>
    <p:sldId id="258" r:id="rId8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 varScale="1">
        <p:scale>
          <a:sx n="69" d="100"/>
          <a:sy n="69" d="100"/>
        </p:scale>
        <p:origin x="-774" y="-90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A4F26-6FEF-482D-80CA-9ED6A5B4DB59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F56CF-F0F2-47DB-BDDE-A5DBC128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609601"/>
            <a:ext cx="10337562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4953000"/>
            <a:ext cx="8513287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1371603"/>
            <a:ext cx="10337562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4068766"/>
            <a:ext cx="10337562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79571" y="3924300"/>
            <a:ext cx="11274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5612" y="3924300"/>
            <a:ext cx="11274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4799" y="3924300"/>
            <a:ext cx="11274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6474" y="1600200"/>
            <a:ext cx="5375533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5373591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269" y="1600200"/>
            <a:ext cx="5375702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8092" y="2212848"/>
            <a:ext cx="5375533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14700" y="2212851"/>
            <a:ext cx="5375533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633" y="266700"/>
            <a:ext cx="4001161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78" y="273053"/>
            <a:ext cx="6644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6633" y="2438403"/>
            <a:ext cx="4001161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895" y="228600"/>
            <a:ext cx="75969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05861" y="1143000"/>
            <a:ext cx="805299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895" y="5810250"/>
            <a:ext cx="75969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0"/>
            <a:ext cx="10945654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3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3474" y="6356353"/>
            <a:ext cx="277442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1F04D1-4840-4783-B8F9-0986F9173BB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6713" y="6356353"/>
            <a:ext cx="3787906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2857" y="6356353"/>
            <a:ext cx="747447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1A33F46-5883-43A1-95D8-38450CFA6A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49115" y="6499384"/>
            <a:ext cx="11274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6949" y="6499384"/>
            <a:ext cx="11274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211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n/manu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40" y="228600"/>
            <a:ext cx="413502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079407" y="2552075"/>
            <a:ext cx="93747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LEAVE MANAGEMENT 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02645" y="5486402"/>
            <a:ext cx="515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Submitted by:</a:t>
            </a:r>
          </a:p>
          <a:p>
            <a:r>
              <a:rPr lang="en-US" sz="2400" dirty="0" smtClean="0"/>
              <a:t>RAJESH MEENA(B15CS030)</a:t>
            </a:r>
          </a:p>
          <a:p>
            <a:r>
              <a:rPr lang="en-US" sz="2400" dirty="0" smtClean="0"/>
              <a:t>DEEWAN SINGH(B15CS016)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0439" y="5638799"/>
            <a:ext cx="523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 Guidance :</a:t>
            </a:r>
          </a:p>
          <a:p>
            <a:r>
              <a:rPr lang="en-US" sz="2400" dirty="0" smtClean="0"/>
              <a:t>CHIRANJOY CHATTOPADHYAY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9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27" y="151135"/>
            <a:ext cx="940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SYSTEM REQUIREMENT SPECIFICATION (SRS)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" y="-208359"/>
            <a:ext cx="188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045" y="1788698"/>
            <a:ext cx="2881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Users of the system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Student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Admin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/>
        </p:nvSpPr>
        <p:spPr>
          <a:xfrm>
            <a:off x="10540258" y="6148001"/>
            <a:ext cx="1013487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307DB-7C76-40F7-966F-84572BB4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45" y="838200"/>
            <a:ext cx="1074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Problem statement </a:t>
            </a:r>
            <a:r>
              <a:rPr lang="en-US" dirty="0" smtClean="0"/>
              <a:t>: In an educational organization the users need to apply leave in administrative office manually which is a tedious process , to eliminate this problem we want to develop an online software where all  users can apply leave  and get the leave approval. 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267191" y="4578340"/>
            <a:ext cx="11286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Assumptions and limitations:-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There </a:t>
            </a:r>
            <a:r>
              <a:rPr lang="en-US" dirty="0"/>
              <a:t>is only one admin.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User </a:t>
            </a:r>
            <a:r>
              <a:rPr lang="en-US" dirty="0"/>
              <a:t>should have valid user-id and password.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User </a:t>
            </a:r>
            <a:r>
              <a:rPr lang="en-US" dirty="0"/>
              <a:t>can’t apply for new leave if there is any </a:t>
            </a:r>
            <a:r>
              <a:rPr lang="en-US" dirty="0" smtClean="0"/>
              <a:t> 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pending </a:t>
            </a:r>
            <a:r>
              <a:rPr lang="en-US" dirty="0"/>
              <a:t>leave</a:t>
            </a:r>
            <a:r>
              <a:rPr lang="en-US" dirty="0" smtClean="0"/>
              <a:t>.</a:t>
            </a: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  System </a:t>
            </a:r>
            <a:r>
              <a:rPr lang="en-US" dirty="0"/>
              <a:t>have enough space to hold the database.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   User </a:t>
            </a:r>
            <a:r>
              <a:rPr lang="en-US" dirty="0"/>
              <a:t>should be familiar </a:t>
            </a:r>
            <a:r>
              <a:rPr lang="en-US" dirty="0" smtClean="0"/>
              <a:t> with </a:t>
            </a:r>
            <a:r>
              <a:rPr lang="en-US" dirty="0"/>
              <a:t>computer and internet.</a:t>
            </a:r>
          </a:p>
          <a:p>
            <a:pPr lvl="0"/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0083" y="2743200"/>
            <a:ext cx="7712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Functional Requirements: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Admin can add the students.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Students can apply </a:t>
            </a:r>
            <a:r>
              <a:rPr lang="en-US" dirty="0"/>
              <a:t>for leave.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System will keep student, </a:t>
            </a:r>
            <a:r>
              <a:rPr lang="en-US" dirty="0" smtClean="0"/>
              <a:t>admin </a:t>
            </a:r>
            <a:r>
              <a:rPr lang="en-US" dirty="0"/>
              <a:t>records.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System provides information about the leave approval/rejection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Student can check the status  and leave history.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319" y="70899"/>
            <a:ext cx="249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MODELING</a:t>
            </a:r>
            <a:endParaRPr lang="en-US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61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61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12161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06337"/>
              </p:ext>
            </p:extLst>
          </p:nvPr>
        </p:nvGraphicFramePr>
        <p:xfrm>
          <a:off x="5471319" y="91680"/>
          <a:ext cx="6661583" cy="669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8686834" imgH="5972069" progId="Visio.Drawing.15">
                  <p:embed/>
                </p:oleObj>
              </mc:Choice>
              <mc:Fallback>
                <p:oleObj r:id="rId4" imgW="8686834" imgH="5972069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319" y="91680"/>
                        <a:ext cx="6661583" cy="669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42119" y="816326"/>
            <a:ext cx="0" cy="566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2119" y="1175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5002" y="135409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Admin-Database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5519" y="990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 Case Diagrams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145002" y="17951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User-Database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581042" y="1278807"/>
            <a:ext cx="4077" cy="88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85119" y="149392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85119" y="193708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2119" y="243584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0703" y="2650960"/>
            <a:ext cx="8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2002" y="22511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Class Diagram</a:t>
            </a:r>
            <a:endParaRPr lang="en-US" b="1" u="sng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576965" y="2515467"/>
            <a:ext cx="34637" cy="147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76965" y="280517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85119" y="312874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3331" y="3318144"/>
            <a:ext cx="21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0703" y="2971119"/>
            <a:ext cx="9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585119" y="350281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1602" y="3842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8136" y="3618213"/>
            <a:ext cx="21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User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24219" y="4417434"/>
            <a:ext cx="32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For Leave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5519" y="4038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Sequence Diagram</a:t>
            </a:r>
            <a:endParaRPr lang="en-US" b="1" u="sng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50482" y="4309411"/>
            <a:ext cx="0" cy="11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50482" y="45925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58636" y="4916167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6848" y="5127871"/>
            <a:ext cx="295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Profile &amp; History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36848" y="4758539"/>
            <a:ext cx="1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Grant Leave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58636" y="521877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2119" y="43109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0419" y="5897684"/>
            <a:ext cx="32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For Leave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51719" y="549790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Activity Diagram</a:t>
            </a:r>
            <a:endParaRPr lang="en-US" b="1" u="sng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611602" y="5762191"/>
            <a:ext cx="15080" cy="82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26682" y="605190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34836" y="637547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00419" y="6217843"/>
            <a:ext cx="1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Grant Leave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18319" y="56825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719" y="3296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CODING</a:t>
            </a:r>
            <a:endParaRPr lang="en-US" sz="32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50733" y="1371600"/>
            <a:ext cx="19986" cy="5029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719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6420" y="222816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0733" y="26024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95319" y="280791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 for coding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85939" y="3375951"/>
            <a:ext cx="381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HTML/CSS for Designing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2121" y="298565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0733" y="457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0733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0733" y="3375951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0733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56519" y="158415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Connect.php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6074" y="20019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Login.php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6519" y="241283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Logout.php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56519" y="283343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admin.php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4457" y="3214436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Admin_man_leave.php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02557" y="4006334"/>
            <a:ext cx="23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Admin_report.php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364457" y="3566450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Admin_man_stud.php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60212" y="4387334"/>
            <a:ext cx="28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Index.php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82121" y="5334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2121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82121" y="571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2557" y="4782005"/>
            <a:ext cx="23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stud_report.php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30050" y="5151337"/>
            <a:ext cx="23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Stud_submit.php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60212" y="5554938"/>
            <a:ext cx="23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student.php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0719" y="608214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30050" y="5932115"/>
            <a:ext cx="23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approve.php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6385719" y="2673696"/>
            <a:ext cx="0" cy="189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04719" y="219845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 Used</a:t>
            </a:r>
            <a:endParaRPr lang="en-US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85719" y="35837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385719" y="299258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85719" y="41725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9565" y="400177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98105"/>
              </p:ext>
            </p:extLst>
          </p:nvPr>
        </p:nvGraphicFramePr>
        <p:xfrm>
          <a:off x="442119" y="599420"/>
          <a:ext cx="11353800" cy="583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15"/>
                <a:gridCol w="5302685"/>
                <a:gridCol w="4495800"/>
              </a:tblGrid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</a:t>
                      </a:r>
                      <a:r>
                        <a:rPr lang="en-US" b="1" baseline="0" dirty="0" smtClean="0"/>
                        <a:t> Case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Summery of Defect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Resolution Taken</a:t>
                      </a:r>
                      <a:endParaRPr lang="en-US" b="1" dirty="0"/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T1.5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can see admin functionality without 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Admin can access</a:t>
                      </a:r>
                      <a:r>
                        <a:rPr lang="en-US" baseline="0" dirty="0" smtClean="0"/>
                        <a:t> its functionality</a:t>
                      </a:r>
                      <a:endParaRPr lang="en-US" dirty="0"/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T2.3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data should be 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E-mails &amp;</a:t>
                      </a:r>
                      <a:r>
                        <a:rPr lang="en-US" baseline="0" dirty="0" smtClean="0"/>
                        <a:t> Phone no are taken to be valid</a:t>
                      </a:r>
                      <a:endParaRPr lang="en-US" dirty="0"/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T2.4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Should be encrypted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is encrypted</a:t>
                      </a:r>
                      <a:endParaRPr lang="en-US" dirty="0"/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T3.1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 dates should not be 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 this</a:t>
                      </a:r>
                      <a:r>
                        <a:rPr lang="en-US" baseline="0" dirty="0" smtClean="0"/>
                        <a:t> and shows a messages</a:t>
                      </a:r>
                      <a:endParaRPr lang="en-US" dirty="0"/>
                    </a:p>
                  </a:txBody>
                  <a:tcPr/>
                </a:tc>
              </a:tr>
              <a:tr h="7247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T3.2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 number</a:t>
                      </a:r>
                      <a:r>
                        <a:rPr lang="en-US" baseline="0" dirty="0" smtClean="0"/>
                        <a:t> of leaves are 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finite number of leaves are submitted.</a:t>
                      </a:r>
                      <a:endParaRPr lang="en-US" dirty="0"/>
                    </a:p>
                  </a:txBody>
                  <a:tcPr/>
                </a:tc>
              </a:tr>
              <a:tr h="7247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T3.4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leave request is submitted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If</a:t>
                      </a:r>
                      <a:r>
                        <a:rPr lang="en-US" baseline="0" dirty="0" smtClean="0">
                          <a:latin typeface="+mn-lt"/>
                        </a:rPr>
                        <a:t> there is any pending leave , student cannot apply for leave.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T3.5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Negatives Leaves  are 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Integer values are accepted</a:t>
                      </a:r>
                      <a:endParaRPr lang="en-US" dirty="0"/>
                    </a:p>
                  </a:txBody>
                  <a:tcPr/>
                </a:tc>
              </a:tr>
              <a:tr h="41992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T3.8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features exist that can verify the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and every</a:t>
                      </a:r>
                      <a:r>
                        <a:rPr lang="en-US" baseline="0" dirty="0" smtClean="0"/>
                        <a:t> detail is verified </a:t>
                      </a:r>
                      <a:endParaRPr lang="en-US" dirty="0"/>
                    </a:p>
                  </a:txBody>
                  <a:tcPr/>
                </a:tc>
              </a:tr>
              <a:tr h="7247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T6.1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 message is shown when</a:t>
                      </a:r>
                      <a:r>
                        <a:rPr lang="en-US" baseline="0" dirty="0" smtClean="0"/>
                        <a:t> no leave is taken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no leave is taken , a message of zero leaves taken is shown</a:t>
                      </a:r>
                      <a:endParaRPr lang="en-US" dirty="0"/>
                    </a:p>
                  </a:txBody>
                  <a:tcPr/>
                </a:tc>
              </a:tr>
              <a:tr h="7247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T6.3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 leaves should not be considered as</a:t>
                      </a:r>
                      <a:r>
                        <a:rPr lang="en-US" baseline="0" dirty="0" smtClean="0"/>
                        <a:t> the number of leaves taken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the approved</a:t>
                      </a:r>
                      <a:r>
                        <a:rPr lang="en-US" baseline="0" dirty="0" smtClean="0"/>
                        <a:t> leaves are taken into counted.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365" y="76200"/>
            <a:ext cx="229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77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983" y="943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UX DESIGN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04920"/>
              </p:ext>
            </p:extLst>
          </p:nvPr>
        </p:nvGraphicFramePr>
        <p:xfrm>
          <a:off x="213518" y="685800"/>
          <a:ext cx="11272947" cy="6013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1"/>
                <a:gridCol w="4343400"/>
                <a:gridCol w="3276600"/>
                <a:gridCol w="2967146"/>
              </a:tblGrid>
              <a:tr h="83549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effectLst/>
                        </a:rPr>
                        <a:t>Test ID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Issue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i="0" dirty="0">
                          <a:effectLst/>
                        </a:rPr>
                        <a:t>Heuristics</a:t>
                      </a:r>
                      <a:endParaRPr lang="en-US" sz="2400" b="1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Resolution taken</a:t>
                      </a:r>
                      <a:endParaRPr lang="en-US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  <a:tr h="9771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UT1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Blank page is displayed with a echo massage at unsuccessful login attempt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Visibility of system status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Error message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/>
                        </a:rPr>
                        <a:t> displayed without blank page</a:t>
                      </a:r>
                      <a:endParaRPr lang="en-US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  <a:tr h="94561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UT2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Content of a table is overloaded and full content is not displayed. Scroll Bar is not exist in table.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Visibility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Full</a:t>
                      </a:r>
                      <a:r>
                        <a:rPr lang="en-US" sz="1800" baseline="0" dirty="0" smtClean="0">
                          <a:effectLst/>
                        </a:rPr>
                        <a:t> contents are  displayed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  <a:tr h="12184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UT3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There are two headers: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1.Gray header at the top .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2.Without color header just below to it.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Recognition rather than recall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Color recognition is taken care where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</a:rPr>
                        <a:t>  ever  it is required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  <a:tr h="9399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UT4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There is no error massage shown to help the users to get rid of his mistake.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Help users recognize, diagnose, and recover from errors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Error message are displayed with appropriate message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  <a:tr h="102696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UT5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Echo statements used for the purpose of testing are displayed 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Bad UX design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</a:rPr>
                        <a:t>Echo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</a:rPr>
                        <a:t> statements are not shown and proper message is displayed in case of an error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045" marR="51045" marT="0" marB="0"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5242719" y="846193"/>
            <a:ext cx="0" cy="601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519319" y="846192"/>
            <a:ext cx="0" cy="601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29" y="314236"/>
            <a:ext cx="5405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REFERENCES: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4572" y="1752600"/>
            <a:ext cx="6080919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Pankaj </a:t>
            </a:r>
            <a:r>
              <a:rPr lang="en-US" dirty="0" smtClean="0"/>
              <a:t> Jalote </a:t>
            </a:r>
            <a:r>
              <a:rPr lang="en-US" dirty="0"/>
              <a:t>, An Integrated Approach To Software Engineering.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Boston University Videos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Wikipedia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hlinkClick r:id="rId2"/>
              </a:rPr>
              <a:t>www.php.net/en/manual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www.w3schools.com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Internet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8288" y="4927433"/>
            <a:ext cx="498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Thank You  !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761</TotalTime>
  <Words>565</Words>
  <Application>Microsoft Office PowerPoint</Application>
  <PresentationFormat>Custom</PresentationFormat>
  <Paragraphs>130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Executive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meena</dc:creator>
  <cp:lastModifiedBy>rajesh meena</cp:lastModifiedBy>
  <cp:revision>29</cp:revision>
  <dcterms:created xsi:type="dcterms:W3CDTF">2017-04-21T09:54:10Z</dcterms:created>
  <dcterms:modified xsi:type="dcterms:W3CDTF">2017-04-22T04:25:04Z</dcterms:modified>
</cp:coreProperties>
</file>