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lvl1pPr marL="0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de-DE" sz="2400" b="0" i="0">
        <a:solidFill>
          <a:schemeClr val="dk1"/>
        </a:solidFill>
        <a:latin typeface="Times New Roman"/>
        <a:ea typeface="Times New Roman"/>
      </a:defRPr>
    </a:lvl1pPr>
    <a:lvl2pPr marL="457200" indent="457200" algn="l" defTabSz="914400" rtl="0">
      <a:lnSpc>
        <a:spcPct val="100000"/>
      </a:lnSpc>
      <a:spcBef>
        <a:spcPts val="0"/>
      </a:spcBef>
      <a:spcAft>
        <a:spcPts val="0"/>
      </a:spcAft>
      <a:buNone/>
      <a:defRPr lang="de-DE" sz="2400" b="0" i="0">
        <a:solidFill>
          <a:schemeClr val="dk1"/>
        </a:solidFill>
        <a:latin typeface="Times New Roman"/>
        <a:ea typeface="Times New Roman"/>
      </a:defRPr>
    </a:lvl2pPr>
    <a:lvl3pPr marL="914400" indent="914400" algn="l" defTabSz="914400" rtl="0">
      <a:lnSpc>
        <a:spcPct val="100000"/>
      </a:lnSpc>
      <a:spcBef>
        <a:spcPts val="0"/>
      </a:spcBef>
      <a:spcAft>
        <a:spcPts val="0"/>
      </a:spcAft>
      <a:buNone/>
      <a:defRPr lang="de-DE" sz="2400" b="0" i="0">
        <a:solidFill>
          <a:schemeClr val="dk1"/>
        </a:solidFill>
        <a:latin typeface="Times New Roman"/>
        <a:ea typeface="Times New Roman"/>
      </a:defRPr>
    </a:lvl3pPr>
    <a:lvl4pPr marL="1371600" indent="1371600" algn="l" defTabSz="914400" rtl="0">
      <a:lnSpc>
        <a:spcPct val="100000"/>
      </a:lnSpc>
      <a:spcBef>
        <a:spcPts val="0"/>
      </a:spcBef>
      <a:spcAft>
        <a:spcPts val="0"/>
      </a:spcAft>
      <a:buNone/>
      <a:defRPr lang="de-DE" sz="2400" b="0" i="0">
        <a:solidFill>
          <a:schemeClr val="dk1"/>
        </a:solidFill>
        <a:latin typeface="Times New Roman"/>
        <a:ea typeface="Times New Roman"/>
      </a:defRPr>
    </a:lvl4pPr>
    <a:lvl5pPr marL="1828800" indent="1828800" algn="l" defTabSz="914400" rtl="0">
      <a:lnSpc>
        <a:spcPct val="100000"/>
      </a:lnSpc>
      <a:spcBef>
        <a:spcPts val="0"/>
      </a:spcBef>
      <a:spcAft>
        <a:spcPts val="0"/>
      </a:spcAft>
      <a:buNone/>
      <a:defRPr lang="de-DE" sz="2400" b="0" i="0">
        <a:solidFill>
          <a:schemeClr val="dk1"/>
        </a:solidFill>
        <a:latin typeface="Times New Roman"/>
        <a:ea typeface="Times New Roman"/>
      </a:defRPr>
    </a:lvl5pPr>
    <a:lvl6pPr>
      <a:defRPr lang="de-DE" sz="1800"/>
    </a:lvl6pPr>
    <a:lvl7pPr>
      <a:defRPr lang="de-DE" sz="1800"/>
    </a:lvl7pPr>
    <a:lvl8pPr>
      <a:defRPr lang="de-DE" sz="1800"/>
    </a:lvl8pPr>
    <a:lvl9pPr>
      <a:defRPr lang="de-DE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7055010" name="Kopfzeilenplatzhalter 1"/>
          <p:cNvSpPr>
            <a:spLocks noChangeShapeType="1" noGrp="1"/>
          </p:cNvSpPr>
          <p:nvPr>
            <p:ph type="hdr" idx="0"/>
          </p:nvPr>
        </p:nvSpPr>
        <p:spPr bwMode="auto">
          <a:xfrm>
            <a:off x="0" y="0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965023075" name="Datumsplatzhalter 2"/>
          <p:cNvSpPr>
            <a:spLocks noChangeShapeType="1" noGrp="1"/>
          </p:cNvSpPr>
          <p:nvPr>
            <p:ph type="dt" idx="1"/>
          </p:nvPr>
        </p:nvSpPr>
        <p:spPr bwMode="auto">
          <a:xfrm>
            <a:off x="3884612" y="0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45720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9144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3716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18288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r>
              <a:rPr sz="1200"/>
              <a:t>*</a:t>
            </a:r>
            <a:endParaRPr/>
          </a:p>
        </p:txBody>
      </p:sp>
      <p:sp>
        <p:nvSpPr>
          <p:cNvPr id="215212376" name="Folienbildplatzhalter 3"/>
          <p:cNvSpPr>
            <a:spLocks noChangeShapeType="1" noGrp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56598814" name="Notizenplatzhalter 4"/>
          <p:cNvSpPr>
            <a:spLocks noChangeShapeType="1" noGrp="1"/>
          </p:cNvSpPr>
          <p:nvPr>
            <p:ph type="body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Mastertextformat bearbeiten</a:t>
            </a:r>
            <a:endParaRPr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/>
              <a:t>Zweite Ebene</a:t>
            </a:r>
            <a:endParaRPr/>
          </a:p>
          <a:p>
            <a:pPr marL="914400" lvl="2" indent="0">
              <a:spcBef>
                <a:spcPts val="0"/>
              </a:spcBef>
              <a:buNone/>
              <a:defRPr/>
            </a:pPr>
            <a:r>
              <a:rPr/>
              <a:t>Dritte Ebene</a:t>
            </a:r>
            <a:endParaRPr/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/>
              <a:t>Vierte Ebene</a:t>
            </a:r>
            <a:endParaRPr/>
          </a:p>
          <a:p>
            <a:pPr marL="1828800" lvl="4" indent="0">
              <a:spcBef>
                <a:spcPts val="0"/>
              </a:spcBef>
              <a:buNone/>
              <a:defRPr/>
            </a:pPr>
            <a:r>
              <a:rPr/>
              <a:t>Fünfte Ebene</a:t>
            </a:r>
            <a:endParaRPr/>
          </a:p>
        </p:txBody>
      </p:sp>
      <p:sp>
        <p:nvSpPr>
          <p:cNvPr id="1544582593" name="Fußzeilenplatzhalter 5"/>
          <p:cNvSpPr>
            <a:spLocks noChangeShapeType="1" noGrp="1"/>
          </p:cNvSpPr>
          <p:nvPr>
            <p:ph type="ftr" idx="4"/>
          </p:nvPr>
        </p:nvSpPr>
        <p:spPr bwMode="auto">
          <a:xfrm>
            <a:off x="0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>
              <a:defRPr/>
            </a:pPr>
            <a:endParaRPr sz="1400"/>
          </a:p>
        </p:txBody>
      </p:sp>
      <p:sp>
        <p:nvSpPr>
          <p:cNvPr id="1983694624" name="Foliennummernplatzhalter 6"/>
          <p:cNvSpPr>
            <a:spLocks noChangeShapeType="1" noGrp="1"/>
          </p:cNvSpPr>
          <p:nvPr>
            <p:ph type="sldNum" idx="5"/>
          </p:nvPr>
        </p:nvSpPr>
        <p:spPr bwMode="auto"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45720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9144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3716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18288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sz="1200"/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F748F7-8282-F4EA-57FA-637420A2DAF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B432C9-BEC4-8C70-E69E-0EC3DA5BA9C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C4D631-8EEE-494C-5A14-9D880673C2E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5ACD3-DC59-753C-A770-A99DDC14D67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A7DEC4-2614-23F7-8AFF-0F4E3AF5CE7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0C1CA0-0EAD-1DB4-6C02-3067DF2BFB2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099182" name="Folienbildplatzhalter 1"/>
          <p:cNvSpPr>
            <a:spLocks noChangeShapeType="1" noGrp="1"/>
          </p:cNvSpPr>
          <p:nvPr>
            <p:ph type="sldImg" idx="0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9524">
            <a:solidFill>
              <a:srgbClr val="000000"/>
            </a:solidFill>
            <a:miter/>
            <a:headEnd/>
            <a:tailEnd/>
          </a:ln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10467398" name="Notizenplatzhalter 2"/>
          <p:cNvSpPr>
            <a:spLocks noChangeShapeType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sp>
        <p:nvSpPr>
          <p:cNvPr id="1905536922" name="Foliennummernplatzhalter 3"/>
          <p:cNvSpPr txBox="1">
            <a:spLocks noChangeShapeType="1" noGrp="1"/>
          </p:cNvSpPr>
          <p:nvPr>
            <p:ph type="sldNum"/>
          </p:nvPr>
        </p:nvSpPr>
        <p:spPr bwMode="auto"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>
              <a:defRPr/>
            </a:pPr>
            <a:fld id="{D038279B-FC19-497E-A7D1-5ADD9CAF016F}" type="slidenum">
              <a:rPr lang="de-DE" sz="1200"/>
              <a:t>*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1FDB9-A32E-6A08-70CB-05173EBFA20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BAB882-2B04-E85B-0A3E-39E4C8DA3E8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A7CF97-3176-8D73-6875-B728DF5A333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D4B0EC-0644-0677-E9D0-DFA0F4E6C88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B22AAE-62F3-D172-B0AD-72AE39DA273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48580" name="Shape 1026"/>
          <p:cNvSpPr>
            <a:spLocks noChangeShapeType="1" noGrp="1"/>
          </p:cNvSpPr>
          <p:nvPr>
            <p:ph type="title" idx="0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de-DE"/>
              <a:t>Klicken Sie, um das Titelformat zu bearbeiten</a:t>
            </a:r>
            <a:endParaRPr/>
          </a:p>
        </p:txBody>
      </p:sp>
      <p:sp>
        <p:nvSpPr>
          <p:cNvPr id="2116109951" name="Shape 1027"/>
          <p:cNvSpPr>
            <a:spLocks noChangeShapeType="1" noGrp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342900" lvl="0" indent="-342900">
              <a:spcBef>
                <a:spcPts val="0"/>
              </a:spcBef>
              <a:buChar char="•"/>
              <a:defRPr/>
            </a:pPr>
            <a:r>
              <a:rPr lang="de-DE"/>
              <a:t>Klicken Sie, um die Formate des Vorlagentextes zu bearbeiten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de-DE"/>
              <a:t>Zweite Ebene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 lang="de-DE"/>
              <a:t>Dritte Ebene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 lang="de-DE"/>
              <a:t>Vierte Ebene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21577366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50267866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59381025" name="Shape 1030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45720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9144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3716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18288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de-DE" sz="1400"/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705333" name="Rectangle 2"/>
          <p:cNvSpPr>
            <a:spLocks noChangeShapeType="1" noGrp="1"/>
          </p:cNvSpPr>
          <p:nvPr>
            <p:ph type="title" idx="0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de-DE"/>
              <a:t>Klicken Sie, um das Titelformat zu bearbeiten</a:t>
            </a:r>
            <a:endParaRPr/>
          </a:p>
        </p:txBody>
      </p:sp>
      <p:sp>
        <p:nvSpPr>
          <p:cNvPr id="1288834862" name="Rectangle 3"/>
          <p:cNvSpPr>
            <a:spLocks noChangeShapeType="1" noGrp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342900" lvl="0" indent="-342900">
              <a:spcBef>
                <a:spcPts val="0"/>
              </a:spcBef>
              <a:buChar char="•"/>
              <a:defRPr/>
            </a:pPr>
            <a:r>
              <a:rPr lang="de-DE"/>
              <a:t>Klicken Sie, um die Formate des Vorlagentextes zu bearbeiten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de-DE"/>
              <a:t>Zweite Ebene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 lang="de-DE"/>
              <a:t>Dritte Ebene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 lang="de-DE"/>
              <a:t>Vierte Ebene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04007671" name="Rectangle 4"/>
          <p:cNvSpPr>
            <a:spLocks noChangeShapeType="1" noGrp="1"/>
          </p:cNvSpPr>
          <p:nvPr>
            <p:ph type="dt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81449827" name="Rectangle 5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707711264" name="Rectangle 6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45720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9144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3716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18288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de-DE" sz="1400"/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0" indent="0" algn="ctr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4400" b="0" i="0">
          <a:solidFill>
            <a:schemeClr val="dk2"/>
          </a:solidFill>
          <a:latin typeface="Times New Roman"/>
          <a:ea typeface="Times New Roman"/>
        </a:defRPr>
      </a:lvl1pPr>
      <a:lvl2pPr marL="0" indent="0" algn="ctr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4400" b="0" i="0">
          <a:solidFill>
            <a:schemeClr val="dk2"/>
          </a:solidFill>
          <a:latin typeface="Times New Roman"/>
          <a:ea typeface="Times New Roman"/>
        </a:defRPr>
      </a:lvl2pPr>
      <a:lvl3pPr marL="0" indent="0" algn="ctr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4400" b="0" i="0">
          <a:solidFill>
            <a:schemeClr val="dk2"/>
          </a:solidFill>
          <a:latin typeface="Times New Roman"/>
          <a:ea typeface="Times New Roman"/>
        </a:defRPr>
      </a:lvl3pPr>
      <a:lvl4pPr marL="0" indent="0" algn="ctr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4400" b="0" i="0">
          <a:solidFill>
            <a:schemeClr val="dk2"/>
          </a:solidFill>
          <a:latin typeface="Times New Roman"/>
          <a:ea typeface="Times New Roman"/>
        </a:defRPr>
      </a:lvl4pPr>
      <a:lvl5pPr marL="0" indent="0" algn="ctr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4400" b="0" i="0">
          <a:solidFill>
            <a:schemeClr val="dk2"/>
          </a:solidFill>
          <a:latin typeface="Times New Roman"/>
          <a:ea typeface="Times New Roman"/>
        </a:defRPr>
      </a:lvl5pPr>
      <a:lvl6pPr>
        <a:defRPr lang="de-DE" sz="1800"/>
      </a:lvl6pPr>
      <a:lvl7pPr>
        <a:defRPr lang="de-DE" sz="1800"/>
      </a:lvl7pPr>
      <a:lvl8pPr>
        <a:defRPr lang="de-DE" sz="1800"/>
      </a:lvl8pPr>
      <a:lvl9pPr>
        <a:defRPr lang="de-DE" sz="1800"/>
      </a:lvl9pPr>
    </p:titleStyle>
    <p:bodyStyle>
      <a:lvl1pPr marL="342900" indent="0" algn="l" defTabSz="914400" rtl="0">
        <a:lnSpc>
          <a:spcPct val="100000"/>
        </a:lnSpc>
        <a:spcBef>
          <a:spcPts val="0"/>
        </a:spcBef>
        <a:spcAft>
          <a:spcPts val="0"/>
        </a:spcAft>
        <a:buChar char="•"/>
        <a:defRPr lang="de-DE" sz="3200" b="0" i="0">
          <a:solidFill>
            <a:schemeClr val="dk1"/>
          </a:solidFill>
          <a:latin typeface="Times New Roman"/>
          <a:ea typeface="Times New Roman"/>
        </a:defRPr>
      </a:lvl1pPr>
      <a:lvl2pPr marL="742950" indent="457200" algn="l" defTabSz="914400" rtl="0">
        <a:lnSpc>
          <a:spcPct val="100000"/>
        </a:lnSpc>
        <a:spcBef>
          <a:spcPts val="0"/>
        </a:spcBef>
        <a:spcAft>
          <a:spcPts val="0"/>
        </a:spcAft>
        <a:buChar char="–"/>
        <a:defRPr lang="de-DE" sz="2800" b="0" i="0">
          <a:solidFill>
            <a:schemeClr val="dk1"/>
          </a:solidFill>
          <a:latin typeface="Times New Roman"/>
          <a:ea typeface="Times New Roman"/>
        </a:defRPr>
      </a:lvl2pPr>
      <a:lvl3pPr marL="1143000" indent="914400" algn="l" defTabSz="914400" rtl="0">
        <a:lnSpc>
          <a:spcPct val="100000"/>
        </a:lnSpc>
        <a:spcBef>
          <a:spcPts val="0"/>
        </a:spcBef>
        <a:spcAft>
          <a:spcPts val="0"/>
        </a:spcAft>
        <a:buChar char="•"/>
        <a:defRPr lang="de-DE" sz="2400" b="0" i="0">
          <a:solidFill>
            <a:schemeClr val="dk1"/>
          </a:solidFill>
          <a:latin typeface="Times New Roman"/>
          <a:ea typeface="Times New Roman"/>
        </a:defRPr>
      </a:lvl3pPr>
      <a:lvl4pPr marL="1600200" indent="1371600" algn="l" defTabSz="914400" rtl="0">
        <a:lnSpc>
          <a:spcPct val="100000"/>
        </a:lnSpc>
        <a:spcBef>
          <a:spcPts val="0"/>
        </a:spcBef>
        <a:spcAft>
          <a:spcPts val="0"/>
        </a:spcAft>
        <a:buChar char="–"/>
        <a:defRPr lang="de-DE" sz="2000" b="0" i="0">
          <a:solidFill>
            <a:schemeClr val="dk1"/>
          </a:solidFill>
          <a:latin typeface="Times New Roman"/>
          <a:ea typeface="Times New Roman"/>
        </a:defRPr>
      </a:lvl4pPr>
      <a:lvl5pPr marL="2057400" indent="1828800" algn="l" defTabSz="914400" rtl="0">
        <a:lnSpc>
          <a:spcPct val="100000"/>
        </a:lnSpc>
        <a:spcBef>
          <a:spcPts val="0"/>
        </a:spcBef>
        <a:spcAft>
          <a:spcPts val="0"/>
        </a:spcAft>
        <a:buChar char="»"/>
        <a:defRPr lang="de-DE" sz="2000" b="0" i="0">
          <a:solidFill>
            <a:schemeClr val="dk1"/>
          </a:solidFill>
          <a:latin typeface="Times New Roman"/>
          <a:ea typeface="Times New Roman"/>
        </a:defRPr>
      </a:lvl5pPr>
      <a:lvl6pPr>
        <a:defRPr lang="de-DE" sz="1800"/>
      </a:lvl6pPr>
      <a:lvl7pPr>
        <a:defRPr lang="de-DE" sz="1800"/>
      </a:lvl7pPr>
      <a:lvl8pPr>
        <a:defRPr lang="de-DE" sz="1800"/>
      </a:lvl8pPr>
      <a:lvl9pPr>
        <a:defRPr lang="de-DE" sz="1800"/>
      </a:lvl9pPr>
    </p:bodyStyle>
    <p:otherStyle>
      <a:lvl1pPr marL="0" indent="0" algn="l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2400" b="0" i="0">
          <a:solidFill>
            <a:schemeClr val="dk1"/>
          </a:solidFill>
          <a:latin typeface="Times New Roman"/>
          <a:ea typeface="Times New Roman"/>
        </a:defRPr>
      </a:lvl1pPr>
      <a:lvl2pPr marL="457200" indent="457200" algn="l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2400" b="0" i="0">
          <a:solidFill>
            <a:schemeClr val="dk1"/>
          </a:solidFill>
          <a:latin typeface="Times New Roman"/>
          <a:ea typeface="Times New Roman"/>
        </a:defRPr>
      </a:lvl2pPr>
      <a:lvl3pPr marL="914400" indent="914400" algn="l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2400" b="0" i="0">
          <a:solidFill>
            <a:schemeClr val="dk1"/>
          </a:solidFill>
          <a:latin typeface="Times New Roman"/>
          <a:ea typeface="Times New Roman"/>
        </a:defRPr>
      </a:lvl3pPr>
      <a:lvl4pPr marL="1371600" indent="1371600" algn="l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2400" b="0" i="0">
          <a:solidFill>
            <a:schemeClr val="dk1"/>
          </a:solidFill>
          <a:latin typeface="Times New Roman"/>
          <a:ea typeface="Times New Roman"/>
        </a:defRPr>
      </a:lvl4pPr>
      <a:lvl5pPr marL="1828800" indent="1828800" algn="l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2400" b="0" i="0">
          <a:solidFill>
            <a:schemeClr val="dk1"/>
          </a:solidFill>
          <a:latin typeface="Times New Roman"/>
          <a:ea typeface="Times New Roman"/>
        </a:defRPr>
      </a:lvl5pPr>
      <a:lvl6pPr>
        <a:defRPr lang="de-DE" sz="1800"/>
      </a:lvl6pPr>
      <a:lvl7pPr>
        <a:defRPr lang="de-DE" sz="1800"/>
      </a:lvl7pPr>
      <a:lvl8pPr>
        <a:defRPr lang="de-DE" sz="1800"/>
      </a:lvl8pPr>
      <a:lvl9pPr>
        <a:defRPr lang="de-DE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media1.svg"/><Relationship Id="rId8" Type="http://schemas.openxmlformats.org/officeDocument/2006/relationships/image" Target="../media/image1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5218958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685800" y="609600"/>
            <a:ext cx="7772400" cy="32004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1pPr>
            <a:lvl2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2pPr>
            <a:lvl3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3pPr>
            <a:lvl4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4pPr>
            <a:lvl5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7200"/>
              <a:t>Webdesign </a:t>
            </a:r>
            <a:endParaRPr/>
          </a:p>
        </p:txBody>
      </p:sp>
      <p:sp>
        <p:nvSpPr>
          <p:cNvPr id="1564297075" name="Text Box 4"/>
          <p:cNvSpPr txBox="1">
            <a:spLocks noChangeShapeType="1" noGrp="1"/>
          </p:cNvSpPr>
          <p:nvPr/>
        </p:nvSpPr>
        <p:spPr bwMode="auto">
          <a:xfrm>
            <a:off x="407987" y="5837237"/>
            <a:ext cx="874871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900"/>
              <a:t>Quellen:  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900"/>
              <a:t>Herdt-Verlag: HTML5 Grundlagen der Erstellung von Webseiten (4.Ausgabe, 2017)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580507" name="Textfeld 1"/>
          <p:cNvSpPr txBox="1">
            <a:spLocks noChangeShapeType="1" noGrp="1"/>
          </p:cNvSpPr>
          <p:nvPr/>
        </p:nvSpPr>
        <p:spPr bwMode="auto">
          <a:xfrm>
            <a:off x="179387" y="115887"/>
            <a:ext cx="8785225" cy="523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4.5 Farbwerte definieren</a:t>
            </a:r>
            <a:endParaRPr/>
          </a:p>
        </p:txBody>
      </p:sp>
      <p:sp>
        <p:nvSpPr>
          <p:cNvPr id="1949986667" name="Textfeld 2"/>
          <p:cNvSpPr txBox="1">
            <a:spLocks noChangeShapeType="1" noGrp="1"/>
          </p:cNvSpPr>
          <p:nvPr/>
        </p:nvSpPr>
        <p:spPr bwMode="auto">
          <a:xfrm>
            <a:off x="165100" y="639762"/>
            <a:ext cx="8785225" cy="10160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000">
                <a:latin typeface="Calibri"/>
              </a:rPr>
              <a:t>Farben auf Computermonitoren entstehen durch die Mischung von rotem, grünem und blauem Licht. Aus diesem Grund wird das Farbsystem RGB genannt (von den englischen Bezeichnungen </a:t>
            </a:r>
            <a:r>
              <a:rPr lang="de-DE" sz="2000" b="1" i="1" u="none">
                <a:latin typeface="Calibri,BoldItalic"/>
              </a:rPr>
              <a:t>R</a:t>
            </a:r>
            <a:r>
              <a:rPr lang="de-DE" sz="2000" b="0" i="1" u="none">
                <a:latin typeface="Calibri,Italic"/>
              </a:rPr>
              <a:t>ed</a:t>
            </a:r>
            <a:r>
              <a:rPr lang="de-DE" sz="2000">
                <a:latin typeface="Calibri"/>
              </a:rPr>
              <a:t>, </a:t>
            </a:r>
            <a:r>
              <a:rPr lang="de-DE" sz="2000" b="1" i="1" u="none">
                <a:latin typeface="Calibri,BoldItalic"/>
              </a:rPr>
              <a:t>G</a:t>
            </a:r>
            <a:r>
              <a:rPr lang="de-DE" sz="2000" b="0" i="1" u="none">
                <a:latin typeface="Calibri,Italic"/>
              </a:rPr>
              <a:t>reen </a:t>
            </a:r>
            <a:r>
              <a:rPr lang="de-DE" sz="2000">
                <a:latin typeface="Calibri"/>
              </a:rPr>
              <a:t>und </a:t>
            </a:r>
            <a:r>
              <a:rPr lang="de-DE" sz="2000" b="1" i="1" u="none">
                <a:latin typeface="Calibri,BoldItalic"/>
              </a:rPr>
              <a:t>B</a:t>
            </a:r>
            <a:r>
              <a:rPr lang="de-DE" sz="2000" b="0" i="1" u="none">
                <a:latin typeface="Calibri,Italic"/>
              </a:rPr>
              <a:t>lue</a:t>
            </a:r>
            <a:r>
              <a:rPr lang="de-DE" sz="2000">
                <a:latin typeface="Calibri"/>
              </a:rPr>
              <a:t>).</a:t>
            </a:r>
            <a:endParaRPr/>
          </a:p>
        </p:txBody>
      </p:sp>
      <p:sp>
        <p:nvSpPr>
          <p:cNvPr id="2093013201" name="Textfeld 10"/>
          <p:cNvSpPr txBox="1">
            <a:spLocks noChangeShapeType="1" noGrp="1"/>
          </p:cNvSpPr>
          <p:nvPr/>
        </p:nvSpPr>
        <p:spPr bwMode="auto">
          <a:xfrm>
            <a:off x="192087" y="1597025"/>
            <a:ext cx="6135687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000">
                <a:latin typeface="Calibri"/>
              </a:rPr>
              <a:t>Farbwerte können auf mehrere Arten festgelegt werden:</a:t>
            </a:r>
            <a:endParaRPr/>
          </a:p>
        </p:txBody>
      </p:sp>
      <p:grpSp>
        <p:nvGrpSpPr>
          <p:cNvPr id="484918621" name="Gruppieren 15"/>
          <p:cNvGrpSpPr/>
          <p:nvPr/>
        </p:nvGrpSpPr>
        <p:grpSpPr bwMode="auto">
          <a:xfrm>
            <a:off x="236537" y="1947861"/>
            <a:ext cx="8682037" cy="638175"/>
            <a:chOff x="236538" y="1947276"/>
            <a:chExt cx="8681481" cy="638175"/>
          </a:xfrm>
        </p:grpSpPr>
        <p:pic>
          <p:nvPicPr>
            <p:cNvPr id="13328" name="Grafik 2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812744" y="1947276"/>
              <a:ext cx="4105275" cy="638175"/>
            </a:xfrm>
            <a:prstGeom prst="rect">
              <a:avLst/>
            </a:prstGeom>
            <a:noFill/>
          </p:spPr>
        </p:pic>
        <p:sp>
          <p:nvSpPr>
            <p:cNvPr id="13329" name="Textfeld 10"/>
            <p:cNvSpPr txBox="1">
              <a:spLocks noChangeShapeType="1"/>
            </p:cNvSpPr>
            <p:nvPr/>
          </p:nvSpPr>
          <p:spPr bwMode="auto">
            <a:xfrm>
              <a:off x="236538" y="2034601"/>
              <a:ext cx="3687390" cy="400110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2000">
                  <a:latin typeface="Calibri"/>
                </a:rPr>
                <a:t>Mit Farbnamen:</a:t>
              </a:r>
              <a:endParaRPr/>
            </a:p>
          </p:txBody>
        </p:sp>
      </p:grpSp>
      <p:grpSp>
        <p:nvGrpSpPr>
          <p:cNvPr id="1775803957" name="Gruppieren 16"/>
          <p:cNvGrpSpPr/>
          <p:nvPr/>
        </p:nvGrpSpPr>
        <p:grpSpPr bwMode="auto">
          <a:xfrm>
            <a:off x="236537" y="2528887"/>
            <a:ext cx="8704262" cy="708025"/>
            <a:chOff x="236537" y="2529205"/>
            <a:chExt cx="8704107" cy="707886"/>
          </a:xfrm>
        </p:grpSpPr>
        <p:pic>
          <p:nvPicPr>
            <p:cNvPr id="13326" name="Grafik 5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4510973" y="2589563"/>
              <a:ext cx="4429671" cy="643416"/>
            </a:xfrm>
            <a:prstGeom prst="rect">
              <a:avLst/>
            </a:prstGeom>
            <a:noFill/>
          </p:spPr>
        </p:pic>
        <p:sp>
          <p:nvSpPr>
            <p:cNvPr id="13327" name="Textfeld 10"/>
            <p:cNvSpPr txBox="1">
              <a:spLocks noChangeShapeType="1"/>
            </p:cNvSpPr>
            <p:nvPr/>
          </p:nvSpPr>
          <p:spPr bwMode="auto">
            <a:xfrm>
              <a:off x="236537" y="2529205"/>
              <a:ext cx="4289495" cy="707886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2000">
                  <a:latin typeface="Calibri"/>
                </a:rPr>
                <a:t>Mit rgb und drei Angaben (0..255) für die Farbanteile von rot, grün und blau:</a:t>
              </a:r>
              <a:endParaRPr/>
            </a:p>
          </p:txBody>
        </p:sp>
      </p:grpSp>
      <p:grpSp>
        <p:nvGrpSpPr>
          <p:cNvPr id="663090026" name="Gruppieren 17"/>
          <p:cNvGrpSpPr/>
          <p:nvPr/>
        </p:nvGrpSpPr>
        <p:grpSpPr bwMode="auto">
          <a:xfrm>
            <a:off x="282575" y="3414711"/>
            <a:ext cx="8277225" cy="1793875"/>
            <a:chOff x="282505" y="3414676"/>
            <a:chExt cx="8278068" cy="1793907"/>
          </a:xfrm>
        </p:grpSpPr>
        <p:pic>
          <p:nvPicPr>
            <p:cNvPr id="13323" name="Grafik 8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335621" y="4052157"/>
              <a:ext cx="4524413" cy="1156426"/>
            </a:xfrm>
            <a:prstGeom prst="rect">
              <a:avLst/>
            </a:prstGeom>
            <a:noFill/>
          </p:spPr>
        </p:pic>
        <p:sp>
          <p:nvSpPr>
            <p:cNvPr id="13324" name="Textfeld 10"/>
            <p:cNvSpPr txBox="1">
              <a:spLocks noChangeShapeType="1"/>
            </p:cNvSpPr>
            <p:nvPr/>
          </p:nvSpPr>
          <p:spPr bwMode="auto">
            <a:xfrm>
              <a:off x="282505" y="3414676"/>
              <a:ext cx="4001463" cy="707886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2000">
                  <a:latin typeface="Calibri"/>
                </a:rPr>
                <a:t>Mit rgba, drei Farbanteilen und einer Angabe des Deckungsgrades (0..1)</a:t>
              </a:r>
              <a:endParaRPr/>
            </a:p>
          </p:txBody>
        </p:sp>
        <p:pic>
          <p:nvPicPr>
            <p:cNvPr id="13325" name="Grafik 11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 bwMode="auto">
            <a:xfrm>
              <a:off x="5652120" y="3518965"/>
              <a:ext cx="2908453" cy="1641513"/>
            </a:xfrm>
            <a:prstGeom prst="rect">
              <a:avLst/>
            </a:prstGeom>
            <a:noFill/>
          </p:spPr>
        </p:pic>
      </p:grpSp>
      <p:grpSp>
        <p:nvGrpSpPr>
          <p:cNvPr id="369612284" name="Gruppieren 18"/>
          <p:cNvGrpSpPr/>
          <p:nvPr/>
        </p:nvGrpSpPr>
        <p:grpSpPr bwMode="auto">
          <a:xfrm>
            <a:off x="236537" y="5589587"/>
            <a:ext cx="8321675" cy="782637"/>
            <a:chOff x="212413" y="5569839"/>
            <a:chExt cx="8321371" cy="784056"/>
          </a:xfrm>
        </p:grpSpPr>
        <p:pic>
          <p:nvPicPr>
            <p:cNvPr id="13321" name="Grafik 13"/>
            <p:cNvPicPr>
              <a:picLocks noChangeAspect="1"/>
            </p:cNvPicPr>
            <p:nvPr/>
          </p:nvPicPr>
          <p:blipFill>
            <a:blip r:embed="rId8"/>
            <a:stretch/>
          </p:blipFill>
          <p:spPr bwMode="auto">
            <a:xfrm>
              <a:off x="4542809" y="5569839"/>
              <a:ext cx="3990975" cy="552450"/>
            </a:xfrm>
            <a:prstGeom prst="rect">
              <a:avLst/>
            </a:prstGeom>
            <a:noFill/>
          </p:spPr>
        </p:pic>
        <p:sp>
          <p:nvSpPr>
            <p:cNvPr id="13322" name="Textfeld 10"/>
            <p:cNvSpPr txBox="1">
              <a:spLocks noChangeShapeType="1"/>
            </p:cNvSpPr>
            <p:nvPr/>
          </p:nvSpPr>
          <p:spPr bwMode="auto">
            <a:xfrm>
              <a:off x="212413" y="5646009"/>
              <a:ext cx="3687390" cy="707886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2000">
                  <a:latin typeface="Calibri"/>
                </a:rPr>
                <a:t>Mit je zwei Hexadezimalziffern  für rot, grün und blau.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9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80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09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1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5757872" name="Textfeld 2"/>
          <p:cNvSpPr txBox="1">
            <a:spLocks noChangeShapeType="1" noGrp="1"/>
          </p:cNvSpPr>
          <p:nvPr/>
        </p:nvSpPr>
        <p:spPr bwMode="auto">
          <a:xfrm>
            <a:off x="179387" y="836612"/>
            <a:ext cx="2879725" cy="646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Größen werden mit Wert und Maßeinheit angegeben.</a:t>
            </a:r>
            <a:endParaRPr/>
          </a:p>
        </p:txBody>
      </p:sp>
      <p:pic>
        <p:nvPicPr>
          <p:cNvPr id="1777667379" name="Grafik 2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3641725" y="377825"/>
            <a:ext cx="4886325" cy="1133475"/>
          </a:xfrm>
          <a:prstGeom prst="rect">
            <a:avLst/>
          </a:prstGeom>
          <a:noFill/>
        </p:spPr>
      </p:pic>
      <p:sp>
        <p:nvSpPr>
          <p:cNvPr id="1444269905" name="Textfeld 1"/>
          <p:cNvSpPr txBox="1">
            <a:spLocks noChangeShapeType="1" noGrp="1"/>
          </p:cNvSpPr>
          <p:nvPr/>
        </p:nvSpPr>
        <p:spPr bwMode="auto">
          <a:xfrm>
            <a:off x="179387" y="115887"/>
            <a:ext cx="8785225" cy="523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4.6 Maßeinheiten in CSS festlegen</a:t>
            </a:r>
            <a:endParaRPr/>
          </a:p>
        </p:txBody>
      </p:sp>
      <p:pic>
        <p:nvPicPr>
          <p:cNvPr id="574740054" name="Grafik 4"/>
          <p:cNvPicPr>
            <a:picLocks noChangeAspect="1" noGrp="1"/>
          </p:cNvPicPr>
          <p:nvPr/>
        </p:nvPicPr>
        <p:blipFill>
          <a:blip r:embed="rId4"/>
          <a:stretch/>
        </p:blipFill>
        <p:spPr bwMode="auto">
          <a:xfrm>
            <a:off x="179387" y="1981200"/>
            <a:ext cx="8675687" cy="1716087"/>
          </a:xfrm>
          <a:prstGeom prst="rect">
            <a:avLst/>
          </a:prstGeom>
          <a:noFill/>
        </p:spPr>
      </p:pic>
      <p:sp>
        <p:nvSpPr>
          <p:cNvPr id="2123754320" name="Textfeld 2"/>
          <p:cNvSpPr txBox="1">
            <a:spLocks noChangeShapeType="1" noGrp="1"/>
          </p:cNvSpPr>
          <p:nvPr/>
        </p:nvSpPr>
        <p:spPr bwMode="auto">
          <a:xfrm>
            <a:off x="295274" y="3952875"/>
            <a:ext cx="8305800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Absolute Werte: Pixel(px), Punkt(pt), Inch(in), Millimeter (mm), Zentimeter(cm)</a:t>
            </a:r>
            <a:endParaRPr/>
          </a:p>
        </p:txBody>
      </p:sp>
      <p:sp>
        <p:nvSpPr>
          <p:cNvPr id="1333526204" name="Textfeld 2"/>
          <p:cNvSpPr txBox="1">
            <a:spLocks noChangeShapeType="1" noGrp="1"/>
          </p:cNvSpPr>
          <p:nvPr/>
        </p:nvSpPr>
        <p:spPr bwMode="auto">
          <a:xfrm>
            <a:off x="323850" y="4478337"/>
            <a:ext cx="8305800" cy="3683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relative Werte bezogen auf Elternschriftgröße: %, em (Buchstabe m), ex (Buchstabe x)</a:t>
            </a:r>
            <a:endParaRPr/>
          </a:p>
        </p:txBody>
      </p:sp>
      <p:sp>
        <p:nvSpPr>
          <p:cNvPr id="755686138" name="Textfeld 2"/>
          <p:cNvSpPr txBox="1">
            <a:spLocks noChangeShapeType="1" noGrp="1"/>
          </p:cNvSpPr>
          <p:nvPr/>
        </p:nvSpPr>
        <p:spPr bwMode="auto">
          <a:xfrm>
            <a:off x="323850" y="5073650"/>
            <a:ext cx="8305800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relative Werte bezogen auf Schriftgröße der Wurzel: rem (Buchstabe m) </a:t>
            </a:r>
            <a:endParaRPr/>
          </a:p>
        </p:txBody>
      </p:sp>
      <p:sp>
        <p:nvSpPr>
          <p:cNvPr id="385071492" name="Textfeld 2"/>
          <p:cNvSpPr txBox="1">
            <a:spLocks noChangeShapeType="1" noGrp="1"/>
          </p:cNvSpPr>
          <p:nvPr/>
        </p:nvSpPr>
        <p:spPr bwMode="auto">
          <a:xfrm>
            <a:off x="323850" y="5697537"/>
            <a:ext cx="8305800" cy="6477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relative Werte bezogen auf Webseiten-Breite bzw –Höhe  (viewport):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    vw (viewport width), vh (viewport heith), vmax/vmin (länger/kürzere Kantenlänge)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4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68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754320" grpId="0" uiExpand="1" build="whole" animBg="0" autoUpdateAnimBg="0" rev="0" advAuto="0"/>
      <p:bldP spid="1333526204" grpId="0" uiExpand="1" build="whole" animBg="0" autoUpdateAnimBg="0" rev="0" advAuto="0"/>
      <p:bldP spid="755686138" grpId="0" uiExpand="1" build="whole" animBg="0" autoUpdateAnimBg="0" rev="0" advAuto="0"/>
      <p:bldP spid="385071492" grpId="0" uiExpand="1" build="whole" animBg="0" autoUpdateAnimBg="0" rev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136336" name="Text Box 10"/>
          <p:cNvSpPr txBox="1">
            <a:spLocks noChangeShapeType="1" noGrp="1"/>
          </p:cNvSpPr>
          <p:nvPr/>
        </p:nvSpPr>
        <p:spPr bwMode="auto">
          <a:xfrm>
            <a:off x="152400" y="76200"/>
            <a:ext cx="8839200" cy="68135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sz="2400" b="1" i="0" u="none">
                <a:latin typeface="Calibri"/>
              </a:rPr>
              <a:t>Übungen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sz="2400">
                <a:solidFill>
                  <a:srgbClr val="EC6A27"/>
                </a:solidFill>
                <a:latin typeface="Calibri"/>
              </a:rPr>
              <a:t>1.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Erstellen Sie eine neue CSS-Datei und speichern Sie die unter dem Namen </a:t>
            </a:r>
            <a:r>
              <a:rPr sz="2400" b="0" i="1" u="none">
                <a:solidFill>
                  <a:srgbClr val="000000"/>
                </a:solidFill>
                <a:latin typeface="Calibri,Italic"/>
              </a:rPr>
              <a:t>vallorastyales.css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.</a:t>
            </a:r>
            <a:endParaRPr lang="en-US" sz="2400"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sz="2400" b="0" i="0" u="none">
                <a:solidFill>
                  <a:srgbClr val="EC6A27"/>
                </a:solidFill>
                <a:latin typeface="Calibri"/>
              </a:rPr>
              <a:t>2.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Legen Sie in dieser Datei folgende Formatierungen fest: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2400"/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2400"/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2400"/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2400"/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2400"/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2400"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sz="2400" b="0" i="0" u="none">
                <a:solidFill>
                  <a:srgbClr val="EC6A27"/>
                </a:solidFill>
                <a:latin typeface="Calibri"/>
              </a:rPr>
              <a:t>3</a:t>
            </a:r>
            <a:r>
              <a:rPr sz="2400" b="0" i="0" u="none">
                <a:solidFill>
                  <a:srgbClr val="EC6A27"/>
                </a:solidFill>
                <a:latin typeface="Calibri"/>
              </a:rPr>
              <a:t>.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Öffnen Sie nacheinander die Webseiten </a:t>
            </a:r>
            <a:r>
              <a:rPr sz="2400" b="0" i="1" u="none">
                <a:solidFill>
                  <a:srgbClr val="000000"/>
                </a:solidFill>
                <a:latin typeface="Calibri,Italic"/>
              </a:rPr>
              <a:t>index.html, wegweiser.html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und</a:t>
            </a:r>
            <a:r>
              <a:rPr sz="2400" b="0" i="1" u="none">
                <a:solidFill>
                  <a:srgbClr val="000000"/>
                </a:solidFill>
                <a:latin typeface="Calibri,Italic"/>
              </a:rPr>
              <a:t> ausfluege.html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 und verknüpfen Sie diese mit Hilfe des &lt;link&gt;-Tags mit </a:t>
            </a:r>
            <a:r>
              <a:rPr sz="2400" b="0" i="1" u="none">
                <a:solidFill>
                  <a:srgbClr val="000000"/>
                </a:solidFill>
                <a:latin typeface="Calibri,Italic"/>
              </a:rPr>
              <a:t>vallorastyales.css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und testen Sie alles.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sz="2400" b="0" i="0" u="none">
                <a:solidFill>
                  <a:srgbClr val="EC6A27"/>
                </a:solidFill>
                <a:latin typeface="Calibri"/>
              </a:rPr>
              <a:t>4.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Ändern Sie den Wert für die Überschriftfarben und die Unterstreichung in #339966 und testen Sie erneut.</a:t>
            </a:r>
            <a:endParaRPr/>
          </a:p>
        </p:txBody>
      </p:sp>
      <p:pic>
        <p:nvPicPr>
          <p:cNvPr id="183244511" name="Grafik 3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 flipH="0" flipV="0">
            <a:off x="539749" y="1634190"/>
            <a:ext cx="7785099" cy="210110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6124064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152400" y="304800"/>
            <a:ext cx="8839200" cy="18288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1pPr>
            <a:lvl2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2pPr>
            <a:lvl3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3pPr>
            <a:lvl4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4pPr>
            <a:lvl5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6000"/>
              <a:t>04 Erste optische Anpassungen mit CSS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70993" name="Rectangle 9"/>
          <p:cNvSpPr>
            <a:spLocks noChangeShapeType="1" noGrp="1"/>
          </p:cNvSpPr>
          <p:nvPr>
            <p:ph type="title"/>
          </p:nvPr>
        </p:nvSpPr>
        <p:spPr bwMode="auto">
          <a:xfrm>
            <a:off x="277812" y="80962"/>
            <a:ext cx="7772400" cy="503237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1pPr>
            <a:lvl2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2pPr>
            <a:lvl3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3pPr>
            <a:lvl4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4pPr>
            <a:lvl5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5pPr>
          </a:lstStyle>
          <a:p>
            <a:pPr marL="0" lvl="0" indent="0" algn="l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4.1 Erste Schritte mit CSS</a:t>
            </a:r>
            <a:endParaRPr/>
          </a:p>
        </p:txBody>
      </p:sp>
      <p:graphicFrame>
        <p:nvGraphicFramePr>
          <p:cNvPr id="2103161410" name="Tabelle 3"/>
          <p:cNvGraphicFramePr>
            <a:graphicFrameLocks xmlns:a="http://schemas.openxmlformats.org/drawingml/2006/main" noGrp="1"/>
          </p:cNvGraphicFramePr>
          <p:nvPr/>
        </p:nvGraphicFramePr>
        <p:xfrm>
          <a:off x="471488" y="1057275"/>
          <a:ext cx="8193087" cy="19002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592225"/>
                <a:gridCol w="1292269"/>
                <a:gridCol w="4308593"/>
              </a:tblGrid>
              <a:tr h="502608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2400" b="0">
                          <a:solidFill>
                            <a:srgbClr val="EC6A27"/>
                          </a:solidFill>
                          <a:latin typeface="Calibri"/>
                          <a:ea typeface="+mn-ea"/>
                          <a:cs typeface="Times New Roman"/>
                        </a:rPr>
                        <a:t>Inline Styles</a:t>
                      </a:r>
                      <a:endParaRPr/>
                    </a:p>
                  </a:txBody>
                  <a:tcPr marL="91445" marR="91445" marT="45731" marB="4573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2400" b="0" i="0" u="none" strike="noStrik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 Tag</a:t>
                      </a:r>
                      <a:endParaRPr lang="de-DE" sz="24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1" marB="4573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2400" b="0">
                          <a:solidFill>
                            <a:schemeClr val="tx1"/>
                          </a:solidFill>
                        </a:rPr>
                        <a:t>Regel gilt nur für ein Tag</a:t>
                      </a:r>
                      <a:endParaRPr/>
                    </a:p>
                  </a:txBody>
                  <a:tcPr marL="91445" marR="91445" marT="45731" marB="4573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74650">
                <a:tc>
                  <a:txBody>
                    <a:bodyPr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2400" b="0">
                          <a:solidFill>
                            <a:srgbClr val="EC6A27"/>
                          </a:solidFill>
                          <a:latin typeface="Calibri"/>
                          <a:ea typeface="+mn-ea"/>
                          <a:cs typeface="Times New Roman"/>
                        </a:rPr>
                        <a:t>eingebettete Styles</a:t>
                      </a:r>
                      <a:endParaRPr/>
                    </a:p>
                  </a:txBody>
                  <a:tcPr marL="91445" marR="91445" marT="45731" marB="4573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2400" b="0" i="0" u="none" strike="noStrik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 Kopf</a:t>
                      </a:r>
                      <a:endParaRPr lang="de-DE" sz="2400"/>
                    </a:p>
                  </a:txBody>
                  <a:tcPr marL="91445" marR="91445" marT="45731" marB="4573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2400" b="0"/>
                        <a:t>Regel gilt für die </a:t>
                      </a:r>
                      <a:r>
                        <a:rPr lang="de-DE" sz="2400" b="0"/>
                        <a:t>Html</a:t>
                      </a:r>
                      <a:r>
                        <a:rPr lang="de-DE" sz="2400" b="0"/>
                        <a:t>-Seite</a:t>
                      </a:r>
                      <a:endParaRPr/>
                    </a:p>
                  </a:txBody>
                  <a:tcPr marL="91445" marR="91445" marT="45731" marB="4573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22980">
                <a:tc>
                  <a:txBody>
                    <a:bodyPr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2400" b="0">
                          <a:solidFill>
                            <a:srgbClr val="EC6A27"/>
                          </a:solidFill>
                          <a:latin typeface="Calibri"/>
                          <a:ea typeface="+mn-ea"/>
                          <a:cs typeface="Times New Roman"/>
                        </a:rPr>
                        <a:t>zentrales Stylesheet</a:t>
                      </a:r>
                      <a:endParaRPr/>
                    </a:p>
                  </a:txBody>
                  <a:tcPr marL="91445" marR="91445" marT="45731" marB="4573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2400"/>
                        <a:t>Eigene Datei</a:t>
                      </a:r>
                      <a:endParaRPr/>
                    </a:p>
                  </a:txBody>
                  <a:tcPr marL="91445" marR="91445" marT="45731" marB="4573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2400" b="0"/>
                        <a:t>Regel gilt für alle </a:t>
                      </a:r>
                      <a:r>
                        <a:rPr lang="de-DE" sz="2400" b="0"/>
                        <a:t>Html</a:t>
                      </a:r>
                      <a:r>
                        <a:rPr lang="de-DE" sz="2400" b="0"/>
                        <a:t>-Seiten, die auf diese Datei verweisen</a:t>
                      </a:r>
                      <a:endParaRPr/>
                    </a:p>
                  </a:txBody>
                  <a:tcPr marL="91445" marR="91445" marT="45731" marB="4573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90053678" name="Rectangle 9"/>
          <p:cNvSpPr txBox="1">
            <a:spLocks noChangeShapeType="1" noGrp="1"/>
          </p:cNvSpPr>
          <p:nvPr/>
        </p:nvSpPr>
        <p:spPr bwMode="auto">
          <a:xfrm>
            <a:off x="2849562" y="554037"/>
            <a:ext cx="3017837" cy="5032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>
                <a:solidFill>
                  <a:srgbClr val="EC6A27"/>
                </a:solidFill>
                <a:latin typeface="Calibri"/>
              </a:rPr>
              <a:t>CSS-Regeln notieren</a:t>
            </a:r>
            <a:endParaRPr/>
          </a:p>
        </p:txBody>
      </p:sp>
      <p:grpSp>
        <p:nvGrpSpPr>
          <p:cNvPr id="1256653807" name="Gruppieren 5"/>
          <p:cNvGrpSpPr/>
          <p:nvPr/>
        </p:nvGrpSpPr>
        <p:grpSpPr bwMode="auto">
          <a:xfrm>
            <a:off x="179387" y="3560762"/>
            <a:ext cx="8485187" cy="3100387"/>
            <a:chOff x="179512" y="3560091"/>
            <a:chExt cx="8485162" cy="3100965"/>
          </a:xfrm>
        </p:grpSpPr>
        <p:pic>
          <p:nvPicPr>
            <p:cNvPr id="5143" name="Grafik 3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277813" y="4018529"/>
              <a:ext cx="8386861" cy="2642527"/>
            </a:xfrm>
            <a:prstGeom prst="rect">
              <a:avLst/>
            </a:prstGeom>
            <a:noFill/>
          </p:spPr>
        </p:pic>
        <p:sp>
          <p:nvSpPr>
            <p:cNvPr id="5144" name="Textfeld 3"/>
            <p:cNvSpPr txBox="1">
              <a:spLocks noChangeShapeType="1"/>
            </p:cNvSpPr>
            <p:nvPr/>
          </p:nvSpPr>
          <p:spPr bwMode="auto">
            <a:xfrm>
              <a:off x="179512" y="3560091"/>
              <a:ext cx="3308524" cy="369332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1800">
                  <a:solidFill>
                    <a:srgbClr val="000000"/>
                  </a:solidFill>
                  <a:latin typeface="Calibri"/>
                </a:rPr>
                <a:t>Beispiel: eingebettete Styles: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65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70516287" name="Grafik 2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269875" y="836612"/>
            <a:ext cx="8604250" cy="5735637"/>
          </a:xfrm>
          <a:prstGeom prst="rect">
            <a:avLst/>
          </a:prstGeom>
          <a:noFill/>
        </p:spPr>
      </p:pic>
      <p:sp>
        <p:nvSpPr>
          <p:cNvPr id="1603800273" name="Textfeld 7"/>
          <p:cNvSpPr txBox="1">
            <a:spLocks noChangeShapeType="1" noGrp="1"/>
          </p:cNvSpPr>
          <p:nvPr/>
        </p:nvSpPr>
        <p:spPr bwMode="auto">
          <a:xfrm>
            <a:off x="269875" y="273050"/>
            <a:ext cx="4103687" cy="460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/>
              <a:t>Darstellung mit Formatierung: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5673956" name="Textfeld 1"/>
          <p:cNvSpPr txBox="1">
            <a:spLocks noChangeShapeType="1" noGrp="1"/>
          </p:cNvSpPr>
          <p:nvPr/>
        </p:nvSpPr>
        <p:spPr bwMode="auto">
          <a:xfrm>
            <a:off x="395287" y="188912"/>
            <a:ext cx="7632700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>
                <a:solidFill>
                  <a:srgbClr val="EC6A27"/>
                </a:solidFill>
                <a:latin typeface="Calibri"/>
              </a:rPr>
              <a:t>CSS-Regeln erstellen</a:t>
            </a:r>
            <a:endParaRPr/>
          </a:p>
        </p:txBody>
      </p:sp>
      <p:sp>
        <p:nvSpPr>
          <p:cNvPr id="1707522095" name="Textfeld 2"/>
          <p:cNvSpPr txBox="1">
            <a:spLocks noChangeShapeType="1" noGrp="1"/>
          </p:cNvSpPr>
          <p:nvPr/>
        </p:nvSpPr>
        <p:spPr bwMode="auto">
          <a:xfrm>
            <a:off x="107949" y="650875"/>
            <a:ext cx="8928100" cy="10160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000" b="1" i="0" u="none">
                <a:latin typeface="Calibri,Bold"/>
              </a:rPr>
              <a:t>Selektoren </a:t>
            </a:r>
            <a:r>
              <a:rPr lang="de-DE" sz="2000">
                <a:latin typeface="Calibri,Bold"/>
              </a:rPr>
              <a:t>legen</a:t>
            </a:r>
            <a:r>
              <a:rPr lang="de-DE" sz="2000" b="1" i="0" u="none">
                <a:latin typeface="Calibri,Bold"/>
              </a:rPr>
              <a:t> </a:t>
            </a:r>
            <a:r>
              <a:rPr lang="de-DE" sz="2000">
                <a:latin typeface="Calibri"/>
              </a:rPr>
              <a:t>fest welche Elemente Sie optisch anpassen.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000">
                <a:latin typeface="Calibri"/>
              </a:rPr>
              <a:t>Die gewünschte Formatierung bestimmen Sie in einer </a:t>
            </a:r>
            <a:r>
              <a:rPr lang="de-DE" sz="2000" b="1" i="0" u="none">
                <a:latin typeface="Calibri,Bold"/>
              </a:rPr>
              <a:t>Deklaration</a:t>
            </a:r>
            <a:r>
              <a:rPr lang="de-DE" sz="2000">
                <a:latin typeface="Calibri"/>
              </a:rPr>
              <a:t>. Eine Deklaration besteht aus dem Namen einer Eigenschaft (z. B. Farbe) und einem Wert (z. B. blau).</a:t>
            </a:r>
            <a:endParaRPr/>
          </a:p>
        </p:txBody>
      </p:sp>
      <p:grpSp>
        <p:nvGrpSpPr>
          <p:cNvPr id="42964438" name="Gruppieren 6"/>
          <p:cNvGrpSpPr/>
          <p:nvPr/>
        </p:nvGrpSpPr>
        <p:grpSpPr bwMode="auto">
          <a:xfrm>
            <a:off x="142875" y="1773237"/>
            <a:ext cx="8785225" cy="2374900"/>
            <a:chOff x="142486" y="1773988"/>
            <a:chExt cx="8785490" cy="2373375"/>
          </a:xfrm>
        </p:grpSpPr>
        <p:pic>
          <p:nvPicPr>
            <p:cNvPr id="8199" name="Grafik 4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1115616" y="1773988"/>
              <a:ext cx="7812360" cy="2373375"/>
            </a:xfrm>
            <a:prstGeom prst="rect">
              <a:avLst/>
            </a:prstGeom>
            <a:noFill/>
          </p:spPr>
        </p:pic>
        <p:sp>
          <p:nvSpPr>
            <p:cNvPr id="8200" name="Textfeld 5"/>
            <p:cNvSpPr txBox="1">
              <a:spLocks noChangeShapeType="1"/>
            </p:cNvSpPr>
            <p:nvPr/>
          </p:nvSpPr>
          <p:spPr bwMode="auto">
            <a:xfrm>
              <a:off x="142486" y="1795805"/>
              <a:ext cx="2448272" cy="400110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2000"/>
                <a:t>Beispiel:</a:t>
              </a:r>
              <a:endParaRPr/>
            </a:p>
          </p:txBody>
        </p:sp>
      </p:grpSp>
      <p:sp>
        <p:nvSpPr>
          <p:cNvPr id="488999728" name="Textfeld 7"/>
          <p:cNvSpPr txBox="1">
            <a:spLocks noChangeShapeType="1" noGrp="1"/>
          </p:cNvSpPr>
          <p:nvPr/>
        </p:nvSpPr>
        <p:spPr bwMode="auto">
          <a:xfrm>
            <a:off x="142875" y="4437062"/>
            <a:ext cx="8785225" cy="9239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Auch in CSS ist das Kleinschreiben der Deklarationen lediglich guter Stil. 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 b="1" i="0" u="none">
                <a:latin typeface="Calibri,Bold"/>
              </a:rPr>
              <a:t>Bei Selektoren, denen Sie selber Namen vergeben (z. B. Klassen oder IDs), wird dagegen zwischen Groß- und Kleinschreibung unterschieden</a:t>
            </a:r>
            <a:r>
              <a:rPr lang="de-DE" sz="1800">
                <a:latin typeface="Calibri"/>
              </a:rPr>
              <a:t>.</a:t>
            </a:r>
            <a:endParaRPr/>
          </a:p>
        </p:txBody>
      </p:sp>
      <p:sp>
        <p:nvSpPr>
          <p:cNvPr id="84149707" name="Textfeld 8"/>
          <p:cNvSpPr txBox="1">
            <a:spLocks noChangeShapeType="1" noGrp="1"/>
          </p:cNvSpPr>
          <p:nvPr/>
        </p:nvSpPr>
        <p:spPr bwMode="auto">
          <a:xfrm>
            <a:off x="142875" y="5468937"/>
            <a:ext cx="8675687" cy="12001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Auch Zeilenumbrüche und -einrückungen im Code sind optional.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Es empfiehlt sich Richtlinien für Groß- und Kleinschreibung, Zeilenumbrüche und Einrückungen festzulegen.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Solche Richtlinien nennt man </a:t>
            </a:r>
            <a:r>
              <a:rPr lang="de-DE" sz="1800" b="1" i="0" u="none">
                <a:latin typeface="Calibri,Bold"/>
              </a:rPr>
              <a:t>Coding Guidelines</a:t>
            </a:r>
            <a:r>
              <a:rPr lang="de-DE" sz="1800">
                <a:latin typeface="Calibri"/>
              </a:rPr>
              <a:t>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4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999728" grpId="0" uiExpand="1" build="whole" animBg="0" autoUpdateAnimBg="0" rev="0" advAuto="0"/>
      <p:bldP spid="84149707" grpId="0" uiExpand="1" build="whole" animBg="0" autoUpdateAnimBg="0" rev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258817" name="Textfeld 1"/>
          <p:cNvSpPr txBox="1">
            <a:spLocks noChangeShapeType="1" noGrp="1"/>
          </p:cNvSpPr>
          <p:nvPr/>
        </p:nvSpPr>
        <p:spPr bwMode="auto">
          <a:xfrm>
            <a:off x="684212" y="538162"/>
            <a:ext cx="5616575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>
                <a:solidFill>
                  <a:srgbClr val="EC6A27"/>
                </a:solidFill>
                <a:latin typeface="Calibri"/>
              </a:rPr>
              <a:t>Einen Bereich für den CSS-Code definieren</a:t>
            </a:r>
            <a:endParaRPr/>
          </a:p>
        </p:txBody>
      </p:sp>
      <p:sp>
        <p:nvSpPr>
          <p:cNvPr id="468191481" name="Textfeld 2"/>
          <p:cNvSpPr txBox="1">
            <a:spLocks noChangeShapeType="1" noGrp="1"/>
          </p:cNvSpPr>
          <p:nvPr/>
        </p:nvSpPr>
        <p:spPr bwMode="auto">
          <a:xfrm>
            <a:off x="204787" y="77787"/>
            <a:ext cx="8785225" cy="523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4.2 Eingebettete Stylesheets erstellen</a:t>
            </a:r>
            <a:endParaRPr/>
          </a:p>
        </p:txBody>
      </p:sp>
      <p:sp>
        <p:nvSpPr>
          <p:cNvPr id="1956129882" name="Textfeld 1"/>
          <p:cNvSpPr txBox="1">
            <a:spLocks noChangeShapeType="1" noGrp="1"/>
          </p:cNvSpPr>
          <p:nvPr/>
        </p:nvSpPr>
        <p:spPr bwMode="auto">
          <a:xfrm>
            <a:off x="269875" y="893762"/>
            <a:ext cx="8328025" cy="646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Eingebettete Stylesheets werden im </a:t>
            </a:r>
            <a:r>
              <a:rPr lang="de-DE" sz="1800">
                <a:latin typeface="Courier"/>
              </a:rPr>
              <a:t>head </a:t>
            </a:r>
            <a:r>
              <a:rPr lang="de-DE" sz="1800">
                <a:latin typeface="Calibri"/>
              </a:rPr>
              <a:t>der HTML-Dokumente im Style-Element zwischen den Tags </a:t>
            </a:r>
            <a:r>
              <a:rPr lang="de-DE" sz="1800">
                <a:latin typeface="Courier"/>
              </a:rPr>
              <a:t>&lt;style&gt;..&lt;/style&gt; </a:t>
            </a:r>
            <a:r>
              <a:rPr lang="de-DE" sz="1800">
                <a:latin typeface="Calibri"/>
              </a:rPr>
              <a:t>notiert.</a:t>
            </a:r>
            <a:endParaRPr/>
          </a:p>
        </p:txBody>
      </p:sp>
      <p:pic>
        <p:nvPicPr>
          <p:cNvPr id="1274866536" name="Grafik 3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341311" y="1612900"/>
            <a:ext cx="8461375" cy="1935162"/>
          </a:xfrm>
          <a:prstGeom prst="rect">
            <a:avLst/>
          </a:prstGeom>
          <a:noFill/>
        </p:spPr>
      </p:pic>
      <p:grpSp>
        <p:nvGrpSpPr>
          <p:cNvPr id="2026746154" name="Gruppieren 1"/>
          <p:cNvGrpSpPr/>
          <p:nvPr/>
        </p:nvGrpSpPr>
        <p:grpSpPr bwMode="auto">
          <a:xfrm>
            <a:off x="395287" y="3822700"/>
            <a:ext cx="8461375" cy="2847975"/>
            <a:chOff x="395288" y="3822700"/>
            <a:chExt cx="8461375" cy="2847975"/>
          </a:xfrm>
        </p:grpSpPr>
        <p:pic>
          <p:nvPicPr>
            <p:cNvPr id="9223" name="Grafik 5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395288" y="4221163"/>
              <a:ext cx="8461375" cy="2449512"/>
            </a:xfrm>
            <a:prstGeom prst="rect">
              <a:avLst/>
            </a:prstGeom>
            <a:noFill/>
          </p:spPr>
        </p:pic>
        <p:sp>
          <p:nvSpPr>
            <p:cNvPr id="9224" name="Textfeld 1"/>
            <p:cNvSpPr txBox="1">
              <a:spLocks noChangeShapeType="1"/>
            </p:cNvSpPr>
            <p:nvPr/>
          </p:nvSpPr>
          <p:spPr bwMode="auto">
            <a:xfrm>
              <a:off x="827088" y="3822700"/>
              <a:ext cx="5616575" cy="460375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2400">
                  <a:solidFill>
                    <a:srgbClr val="EC6A27"/>
                  </a:solidFill>
                  <a:latin typeface="Calibri"/>
                </a:rPr>
                <a:t>CSS-Regeln notieren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7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6077622" name="Textfeld 3"/>
          <p:cNvSpPr txBox="1">
            <a:spLocks noChangeShapeType="1" noGrp="1"/>
          </p:cNvSpPr>
          <p:nvPr/>
        </p:nvSpPr>
        <p:spPr bwMode="auto">
          <a:xfrm>
            <a:off x="2843211" y="612775"/>
            <a:ext cx="2413000" cy="5222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Vererbung</a:t>
            </a:r>
            <a:endParaRPr/>
          </a:p>
        </p:txBody>
      </p:sp>
      <p:sp>
        <p:nvSpPr>
          <p:cNvPr id="127643574" name="Textfeld 2"/>
          <p:cNvSpPr txBox="1">
            <a:spLocks noChangeShapeType="1" noGrp="1"/>
          </p:cNvSpPr>
          <p:nvPr/>
        </p:nvSpPr>
        <p:spPr bwMode="auto">
          <a:xfrm>
            <a:off x="204787" y="77787"/>
            <a:ext cx="8785225" cy="523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4.3 Mit Vererbung richtig arbeiten</a:t>
            </a:r>
            <a:endParaRPr/>
          </a:p>
        </p:txBody>
      </p:sp>
      <p:sp>
        <p:nvSpPr>
          <p:cNvPr id="1219189800" name="Textfeld 2"/>
          <p:cNvSpPr txBox="1">
            <a:spLocks noChangeShapeType="1" noGrp="1"/>
          </p:cNvSpPr>
          <p:nvPr/>
        </p:nvSpPr>
        <p:spPr bwMode="auto">
          <a:xfrm>
            <a:off x="204787" y="1127125"/>
            <a:ext cx="8580437" cy="646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Vererbung (engl.: inheritance) ist das Übertragen der Eigenschaften von übergeordneten Elementen auf untergeordnete.</a:t>
            </a:r>
            <a:endParaRPr/>
          </a:p>
        </p:txBody>
      </p:sp>
      <p:pic>
        <p:nvPicPr>
          <p:cNvPr id="1914885040" name="Grafik 4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234950" y="1717675"/>
            <a:ext cx="8401050" cy="2016125"/>
          </a:xfrm>
          <a:prstGeom prst="rect">
            <a:avLst/>
          </a:prstGeom>
          <a:noFill/>
        </p:spPr>
      </p:pic>
      <p:pic>
        <p:nvPicPr>
          <p:cNvPr id="198976030" name="Grafik 6"/>
          <p:cNvPicPr>
            <a:picLocks noChangeAspect="1" noGrp="1"/>
          </p:cNvPicPr>
          <p:nvPr/>
        </p:nvPicPr>
        <p:blipFill>
          <a:blip r:embed="rId4"/>
          <a:stretch/>
        </p:blipFill>
        <p:spPr bwMode="auto">
          <a:xfrm>
            <a:off x="280987" y="4395787"/>
            <a:ext cx="8580437" cy="2057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7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984184" name="Textfeld 3"/>
          <p:cNvSpPr txBox="1">
            <a:spLocks noChangeShapeType="1" noGrp="1"/>
          </p:cNvSpPr>
          <p:nvPr/>
        </p:nvSpPr>
        <p:spPr bwMode="auto">
          <a:xfrm>
            <a:off x="107949" y="188912"/>
            <a:ext cx="5040312" cy="523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Vererbung überschreiben</a:t>
            </a:r>
            <a:endParaRPr/>
          </a:p>
        </p:txBody>
      </p:sp>
      <p:pic>
        <p:nvPicPr>
          <p:cNvPr id="925028454" name="Grafik 2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341311" y="722312"/>
            <a:ext cx="8461375" cy="1587500"/>
          </a:xfrm>
          <a:prstGeom prst="rect">
            <a:avLst/>
          </a:prstGeom>
          <a:noFill/>
        </p:spPr>
      </p:pic>
      <p:pic>
        <p:nvPicPr>
          <p:cNvPr id="1149862283" name="Grafik 4"/>
          <p:cNvPicPr>
            <a:picLocks noChangeAspect="1" noGrp="1"/>
          </p:cNvPicPr>
          <p:nvPr/>
        </p:nvPicPr>
        <p:blipFill>
          <a:blip r:embed="rId4"/>
          <a:stretch/>
        </p:blipFill>
        <p:spPr bwMode="auto">
          <a:xfrm>
            <a:off x="3132137" y="2852737"/>
            <a:ext cx="5495925" cy="2781300"/>
          </a:xfrm>
          <a:prstGeom prst="rect">
            <a:avLst/>
          </a:prstGeom>
          <a:noFill/>
        </p:spPr>
      </p:pic>
      <p:sp>
        <p:nvSpPr>
          <p:cNvPr id="2058792749" name="Textfeld 7"/>
          <p:cNvSpPr txBox="1">
            <a:spLocks noChangeShapeType="1" noGrp="1"/>
          </p:cNvSpPr>
          <p:nvPr/>
        </p:nvSpPr>
        <p:spPr bwMode="auto">
          <a:xfrm>
            <a:off x="684212" y="3141662"/>
            <a:ext cx="3406775" cy="8302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/>
              <a:t>Wo ist welche Schriftart?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/>
              <a:t>Wo gilt welche Farbe?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1881123" name="Textfeld 1"/>
          <p:cNvSpPr txBox="1">
            <a:spLocks noChangeShapeType="1" noGrp="1"/>
          </p:cNvSpPr>
          <p:nvPr/>
        </p:nvSpPr>
        <p:spPr bwMode="auto">
          <a:xfrm>
            <a:off x="179387" y="188912"/>
            <a:ext cx="8713787" cy="523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4.4 Externe Stylesheets verwenden</a:t>
            </a:r>
            <a:endParaRPr/>
          </a:p>
        </p:txBody>
      </p:sp>
      <p:sp>
        <p:nvSpPr>
          <p:cNvPr id="1304726475" name="Textfeld 1"/>
          <p:cNvSpPr txBox="1">
            <a:spLocks noChangeShapeType="1" noGrp="1"/>
          </p:cNvSpPr>
          <p:nvPr/>
        </p:nvSpPr>
        <p:spPr bwMode="auto">
          <a:xfrm>
            <a:off x="163512" y="712787"/>
            <a:ext cx="8640762" cy="460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>
                <a:solidFill>
                  <a:srgbClr val="EC6A27"/>
                </a:solidFill>
                <a:latin typeface="Calibri"/>
              </a:rPr>
              <a:t>Externe Stylesheets erstellen</a:t>
            </a:r>
            <a:endParaRPr/>
          </a:p>
        </p:txBody>
      </p:sp>
      <p:sp>
        <p:nvSpPr>
          <p:cNvPr id="321974625" name="Textfeld 2"/>
          <p:cNvSpPr txBox="1">
            <a:spLocks noChangeShapeType="1" noGrp="1"/>
          </p:cNvSpPr>
          <p:nvPr/>
        </p:nvSpPr>
        <p:spPr bwMode="auto">
          <a:xfrm>
            <a:off x="163512" y="1173162"/>
            <a:ext cx="8713787" cy="6477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Erstellen Sie in Ihrem Texteditor eine neue Datei und speichern Sie sie mit der Dateinamenserweiterung </a:t>
            </a:r>
            <a:r>
              <a:rPr lang="de-DE" sz="1800" b="0" i="1" u="none">
                <a:latin typeface="Calibri,Italic"/>
              </a:rPr>
              <a:t>.css </a:t>
            </a:r>
            <a:r>
              <a:rPr lang="de-DE" sz="1800">
                <a:latin typeface="Calibri"/>
              </a:rPr>
              <a:t>ab.</a:t>
            </a:r>
            <a:endParaRPr/>
          </a:p>
        </p:txBody>
      </p:sp>
      <p:sp>
        <p:nvSpPr>
          <p:cNvPr id="530673453" name="Textfeld 3"/>
          <p:cNvSpPr txBox="1">
            <a:spLocks noChangeShapeType="1" noGrp="1"/>
          </p:cNvSpPr>
          <p:nvPr/>
        </p:nvSpPr>
        <p:spPr bwMode="auto">
          <a:xfrm>
            <a:off x="203200" y="2012949"/>
            <a:ext cx="8561387" cy="1533525"/>
          </a:xfrm>
          <a:prstGeom prst="rect">
            <a:avLst/>
          </a:prstGeom>
          <a:gradFill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2700000" scaled="1"/>
          </a:gra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Haben Sie ein eingebettetes Stylesheet erstellt, können Sie es in ein externes Stylesheet umwandeln, indem Sie die CSS-Regel kopieren, in ein neues Textdokument einfügen und dieses mit der Dateinamenserweiterung </a:t>
            </a:r>
            <a:r>
              <a:rPr lang="de-DE" sz="1800" b="0" i="1" u="none">
                <a:latin typeface="Calibri,Italic"/>
              </a:rPr>
              <a:t>.css </a:t>
            </a:r>
            <a:r>
              <a:rPr lang="de-DE" sz="1800">
                <a:latin typeface="Calibri"/>
              </a:rPr>
              <a:t>abspeichern.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 b="1" i="0" u="none">
                <a:latin typeface="Calibri,Bold"/>
              </a:rPr>
              <a:t>Achtung! </a:t>
            </a:r>
            <a:r>
              <a:rPr lang="de-DE" sz="1800">
                <a:latin typeface="Calibri"/>
              </a:rPr>
              <a:t>Die Tags </a:t>
            </a:r>
            <a:r>
              <a:rPr lang="de-DE" sz="1800">
                <a:latin typeface="Courier"/>
              </a:rPr>
              <a:t>&lt;style&gt; </a:t>
            </a:r>
            <a:r>
              <a:rPr lang="de-DE" sz="1800">
                <a:latin typeface="Calibri"/>
              </a:rPr>
              <a:t>und </a:t>
            </a:r>
            <a:r>
              <a:rPr lang="de-DE" sz="1800">
                <a:latin typeface="Courier"/>
              </a:rPr>
              <a:t>&lt;/style&gt; </a:t>
            </a:r>
            <a:r>
              <a:rPr lang="de-DE" sz="1800">
                <a:latin typeface="Calibri"/>
              </a:rPr>
              <a:t>selber dürfen Sie dabei </a:t>
            </a:r>
            <a:r>
              <a:rPr lang="de-DE" sz="1800" b="1" i="0" u="none">
                <a:latin typeface="Calibri,Bold"/>
              </a:rPr>
              <a:t>nicht mitkopieren</a:t>
            </a:r>
            <a:r>
              <a:rPr lang="de-DE" sz="1800">
                <a:latin typeface="Calibri"/>
              </a:rPr>
              <a:t>. Diese sind nur der HTML-Container für das eigentliche CSS!</a:t>
            </a:r>
            <a:endParaRPr/>
          </a:p>
        </p:txBody>
      </p:sp>
      <p:grpSp>
        <p:nvGrpSpPr>
          <p:cNvPr id="1785918059" name="Gruppieren 1"/>
          <p:cNvGrpSpPr/>
          <p:nvPr/>
        </p:nvGrpSpPr>
        <p:grpSpPr bwMode="auto">
          <a:xfrm>
            <a:off x="160337" y="3933824"/>
            <a:ext cx="8767762" cy="1843087"/>
            <a:chOff x="160338" y="3933824"/>
            <a:chExt cx="8767762" cy="1843087"/>
          </a:xfrm>
        </p:grpSpPr>
        <p:sp>
          <p:nvSpPr>
            <p:cNvPr id="12295" name="Textfeld 4"/>
            <p:cNvSpPr txBox="1">
              <a:spLocks noChangeShapeType="1"/>
            </p:cNvSpPr>
            <p:nvPr/>
          </p:nvSpPr>
          <p:spPr bwMode="auto">
            <a:xfrm>
              <a:off x="214313" y="3933824"/>
              <a:ext cx="8713787" cy="460375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2400">
                  <a:solidFill>
                    <a:srgbClr val="EC6A27"/>
                  </a:solidFill>
                  <a:latin typeface="Calibri"/>
                </a:rPr>
                <a:t>Externe  Stylesheets verknüpfen</a:t>
              </a:r>
              <a:endParaRPr/>
            </a:p>
          </p:txBody>
        </p:sp>
        <p:sp>
          <p:nvSpPr>
            <p:cNvPr id="12296" name="Textfeld 8"/>
            <p:cNvSpPr txBox="1">
              <a:spLocks noChangeShapeType="1"/>
            </p:cNvSpPr>
            <p:nvPr/>
          </p:nvSpPr>
          <p:spPr bwMode="auto">
            <a:xfrm>
              <a:off x="160338" y="4852988"/>
              <a:ext cx="8601075" cy="923925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893762" lvl="0">
                <a:defRPr/>
              </a:pPr>
              <a:r>
                <a:rPr sz="1800">
                  <a:solidFill>
                    <a:srgbClr val="EC6A27"/>
                  </a:solidFill>
                  <a:latin typeface="Webdings"/>
                </a:rPr>
                <a:t> </a:t>
              </a:r>
              <a:r>
                <a:rPr sz="1800">
                  <a:solidFill>
                    <a:srgbClr val="000000"/>
                  </a:solidFill>
                  <a:latin typeface="Courier"/>
                </a:rPr>
                <a:t>rel </a:t>
              </a:r>
              <a:r>
                <a:rPr sz="1800">
                  <a:solidFill>
                    <a:srgbClr val="000000"/>
                  </a:solidFill>
                  <a:latin typeface="Calibri"/>
                </a:rPr>
                <a:t>legt das Verhältnis zwischen der Webseite und dem Stylesheet fest und erhält den Wert </a:t>
              </a:r>
              <a:r>
                <a:rPr sz="1800">
                  <a:solidFill>
                    <a:srgbClr val="000000"/>
                  </a:solidFill>
                  <a:latin typeface="Courier"/>
                </a:rPr>
                <a:t>stylesheet</a:t>
              </a:r>
              <a:r>
                <a:rPr sz="1800">
                  <a:solidFill>
                    <a:srgbClr val="000000"/>
                  </a:solidFill>
                  <a:latin typeface="Calibri"/>
                </a:rPr>
                <a:t>, falls das Stylesheet mit der Webseite verknüpft ist.</a:t>
              </a:r>
              <a:endParaRPr/>
            </a:p>
            <a:p>
              <a:pPr marL="893762" lvl="0">
                <a:defRPr/>
              </a:pPr>
              <a:r>
                <a:rPr sz="1800">
                  <a:solidFill>
                    <a:srgbClr val="EC6A27"/>
                  </a:solidFill>
                  <a:latin typeface="Webdings"/>
                </a:rPr>
                <a:t> </a:t>
              </a:r>
              <a:r>
                <a:rPr sz="1800">
                  <a:solidFill>
                    <a:srgbClr val="000000"/>
                  </a:solidFill>
                  <a:latin typeface="Courier"/>
                </a:rPr>
                <a:t>href </a:t>
              </a:r>
              <a:r>
                <a:rPr sz="1800">
                  <a:solidFill>
                    <a:srgbClr val="000000"/>
                  </a:solidFill>
                  <a:latin typeface="Calibri"/>
                </a:rPr>
                <a:t>teilt dem Browser mit, wo das Stylesheet zu finden ist.</a:t>
              </a:r>
              <a:endParaRPr/>
            </a:p>
          </p:txBody>
        </p:sp>
        <p:pic>
          <p:nvPicPr>
            <p:cNvPr id="12297" name="Grafik 10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323850" y="4391025"/>
              <a:ext cx="8553450" cy="4000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91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andard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Standarddesign 1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563C1"/>
      </a:hlink>
      <a:folHlink>
        <a:srgbClr val="954F72"/>
      </a:folHlink>
    </a:clrScheme>
    <a:fontScheme name="default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mit PSPad</dc:title>
  <dc:creator>Thomas</dc:creator>
  <cp:lastModifiedBy/>
  <cp:revision>70</cp:revision>
  <dcterms:created xsi:type="dcterms:W3CDTF">2011-03-17T16:13:00Z</dcterms:created>
  <dcterms:modified xsi:type="dcterms:W3CDTF">2025-09-30T15:06:23Z</dcterms:modified>
</cp:coreProperties>
</file>