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1.xml" ContentType="application/vnd.openxmlformats-officedocument.presentationml.slide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4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lvl1pPr marL="0" indent="0" algn="l" defTabSz="914400" rtl="0">
      <a:lnSpc>
        <a:spcPct val="100000"/>
      </a:lnSpc>
      <a:spcBef>
        <a:spcPts val="0"/>
      </a:spcBef>
      <a:spcAft>
        <a:spcPts val="0"/>
      </a:spcAft>
      <a:buNone/>
      <a:defRPr lang="de-DE" sz="2400" b="0" i="0">
        <a:solidFill>
          <a:schemeClr val="dk1"/>
        </a:solidFill>
        <a:latin typeface="Times New Roman"/>
        <a:ea typeface="Times New Roman"/>
      </a:defRPr>
    </a:lvl1pPr>
    <a:lvl2pPr marL="457200" indent="457200" algn="l" defTabSz="914400" rtl="0">
      <a:lnSpc>
        <a:spcPct val="100000"/>
      </a:lnSpc>
      <a:spcBef>
        <a:spcPts val="0"/>
      </a:spcBef>
      <a:spcAft>
        <a:spcPts val="0"/>
      </a:spcAft>
      <a:buNone/>
      <a:defRPr lang="de-DE" sz="2400" b="0" i="0">
        <a:solidFill>
          <a:schemeClr val="dk1"/>
        </a:solidFill>
        <a:latin typeface="Times New Roman"/>
        <a:ea typeface="Times New Roman"/>
      </a:defRPr>
    </a:lvl2pPr>
    <a:lvl3pPr marL="914400" indent="914400" algn="l" defTabSz="914400" rtl="0">
      <a:lnSpc>
        <a:spcPct val="100000"/>
      </a:lnSpc>
      <a:spcBef>
        <a:spcPts val="0"/>
      </a:spcBef>
      <a:spcAft>
        <a:spcPts val="0"/>
      </a:spcAft>
      <a:buNone/>
      <a:defRPr lang="de-DE" sz="2400" b="0" i="0">
        <a:solidFill>
          <a:schemeClr val="dk1"/>
        </a:solidFill>
        <a:latin typeface="Times New Roman"/>
        <a:ea typeface="Times New Roman"/>
      </a:defRPr>
    </a:lvl3pPr>
    <a:lvl4pPr marL="1371600" indent="1371600" algn="l" defTabSz="914400" rtl="0">
      <a:lnSpc>
        <a:spcPct val="100000"/>
      </a:lnSpc>
      <a:spcBef>
        <a:spcPts val="0"/>
      </a:spcBef>
      <a:spcAft>
        <a:spcPts val="0"/>
      </a:spcAft>
      <a:buNone/>
      <a:defRPr lang="de-DE" sz="2400" b="0" i="0">
        <a:solidFill>
          <a:schemeClr val="dk1"/>
        </a:solidFill>
        <a:latin typeface="Times New Roman"/>
        <a:ea typeface="Times New Roman"/>
      </a:defRPr>
    </a:lvl4pPr>
    <a:lvl5pPr marL="1828800" indent="1828800" algn="l" defTabSz="914400" rtl="0">
      <a:lnSpc>
        <a:spcPct val="100000"/>
      </a:lnSpc>
      <a:spcBef>
        <a:spcPts val="0"/>
      </a:spcBef>
      <a:spcAft>
        <a:spcPts val="0"/>
      </a:spcAft>
      <a:buNone/>
      <a:defRPr lang="de-DE" sz="2400" b="0" i="0">
        <a:solidFill>
          <a:schemeClr val="dk1"/>
        </a:solidFill>
        <a:latin typeface="Times New Roman"/>
        <a:ea typeface="Times New Roman"/>
      </a:defRPr>
    </a:lvl5pPr>
    <a:lvl6pPr>
      <a:defRPr lang="de-DE" sz="1800"/>
    </a:lvl6pPr>
    <a:lvl7pPr>
      <a:defRPr lang="de-DE" sz="1800"/>
    </a:lvl7pPr>
    <a:lvl8pPr>
      <a:defRPr lang="de-DE" sz="1800"/>
    </a:lvl8pPr>
    <a:lvl9pPr>
      <a:defRPr lang="de-DE" sz="1800"/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9405359" name="Kopfzeilenplatzhalter 1"/>
          <p:cNvSpPr>
            <a:spLocks noChangeShapeType="1" noGrp="1"/>
          </p:cNvSpPr>
          <p:nvPr>
            <p:ph type="hdr" idx="0"/>
          </p:nvPr>
        </p:nvSpPr>
        <p:spPr bwMode="auto">
          <a:xfrm>
            <a:off x="0" y="0"/>
            <a:ext cx="2971800" cy="458787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122208219" name="Datumsplatzhalter 2"/>
          <p:cNvSpPr>
            <a:spLocks noChangeShapeType="1" noGrp="1"/>
          </p:cNvSpPr>
          <p:nvPr>
            <p:ph type="dt" idx="1"/>
          </p:nvPr>
        </p:nvSpPr>
        <p:spPr bwMode="auto">
          <a:xfrm>
            <a:off x="3884612" y="0"/>
            <a:ext cx="2971800" cy="458787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45720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9144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3716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18288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 algn="r">
              <a:spcBef>
                <a:spcPts val="0"/>
              </a:spcBef>
              <a:buNone/>
              <a:defRPr/>
            </a:pPr>
            <a:r>
              <a:rPr sz="1200"/>
              <a:t>*</a:t>
            </a:r>
            <a:endParaRPr/>
          </a:p>
        </p:txBody>
      </p:sp>
      <p:sp>
        <p:nvSpPr>
          <p:cNvPr id="1960348179" name="Folienbildplatzhalter 3"/>
          <p:cNvSpPr>
            <a:spLocks noChangeShapeType="1" noGrp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909986955" name="Notizenplatzhalter 4"/>
          <p:cNvSpPr>
            <a:spLocks noChangeShapeType="1" noGrp="1"/>
          </p:cNvSpPr>
          <p:nvPr>
            <p:ph type="body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dk1"/>
                </a:solidFill>
                <a:latin typeface="Calibri"/>
              </a:defRPr>
            </a:lvl1pPr>
            <a:lvl2pPr marL="45720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dk1"/>
                </a:solidFill>
                <a:latin typeface="Calibri"/>
              </a:defRPr>
            </a:lvl2pPr>
            <a:lvl3pPr marL="9144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dk1"/>
                </a:solidFill>
                <a:latin typeface="Calibri"/>
              </a:defRPr>
            </a:lvl3pPr>
            <a:lvl4pPr marL="13716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dk1"/>
                </a:solidFill>
                <a:latin typeface="Calibri"/>
              </a:defRPr>
            </a:lvl4pPr>
            <a:lvl5pPr marL="18288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/>
              <a:t>Mastertextformat bearbeiten</a:t>
            </a:r>
            <a:endParaRPr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/>
              <a:t>Zweite Ebene</a:t>
            </a:r>
            <a:endParaRPr/>
          </a:p>
          <a:p>
            <a:pPr marL="914400" lvl="2" indent="0">
              <a:spcBef>
                <a:spcPts val="0"/>
              </a:spcBef>
              <a:buNone/>
              <a:defRPr/>
            </a:pPr>
            <a:r>
              <a:rPr/>
              <a:t>Dritte Ebene</a:t>
            </a:r>
            <a:endParaRPr/>
          </a:p>
          <a:p>
            <a:pPr marL="1371600" lvl="3" indent="0">
              <a:spcBef>
                <a:spcPts val="0"/>
              </a:spcBef>
              <a:buNone/>
              <a:defRPr/>
            </a:pPr>
            <a:r>
              <a:rPr/>
              <a:t>Vierte Ebene</a:t>
            </a:r>
            <a:endParaRPr/>
          </a:p>
          <a:p>
            <a:pPr marL="1828800" lvl="4" indent="0">
              <a:spcBef>
                <a:spcPts val="0"/>
              </a:spcBef>
              <a:buNone/>
              <a:defRPr/>
            </a:pPr>
            <a:r>
              <a:rPr/>
              <a:t>Fünfte Ebene</a:t>
            </a:r>
            <a:endParaRPr/>
          </a:p>
        </p:txBody>
      </p:sp>
      <p:sp>
        <p:nvSpPr>
          <p:cNvPr id="1485454382" name="Fußzeilenplatzhalter 5"/>
          <p:cNvSpPr>
            <a:spLocks noChangeShapeType="1" noGrp="1"/>
          </p:cNvSpPr>
          <p:nvPr>
            <p:ph type="ftr" idx="4"/>
          </p:nvPr>
        </p:nvSpPr>
        <p:spPr bwMode="auto">
          <a:xfrm>
            <a:off x="0" y="8685212"/>
            <a:ext cx="2971800" cy="458787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>
              <a:defRPr/>
            </a:pPr>
            <a:endParaRPr sz="1400"/>
          </a:p>
        </p:txBody>
      </p:sp>
      <p:sp>
        <p:nvSpPr>
          <p:cNvPr id="475545372" name="Foliennummernplatzhalter 6"/>
          <p:cNvSpPr>
            <a:spLocks noChangeShapeType="1" noGrp="1"/>
          </p:cNvSpPr>
          <p:nvPr>
            <p:ph type="sldNum" idx="5"/>
          </p:nvPr>
        </p:nvSpPr>
        <p:spPr bwMode="auto">
          <a:xfrm>
            <a:off x="3884612" y="8685212"/>
            <a:ext cx="2971800" cy="458787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45720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9144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3716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18288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 algn="r">
              <a:spcBef>
                <a:spcPts val="0"/>
              </a:spcBef>
              <a:buNone/>
              <a:defRPr/>
            </a:pPr>
            <a:fld id="{D038279B-FC19-497E-A7D1-5ADD9CAF016F}" type="slidenum">
              <a:rPr sz="1200"/>
              <a:t>*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FCD2BA-9FD7-7572-0CB2-94EC87A8521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38738FE-8872-4320-EDCC-441FEC38C47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74074C-36FB-6619-C7B9-BDA5DB43123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69BD06-9909-70EC-9ED8-F8648C35C2B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86067B-09A1-318A-BCBF-C96BED9C802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266852-2D40-52EF-B55B-709754CE92B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592355" name="Folienbildplatzhalter 1"/>
          <p:cNvSpPr>
            <a:spLocks noChangeShapeType="1" noGrp="1"/>
          </p:cNvSpPr>
          <p:nvPr>
            <p:ph type="sldImg" idx="0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9524">
            <a:solidFill>
              <a:srgbClr val="000000"/>
            </a:solidFill>
            <a:miter/>
            <a:headEnd/>
            <a:tailEnd/>
          </a:ln>
        </p:spPr>
        <p:txBody>
          <a:bodyPr lIns="91440" tIns="45720" rIns="91440" bIns="45720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689194933" name="Notizenplatzhalter 2"/>
          <p:cNvSpPr>
            <a:spLocks noChangeShapeType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>
              <a:defRPr/>
            </a:pPr>
            <a:endParaRPr sz="1400"/>
          </a:p>
        </p:txBody>
      </p:sp>
      <p:sp>
        <p:nvSpPr>
          <p:cNvPr id="436310748" name="Foliennummernplatzhalter 3"/>
          <p:cNvSpPr txBox="1">
            <a:spLocks noChangeShapeType="1" noGrp="1"/>
          </p:cNvSpPr>
          <p:nvPr>
            <p:ph type="sldNum"/>
          </p:nvPr>
        </p:nvSpPr>
        <p:spPr bwMode="auto">
          <a:xfrm>
            <a:off x="3884612" y="8685212"/>
            <a:ext cx="2971800" cy="458787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>
              <a:defRPr/>
            </a:pPr>
            <a:fld id="{D038279B-FC19-497E-A7D1-5ADD9CAF016F}" type="slidenum">
              <a:rPr lang="de-DE" sz="1200"/>
              <a:t>*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74BD0F-5310-E053-9466-180932B60DB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854CDD-2E20-96DB-0709-66EFE9FD652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B69407-610E-9D61-7587-FD49B815FFF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596371-CEA5-C9A8-1BCB-757670EFF39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6AE4F9-60A0-86DE-F4DE-C434BE6DE89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and Object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3728098" name="Shape 1026"/>
          <p:cNvSpPr>
            <a:spLocks noChangeShapeType="1" noGrp="1"/>
          </p:cNvSpPr>
          <p:nvPr>
            <p:ph type="title" idx="0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de-DE"/>
              <a:t>Klicken Sie, um das Titelformat zu bearbeiten</a:t>
            </a:r>
            <a:endParaRPr/>
          </a:p>
        </p:txBody>
      </p:sp>
      <p:sp>
        <p:nvSpPr>
          <p:cNvPr id="21881686" name="Shape 1027"/>
          <p:cNvSpPr>
            <a:spLocks noChangeShapeType="1" noGrp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342900" lvl="0" indent="-342900">
              <a:spcBef>
                <a:spcPts val="0"/>
              </a:spcBef>
              <a:buChar char="•"/>
              <a:defRPr/>
            </a:pPr>
            <a:r>
              <a:rPr lang="de-DE"/>
              <a:t>Klicken Sie, um die Formate des Vorlagentextes zu bearbeiten</a:t>
            </a:r>
            <a:endParaRPr/>
          </a:p>
          <a:p>
            <a:pPr marL="742950" lvl="1" indent="-285750">
              <a:spcBef>
                <a:spcPts val="0"/>
              </a:spcBef>
              <a:buChar char="–"/>
              <a:defRPr/>
            </a:pPr>
            <a:r>
              <a:rPr lang="de-DE"/>
              <a:t>Zweite Ebene</a:t>
            </a:r>
            <a:endParaRPr/>
          </a:p>
          <a:p>
            <a:pPr marL="1143000" lvl="2" indent="-228600">
              <a:spcBef>
                <a:spcPts val="0"/>
              </a:spcBef>
              <a:buChar char="•"/>
              <a:defRPr/>
            </a:pPr>
            <a:r>
              <a:rPr lang="de-DE"/>
              <a:t>Dritte Ebene</a:t>
            </a:r>
            <a:endParaRPr/>
          </a:p>
          <a:p>
            <a:pPr marL="1600200" lvl="3" indent="-228600">
              <a:spcBef>
                <a:spcPts val="0"/>
              </a:spcBef>
              <a:buChar char="–"/>
              <a:defRPr/>
            </a:pPr>
            <a:r>
              <a:rPr lang="de-DE"/>
              <a:t>Vierte Ebene</a:t>
            </a:r>
            <a:endParaRPr/>
          </a:p>
          <a:p>
            <a:pPr marL="2057400" lvl="4" indent="-228600">
              <a:spcBef>
                <a:spcPts val="0"/>
              </a:spcBef>
              <a:buChar char="»"/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329678985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176722343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641968002" name="Shape 1030"/>
          <p:cNvSpPr>
            <a:spLocks noChangeShapeType="1" noGrp="1"/>
          </p:cNvSpPr>
          <p:nvPr>
            <p:ph type="sldNum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45720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9144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3716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18288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 algn="r">
              <a:spcBef>
                <a:spcPts val="0"/>
              </a:spcBef>
              <a:buNone/>
              <a:defRPr/>
            </a:pPr>
            <a:fld id="{D038279B-FC19-497E-A7D1-5ADD9CAF016F}" type="slidenum">
              <a:rPr lang="de-DE" sz="1400"/>
              <a:t>&lt;#&gt;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1987768" name="Rectangle 2"/>
          <p:cNvSpPr>
            <a:spLocks noChangeShapeType="1" noGrp="1"/>
          </p:cNvSpPr>
          <p:nvPr>
            <p:ph type="title" idx="0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de-DE"/>
              <a:t>Klicken Sie, um das Titelformat zu bearbeiten</a:t>
            </a:r>
            <a:endParaRPr/>
          </a:p>
        </p:txBody>
      </p:sp>
      <p:sp>
        <p:nvSpPr>
          <p:cNvPr id="313703409" name="Rectangle 3"/>
          <p:cNvSpPr>
            <a:spLocks noChangeShapeType="1" noGrp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342900" lvl="0" indent="-342900">
              <a:spcBef>
                <a:spcPts val="0"/>
              </a:spcBef>
              <a:buChar char="•"/>
              <a:defRPr/>
            </a:pPr>
            <a:r>
              <a:rPr lang="de-DE"/>
              <a:t>Klicken Sie, um die Formate des Vorlagentextes zu bearbeiten</a:t>
            </a:r>
            <a:endParaRPr/>
          </a:p>
          <a:p>
            <a:pPr marL="742950" lvl="1" indent="-285750">
              <a:spcBef>
                <a:spcPts val="0"/>
              </a:spcBef>
              <a:buChar char="–"/>
              <a:defRPr/>
            </a:pPr>
            <a:r>
              <a:rPr lang="de-DE"/>
              <a:t>Zweite Ebene</a:t>
            </a:r>
            <a:endParaRPr/>
          </a:p>
          <a:p>
            <a:pPr marL="1143000" lvl="2" indent="-228600">
              <a:spcBef>
                <a:spcPts val="0"/>
              </a:spcBef>
              <a:buChar char="•"/>
              <a:defRPr/>
            </a:pPr>
            <a:r>
              <a:rPr lang="de-DE"/>
              <a:t>Dritte Ebene</a:t>
            </a:r>
            <a:endParaRPr/>
          </a:p>
          <a:p>
            <a:pPr marL="1600200" lvl="3" indent="-228600">
              <a:spcBef>
                <a:spcPts val="0"/>
              </a:spcBef>
              <a:buChar char="–"/>
              <a:defRPr/>
            </a:pPr>
            <a:r>
              <a:rPr lang="de-DE"/>
              <a:t>Vierte Ebene</a:t>
            </a:r>
            <a:endParaRPr/>
          </a:p>
          <a:p>
            <a:pPr marL="2057400" lvl="4" indent="-228600">
              <a:spcBef>
                <a:spcPts val="0"/>
              </a:spcBef>
              <a:buChar char="»"/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270135" name="Rectangle 4"/>
          <p:cNvSpPr>
            <a:spLocks noChangeShapeType="1" noGrp="1"/>
          </p:cNvSpPr>
          <p:nvPr>
            <p:ph type="dt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674921066" name="Rectangle 5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172634201" name="Rectangle 6"/>
          <p:cNvSpPr>
            <a:spLocks noChangeShapeType="1" noGrp="1"/>
          </p:cNvSpPr>
          <p:nvPr>
            <p:ph type="sldNum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45720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9144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3716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18288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 algn="r">
              <a:spcBef>
                <a:spcPts val="0"/>
              </a:spcBef>
              <a:buNone/>
              <a:defRPr/>
            </a:pPr>
            <a:fld id="{D038279B-FC19-497E-A7D1-5ADD9CAF016F}" type="slidenum">
              <a:rPr lang="de-DE" sz="1400"/>
              <a:t>*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0" indent="0" algn="ctr" defTabSz="914400" rtl="0">
        <a:lnSpc>
          <a:spcPct val="100000"/>
        </a:lnSpc>
        <a:spcBef>
          <a:spcPts val="0"/>
        </a:spcBef>
        <a:spcAft>
          <a:spcPts val="0"/>
        </a:spcAft>
        <a:buNone/>
        <a:defRPr lang="de-DE" sz="4400" b="0" i="0">
          <a:solidFill>
            <a:schemeClr val="dk2"/>
          </a:solidFill>
          <a:latin typeface="Times New Roman"/>
          <a:ea typeface="Times New Roman"/>
        </a:defRPr>
      </a:lvl1pPr>
      <a:lvl2pPr marL="0" indent="0" algn="ctr" defTabSz="914400" rtl="0">
        <a:lnSpc>
          <a:spcPct val="100000"/>
        </a:lnSpc>
        <a:spcBef>
          <a:spcPts val="0"/>
        </a:spcBef>
        <a:spcAft>
          <a:spcPts val="0"/>
        </a:spcAft>
        <a:buNone/>
        <a:defRPr lang="de-DE" sz="4400" b="0" i="0">
          <a:solidFill>
            <a:schemeClr val="dk2"/>
          </a:solidFill>
          <a:latin typeface="Times New Roman"/>
          <a:ea typeface="Times New Roman"/>
        </a:defRPr>
      </a:lvl2pPr>
      <a:lvl3pPr marL="0" indent="0" algn="ctr" defTabSz="914400" rtl="0">
        <a:lnSpc>
          <a:spcPct val="100000"/>
        </a:lnSpc>
        <a:spcBef>
          <a:spcPts val="0"/>
        </a:spcBef>
        <a:spcAft>
          <a:spcPts val="0"/>
        </a:spcAft>
        <a:buNone/>
        <a:defRPr lang="de-DE" sz="4400" b="0" i="0">
          <a:solidFill>
            <a:schemeClr val="dk2"/>
          </a:solidFill>
          <a:latin typeface="Times New Roman"/>
          <a:ea typeface="Times New Roman"/>
        </a:defRPr>
      </a:lvl3pPr>
      <a:lvl4pPr marL="0" indent="0" algn="ctr" defTabSz="914400" rtl="0">
        <a:lnSpc>
          <a:spcPct val="100000"/>
        </a:lnSpc>
        <a:spcBef>
          <a:spcPts val="0"/>
        </a:spcBef>
        <a:spcAft>
          <a:spcPts val="0"/>
        </a:spcAft>
        <a:buNone/>
        <a:defRPr lang="de-DE" sz="4400" b="0" i="0">
          <a:solidFill>
            <a:schemeClr val="dk2"/>
          </a:solidFill>
          <a:latin typeface="Times New Roman"/>
          <a:ea typeface="Times New Roman"/>
        </a:defRPr>
      </a:lvl4pPr>
      <a:lvl5pPr marL="0" indent="0" algn="ctr" defTabSz="914400" rtl="0">
        <a:lnSpc>
          <a:spcPct val="100000"/>
        </a:lnSpc>
        <a:spcBef>
          <a:spcPts val="0"/>
        </a:spcBef>
        <a:spcAft>
          <a:spcPts val="0"/>
        </a:spcAft>
        <a:buNone/>
        <a:defRPr lang="de-DE" sz="4400" b="0" i="0">
          <a:solidFill>
            <a:schemeClr val="dk2"/>
          </a:solidFill>
          <a:latin typeface="Times New Roman"/>
          <a:ea typeface="Times New Roman"/>
        </a:defRPr>
      </a:lvl5pPr>
      <a:lvl6pPr>
        <a:defRPr lang="de-DE" sz="1800"/>
      </a:lvl6pPr>
      <a:lvl7pPr>
        <a:defRPr lang="de-DE" sz="1800"/>
      </a:lvl7pPr>
      <a:lvl8pPr>
        <a:defRPr lang="de-DE" sz="1800"/>
      </a:lvl8pPr>
      <a:lvl9pPr>
        <a:defRPr lang="de-DE" sz="1800"/>
      </a:lvl9pPr>
    </p:titleStyle>
    <p:bodyStyle>
      <a:lvl1pPr marL="342900" indent="0" algn="l" defTabSz="914400" rtl="0">
        <a:lnSpc>
          <a:spcPct val="100000"/>
        </a:lnSpc>
        <a:spcBef>
          <a:spcPts val="0"/>
        </a:spcBef>
        <a:spcAft>
          <a:spcPts val="0"/>
        </a:spcAft>
        <a:buChar char="•"/>
        <a:defRPr lang="de-DE" sz="3200" b="0" i="0">
          <a:solidFill>
            <a:schemeClr val="dk1"/>
          </a:solidFill>
          <a:latin typeface="Times New Roman"/>
          <a:ea typeface="Times New Roman"/>
        </a:defRPr>
      </a:lvl1pPr>
      <a:lvl2pPr marL="742950" indent="457200" algn="l" defTabSz="914400" rtl="0">
        <a:lnSpc>
          <a:spcPct val="100000"/>
        </a:lnSpc>
        <a:spcBef>
          <a:spcPts val="0"/>
        </a:spcBef>
        <a:spcAft>
          <a:spcPts val="0"/>
        </a:spcAft>
        <a:buChar char="–"/>
        <a:defRPr lang="de-DE" sz="2800" b="0" i="0">
          <a:solidFill>
            <a:schemeClr val="dk1"/>
          </a:solidFill>
          <a:latin typeface="Times New Roman"/>
          <a:ea typeface="Times New Roman"/>
        </a:defRPr>
      </a:lvl2pPr>
      <a:lvl3pPr marL="1143000" indent="914400" algn="l" defTabSz="914400" rtl="0">
        <a:lnSpc>
          <a:spcPct val="100000"/>
        </a:lnSpc>
        <a:spcBef>
          <a:spcPts val="0"/>
        </a:spcBef>
        <a:spcAft>
          <a:spcPts val="0"/>
        </a:spcAft>
        <a:buChar char="•"/>
        <a:defRPr lang="de-DE" sz="2400" b="0" i="0">
          <a:solidFill>
            <a:schemeClr val="dk1"/>
          </a:solidFill>
          <a:latin typeface="Times New Roman"/>
          <a:ea typeface="Times New Roman"/>
        </a:defRPr>
      </a:lvl3pPr>
      <a:lvl4pPr marL="1600200" indent="1371600" algn="l" defTabSz="914400" rtl="0">
        <a:lnSpc>
          <a:spcPct val="100000"/>
        </a:lnSpc>
        <a:spcBef>
          <a:spcPts val="0"/>
        </a:spcBef>
        <a:spcAft>
          <a:spcPts val="0"/>
        </a:spcAft>
        <a:buChar char="–"/>
        <a:defRPr lang="de-DE" sz="2000" b="0" i="0">
          <a:solidFill>
            <a:schemeClr val="dk1"/>
          </a:solidFill>
          <a:latin typeface="Times New Roman"/>
          <a:ea typeface="Times New Roman"/>
        </a:defRPr>
      </a:lvl4pPr>
      <a:lvl5pPr marL="2057400" indent="1828800" algn="l" defTabSz="914400" rtl="0">
        <a:lnSpc>
          <a:spcPct val="100000"/>
        </a:lnSpc>
        <a:spcBef>
          <a:spcPts val="0"/>
        </a:spcBef>
        <a:spcAft>
          <a:spcPts val="0"/>
        </a:spcAft>
        <a:buChar char="»"/>
        <a:defRPr lang="de-DE" sz="2000" b="0" i="0">
          <a:solidFill>
            <a:schemeClr val="dk1"/>
          </a:solidFill>
          <a:latin typeface="Times New Roman"/>
          <a:ea typeface="Times New Roman"/>
        </a:defRPr>
      </a:lvl5pPr>
      <a:lvl6pPr>
        <a:defRPr lang="de-DE" sz="1800"/>
      </a:lvl6pPr>
      <a:lvl7pPr>
        <a:defRPr lang="de-DE" sz="1800"/>
      </a:lvl7pPr>
      <a:lvl8pPr>
        <a:defRPr lang="de-DE" sz="1800"/>
      </a:lvl8pPr>
      <a:lvl9pPr>
        <a:defRPr lang="de-DE" sz="1800"/>
      </a:lvl9pPr>
    </p:bodyStyle>
    <p:otherStyle>
      <a:lvl1pPr marL="0" indent="0" algn="l" defTabSz="914400" rtl="0">
        <a:lnSpc>
          <a:spcPct val="100000"/>
        </a:lnSpc>
        <a:spcBef>
          <a:spcPts val="0"/>
        </a:spcBef>
        <a:spcAft>
          <a:spcPts val="0"/>
        </a:spcAft>
        <a:buNone/>
        <a:defRPr lang="de-DE" sz="2400" b="0" i="0">
          <a:solidFill>
            <a:schemeClr val="dk1"/>
          </a:solidFill>
          <a:latin typeface="Times New Roman"/>
          <a:ea typeface="Times New Roman"/>
        </a:defRPr>
      </a:lvl1pPr>
      <a:lvl2pPr marL="457200" indent="457200" algn="l" defTabSz="914400" rtl="0">
        <a:lnSpc>
          <a:spcPct val="100000"/>
        </a:lnSpc>
        <a:spcBef>
          <a:spcPts val="0"/>
        </a:spcBef>
        <a:spcAft>
          <a:spcPts val="0"/>
        </a:spcAft>
        <a:buNone/>
        <a:defRPr lang="de-DE" sz="2400" b="0" i="0">
          <a:solidFill>
            <a:schemeClr val="dk1"/>
          </a:solidFill>
          <a:latin typeface="Times New Roman"/>
          <a:ea typeface="Times New Roman"/>
        </a:defRPr>
      </a:lvl2pPr>
      <a:lvl3pPr marL="914400" indent="914400" algn="l" defTabSz="914400" rtl="0">
        <a:lnSpc>
          <a:spcPct val="100000"/>
        </a:lnSpc>
        <a:spcBef>
          <a:spcPts val="0"/>
        </a:spcBef>
        <a:spcAft>
          <a:spcPts val="0"/>
        </a:spcAft>
        <a:buNone/>
        <a:defRPr lang="de-DE" sz="2400" b="0" i="0">
          <a:solidFill>
            <a:schemeClr val="dk1"/>
          </a:solidFill>
          <a:latin typeface="Times New Roman"/>
          <a:ea typeface="Times New Roman"/>
        </a:defRPr>
      </a:lvl3pPr>
      <a:lvl4pPr marL="1371600" indent="1371600" algn="l" defTabSz="914400" rtl="0">
        <a:lnSpc>
          <a:spcPct val="100000"/>
        </a:lnSpc>
        <a:spcBef>
          <a:spcPts val="0"/>
        </a:spcBef>
        <a:spcAft>
          <a:spcPts val="0"/>
        </a:spcAft>
        <a:buNone/>
        <a:defRPr lang="de-DE" sz="2400" b="0" i="0">
          <a:solidFill>
            <a:schemeClr val="dk1"/>
          </a:solidFill>
          <a:latin typeface="Times New Roman"/>
          <a:ea typeface="Times New Roman"/>
        </a:defRPr>
      </a:lvl4pPr>
      <a:lvl5pPr marL="1828800" indent="1828800" algn="l" defTabSz="914400" rtl="0">
        <a:lnSpc>
          <a:spcPct val="100000"/>
        </a:lnSpc>
        <a:spcBef>
          <a:spcPts val="0"/>
        </a:spcBef>
        <a:spcAft>
          <a:spcPts val="0"/>
        </a:spcAft>
        <a:buNone/>
        <a:defRPr lang="de-DE" sz="2400" b="0" i="0">
          <a:solidFill>
            <a:schemeClr val="dk1"/>
          </a:solidFill>
          <a:latin typeface="Times New Roman"/>
          <a:ea typeface="Times New Roman"/>
        </a:defRPr>
      </a:lvl5pPr>
      <a:lvl6pPr>
        <a:defRPr lang="de-DE" sz="1800"/>
      </a:lvl6pPr>
      <a:lvl7pPr>
        <a:defRPr lang="de-DE" sz="1800"/>
      </a:lvl7pPr>
      <a:lvl8pPr>
        <a:defRPr lang="de-DE" sz="1800"/>
      </a:lvl8pPr>
      <a:lvl9pPr>
        <a:defRPr lang="de-DE" sz="1800"/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media1.sv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2114586" name="Rectangle 2"/>
          <p:cNvSpPr>
            <a:spLocks noChangeShapeType="1" noGrp="1"/>
          </p:cNvSpPr>
          <p:nvPr>
            <p:ph type="title"/>
          </p:nvPr>
        </p:nvSpPr>
        <p:spPr bwMode="auto">
          <a:xfrm>
            <a:off x="685800" y="609600"/>
            <a:ext cx="7772400" cy="32004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1pPr>
            <a:lvl2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2pPr>
            <a:lvl3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3pPr>
            <a:lvl4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4pPr>
            <a:lvl5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7200"/>
              <a:t>Webdesign </a:t>
            </a:r>
            <a:endParaRPr/>
          </a:p>
        </p:txBody>
      </p:sp>
      <p:sp>
        <p:nvSpPr>
          <p:cNvPr id="363789151" name="Text Box 4"/>
          <p:cNvSpPr txBox="1">
            <a:spLocks noChangeShapeType="1" noGrp="1"/>
          </p:cNvSpPr>
          <p:nvPr/>
        </p:nvSpPr>
        <p:spPr bwMode="auto">
          <a:xfrm>
            <a:off x="385762" y="5837237"/>
            <a:ext cx="8748712" cy="8223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900"/>
              <a:t>Quellen:  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900"/>
              <a:t>Herdt-Verlag: HTML5 Grundlagen der Erstellung von Webseiten (4.Ausgabe, 2017)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5803886" name="Textfeld 1"/>
          <p:cNvSpPr txBox="1">
            <a:spLocks noChangeShapeType="1" noGrp="1"/>
          </p:cNvSpPr>
          <p:nvPr/>
        </p:nvSpPr>
        <p:spPr bwMode="auto">
          <a:xfrm>
            <a:off x="179387" y="188912"/>
            <a:ext cx="8640762" cy="9223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solidFill>
                  <a:srgbClr val="EC6A27"/>
                </a:solidFill>
                <a:latin typeface="Calibri"/>
              </a:rPr>
              <a:t>Attribute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solidFill>
                  <a:srgbClr val="000000"/>
                </a:solidFill>
                <a:latin typeface="Calibri"/>
              </a:rPr>
              <a:t>Öffnende Tags und Tags von leeren Elementen können zusätzlich zum Elementnamen noch ein oder mehrere Attribute enthalten.</a:t>
            </a:r>
            <a:endParaRPr/>
          </a:p>
        </p:txBody>
      </p:sp>
      <p:pic>
        <p:nvPicPr>
          <p:cNvPr id="36408531" name="Grafik 3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>
            <a:off x="250825" y="1085850"/>
            <a:ext cx="8642350" cy="614362"/>
          </a:xfrm>
          <a:prstGeom prst="rect">
            <a:avLst/>
          </a:prstGeom>
          <a:noFill/>
        </p:spPr>
      </p:pic>
      <p:sp>
        <p:nvSpPr>
          <p:cNvPr id="847419871" name="Textfeld 4"/>
          <p:cNvSpPr txBox="1">
            <a:spLocks noChangeShapeType="1" noGrp="1"/>
          </p:cNvSpPr>
          <p:nvPr/>
        </p:nvSpPr>
        <p:spPr bwMode="auto">
          <a:xfrm>
            <a:off x="250825" y="1916112"/>
            <a:ext cx="8785225" cy="6477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Attribute setzen sich aus einem </a:t>
            </a:r>
            <a:r>
              <a:rPr lang="de-DE" sz="1800" b="1" i="0" u="none">
                <a:latin typeface="Calibri,Bold"/>
              </a:rPr>
              <a:t>Attributnamen</a:t>
            </a:r>
            <a:r>
              <a:rPr lang="de-DE" sz="1800">
                <a:latin typeface="Calibri"/>
              </a:rPr>
              <a:t>, gefolgt von einem Gleichheitszeichen und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einem </a:t>
            </a:r>
            <a:r>
              <a:rPr lang="de-DE" sz="1800" b="1" i="0" u="none">
                <a:latin typeface="Calibri,Bold"/>
              </a:rPr>
              <a:t>Attributwert </a:t>
            </a:r>
            <a:r>
              <a:rPr lang="de-DE" sz="1800">
                <a:latin typeface="Calibri"/>
              </a:rPr>
              <a:t>zusammen. Der Attributwert wird in Anführungszeichen eingeschlossen.</a:t>
            </a:r>
            <a:endParaRPr/>
          </a:p>
        </p:txBody>
      </p:sp>
      <p:grpSp>
        <p:nvGrpSpPr>
          <p:cNvPr id="2029918203" name="Gruppieren 8"/>
          <p:cNvGrpSpPr/>
          <p:nvPr/>
        </p:nvGrpSpPr>
        <p:grpSpPr bwMode="auto">
          <a:xfrm>
            <a:off x="250825" y="2773362"/>
            <a:ext cx="8642350" cy="1446212"/>
            <a:chOff x="251520" y="2773871"/>
            <a:chExt cx="8640960" cy="1445476"/>
          </a:xfrm>
        </p:grpSpPr>
        <p:pic>
          <p:nvPicPr>
            <p:cNvPr id="13319" name="Grafik 6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251520" y="2773871"/>
              <a:ext cx="8640960" cy="542205"/>
            </a:xfrm>
            <a:prstGeom prst="rect">
              <a:avLst/>
            </a:prstGeom>
            <a:noFill/>
          </p:spPr>
        </p:pic>
        <p:sp>
          <p:nvSpPr>
            <p:cNvPr id="13320" name="Textfeld 7"/>
            <p:cNvSpPr txBox="1">
              <a:spLocks noChangeShapeType="1"/>
            </p:cNvSpPr>
            <p:nvPr/>
          </p:nvSpPr>
          <p:spPr bwMode="auto">
            <a:xfrm>
              <a:off x="323528" y="3573016"/>
              <a:ext cx="8496944" cy="646331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>
              <a:lvl1pPr marL="342900" indent="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32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1pPr>
              <a:lvl2pPr marL="742950" indent="4572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8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2pPr>
              <a:lvl3pPr marL="1143000" indent="9144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24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3pPr>
              <a:lvl4pPr marL="1600200" indent="13716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4pPr>
              <a:lvl5pPr marL="2057400" indent="18288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»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de-DE" sz="1800">
                  <a:latin typeface="Calibri"/>
                </a:rPr>
                <a:t>Manchmal wird ein Tag mit mehreren Attributen ausgestattet. Die Attribute werden durch Leerzeichen voneinander getrennt. Die Reihenfolge der Attribute ist beliebig.</a:t>
              </a:r>
              <a:endParaRPr/>
            </a:p>
          </p:txBody>
        </p:sp>
      </p:grpSp>
      <p:sp>
        <p:nvSpPr>
          <p:cNvPr id="22322584" name="Textfeld 3"/>
          <p:cNvSpPr txBox="1">
            <a:spLocks noChangeShapeType="1" noGrp="1"/>
          </p:cNvSpPr>
          <p:nvPr/>
        </p:nvSpPr>
        <p:spPr bwMode="auto">
          <a:xfrm>
            <a:off x="284162" y="4652962"/>
            <a:ext cx="8561387" cy="1865312"/>
          </a:xfrm>
          <a:prstGeom prst="rect">
            <a:avLst/>
          </a:prstGeom>
          <a:gradFill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2700000" scaled="1"/>
          </a:gra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In HTML müssen Sie bei Element- und Attributnamen nicht auf Groß- und Kleinschreibung achten.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Sie können  </a:t>
            </a:r>
            <a:r>
              <a:rPr lang="de-DE" sz="1800">
                <a:latin typeface="Courier"/>
              </a:rPr>
              <a:t>&lt;title&gt;</a:t>
            </a:r>
            <a:r>
              <a:rPr lang="de-DE" sz="1800">
                <a:latin typeface="Calibri"/>
              </a:rPr>
              <a:t>, </a:t>
            </a:r>
            <a:r>
              <a:rPr lang="de-DE" sz="1800">
                <a:latin typeface="Courier"/>
              </a:rPr>
              <a:t>&lt;TITLE&gt; </a:t>
            </a:r>
            <a:r>
              <a:rPr lang="de-DE" sz="1800">
                <a:latin typeface="Calibri"/>
              </a:rPr>
              <a:t>oder </a:t>
            </a:r>
            <a:r>
              <a:rPr lang="de-DE" sz="1800">
                <a:latin typeface="Courier"/>
              </a:rPr>
              <a:t>&lt;Title&gt; </a:t>
            </a:r>
            <a:r>
              <a:rPr lang="de-DE" sz="1800">
                <a:latin typeface="Calibri"/>
              </a:rPr>
              <a:t>schreiben. Ihr Code wird jedoch übersichtlicher, wenn Sie eine einheitliche Schreibweise verwenden. 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Die Kleinschreibung ist in der früher meist verwendeten Sprache XHTML zwingend, hat sich unter Webentwicklern damals durchgesetzt und gilt heute noch vielen als „guter Stil“.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91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2584" grpId="0" uiExpand="1" build="whole" animBg="1" autoUpdateAnimBg="0" rev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3561438" name="Textfeld 1"/>
          <p:cNvSpPr txBox="1">
            <a:spLocks noChangeShapeType="1" noGrp="1"/>
          </p:cNvSpPr>
          <p:nvPr/>
        </p:nvSpPr>
        <p:spPr bwMode="auto">
          <a:xfrm>
            <a:off x="179387" y="115887"/>
            <a:ext cx="8785225" cy="5238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800">
                <a:solidFill>
                  <a:srgbClr val="EC6A27"/>
                </a:solidFill>
                <a:latin typeface="Calibri"/>
              </a:rPr>
              <a:t>3.4 Webseiten strukturieren</a:t>
            </a:r>
            <a:endParaRPr/>
          </a:p>
        </p:txBody>
      </p:sp>
      <p:sp>
        <p:nvSpPr>
          <p:cNvPr id="232101651" name="Textfeld 2"/>
          <p:cNvSpPr txBox="1">
            <a:spLocks noChangeShapeType="1" noGrp="1"/>
          </p:cNvSpPr>
          <p:nvPr/>
        </p:nvSpPr>
        <p:spPr bwMode="auto">
          <a:xfrm>
            <a:off x="179387" y="765175"/>
            <a:ext cx="4752975" cy="6461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Auf Webseiten werden Absätze voneinander durch Abstände getrennt. </a:t>
            </a:r>
            <a:endParaRPr/>
          </a:p>
        </p:txBody>
      </p:sp>
      <p:pic>
        <p:nvPicPr>
          <p:cNvPr id="1233142618" name="Grafik 4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>
            <a:off x="5345112" y="868362"/>
            <a:ext cx="3671887" cy="469900"/>
          </a:xfrm>
          <a:prstGeom prst="rect">
            <a:avLst/>
          </a:prstGeom>
          <a:noFill/>
        </p:spPr>
      </p:pic>
      <p:sp>
        <p:nvSpPr>
          <p:cNvPr id="1796034555" name="Textfeld 5"/>
          <p:cNvSpPr txBox="1">
            <a:spLocks noChangeShapeType="1" noGrp="1"/>
          </p:cNvSpPr>
          <p:nvPr/>
        </p:nvSpPr>
        <p:spPr bwMode="auto">
          <a:xfrm>
            <a:off x="179387" y="1557337"/>
            <a:ext cx="5329237" cy="14763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Zeilenumbrüche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sollten Sie dann verwenden, wenn Sie Informationen, die logisch zusammengehören (und deshalb in einem gemeinsamen Absatz stehen sollten) in mehreren Zeilen darstellen wollen.</a:t>
            </a:r>
            <a:endParaRPr/>
          </a:p>
        </p:txBody>
      </p:sp>
      <p:pic>
        <p:nvPicPr>
          <p:cNvPr id="2126333782" name="Grafik 7"/>
          <p:cNvPicPr>
            <a:picLocks noChangeAspect="1" noGrp="1"/>
          </p:cNvPicPr>
          <p:nvPr/>
        </p:nvPicPr>
        <p:blipFill>
          <a:blip r:embed="rId4"/>
          <a:stretch/>
        </p:blipFill>
        <p:spPr bwMode="auto">
          <a:xfrm>
            <a:off x="5524500" y="1916112"/>
            <a:ext cx="3492500" cy="576262"/>
          </a:xfrm>
          <a:prstGeom prst="rect">
            <a:avLst/>
          </a:prstGeom>
          <a:noFill/>
        </p:spPr>
      </p:pic>
      <p:pic>
        <p:nvPicPr>
          <p:cNvPr id="2115701457" name="Grafik 9"/>
          <p:cNvPicPr>
            <a:picLocks noChangeAspect="1" noGrp="1"/>
          </p:cNvPicPr>
          <p:nvPr/>
        </p:nvPicPr>
        <p:blipFill>
          <a:blip r:embed="rId5"/>
          <a:stretch/>
        </p:blipFill>
        <p:spPr bwMode="auto">
          <a:xfrm>
            <a:off x="5168900" y="3179762"/>
            <a:ext cx="3795712" cy="428625"/>
          </a:xfrm>
          <a:prstGeom prst="rect">
            <a:avLst/>
          </a:prstGeom>
          <a:noFill/>
        </p:spPr>
      </p:pic>
      <p:sp>
        <p:nvSpPr>
          <p:cNvPr id="387776546" name="Textfeld 10"/>
          <p:cNvSpPr txBox="1">
            <a:spLocks noChangeShapeType="1" noGrp="1"/>
          </p:cNvSpPr>
          <p:nvPr/>
        </p:nvSpPr>
        <p:spPr bwMode="auto">
          <a:xfrm>
            <a:off x="165100" y="3167062"/>
            <a:ext cx="4608512" cy="6477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Es gibt 6 verschiedene Überschriften-Ebenen: </a:t>
            </a:r>
            <a:r>
              <a:rPr lang="de-DE" sz="1800">
                <a:latin typeface="Courier"/>
              </a:rPr>
              <a:t>h1</a:t>
            </a:r>
            <a:r>
              <a:rPr lang="de-DE" sz="1800">
                <a:latin typeface="Calibri"/>
              </a:rPr>
              <a:t>, </a:t>
            </a:r>
            <a:r>
              <a:rPr lang="de-DE" sz="1800">
                <a:latin typeface="Courier"/>
              </a:rPr>
              <a:t>h2</a:t>
            </a:r>
            <a:r>
              <a:rPr lang="de-DE" sz="1800">
                <a:latin typeface="Calibri"/>
              </a:rPr>
              <a:t>, </a:t>
            </a:r>
            <a:r>
              <a:rPr lang="de-DE" sz="1800">
                <a:latin typeface="Courier"/>
              </a:rPr>
              <a:t>h3</a:t>
            </a:r>
            <a:r>
              <a:rPr lang="de-DE" sz="1800">
                <a:latin typeface="Calibri"/>
              </a:rPr>
              <a:t>, </a:t>
            </a:r>
            <a:r>
              <a:rPr lang="de-DE" sz="1800">
                <a:latin typeface="Courier"/>
              </a:rPr>
              <a:t>h4</a:t>
            </a:r>
            <a:r>
              <a:rPr lang="de-DE" sz="1800">
                <a:latin typeface="Calibri"/>
              </a:rPr>
              <a:t>, </a:t>
            </a:r>
            <a:r>
              <a:rPr lang="de-DE" sz="1800">
                <a:latin typeface="Courier"/>
              </a:rPr>
              <a:t>h5 </a:t>
            </a:r>
            <a:r>
              <a:rPr lang="de-DE" sz="1800">
                <a:latin typeface="Calibri"/>
              </a:rPr>
              <a:t>und </a:t>
            </a:r>
            <a:r>
              <a:rPr lang="de-DE" sz="1800">
                <a:latin typeface="Courier"/>
              </a:rPr>
              <a:t>h6</a:t>
            </a:r>
            <a:r>
              <a:rPr lang="de-DE" sz="1800">
                <a:latin typeface="Calibri"/>
              </a:rPr>
              <a:t>.</a:t>
            </a:r>
            <a:endParaRPr/>
          </a:p>
        </p:txBody>
      </p:sp>
      <p:grpSp>
        <p:nvGrpSpPr>
          <p:cNvPr id="1939816830" name="Gruppieren 1"/>
          <p:cNvGrpSpPr/>
          <p:nvPr/>
        </p:nvGrpSpPr>
        <p:grpSpPr bwMode="auto">
          <a:xfrm>
            <a:off x="165100" y="4217987"/>
            <a:ext cx="8785225" cy="2146300"/>
            <a:chOff x="165100" y="4217988"/>
            <a:chExt cx="8785225" cy="2146300"/>
          </a:xfrm>
        </p:grpSpPr>
        <p:sp>
          <p:nvSpPr>
            <p:cNvPr id="14346" name="Textfeld 11"/>
            <p:cNvSpPr txBox="1">
              <a:spLocks noChangeShapeType="1"/>
            </p:cNvSpPr>
            <p:nvPr/>
          </p:nvSpPr>
          <p:spPr bwMode="auto">
            <a:xfrm>
              <a:off x="165100" y="4217988"/>
              <a:ext cx="8785225" cy="522287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>
              <a:lvl1pPr marL="342900" indent="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32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1pPr>
              <a:lvl2pPr marL="742950" indent="4572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8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2pPr>
              <a:lvl3pPr marL="1143000" indent="9144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24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3pPr>
              <a:lvl4pPr marL="1600200" indent="13716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4pPr>
              <a:lvl5pPr marL="2057400" indent="18288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»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de-DE" sz="2800">
                  <a:solidFill>
                    <a:srgbClr val="EC6A27"/>
                  </a:solidFill>
                  <a:latin typeface="Calibri"/>
                </a:rPr>
                <a:t>3.5 Elemente verschachteln</a:t>
              </a:r>
              <a:endParaRPr/>
            </a:p>
          </p:txBody>
        </p:sp>
        <p:sp>
          <p:nvSpPr>
            <p:cNvPr id="14347" name="Textfeld 12"/>
            <p:cNvSpPr txBox="1">
              <a:spLocks noChangeShapeType="1"/>
            </p:cNvSpPr>
            <p:nvPr/>
          </p:nvSpPr>
          <p:spPr bwMode="auto">
            <a:xfrm>
              <a:off x="165100" y="4937125"/>
              <a:ext cx="8785225" cy="369888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>
              <a:lvl1pPr marL="342900" indent="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32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1pPr>
              <a:lvl2pPr marL="742950" indent="4572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8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2pPr>
              <a:lvl3pPr marL="1143000" indent="9144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24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3pPr>
              <a:lvl4pPr marL="1600200" indent="13716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4pPr>
              <a:lvl5pPr marL="2057400" indent="18288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»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de-DE" sz="1800">
                  <a:latin typeface="Calibri"/>
                </a:rPr>
                <a:t>Webseiten bestehen aus Elementen, die einander folgen oder ineinander verschachtelt sind.</a:t>
              </a:r>
              <a:endParaRPr/>
            </a:p>
          </p:txBody>
        </p:sp>
        <p:sp>
          <p:nvSpPr>
            <p:cNvPr id="14348" name="Textfeld 13"/>
            <p:cNvSpPr txBox="1">
              <a:spLocks noChangeShapeType="1"/>
            </p:cNvSpPr>
            <p:nvPr/>
          </p:nvSpPr>
          <p:spPr bwMode="auto">
            <a:xfrm>
              <a:off x="236538" y="5441950"/>
              <a:ext cx="8713787" cy="922338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>
              <a:lvl1pPr marL="342900" indent="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32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1pPr>
              <a:lvl2pPr marL="742950" indent="4572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8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2pPr>
              <a:lvl3pPr marL="1143000" indent="9144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24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3pPr>
              <a:lvl4pPr marL="1600200" indent="13716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4pPr>
              <a:lvl5pPr marL="2057400" indent="18288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»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de-DE" sz="1800">
                  <a:latin typeface="Calibri"/>
                </a:rPr>
                <a:t>Beachten Sie, dass es nur innere und äußere Elemente gibt (auch </a:t>
              </a:r>
              <a:r>
                <a:rPr lang="de-DE" sz="1800" b="1" i="0" u="none">
                  <a:latin typeface="Calibri,Bold"/>
                </a:rPr>
                <a:t>Eltern-Element </a:t>
              </a:r>
              <a:r>
                <a:rPr lang="de-DE" sz="1800">
                  <a:latin typeface="Calibri"/>
                </a:rPr>
                <a:t>bzw. </a:t>
              </a:r>
              <a:r>
                <a:rPr lang="de-DE" sz="1800" b="1" i="0" u="none">
                  <a:latin typeface="Calibri,Bold"/>
                </a:rPr>
                <a:t>Kind-</a:t>
              </a:r>
              <a:endParaRPr/>
            </a:p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de-DE" sz="1800" b="1" i="0" u="none">
                  <a:latin typeface="Calibri,Bold"/>
                </a:rPr>
                <a:t>Element </a:t>
              </a:r>
              <a:r>
                <a:rPr lang="de-DE" sz="1800">
                  <a:latin typeface="Calibri"/>
                </a:rPr>
                <a:t>genannt). Bevor ein Element geschlossen wird müssen alle seine inneren Elemente  geschlossen werden.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81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8629110" name="Text Box 10"/>
          <p:cNvSpPr txBox="1">
            <a:spLocks noChangeShapeType="1" noGrp="1"/>
          </p:cNvSpPr>
          <p:nvPr/>
        </p:nvSpPr>
        <p:spPr bwMode="auto">
          <a:xfrm>
            <a:off x="152400" y="76200"/>
            <a:ext cx="8839200" cy="36385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sz="2400" b="1" i="0" u="none">
                <a:latin typeface="Calibri"/>
              </a:rPr>
              <a:t>Übungen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sz="2400">
                <a:solidFill>
                  <a:srgbClr val="EC6A27"/>
                </a:solidFill>
                <a:latin typeface="Calibri"/>
              </a:rPr>
              <a:t>1. </a:t>
            </a:r>
            <a:r>
              <a:rPr sz="2400" b="0" i="0" u="none">
                <a:solidFill>
                  <a:srgbClr val="000000"/>
                </a:solidFill>
                <a:latin typeface="Calibri"/>
              </a:rPr>
              <a:t>Ergänzen Sie den Webauftritt des Hotels Valora um eine </a:t>
            </a:r>
            <a:r>
              <a:rPr sz="2400" b="0" i="0" u="none">
                <a:solidFill>
                  <a:srgbClr val="000000"/>
                </a:solidFill>
                <a:latin typeface="Calibri"/>
              </a:rPr>
              <a:t>neue Seite </a:t>
            </a:r>
            <a:r>
              <a:rPr sz="2400" b="0" i="0" u="none">
                <a:solidFill>
                  <a:srgbClr val="000000"/>
                </a:solidFill>
                <a:latin typeface="Calibri"/>
              </a:rPr>
              <a:t>mit </a:t>
            </a:r>
            <a:r>
              <a:rPr sz="2400" b="0" i="0" u="none">
                <a:solidFill>
                  <a:srgbClr val="000000"/>
                </a:solidFill>
                <a:latin typeface="Calibri"/>
              </a:rPr>
              <a:t>dem Seitentitel </a:t>
            </a:r>
            <a:r>
              <a:rPr sz="2400" b="0" i="1" u="none">
                <a:solidFill>
                  <a:srgbClr val="000000"/>
                </a:solidFill>
                <a:latin typeface="Calibri,Italic"/>
              </a:rPr>
              <a:t>Hotel Vallora -Ausflüge</a:t>
            </a:r>
            <a:r>
              <a:rPr sz="2400" b="0" i="0" u="none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sz="2400" b="0" i="0" u="none">
                <a:solidFill>
                  <a:srgbClr val="EC6A27"/>
                </a:solidFill>
                <a:latin typeface="Calibri"/>
              </a:rPr>
              <a:t>2. </a:t>
            </a:r>
            <a:r>
              <a:rPr sz="2400" b="0" i="0" u="none">
                <a:solidFill>
                  <a:srgbClr val="000000"/>
                </a:solidFill>
                <a:latin typeface="Calibri"/>
              </a:rPr>
              <a:t>Geben Sie eine beliebige Beschreibung von Ausflugszielen ein und strukturieren Sie den Text mit Absätzen und Überschriften. Tipp: Geben Sie in einer Suchmaschine die Worte „Blindtext-Generator“ ein, um Textbeispiele zu erhalten.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sz="2400" b="0" i="0" u="none">
                <a:solidFill>
                  <a:srgbClr val="EC6A27"/>
                </a:solidFill>
                <a:latin typeface="Calibri"/>
              </a:rPr>
              <a:t>3. </a:t>
            </a:r>
            <a:r>
              <a:rPr sz="2400" b="0" i="0" u="none">
                <a:solidFill>
                  <a:srgbClr val="000000"/>
                </a:solidFill>
                <a:latin typeface="Calibri"/>
              </a:rPr>
              <a:t>Speichern Sie die Webseite mit dem Namen </a:t>
            </a:r>
            <a:r>
              <a:rPr sz="2400" b="0" i="1" u="none">
                <a:solidFill>
                  <a:srgbClr val="000000"/>
                </a:solidFill>
                <a:latin typeface="Calibri,Italic"/>
              </a:rPr>
              <a:t>ausfluege.html </a:t>
            </a:r>
            <a:r>
              <a:rPr sz="2400" b="0" i="0" u="none">
                <a:solidFill>
                  <a:srgbClr val="000000"/>
                </a:solidFill>
                <a:latin typeface="Calibri"/>
              </a:rPr>
              <a:t>und testen Sie diese im Browser.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6587548" name="Rectangle 2"/>
          <p:cNvSpPr>
            <a:spLocks noChangeShapeType="1" noGrp="1"/>
          </p:cNvSpPr>
          <p:nvPr>
            <p:ph type="title"/>
          </p:nvPr>
        </p:nvSpPr>
        <p:spPr bwMode="auto">
          <a:xfrm>
            <a:off x="152400" y="304800"/>
            <a:ext cx="8839200" cy="18288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1pPr>
            <a:lvl2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2pPr>
            <a:lvl3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3pPr>
            <a:lvl4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4pPr>
            <a:lvl5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6000"/>
              <a:t>03</a:t>
            </a:r>
            <a:r>
              <a:rPr lang="de-DE" sz="7200"/>
              <a:t> </a:t>
            </a:r>
            <a:r>
              <a:rPr lang="de-DE" sz="6000"/>
              <a:t>Die erste Webseite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5306512" name="Rectangle 9"/>
          <p:cNvSpPr>
            <a:spLocks noChangeShapeType="1" noGrp="1"/>
          </p:cNvSpPr>
          <p:nvPr>
            <p:ph type="title"/>
          </p:nvPr>
        </p:nvSpPr>
        <p:spPr bwMode="auto">
          <a:xfrm>
            <a:off x="277812" y="80962"/>
            <a:ext cx="7772400" cy="503237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1pPr>
            <a:lvl2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2pPr>
            <a:lvl3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3pPr>
            <a:lvl4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4pPr>
            <a:lvl5pPr marL="0" indent="0" algn="ctr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Times New Roman"/>
                <a:ea typeface="Times New Roman"/>
              </a:defRPr>
            </a:lvl5pPr>
          </a:lstStyle>
          <a:p>
            <a:pPr marL="0" lvl="0" indent="0" algn="l">
              <a:spcBef>
                <a:spcPts val="0"/>
              </a:spcBef>
              <a:buNone/>
              <a:defRPr/>
            </a:pPr>
            <a:r>
              <a:rPr lang="de-DE" sz="2800">
                <a:solidFill>
                  <a:srgbClr val="EC6A27"/>
                </a:solidFill>
                <a:latin typeface="Calibri"/>
              </a:rPr>
              <a:t>3.1 Webseiten erstellen, speichern und testen</a:t>
            </a:r>
            <a:endParaRPr/>
          </a:p>
        </p:txBody>
      </p:sp>
      <p:sp>
        <p:nvSpPr>
          <p:cNvPr id="5404813" name="Textfeld 1"/>
          <p:cNvSpPr txBox="1">
            <a:spLocks noChangeShapeType="1" noGrp="1"/>
          </p:cNvSpPr>
          <p:nvPr/>
        </p:nvSpPr>
        <p:spPr bwMode="auto">
          <a:xfrm>
            <a:off x="277812" y="1025525"/>
            <a:ext cx="8640762" cy="6461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ourier"/>
              </a:rPr>
              <a:t>&lt;!DOCTYPE html&gt; </a:t>
            </a:r>
            <a:r>
              <a:rPr lang="de-DE" sz="1800">
                <a:latin typeface="Calibri"/>
              </a:rPr>
              <a:t>teilt dem Browser mit, dass Sie den Standard HTML5 verwenden. 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latin typeface="Calibri"/>
              </a:rPr>
              <a:t>Das HTML-Dokument selbst wird von dem Tagpaar </a:t>
            </a:r>
            <a:r>
              <a:rPr lang="de-DE" sz="1800">
                <a:latin typeface="Courier"/>
              </a:rPr>
              <a:t>&lt;html&gt; </a:t>
            </a:r>
            <a:r>
              <a:rPr lang="de-DE" sz="1800">
                <a:latin typeface="Calibri"/>
              </a:rPr>
              <a:t>und </a:t>
            </a:r>
            <a:r>
              <a:rPr lang="de-DE" sz="1800">
                <a:latin typeface="Courier"/>
              </a:rPr>
              <a:t>&lt;/html&gt; </a:t>
            </a:r>
            <a:r>
              <a:rPr lang="de-DE" sz="1800">
                <a:latin typeface="Calibri"/>
              </a:rPr>
              <a:t>umschlossen.</a:t>
            </a:r>
            <a:endParaRPr/>
          </a:p>
        </p:txBody>
      </p:sp>
      <p:graphicFrame>
        <p:nvGraphicFramePr>
          <p:cNvPr id="1664546941" name="Tabelle 3"/>
          <p:cNvGraphicFramePr>
            <a:graphicFrameLocks xmlns:a="http://schemas.openxmlformats.org/drawingml/2006/main" noGrp="1"/>
          </p:cNvGraphicFramePr>
          <p:nvPr/>
        </p:nvGraphicFramePr>
        <p:xfrm>
          <a:off x="498475" y="1916113"/>
          <a:ext cx="8137525" cy="1281112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306956"/>
                <a:gridCol w="5830569"/>
              </a:tblGrid>
              <a:tr h="640556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Dokumentkopf</a:t>
                      </a:r>
                      <a:endParaRPr lang="de-DE" sz="1800">
                        <a:solidFill>
                          <a:srgbClr val="FFC000"/>
                        </a:solidFill>
                      </a:endParaRPr>
                    </a:p>
                  </a:txBody>
                  <a:tcPr marL="91447" marR="91447" marT="45734" marB="4573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 Bereich zwischen den Tags &lt;</a:t>
                      </a:r>
                      <a:r>
                        <a:rPr lang="de-DE" sz="1800" b="0" i="0" u="none" strike="noStrik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r>
                        <a:rPr lang="de-DE" sz="1800" b="0" i="0" u="none" strike="noStrik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&gt;- und &lt;/</a:t>
                      </a:r>
                      <a:r>
                        <a:rPr lang="de-DE" sz="1800" b="0" i="0" u="none" strike="noStrik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r>
                        <a:rPr lang="de-DE" sz="1800" b="0" i="0" u="none" strike="noStrik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(engl.: Kopf) enthält Informationen über das HTML-Dokument.</a:t>
                      </a:r>
                      <a:endParaRPr lang="de-DE" sz="180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34" marB="4573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640556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Dokumentrumpf</a:t>
                      </a:r>
                      <a:endParaRPr lang="de-DE" sz="1800">
                        <a:solidFill>
                          <a:srgbClr val="FFC000"/>
                        </a:solidFill>
                      </a:endParaRPr>
                    </a:p>
                  </a:txBody>
                  <a:tcPr marL="91447" marR="91447" marT="45734" marB="4573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Zwischen den &lt;</a:t>
                      </a:r>
                      <a:r>
                        <a:rPr lang="de-DE" sz="1800" b="0" i="0" u="none" strike="noStrik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r>
                        <a:rPr lang="de-DE" sz="1800" b="0" i="0" u="none" strike="noStrik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&gt;- und &lt;/</a:t>
                      </a:r>
                      <a:r>
                        <a:rPr lang="de-DE" sz="1800" b="0" i="0" u="none" strike="noStrik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r>
                        <a:rPr lang="de-DE" sz="1800" b="0" i="0" u="none" strike="noStrik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&gt;-Tags (engl.: Körper, Rumpf) befindet sich der eigentlich darzustellende Inhalt.</a:t>
                      </a:r>
                      <a:endParaRPr lang="de-DE" sz="1800"/>
                    </a:p>
                  </a:txBody>
                  <a:tcPr marL="91447" marR="91447" marT="45734" marB="4573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747015129" name="Grafik 4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>
            <a:off x="407193" y="3874085"/>
            <a:ext cx="8329612" cy="3386137"/>
          </a:xfrm>
          <a:prstGeom prst="rect">
            <a:avLst/>
          </a:prstGeom>
          <a:noFill/>
        </p:spPr>
      </p:pic>
      <p:sp>
        <p:nvSpPr>
          <p:cNvPr id="1754148361" name="Rectangle 9"/>
          <p:cNvSpPr txBox="1">
            <a:spLocks noChangeShapeType="1" noGrp="1"/>
          </p:cNvSpPr>
          <p:nvPr/>
        </p:nvSpPr>
        <p:spPr bwMode="auto">
          <a:xfrm>
            <a:off x="2849562" y="554037"/>
            <a:ext cx="2628900" cy="503237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400">
                <a:solidFill>
                  <a:srgbClr val="EC6A27"/>
                </a:solidFill>
                <a:latin typeface="Calibri"/>
              </a:rPr>
              <a:t>Das Grundgerüst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54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1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475335" name="Textfeld 3"/>
          <p:cNvSpPr txBox="1">
            <a:spLocks noChangeShapeType="1" noGrp="1"/>
          </p:cNvSpPr>
          <p:nvPr/>
        </p:nvSpPr>
        <p:spPr bwMode="auto">
          <a:xfrm>
            <a:off x="468312" y="333375"/>
            <a:ext cx="4103687" cy="14763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solidFill>
                  <a:srgbClr val="EC6A27"/>
                </a:solidFill>
                <a:latin typeface="Calibri"/>
              </a:rPr>
              <a:t>Webseite speichern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solidFill>
                  <a:srgbClr val="000000"/>
                </a:solidFill>
                <a:latin typeface="Calibri"/>
              </a:rPr>
              <a:t>Speichern Sie die Datei als HTML-Dokument unter dem Namen </a:t>
            </a:r>
            <a:r>
              <a:rPr lang="de-DE" sz="1800" b="0" i="1" u="none">
                <a:solidFill>
                  <a:srgbClr val="000000"/>
                </a:solidFill>
                <a:latin typeface="Calibri,Italic"/>
              </a:rPr>
              <a:t>index</a:t>
            </a:r>
            <a:r>
              <a:rPr lang="de-DE" sz="1800" b="1" i="1" u="none">
                <a:solidFill>
                  <a:srgbClr val="000000"/>
                </a:solidFill>
                <a:latin typeface="Calibri,BoldItalic"/>
              </a:rPr>
              <a:t>.html </a:t>
            </a:r>
            <a:r>
              <a:rPr lang="de-DE" sz="1800">
                <a:solidFill>
                  <a:srgbClr val="000000"/>
                </a:solidFill>
                <a:latin typeface="Kreise"/>
              </a:rPr>
              <a:t> </a:t>
            </a:r>
            <a:r>
              <a:rPr lang="de-DE" sz="1800">
                <a:solidFill>
                  <a:srgbClr val="000000"/>
                </a:solidFill>
                <a:latin typeface="Calibri"/>
              </a:rPr>
              <a:t>und legen Sie beim Speichern die Codierung UTF-8</a:t>
            </a:r>
            <a:r>
              <a:rPr lang="de-DE" sz="1800">
                <a:solidFill>
                  <a:srgbClr val="000000"/>
                </a:solidFill>
                <a:latin typeface="Kreise"/>
              </a:rPr>
              <a:t> </a:t>
            </a:r>
            <a:r>
              <a:rPr lang="de-DE" sz="1800">
                <a:solidFill>
                  <a:srgbClr val="000000"/>
                </a:solidFill>
                <a:latin typeface="Calibri"/>
              </a:rPr>
              <a:t>fest.</a:t>
            </a:r>
            <a:endParaRPr/>
          </a:p>
        </p:txBody>
      </p:sp>
      <p:pic>
        <p:nvPicPr>
          <p:cNvPr id="28602023" name="Grafik 5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>
            <a:off x="4560887" y="404812"/>
            <a:ext cx="3867150" cy="1609724"/>
          </a:xfrm>
          <a:prstGeom prst="rect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</p:pic>
      <p:grpSp>
        <p:nvGrpSpPr>
          <p:cNvPr id="677924556" name="Gruppieren 13"/>
          <p:cNvGrpSpPr/>
          <p:nvPr/>
        </p:nvGrpSpPr>
        <p:grpSpPr bwMode="auto">
          <a:xfrm>
            <a:off x="468312" y="2276475"/>
            <a:ext cx="8351837" cy="1876425"/>
            <a:chOff x="467544" y="2276872"/>
            <a:chExt cx="8352928" cy="1876425"/>
          </a:xfrm>
        </p:grpSpPr>
        <p:pic>
          <p:nvPicPr>
            <p:cNvPr id="6152" name="Grafik 7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467544" y="2276872"/>
              <a:ext cx="3771900" cy="1876425"/>
            </a:xfrm>
            <a:prstGeom prst="rect">
              <a:avLst/>
            </a:prstGeom>
            <a:noFill/>
          </p:spPr>
        </p:pic>
        <p:sp>
          <p:nvSpPr>
            <p:cNvPr id="6153" name="Textfeld 8"/>
            <p:cNvSpPr txBox="1">
              <a:spLocks noChangeShapeType="1"/>
            </p:cNvSpPr>
            <p:nvPr/>
          </p:nvSpPr>
          <p:spPr bwMode="auto">
            <a:xfrm>
              <a:off x="4716016" y="2636912"/>
              <a:ext cx="4104456" cy="923330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>
              <a:lvl1pPr marL="342900" indent="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32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1pPr>
              <a:lvl2pPr marL="742950" indent="4572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8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2pPr>
              <a:lvl3pPr marL="1143000" indent="9144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24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3pPr>
              <a:lvl4pPr marL="1600200" indent="13716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4pPr>
              <a:lvl5pPr marL="2057400" indent="18288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»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de-DE" sz="1800">
                  <a:solidFill>
                    <a:srgbClr val="EC6A27"/>
                  </a:solidFill>
                  <a:latin typeface="Calibri"/>
                </a:rPr>
                <a:t>Browser in Notepad++ starten:</a:t>
              </a:r>
              <a:endParaRPr/>
            </a:p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de-DE" sz="1800">
                  <a:solidFill>
                    <a:srgbClr val="000000"/>
                  </a:solidFill>
                  <a:latin typeface="Calibri"/>
                </a:rPr>
                <a:t>Unter ‚Ausführen‘ ‚Launch in Firefox‘ aufrufen</a:t>
              </a:r>
              <a:endParaRPr/>
            </a:p>
          </p:txBody>
        </p:sp>
      </p:grpSp>
      <p:grpSp>
        <p:nvGrpSpPr>
          <p:cNvPr id="316282171" name="Gruppieren 12"/>
          <p:cNvGrpSpPr/>
          <p:nvPr/>
        </p:nvGrpSpPr>
        <p:grpSpPr bwMode="auto">
          <a:xfrm>
            <a:off x="1303337" y="4746625"/>
            <a:ext cx="6843712" cy="1704975"/>
            <a:chOff x="1303123" y="4745913"/>
            <a:chExt cx="6844175" cy="1704975"/>
          </a:xfrm>
        </p:grpSpPr>
        <p:pic>
          <p:nvPicPr>
            <p:cNvPr id="6150" name="Grafik 10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5003835" y="4745913"/>
              <a:ext cx="3143463" cy="1704975"/>
            </a:xfrm>
            <a:prstGeom prst="rect">
              <a:avLst/>
            </a:prstGeom>
            <a:noFill/>
            <a:ln w="9524">
              <a:solidFill>
                <a:srgbClr val="2D2DB9"/>
              </a:solidFill>
              <a:round/>
              <a:headEnd/>
              <a:tailEnd/>
            </a:ln>
          </p:spPr>
        </p:pic>
        <p:sp>
          <p:nvSpPr>
            <p:cNvPr id="6151" name="Textfeld 11"/>
            <p:cNvSpPr txBox="1">
              <a:spLocks noChangeShapeType="1"/>
            </p:cNvSpPr>
            <p:nvPr/>
          </p:nvSpPr>
          <p:spPr bwMode="auto">
            <a:xfrm>
              <a:off x="1303123" y="5301208"/>
              <a:ext cx="3380555" cy="646331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>
              <a:lvl1pPr marL="342900" indent="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32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1pPr>
              <a:lvl2pPr marL="742950" indent="4572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8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2pPr>
              <a:lvl3pPr marL="1143000" indent="9144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24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3pPr>
              <a:lvl4pPr marL="1600200" indent="13716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4pPr>
              <a:lvl5pPr marL="2057400" indent="18288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»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de-DE" sz="1800">
                  <a:solidFill>
                    <a:srgbClr val="000000"/>
                  </a:solidFill>
                  <a:latin typeface="Calibri"/>
                </a:rPr>
                <a:t>Dann öffnet sich der Browser und die Webseite wird dargestellt. 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28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53315867" name="Grafik 6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>
            <a:off x="179387" y="188912"/>
            <a:ext cx="3819525" cy="1685925"/>
          </a:xfrm>
          <a:prstGeom prst="rect">
            <a:avLst/>
          </a:prstGeom>
          <a:noFill/>
        </p:spPr>
      </p:pic>
      <p:sp>
        <p:nvSpPr>
          <p:cNvPr id="1712295934" name="Textfeld 7"/>
          <p:cNvSpPr txBox="1">
            <a:spLocks noChangeShapeType="1" noGrp="1"/>
          </p:cNvSpPr>
          <p:nvPr/>
        </p:nvSpPr>
        <p:spPr bwMode="auto">
          <a:xfrm>
            <a:off x="4427537" y="431799"/>
            <a:ext cx="4537075" cy="12001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400"/>
              <a:t>Wenn der Menüpunkt Launch in Firefox nicht angeboten wird.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400"/>
              <a:t>„Externes Programm ausführen…“</a:t>
            </a:r>
            <a:endParaRPr/>
          </a:p>
        </p:txBody>
      </p:sp>
      <p:grpSp>
        <p:nvGrpSpPr>
          <p:cNvPr id="1866150848" name="Gruppieren 15"/>
          <p:cNvGrpSpPr/>
          <p:nvPr/>
        </p:nvGrpSpPr>
        <p:grpSpPr bwMode="auto">
          <a:xfrm>
            <a:off x="250825" y="1773237"/>
            <a:ext cx="8589962" cy="2886075"/>
            <a:chOff x="251520" y="1772816"/>
            <a:chExt cx="8589067" cy="2887184"/>
          </a:xfrm>
        </p:grpSpPr>
        <p:sp>
          <p:nvSpPr>
            <p:cNvPr id="8200" name="Textfeld 8"/>
            <p:cNvSpPr txBox="1">
              <a:spLocks noChangeShapeType="1"/>
            </p:cNvSpPr>
            <p:nvPr/>
          </p:nvSpPr>
          <p:spPr bwMode="auto">
            <a:xfrm>
              <a:off x="3413820" y="3505838"/>
              <a:ext cx="5426767" cy="1154162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>
              <a:lvl1pPr marL="342900" indent="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32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1pPr>
              <a:lvl2pPr marL="742950" indent="4572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8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2pPr>
              <a:lvl3pPr marL="1143000" indent="9144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24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3pPr>
              <a:lvl4pPr marL="1600200" indent="13716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4pPr>
              <a:lvl5pPr marL="2057400" indent="18288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»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2300"/>
                <a:t>Pfad zu ‘firefox.exe’ und "$(FULL_CURRENT_PATH)“ jeweils in Anführungszeichen angeben und speichern.</a:t>
              </a:r>
              <a:endParaRPr/>
            </a:p>
          </p:txBody>
        </p:sp>
        <p:pic>
          <p:nvPicPr>
            <p:cNvPr id="8201" name="Grafik 10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251520" y="2276872"/>
              <a:ext cx="3162300" cy="2028825"/>
            </a:xfrm>
            <a:prstGeom prst="rect">
              <a:avLst/>
            </a:prstGeom>
            <a:noFill/>
          </p:spPr>
        </p:pic>
        <p:sp>
          <p:nvSpPr>
            <p:cNvPr id="8202" name="Sprechblase: rechteckig 11"/>
            <p:cNvSpPr>
              <a:spLocks noChangeShapeType="1"/>
            </p:cNvSpPr>
            <p:nvPr/>
          </p:nvSpPr>
          <p:spPr bwMode="auto">
            <a:xfrm>
              <a:off x="4603991" y="1772816"/>
              <a:ext cx="4090561" cy="1427710"/>
            </a:xfrm>
            <a:prstGeom prst="wedgeRectCallout">
              <a:avLst>
                <a:gd name="adj1" fmla="val -106116"/>
                <a:gd name="adj2" fmla="val 44625"/>
              </a:avLst>
            </a:prstGeom>
            <a:solidFill>
              <a:schemeClr val="lt1"/>
            </a:solidFill>
            <a:ln w="12700">
              <a:solidFill>
                <a:srgbClr val="2D2DB9"/>
              </a:solidFill>
              <a:round/>
              <a:headEnd/>
              <a:tailEnd/>
            </a:ln>
          </p:spPr>
          <p:txBody>
            <a:bodyPr lIns="91440" tIns="45720" rIns="91440" bIns="45720" anchor="ctr" anchorCtr="0"/>
            <a:lstStyle/>
            <a:p>
              <a:pPr lvl="0">
                <a:defRPr/>
              </a:pPr>
              <a:r>
                <a:rPr lang="en-US">
                  <a:solidFill>
                    <a:srgbClr val="000000"/>
                  </a:solidFill>
                </a:rPr>
                <a:t>"C:\Program Files\Mozilla Firefox\firefox.exe" "$(FULL_CURRENT_PATH)"</a:t>
              </a:r>
              <a:endParaRPr/>
            </a:p>
          </p:txBody>
        </p:sp>
      </p:grpSp>
      <p:grpSp>
        <p:nvGrpSpPr>
          <p:cNvPr id="1168821444" name="Gruppieren 16"/>
          <p:cNvGrpSpPr/>
          <p:nvPr/>
        </p:nvGrpSpPr>
        <p:grpSpPr bwMode="auto">
          <a:xfrm>
            <a:off x="469900" y="5383212"/>
            <a:ext cx="7791450" cy="801687"/>
            <a:chOff x="470595" y="5382965"/>
            <a:chExt cx="7790720" cy="801960"/>
          </a:xfrm>
        </p:grpSpPr>
        <p:pic>
          <p:nvPicPr>
            <p:cNvPr id="8198" name="Grafik 13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470595" y="5382965"/>
              <a:ext cx="2943225" cy="762000"/>
            </a:xfrm>
            <a:prstGeom prst="rect">
              <a:avLst/>
            </a:prstGeom>
            <a:noFill/>
          </p:spPr>
        </p:pic>
        <p:sp>
          <p:nvSpPr>
            <p:cNvPr id="8199" name="Textfeld 14"/>
            <p:cNvSpPr txBox="1">
              <a:spLocks noChangeShapeType="1"/>
            </p:cNvSpPr>
            <p:nvPr/>
          </p:nvSpPr>
          <p:spPr bwMode="auto">
            <a:xfrm>
              <a:off x="3988329" y="5384706"/>
              <a:ext cx="4272986" cy="800219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>
              <a:lvl1pPr marL="342900" indent="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32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1pPr>
              <a:lvl2pPr marL="742950" indent="4572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8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2pPr>
              <a:lvl3pPr marL="1143000" indent="9144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 sz="24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3pPr>
              <a:lvl4pPr marL="1600200" indent="13716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–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4pPr>
              <a:lvl5pPr marL="2057400" indent="182880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har char="»"/>
                <a:defRPr sz="2000" b="0" i="0">
                  <a:solidFill>
                    <a:schemeClr val="dk1"/>
                  </a:solidFill>
                  <a:latin typeface="Times New Roman"/>
                  <a:ea typeface="Times New Roman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2300"/>
                <a:t>Name und falls gewünscht auch Tastenkombination eingeben.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15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82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61437676" name="Grafik 2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>
            <a:off x="25400" y="1169987"/>
            <a:ext cx="9144000" cy="5643562"/>
          </a:xfrm>
          <a:prstGeom prst="rect">
            <a:avLst/>
          </a:prstGeom>
          <a:noFill/>
        </p:spPr>
      </p:pic>
      <p:sp>
        <p:nvSpPr>
          <p:cNvPr id="1402365987" name="Textfeld 1"/>
          <p:cNvSpPr txBox="1">
            <a:spLocks noChangeShapeType="1" noGrp="1"/>
          </p:cNvSpPr>
          <p:nvPr/>
        </p:nvSpPr>
        <p:spPr bwMode="auto">
          <a:xfrm>
            <a:off x="755650" y="765175"/>
            <a:ext cx="7632700" cy="4619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400">
                <a:solidFill>
                  <a:srgbClr val="EC6A27"/>
                </a:solidFill>
                <a:latin typeface="Calibri"/>
              </a:rPr>
              <a:t>HTML-Code für eine einfache Webseite im Editor eingeben</a:t>
            </a:r>
            <a:endParaRPr/>
          </a:p>
        </p:txBody>
      </p:sp>
      <p:sp>
        <p:nvSpPr>
          <p:cNvPr id="505448437" name="Textfeld 2"/>
          <p:cNvSpPr txBox="1">
            <a:spLocks noChangeShapeType="1" noGrp="1"/>
          </p:cNvSpPr>
          <p:nvPr/>
        </p:nvSpPr>
        <p:spPr bwMode="auto">
          <a:xfrm>
            <a:off x="204787" y="77787"/>
            <a:ext cx="8785225" cy="5238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800">
                <a:solidFill>
                  <a:srgbClr val="EC6A27"/>
                </a:solidFill>
                <a:latin typeface="Calibri"/>
              </a:rPr>
              <a:t>3.2 Erste Schritte in 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54420567" name="Grafik 2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>
            <a:off x="684212" y="836612"/>
            <a:ext cx="7240587" cy="5846762"/>
          </a:xfrm>
          <a:prstGeom prst="rect">
            <a:avLst/>
          </a:prstGeom>
          <a:noFill/>
        </p:spPr>
      </p:pic>
      <p:sp>
        <p:nvSpPr>
          <p:cNvPr id="1739518614" name="Textfeld 3"/>
          <p:cNvSpPr txBox="1">
            <a:spLocks noChangeShapeType="1" noGrp="1"/>
          </p:cNvSpPr>
          <p:nvPr/>
        </p:nvSpPr>
        <p:spPr bwMode="auto">
          <a:xfrm>
            <a:off x="107949" y="188912"/>
            <a:ext cx="8785225" cy="5222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800">
                <a:solidFill>
                  <a:srgbClr val="EC6A27"/>
                </a:solidFill>
                <a:latin typeface="Calibri"/>
              </a:rPr>
              <a:t>Darstellung im Browser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5625114" name="Grafik 2"/>
          <p:cNvPicPr>
            <a:picLocks noChangeAspect="1" noGrp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>
            <a:off x="0" y="765175"/>
            <a:ext cx="9048750" cy="4176712"/>
          </a:xfrm>
          <a:prstGeom prst="rect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</p:pic>
      <p:sp>
        <p:nvSpPr>
          <p:cNvPr id="2125205570" name="Textfeld 3"/>
          <p:cNvSpPr txBox="1">
            <a:spLocks noChangeShapeType="1" noGrp="1"/>
          </p:cNvSpPr>
          <p:nvPr/>
        </p:nvSpPr>
        <p:spPr bwMode="auto">
          <a:xfrm>
            <a:off x="107949" y="188912"/>
            <a:ext cx="8785225" cy="5222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800">
                <a:solidFill>
                  <a:srgbClr val="EC6A27"/>
                </a:solidFill>
                <a:latin typeface="Calibri"/>
              </a:rPr>
              <a:t>HTML-Code mit weiteren Ergänzungen</a:t>
            </a:r>
            <a:endParaRPr/>
          </a:p>
        </p:txBody>
      </p:sp>
      <p:sp>
        <p:nvSpPr>
          <p:cNvPr id="88311380" name="Textfeld 4"/>
          <p:cNvSpPr txBox="1">
            <a:spLocks noChangeShapeType="1" noGrp="1"/>
          </p:cNvSpPr>
          <p:nvPr/>
        </p:nvSpPr>
        <p:spPr bwMode="auto">
          <a:xfrm>
            <a:off x="53974" y="5353050"/>
            <a:ext cx="8940800" cy="10160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000">
                <a:latin typeface="Calibri"/>
              </a:rPr>
              <a:t>Zeile   6: Einbinden der Formatvorlage Formatvorlage </a:t>
            </a:r>
            <a:r>
              <a:rPr lang="de-DE" sz="2000">
                <a:latin typeface="Courier"/>
              </a:rPr>
              <a:t>vallorastyles.css</a:t>
            </a:r>
            <a:r>
              <a:rPr lang="de-DE" sz="2000">
                <a:latin typeface="Calibri"/>
              </a:rPr>
              <a:t>.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000">
                <a:latin typeface="Calibri"/>
              </a:rPr>
              <a:t>Zeile 11: Link zur Datei </a:t>
            </a:r>
            <a:r>
              <a:rPr lang="de-DE" sz="2000">
                <a:latin typeface="Courier"/>
              </a:rPr>
              <a:t>Wegweiser.html</a:t>
            </a:r>
            <a:r>
              <a:rPr lang="de-DE" sz="2000">
                <a:latin typeface="Calibri"/>
              </a:rPr>
              <a:t>.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000"/>
              <a:t>Zeile 12: </a:t>
            </a:r>
            <a:r>
              <a:rPr lang="de-DE" sz="2000">
                <a:latin typeface="Calibri"/>
              </a:rPr>
              <a:t>Das Bild in </a:t>
            </a:r>
            <a:r>
              <a:rPr lang="de-DE" sz="2000">
                <a:latin typeface="Courier"/>
              </a:rPr>
              <a:t>hotel.jpg</a:t>
            </a:r>
            <a:r>
              <a:rPr lang="de-DE" sz="2000">
                <a:latin typeface="Calibri"/>
              </a:rPr>
              <a:t> wird eingebunden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5050876" name="Textfeld 1"/>
          <p:cNvSpPr txBox="1">
            <a:spLocks noChangeShapeType="1" noGrp="1"/>
          </p:cNvSpPr>
          <p:nvPr/>
        </p:nvSpPr>
        <p:spPr bwMode="auto">
          <a:xfrm>
            <a:off x="179387" y="188912"/>
            <a:ext cx="8713787" cy="16303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2800">
                <a:solidFill>
                  <a:srgbClr val="EC6A27"/>
                </a:solidFill>
                <a:latin typeface="Calibri"/>
              </a:rPr>
              <a:t>3.3 Elemente des Html-Quellcodes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sz="1800"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solidFill>
                  <a:srgbClr val="000000"/>
                </a:solidFill>
                <a:latin typeface="Calibri"/>
              </a:rPr>
              <a:t>Die meisten </a:t>
            </a:r>
            <a:r>
              <a:rPr lang="de-DE" sz="1800" b="1" i="0" u="none">
                <a:solidFill>
                  <a:srgbClr val="000000"/>
                </a:solidFill>
                <a:latin typeface="Calibri,Bold"/>
              </a:rPr>
              <a:t>Elemente bestehen aus einem Starttag, einem Endtag und Inhalt </a:t>
            </a:r>
            <a:r>
              <a:rPr lang="de-DE" sz="1800">
                <a:solidFill>
                  <a:srgbClr val="000000"/>
                </a:solidFill>
                <a:latin typeface="Calibri"/>
              </a:rPr>
              <a:t>(in der Regel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solidFill>
                  <a:srgbClr val="000000"/>
                </a:solidFill>
                <a:latin typeface="Calibri"/>
              </a:rPr>
              <a:t>Text). Das Starttag wiederum besteht aus dem </a:t>
            </a:r>
            <a:r>
              <a:rPr lang="de-DE" sz="1800" b="1" i="0" u="none">
                <a:solidFill>
                  <a:srgbClr val="000000"/>
                </a:solidFill>
                <a:latin typeface="Calibri,Bold"/>
              </a:rPr>
              <a:t>Namen des Elements </a:t>
            </a:r>
            <a:r>
              <a:rPr lang="de-DE" sz="1800">
                <a:solidFill>
                  <a:srgbClr val="000000"/>
                </a:solidFill>
                <a:latin typeface="Calibri"/>
              </a:rPr>
              <a:t>in spitzen Klammer und das Endtag zusätzlich aus einem </a:t>
            </a:r>
            <a:r>
              <a:rPr lang="de-DE" sz="1800" b="1" i="0" u="none">
                <a:solidFill>
                  <a:srgbClr val="000000"/>
                </a:solidFill>
                <a:latin typeface="Calibri,Bold"/>
              </a:rPr>
              <a:t>vorangestellten Schrägstrich </a:t>
            </a:r>
            <a:r>
              <a:rPr lang="de-DE" sz="1800">
                <a:solidFill>
                  <a:srgbClr val="000000"/>
                </a:solidFill>
                <a:latin typeface="Calibri"/>
              </a:rPr>
              <a:t>"</a:t>
            </a:r>
            <a:r>
              <a:rPr lang="de-DE" sz="1800" b="1" i="0" u="none">
                <a:solidFill>
                  <a:srgbClr val="000000"/>
                </a:solidFill>
                <a:latin typeface="Calibri,Bold"/>
              </a:rPr>
              <a:t>/</a:t>
            </a:r>
            <a:r>
              <a:rPr lang="de-DE" sz="1800">
                <a:solidFill>
                  <a:srgbClr val="000000"/>
                </a:solidFill>
                <a:latin typeface="Calibri"/>
              </a:rPr>
              <a:t>".</a:t>
            </a:r>
            <a:endParaRPr/>
          </a:p>
        </p:txBody>
      </p:sp>
      <p:pic>
        <p:nvPicPr>
          <p:cNvPr id="384473786" name="Grafik 3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>
            <a:off x="341311" y="1916112"/>
            <a:ext cx="8388350" cy="2941637"/>
          </a:xfrm>
          <a:prstGeom prst="rect">
            <a:avLst/>
          </a:prstGeom>
          <a:noFill/>
        </p:spPr>
      </p:pic>
      <p:sp>
        <p:nvSpPr>
          <p:cNvPr id="1205838150" name="Textfeld 4"/>
          <p:cNvSpPr txBox="1">
            <a:spLocks noChangeShapeType="1" noGrp="1"/>
          </p:cNvSpPr>
          <p:nvPr/>
        </p:nvSpPr>
        <p:spPr bwMode="auto">
          <a:xfrm>
            <a:off x="179387" y="4986337"/>
            <a:ext cx="8713787" cy="17557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Times New Roman"/>
                <a:ea typeface="Times New Roman"/>
              </a:defRPr>
            </a:lvl1pPr>
            <a:lvl2pPr marL="742950" indent="4572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Times New Roman"/>
                <a:ea typeface="Times New Roman"/>
              </a:defRPr>
            </a:lvl2pPr>
            <a:lvl3pPr marL="1143000" indent="9144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Times New Roman"/>
                <a:ea typeface="Times New Roman"/>
              </a:defRPr>
            </a:lvl3pPr>
            <a:lvl4pPr marL="1600200" indent="13716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4pPr>
            <a:lvl5pPr marL="2057400" indent="182880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Times New Roman"/>
                <a:ea typeface="Times New Roman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solidFill>
                  <a:srgbClr val="EC6A27"/>
                </a:solidFill>
                <a:latin typeface="Calibri"/>
              </a:rPr>
              <a:t>Leere Elemente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solidFill>
                  <a:srgbClr val="000000"/>
                </a:solidFill>
                <a:latin typeface="Calibri"/>
              </a:rPr>
              <a:t>Einige Elemente haben keine Inhalte. Diese nennt man </a:t>
            </a:r>
            <a:r>
              <a:rPr lang="de-DE" sz="1800" b="1" i="0" u="none">
                <a:solidFill>
                  <a:srgbClr val="000000"/>
                </a:solidFill>
                <a:latin typeface="Calibri,Bold"/>
              </a:rPr>
              <a:t>leere Elemente</a:t>
            </a:r>
            <a:r>
              <a:rPr lang="de-DE" sz="1800">
                <a:solidFill>
                  <a:srgbClr val="000000"/>
                </a:solidFill>
                <a:latin typeface="Calibri"/>
              </a:rPr>
              <a:t>. Um ein Zeilenende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solidFill>
                  <a:srgbClr val="000000"/>
                </a:solidFill>
                <a:latin typeface="Calibri"/>
              </a:rPr>
              <a:t>anzuzeigen, nutzen Sie beispielsweise das leere Element </a:t>
            </a:r>
            <a:r>
              <a:rPr lang="de-DE" sz="1800">
                <a:solidFill>
                  <a:srgbClr val="000000"/>
                </a:solidFill>
                <a:latin typeface="Courier"/>
              </a:rPr>
              <a:t>br </a:t>
            </a:r>
            <a:r>
              <a:rPr lang="de-DE" sz="1800">
                <a:solidFill>
                  <a:srgbClr val="000000"/>
                </a:solidFill>
                <a:latin typeface="Calibri"/>
              </a:rPr>
              <a:t>(für engl. break).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solidFill>
                  <a:srgbClr val="000000"/>
                </a:solidFill>
                <a:latin typeface="Calibri"/>
              </a:rPr>
              <a:t>Leere Elemente können Sie innerhalb des Starttags mit einem abschließenden Schrägstrich "/„ schreiben ( </a:t>
            </a:r>
            <a:r>
              <a:rPr lang="de-DE" sz="1800">
                <a:solidFill>
                  <a:srgbClr val="000000"/>
                </a:solidFill>
                <a:latin typeface="Courier"/>
              </a:rPr>
              <a:t>&lt;</a:t>
            </a:r>
            <a:r>
              <a:rPr lang="de-DE" sz="1800" b="1" i="0" u="none">
                <a:solidFill>
                  <a:srgbClr val="000000"/>
                </a:solidFill>
                <a:latin typeface="Courier-Bold"/>
              </a:rPr>
              <a:t>br </a:t>
            </a:r>
            <a:r>
              <a:rPr lang="de-DE" sz="1800">
                <a:solidFill>
                  <a:srgbClr val="000000"/>
                </a:solidFill>
                <a:latin typeface="Courier"/>
              </a:rPr>
              <a:t>/&gt;)</a:t>
            </a:r>
            <a:r>
              <a:rPr lang="de-DE" sz="18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de-DE" sz="1800">
                <a:solidFill>
                  <a:srgbClr val="000000"/>
                </a:solidFill>
                <a:latin typeface="Calibri"/>
              </a:rPr>
              <a:t>Das ist nicht nötig, wird aber von manchen Entwicklern als guter Stil angesehen.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4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83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838150" grpId="0" uiExpand="1" build="whole" animBg="0" autoUpdateAnimBg="0" rev="0" advAuto="0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tandard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Arial"/>
        <a:cs typeface="Arial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Standarddesign 1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Default">
  <a:themeElements>
    <a:clrScheme name="Defaul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563C1"/>
      </a:hlink>
      <a:folHlink>
        <a:srgbClr val="954F72"/>
      </a:folHlink>
    </a:clrScheme>
    <a:fontScheme name="default">
      <a:majorFont>
        <a:latin typeface="Times New Roman"/>
        <a:ea typeface="Arial"/>
        <a:cs typeface="Arial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mit PSPad</dc:title>
  <dc:creator>Thomas</dc:creator>
  <cp:lastModifiedBy/>
  <cp:revision>51</cp:revision>
  <dcterms:created xsi:type="dcterms:W3CDTF">2011-03-17T16:13:00Z</dcterms:created>
  <dcterms:modified xsi:type="dcterms:W3CDTF">2025-09-30T15:08:40Z</dcterms:modified>
</cp:coreProperties>
</file>