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9" autoAdjust="0"/>
    <p:restoredTop sz="86392" autoAdjust="0"/>
  </p:normalViewPr>
  <p:slideViewPr>
    <p:cSldViewPr snapToGrid="0">
      <p:cViewPr varScale="1">
        <p:scale>
          <a:sx n="62" d="100"/>
          <a:sy n="62" d="100"/>
        </p:scale>
        <p:origin x="78" y="612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A3C69-725A-BEE7-D300-FCAFC279C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1FD85C-4A2B-D97D-46AE-2BC20199F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F03B76-DCEF-6D40-CE4F-394B83BB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0A90-D732-4270-8941-EC534E88F076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1519E-B4A3-5769-381B-7349ECFE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C4CAC2-3051-1192-04CE-995A9D4D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90B-8FF5-40D4-AF59-67E84B2B9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61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4A396-C32C-FB89-7208-1D4D8362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733167-71A3-734D-7FE4-0D97CC6FE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70209-F30C-99C7-6AA1-E367B4FA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0A90-D732-4270-8941-EC534E88F076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D8D9F-2271-E8C9-7886-DA1AB3EC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15A2E-7DD6-004B-B88E-502AA657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90B-8FF5-40D4-AF59-67E84B2B9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58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7AD737-98A3-3E9A-D97A-A0BDEF61A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EFB04F-FD88-7E0B-84B2-98ED787F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06533C-3CDF-E42F-132B-52A282B5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0A90-D732-4270-8941-EC534E88F076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AEDC46-283B-2E31-F62B-C10C3AD0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BCDEB-A1E4-D16A-9B88-E20EAAD7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90B-8FF5-40D4-AF59-67E84B2B9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06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FFEEB-B56B-A9E6-9CCD-7658C286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9BDD1F-4FF5-1D54-949F-1EB25CF4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9F5B53-578C-76E8-3143-F388311C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0A90-D732-4270-8941-EC534E88F076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776FD-7192-FFCE-5AF6-4566B9B0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6B313F-22D4-D434-7CF6-956EFCD4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90B-8FF5-40D4-AF59-67E84B2B9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57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A4089-F9E5-B994-EEF9-F0C7796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B2A3FB-7FE1-68D9-888B-B934E85D4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6057A-18AC-BF72-978C-7ADC7124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0A90-D732-4270-8941-EC534E88F076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8C848F-78C5-D9B0-E40E-9A192707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1B86AB-3D61-C593-F41C-50EF4FEE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90B-8FF5-40D4-AF59-67E84B2B9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77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BC1A1-5B28-920C-D49C-06806B55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ED9BB8-D670-192F-2C60-23AAFB0BC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766FD3-D0D1-9093-E8C6-7DEE8CB71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DC3B27-AF09-B731-7002-182C1783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0A90-D732-4270-8941-EC534E88F076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8AB319-07DC-E2CA-FEE9-64A6057C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1DC229-0AC9-2752-A2F1-41A24FDB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90B-8FF5-40D4-AF59-67E84B2B9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4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59EEF-29AD-5648-F64B-7D2B8371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CD514A-8371-13FF-3077-8A726D707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C5378D-8250-8AEC-39FB-6BB05849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39B6AD-2FDC-A2C0-DDEF-4CC5935A2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D56B1C-EBC3-80A2-FDBF-9D1346FD5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682592-6C07-E06F-59F4-F97ACC03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0A90-D732-4270-8941-EC534E88F076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3F7D0C-1E40-BB6C-9180-3FB351E4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7F4EBA-7A30-19D2-D3B6-57B2110F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90B-8FF5-40D4-AF59-67E84B2B9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44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4B80A-D45E-93A5-7D4B-2B3BF100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599CC8-8D24-EE10-7843-D3DE2886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0A90-D732-4270-8941-EC534E88F076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A2D55D-9856-ACD4-3AF8-39581049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D23545-8AA9-188A-F158-88240FBA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90B-8FF5-40D4-AF59-67E84B2B9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48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33E294-6D2F-B2DA-CBD9-DCAE5DA9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0A90-D732-4270-8941-EC534E88F076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F606C4-F869-EE22-9ECE-7A59E77E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B9D169-5146-FFD6-F836-CF7F549E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90B-8FF5-40D4-AF59-67E84B2B9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33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02F4E-D189-323B-934A-97CF0320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583AC-EBD0-4A92-F350-BDD9E0029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C5089-A3DC-3F13-276F-335EF4953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59C12B-0B72-DFB4-6F07-BDA5A9CA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0A90-D732-4270-8941-EC534E88F076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11A8CE-7C5E-B2A4-6E2C-02FDB133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24FFB9-D3A4-5CA0-C62C-20FBC076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90B-8FF5-40D4-AF59-67E84B2B9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41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24ACD-5777-E642-99D2-896CF1AA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85F4ED-148F-1DEC-FF61-781CAD590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A685A7-6301-3A9A-FDFE-6751C7987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22C1D6-F74C-C7E2-B0CC-61A235DF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0A90-D732-4270-8941-EC534E88F076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87621C-56B4-C7D8-F0F6-5702EAFC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080432-3191-2DE8-3188-4A55C40C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90B-8FF5-40D4-AF59-67E84B2B9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1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9AF738-D046-0315-72A3-E6C313BF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7712A-2751-C519-F84C-C4A7C59E6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811FBF-3996-361A-93A7-015B96BA1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0A90-D732-4270-8941-EC534E88F076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999442-F887-BEDC-C891-3BA5ECBCB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C979DE-3759-2605-E7F5-17322C0BE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F90B-8FF5-40D4-AF59-67E84B2B91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71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4752012C-BA75-3A2A-1BC6-D4ED149A1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76200"/>
            <a:ext cx="9031793" cy="71096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576263" indent="-5762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b="1" dirty="0">
                <a:latin typeface="Calibri" panose="020F0502020204030204" pitchFamily="34" charset="0"/>
              </a:rPr>
              <a:t>Übungen</a:t>
            </a:r>
          </a:p>
          <a:p>
            <a:pPr marL="271463" indent="-271463">
              <a:buFontTx/>
              <a:buNone/>
              <a:defRPr/>
            </a:pPr>
            <a:r>
              <a:rPr lang="de-DE" sz="2000" dirty="0">
                <a:solidFill>
                  <a:srgbClr val="EC6A27"/>
                </a:solidFill>
                <a:latin typeface="Calibri" panose="020F0502020204030204" pitchFamily="34" charset="0"/>
              </a:rPr>
              <a:t>1.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Öffnen Sie die Webseite 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index.html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im Übungsordner Uebung07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und fügen Sie zu den schon vorhandenen Hyperlinks 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Wegbeschreibung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und 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Über uns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den Hyperlink zu der neuen Seite 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speisekarte.html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ein.</a:t>
            </a:r>
          </a:p>
          <a:p>
            <a:pPr marL="271463" indent="-271463">
              <a:buFontTx/>
              <a:buNone/>
              <a:defRPr/>
            </a:pPr>
            <a:r>
              <a:rPr lang="de-DE" sz="2000" dirty="0">
                <a:solidFill>
                  <a:srgbClr val="EC6A27"/>
                </a:solidFill>
                <a:latin typeface="Calibri" panose="020F0502020204030204" pitchFamily="34" charset="0"/>
              </a:rPr>
              <a:t>2.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Fügen Sie unter dem Adressblock am Ende der Seite 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index.html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die Grafik 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brief.gif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ein und versehen Sie diese mit einem E-Mail-Hyperlink 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(info@hotelvallora.com)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271463" indent="-271463">
              <a:buFontTx/>
              <a:buNone/>
              <a:defRPr/>
            </a:pPr>
            <a:r>
              <a:rPr lang="de-DE" sz="2000" dirty="0">
                <a:solidFill>
                  <a:srgbClr val="EC6A27"/>
                </a:solidFill>
                <a:latin typeface="Calibri" panose="020F0502020204030204" pitchFamily="34" charset="0"/>
              </a:rPr>
              <a:t>3.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Öffnen Sie die Webseite </a:t>
            </a:r>
            <a:r>
              <a:rPr lang="de-DE" sz="2000" i="1" dirty="0" err="1">
                <a:solidFill>
                  <a:srgbClr val="000000"/>
                </a:solidFill>
                <a:latin typeface="Calibri,Italic"/>
              </a:rPr>
              <a:t>restaurant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/speisekarte.html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und fügen Sie am Ende der Seite mithilfe der Grafik 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oben.jpg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einen internen Hyperlink auf den Anfang der Webseite ein.</a:t>
            </a:r>
          </a:p>
          <a:p>
            <a:pPr marL="271463" indent="-271463">
              <a:buFontTx/>
              <a:buNone/>
              <a:defRPr/>
            </a:pPr>
            <a:r>
              <a:rPr lang="de-DE" sz="2000" dirty="0">
                <a:solidFill>
                  <a:srgbClr val="EC6A27"/>
                </a:solidFill>
                <a:latin typeface="Calibri" panose="020F0502020204030204" pitchFamily="34" charset="0"/>
              </a:rPr>
              <a:t>4.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Speichern Sie die Seite 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speisekarte.html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und öffnen Sie sie im Browser. Verkleinern Sie das Browserfenster und scrollen Sie nach unten, um den Anker-Hyperlink zu testen.</a:t>
            </a:r>
          </a:p>
          <a:p>
            <a:pPr marL="271463" indent="-271463">
              <a:buFontTx/>
              <a:buNone/>
              <a:defRPr/>
            </a:pPr>
            <a:r>
              <a:rPr lang="de-DE" sz="2000" dirty="0">
                <a:solidFill>
                  <a:srgbClr val="EC6A27"/>
                </a:solidFill>
                <a:latin typeface="Calibri" panose="020F0502020204030204" pitchFamily="34" charset="0"/>
              </a:rPr>
              <a:t>5.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Ergänzen Sie auch die Webseiten </a:t>
            </a:r>
            <a:r>
              <a:rPr lang="de-DE" sz="2000" i="1" dirty="0" err="1">
                <a:solidFill>
                  <a:srgbClr val="000000"/>
                </a:solidFill>
                <a:latin typeface="Calibri,Italic"/>
              </a:rPr>
              <a:t>info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/wegweiser.html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de-DE" sz="2000" i="1" dirty="0" err="1">
                <a:solidFill>
                  <a:srgbClr val="000000"/>
                </a:solidFill>
                <a:latin typeface="Calibri,Italic"/>
              </a:rPr>
              <a:t>info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/ueberuns.html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sowie </a:t>
            </a:r>
            <a:r>
              <a:rPr lang="de-DE" sz="2000" i="1" dirty="0" err="1">
                <a:solidFill>
                  <a:srgbClr val="000000"/>
                </a:solidFill>
                <a:latin typeface="Calibri,Italic"/>
              </a:rPr>
              <a:t>speisekarte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. </a:t>
            </a:r>
            <a:r>
              <a:rPr lang="de-DE" sz="2000" i="1" dirty="0" err="1">
                <a:solidFill>
                  <a:srgbClr val="000000"/>
                </a:solidFill>
                <a:latin typeface="Calibri,Italic"/>
              </a:rPr>
              <a:t>html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um die fehlenden Hyperlinks zu den anderen Seiten (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wegweiser.html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speisekarte.html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und 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ueberuns.html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).</a:t>
            </a:r>
          </a:p>
          <a:p>
            <a:pPr marL="271463" indent="-271463">
              <a:buFontTx/>
              <a:buNone/>
              <a:defRPr/>
            </a:pPr>
            <a:r>
              <a:rPr lang="de-DE" sz="2000" dirty="0">
                <a:solidFill>
                  <a:srgbClr val="EC6A27"/>
                </a:solidFill>
                <a:latin typeface="Calibri" panose="020F0502020204030204" pitchFamily="34" charset="0"/>
              </a:rPr>
              <a:t>6.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Öffnen Sie die Webseite 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wegweiser.html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und erstellen Sie einen Hyperlink zu einem externen Webauftritt, beispielsweise zu einem Routenplaner. Der externe Webauftritt soll dabei in einem neuen Fenster geöffnet werden.</a:t>
            </a:r>
          </a:p>
          <a:p>
            <a:pPr marL="271463" indent="-271463">
              <a:buNone/>
              <a:defRPr/>
            </a:pP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	Öffnen Sie den Routenplaner so, dass die Position des Hotels angezeigt wird. </a:t>
            </a:r>
            <a:r>
              <a:rPr lang="de-DE" sz="2000">
                <a:solidFill>
                  <a:srgbClr val="000000"/>
                </a:solidFill>
                <a:latin typeface="Calibri" panose="020F0502020204030204" pitchFamily="34" charset="0"/>
              </a:rPr>
              <a:t>Koordinaten: 54.188326,7.884761 </a:t>
            </a:r>
          </a:p>
          <a:p>
            <a:pPr marL="271463" indent="-271463">
              <a:buFontTx/>
              <a:buNone/>
              <a:defRPr/>
            </a:pPr>
            <a:endParaRPr lang="de-DE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19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5FC165FF-4D7D-900E-4158-F0E07E044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76200"/>
            <a:ext cx="9031793" cy="14465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576263" indent="-5762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b="1" dirty="0">
                <a:latin typeface="Calibri" panose="020F0502020204030204" pitchFamily="34" charset="0"/>
              </a:rPr>
              <a:t>Übungen</a:t>
            </a:r>
          </a:p>
          <a:p>
            <a:pPr marL="271463" indent="-271463">
              <a:buFontTx/>
              <a:buNone/>
              <a:defRPr/>
            </a:pPr>
            <a:r>
              <a:rPr lang="de-DE" sz="2000" dirty="0">
                <a:solidFill>
                  <a:srgbClr val="EC6A27"/>
                </a:solidFill>
                <a:latin typeface="Calibri" panose="020F0502020204030204" pitchFamily="34" charset="0"/>
              </a:rPr>
              <a:t>1.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Öffnen Sie die Webseite 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index.html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im Übungsordner Uebung07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und fügen Sie zu den schon vorhandenen Hyperlinks 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Wegbeschreibung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und 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Über uns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den Hyperlink zu der neuen Seite 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speisekarte.html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ein.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EE3DA8-2F17-D622-EA37-1DD24FD6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4" y="1779238"/>
            <a:ext cx="11310760" cy="134579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3523DDC-984E-5AE1-16B8-5E6B1F9F4A1C}"/>
              </a:ext>
            </a:extLst>
          </p:cNvPr>
          <p:cNvGrpSpPr/>
          <p:nvPr/>
        </p:nvGrpSpPr>
        <p:grpSpPr>
          <a:xfrm>
            <a:off x="180787" y="3638585"/>
            <a:ext cx="11543044" cy="2199507"/>
            <a:chOff x="303963" y="202049"/>
            <a:chExt cx="11543044" cy="2199507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BC5A28-44E0-597E-116A-136BEC901990}"/>
                </a:ext>
              </a:extLst>
            </p:cNvPr>
            <p:cNvSpPr txBox="1"/>
            <p:nvPr/>
          </p:nvSpPr>
          <p:spPr>
            <a:xfrm>
              <a:off x="303963" y="202049"/>
              <a:ext cx="1154304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FontTx/>
                <a:buNone/>
                <a:defRPr/>
              </a:pPr>
              <a:r>
                <a:rPr lang="de-DE" sz="2000" b="1" dirty="0">
                  <a:latin typeface="Calibri" panose="020F0502020204030204" pitchFamily="34" charset="0"/>
                </a:rPr>
                <a:t>Übungen</a:t>
              </a:r>
            </a:p>
            <a:p>
              <a:pPr marL="271463" indent="-271463">
                <a:buFontTx/>
                <a:buNone/>
                <a:defRPr/>
              </a:pPr>
              <a:r>
                <a:rPr lang="de-DE" sz="1800" dirty="0">
                  <a:solidFill>
                    <a:srgbClr val="EC6A27"/>
                  </a:solidFill>
                  <a:latin typeface="Calibri" panose="020F0502020204030204" pitchFamily="34" charset="0"/>
                </a:rPr>
                <a:t>2. </a:t>
              </a:r>
              <a:r>
                <a:rPr lang="de-DE" sz="1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Fügen Sie unter dem Adressblock am Ende der Seite </a:t>
              </a:r>
              <a:r>
                <a:rPr lang="de-DE" sz="1800" i="1" dirty="0">
                  <a:solidFill>
                    <a:srgbClr val="000000"/>
                  </a:solidFill>
                  <a:latin typeface="Calibri,Italic"/>
                </a:rPr>
                <a:t>index.html </a:t>
              </a:r>
              <a:r>
                <a:rPr lang="de-DE" sz="1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die Grafik </a:t>
              </a:r>
              <a:r>
                <a:rPr lang="de-DE" sz="1800" i="1" dirty="0">
                  <a:solidFill>
                    <a:srgbClr val="000000"/>
                  </a:solidFill>
                  <a:latin typeface="Calibri,Italic"/>
                </a:rPr>
                <a:t>brief.gif </a:t>
              </a:r>
              <a:r>
                <a:rPr lang="de-DE" sz="1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ein und versehen Sie diese mit einem E-Mail-Hyperlink </a:t>
              </a:r>
              <a:r>
                <a:rPr lang="de-DE" sz="1800" i="1" dirty="0">
                  <a:solidFill>
                    <a:srgbClr val="000000"/>
                  </a:solidFill>
                  <a:latin typeface="Calibri,Italic"/>
                </a:rPr>
                <a:t>(info@hotelvallora.com)</a:t>
              </a:r>
              <a:r>
                <a:rPr lang="de-DE" sz="1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.</a:t>
              </a:r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05B36A94-EBC1-A33D-DD3C-F09209356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860" y="1354644"/>
              <a:ext cx="10678502" cy="1046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100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C1BDC39-9966-E229-E8FD-D5848AB75227}"/>
              </a:ext>
            </a:extLst>
          </p:cNvPr>
          <p:cNvGrpSpPr/>
          <p:nvPr/>
        </p:nvGrpSpPr>
        <p:grpSpPr>
          <a:xfrm>
            <a:off x="303963" y="202049"/>
            <a:ext cx="11543044" cy="2199507"/>
            <a:chOff x="303963" y="202049"/>
            <a:chExt cx="11543044" cy="2199507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FC2D89ED-6D74-F218-469F-08C394BBB5F0}"/>
                </a:ext>
              </a:extLst>
            </p:cNvPr>
            <p:cNvSpPr txBox="1"/>
            <p:nvPr/>
          </p:nvSpPr>
          <p:spPr>
            <a:xfrm>
              <a:off x="303963" y="202049"/>
              <a:ext cx="1154304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FontTx/>
                <a:buNone/>
                <a:defRPr/>
              </a:pPr>
              <a:r>
                <a:rPr lang="de-DE" sz="2000" b="1" dirty="0">
                  <a:latin typeface="Calibri" panose="020F0502020204030204" pitchFamily="34" charset="0"/>
                </a:rPr>
                <a:t>Übungen</a:t>
              </a:r>
            </a:p>
            <a:p>
              <a:pPr marL="271463" indent="-271463">
                <a:buFontTx/>
                <a:buNone/>
                <a:defRPr/>
              </a:pPr>
              <a:r>
                <a:rPr lang="de-DE" sz="1800" dirty="0">
                  <a:solidFill>
                    <a:srgbClr val="EC6A27"/>
                  </a:solidFill>
                  <a:latin typeface="Calibri" panose="020F0502020204030204" pitchFamily="34" charset="0"/>
                </a:rPr>
                <a:t>2. </a:t>
              </a:r>
              <a:r>
                <a:rPr lang="de-DE" sz="1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Fügen Sie unter dem Adressblock am Ende der Seite </a:t>
              </a:r>
              <a:r>
                <a:rPr lang="de-DE" sz="1800" i="1" dirty="0">
                  <a:solidFill>
                    <a:srgbClr val="000000"/>
                  </a:solidFill>
                  <a:latin typeface="Calibri,Italic"/>
                </a:rPr>
                <a:t>index.html </a:t>
              </a:r>
              <a:r>
                <a:rPr lang="de-DE" sz="1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die Grafik </a:t>
              </a:r>
              <a:r>
                <a:rPr lang="de-DE" sz="1800" i="1" dirty="0">
                  <a:solidFill>
                    <a:srgbClr val="000000"/>
                  </a:solidFill>
                  <a:latin typeface="Calibri,Italic"/>
                </a:rPr>
                <a:t>brief.gif </a:t>
              </a:r>
              <a:r>
                <a:rPr lang="de-DE" sz="1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ein und versehen Sie diese mit einem E-Mail-Hyperlink </a:t>
              </a:r>
              <a:r>
                <a:rPr lang="de-DE" sz="1800" i="1" dirty="0">
                  <a:solidFill>
                    <a:srgbClr val="000000"/>
                  </a:solidFill>
                  <a:latin typeface="Calibri,Italic"/>
                </a:rPr>
                <a:t>(info@hotelvallora.com)</a:t>
              </a:r>
              <a:r>
                <a:rPr lang="de-DE" sz="1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.</a:t>
              </a:r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0E62BE71-CE73-04C1-24AC-F83D01C1D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860" y="1354644"/>
              <a:ext cx="10678502" cy="1046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155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AF8A2807-14A3-EAA8-F48A-EF7C2A100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76200"/>
            <a:ext cx="11722275" cy="13357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576263" indent="-5762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800" b="1" dirty="0">
                <a:latin typeface="Calibri" panose="020F0502020204030204" pitchFamily="34" charset="0"/>
              </a:rPr>
              <a:t>Übungen</a:t>
            </a:r>
          </a:p>
          <a:p>
            <a:pPr marL="271463" indent="-271463">
              <a:buFontTx/>
              <a:buNone/>
              <a:defRPr/>
            </a:pPr>
            <a:r>
              <a:rPr lang="de-DE" sz="2400" dirty="0">
                <a:solidFill>
                  <a:srgbClr val="EC6A27"/>
                </a:solidFill>
                <a:latin typeface="Calibri" panose="020F0502020204030204" pitchFamily="34" charset="0"/>
              </a:rPr>
              <a:t>3. 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</a:rPr>
              <a:t>Öffnen Sie die Webseite </a:t>
            </a:r>
            <a:r>
              <a:rPr lang="de-DE" sz="2400" i="1" dirty="0" err="1">
                <a:solidFill>
                  <a:srgbClr val="000000"/>
                </a:solidFill>
                <a:latin typeface="Calibri,Italic"/>
              </a:rPr>
              <a:t>restaurant</a:t>
            </a:r>
            <a:r>
              <a:rPr lang="de-DE" sz="2400" i="1" dirty="0">
                <a:solidFill>
                  <a:srgbClr val="000000"/>
                </a:solidFill>
                <a:latin typeface="Calibri,Italic"/>
              </a:rPr>
              <a:t>/speisekarte.html 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</a:rPr>
              <a:t>und fügen Sie am Ende der Seite mithilfe der Grafik </a:t>
            </a:r>
            <a:r>
              <a:rPr lang="de-DE" sz="2400" i="1" dirty="0">
                <a:solidFill>
                  <a:srgbClr val="000000"/>
                </a:solidFill>
                <a:latin typeface="Calibri,Italic"/>
              </a:rPr>
              <a:t>oben.jpg 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</a:rPr>
              <a:t>einen internen Hyperlink auf den Anfang der Webseite ein.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5EC85FB-F7CF-554F-1513-C868A8E0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07" y="1712667"/>
            <a:ext cx="11181893" cy="36330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527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CDCF30C2-8736-DF10-C414-76232E5BE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76200"/>
            <a:ext cx="9031793" cy="14465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576263" indent="-5762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b="1" dirty="0">
                <a:latin typeface="Calibri" panose="020F0502020204030204" pitchFamily="34" charset="0"/>
              </a:rPr>
              <a:t>Übungen</a:t>
            </a:r>
          </a:p>
          <a:p>
            <a:pPr marL="271463" indent="-271463">
              <a:buFontTx/>
              <a:buNone/>
              <a:defRPr/>
            </a:pPr>
            <a:r>
              <a:rPr lang="de-DE" sz="2000" dirty="0">
                <a:solidFill>
                  <a:srgbClr val="EC6A27"/>
                </a:solidFill>
                <a:latin typeface="Calibri" panose="020F0502020204030204" pitchFamily="34" charset="0"/>
              </a:rPr>
              <a:t>5.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Ergänzen Sie auch die Webseiten </a:t>
            </a:r>
            <a:r>
              <a:rPr lang="de-DE" sz="2000" i="1" dirty="0" err="1">
                <a:solidFill>
                  <a:srgbClr val="000000"/>
                </a:solidFill>
                <a:latin typeface="Calibri,Italic"/>
              </a:rPr>
              <a:t>info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/wegweiser.html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de-DE" sz="2000" i="1" dirty="0" err="1">
                <a:solidFill>
                  <a:srgbClr val="000000"/>
                </a:solidFill>
                <a:latin typeface="Calibri,Italic"/>
              </a:rPr>
              <a:t>info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/ueberuns.html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sowie </a:t>
            </a:r>
            <a:r>
              <a:rPr lang="de-DE" sz="2000" i="1" dirty="0" err="1">
                <a:solidFill>
                  <a:srgbClr val="000000"/>
                </a:solidFill>
                <a:latin typeface="Calibri,Italic"/>
              </a:rPr>
              <a:t>speisekarte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. </a:t>
            </a:r>
            <a:r>
              <a:rPr lang="de-DE" sz="2000" i="1" dirty="0" err="1">
                <a:solidFill>
                  <a:srgbClr val="000000"/>
                </a:solidFill>
                <a:latin typeface="Calibri,Italic"/>
              </a:rPr>
              <a:t>html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um die fehlenden Hyperlinks zu den anderen Seiten (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wegweiser.html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speisekarte.html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und 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ueberuns.html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).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3E5A044-A52F-F370-AA69-EC8CD236A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07" y="2183893"/>
            <a:ext cx="11160841" cy="7640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2ECD7AA-6738-AF06-C215-B93ADC564379}"/>
              </a:ext>
            </a:extLst>
          </p:cNvPr>
          <p:cNvSpPr txBox="1"/>
          <p:nvPr/>
        </p:nvSpPr>
        <p:spPr>
          <a:xfrm>
            <a:off x="424907" y="1808703"/>
            <a:ext cx="2881001" cy="375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wegweiser.html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0FF8C4E-1EDC-EF1A-9B3E-D31F19607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63" y="3791107"/>
            <a:ext cx="11160841" cy="826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026D0E2-9206-5894-C337-F361B8019D07}"/>
              </a:ext>
            </a:extLst>
          </p:cNvPr>
          <p:cNvSpPr txBox="1"/>
          <p:nvPr/>
        </p:nvSpPr>
        <p:spPr>
          <a:xfrm>
            <a:off x="316049" y="3415916"/>
            <a:ext cx="2881001" cy="375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ueberuns.html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F854A5D-1378-FDC1-0787-8BC161DB9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07" y="5468673"/>
            <a:ext cx="11060359" cy="8782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F842E41-CECB-9213-17E9-F99153E6B842}"/>
              </a:ext>
            </a:extLst>
          </p:cNvPr>
          <p:cNvSpPr txBox="1"/>
          <p:nvPr/>
        </p:nvSpPr>
        <p:spPr>
          <a:xfrm>
            <a:off x="316048" y="5064474"/>
            <a:ext cx="2881001" cy="375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speisekarte.html</a:t>
            </a:r>
          </a:p>
        </p:txBody>
      </p:sp>
    </p:spTree>
    <p:extLst>
      <p:ext uri="{BB962C8B-B14F-4D97-AF65-F5344CB8AC3E}">
        <p14:creationId xmlns:p14="http://schemas.microsoft.com/office/powerpoint/2010/main" val="395867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76FBDCAB-09E2-AADE-E66F-053E8CD19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76200"/>
            <a:ext cx="9031793" cy="24929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576263" indent="-5762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b="1" dirty="0">
                <a:latin typeface="Calibri" panose="020F0502020204030204" pitchFamily="34" charset="0"/>
              </a:rPr>
              <a:t>Übungen</a:t>
            </a:r>
          </a:p>
          <a:p>
            <a:pPr marL="271463" indent="-271463">
              <a:buFontTx/>
              <a:buNone/>
              <a:defRPr/>
            </a:pPr>
            <a:r>
              <a:rPr lang="de-DE" sz="2000" dirty="0">
                <a:solidFill>
                  <a:srgbClr val="EC6A27"/>
                </a:solidFill>
                <a:latin typeface="Calibri" panose="020F0502020204030204" pitchFamily="34" charset="0"/>
              </a:rPr>
              <a:t>6.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Öffnen Sie die Webseite </a:t>
            </a:r>
            <a:r>
              <a:rPr lang="de-DE" sz="2000" i="1" dirty="0">
                <a:solidFill>
                  <a:srgbClr val="000000"/>
                </a:solidFill>
                <a:latin typeface="Calibri,Italic"/>
              </a:rPr>
              <a:t>wegweiser.html 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und erstellen Sie einen Hyperlink zu einem externen Webauftritt, beispielsweise zu einem Routenplaner. Der externe Webauftritt soll dabei in einem neuen Fenster geöffnet werden.</a:t>
            </a:r>
          </a:p>
          <a:p>
            <a:pPr marL="271463" indent="-271463">
              <a:buNone/>
              <a:defRPr/>
            </a:pP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</a:rPr>
              <a:t>	Öffnen Sie den Routenplaner so, dass die Position des Hotels angezeigt wird. Koordinaten: 54.188326,7.884761 </a:t>
            </a:r>
          </a:p>
          <a:p>
            <a:pPr marL="271463" indent="-271463">
              <a:buFontTx/>
              <a:buNone/>
              <a:defRPr/>
            </a:pPr>
            <a:endParaRPr lang="de-DE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0CCB46-D459-AE23-40F2-93C938B5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56" y="2571741"/>
            <a:ext cx="11922244" cy="85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2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6E5FD5C186CE439F6BD4F5471EF419" ma:contentTypeVersion="15" ma:contentTypeDescription="Ein neues Dokument erstellen." ma:contentTypeScope="" ma:versionID="25420fef2ebbf59b0263316e9d60c40a">
  <xsd:schema xmlns:xsd="http://www.w3.org/2001/XMLSchema" xmlns:xs="http://www.w3.org/2001/XMLSchema" xmlns:p="http://schemas.microsoft.com/office/2006/metadata/properties" xmlns:ns2="94dc1f2d-a98d-48fc-a6f6-73563d378fb0" xmlns:ns3="ced59026-2b09-4201-a9c5-eb2b60ffe8e5" targetNamespace="http://schemas.microsoft.com/office/2006/metadata/properties" ma:root="true" ma:fieldsID="08abdd141c3fe10238d434116c06925b" ns2:_="" ns3:_="">
    <xsd:import namespace="94dc1f2d-a98d-48fc-a6f6-73563d378fb0"/>
    <xsd:import namespace="ced59026-2b09-4201-a9c5-eb2b60ffe8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dc1f2d-a98d-48fc-a6f6-73563d378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8f18f357-2d25-4ac0-9f47-c6762a4afb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d59026-2b09-4201-a9c5-eb2b60ffe8e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f0c4af8-f3b4-4b19-8189-4bee1a711b22}" ma:internalName="TaxCatchAll" ma:showField="CatchAllData" ma:web="ced59026-2b09-4201-a9c5-eb2b60ffe8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d59026-2b09-4201-a9c5-eb2b60ffe8e5" xsi:nil="true"/>
    <lcf76f155ced4ddcb4097134ff3c332f xmlns="94dc1f2d-a98d-48fc-a6f6-73563d378fb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FD12FB8-167F-4DE2-8BA9-B107C078FFEC}"/>
</file>

<file path=customXml/itemProps2.xml><?xml version="1.0" encoding="utf-8"?>
<ds:datastoreItem xmlns:ds="http://schemas.openxmlformats.org/officeDocument/2006/customXml" ds:itemID="{3E8DFB57-89AB-405D-9BDF-36DB36FFF2EB}"/>
</file>

<file path=customXml/itemProps3.xml><?xml version="1.0" encoding="utf-8"?>
<ds:datastoreItem xmlns:ds="http://schemas.openxmlformats.org/officeDocument/2006/customXml" ds:itemID="{3DAC7281-2969-4E9F-B473-2D3D66FDBB3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Breitbild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Calibri,Italic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Thomas.Kiefer</dc:creator>
  <cp:lastModifiedBy>Thomas.Kiefer</cp:lastModifiedBy>
  <cp:revision>5</cp:revision>
  <dcterms:created xsi:type="dcterms:W3CDTF">2023-09-17T18:41:21Z</dcterms:created>
  <dcterms:modified xsi:type="dcterms:W3CDTF">2024-08-19T13:35:28Z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0x010100786E5FD5C186CE439F6BD4F5471EF419</vt:lpwstr>
  </property>
</Properties>
</file>