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328" r:id="rId3"/>
    <p:sldId id="327" r:id="rId4"/>
    <p:sldId id="329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30" r:id="rId13"/>
    <p:sldId id="371" r:id="rId14"/>
    <p:sldId id="372" r:id="rId15"/>
    <p:sldId id="373" r:id="rId16"/>
    <p:sldId id="380" r:id="rId17"/>
    <p:sldId id="374" r:id="rId18"/>
    <p:sldId id="381" r:id="rId19"/>
    <p:sldId id="382" r:id="rId20"/>
    <p:sldId id="383" r:id="rId21"/>
    <p:sldId id="384" r:id="rId22"/>
    <p:sldId id="400" r:id="rId23"/>
    <p:sldId id="386" r:id="rId24"/>
    <p:sldId id="387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33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0B31-EE3E-4D23-B1E5-6F517BDC75CE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01F-633F-499B-A056-9997627234A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3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8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77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09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57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35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10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9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1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5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6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0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A998C-95C8-4474-9D09-8C797AFC5D4F}" type="datetimeFigureOut">
              <a:rPr lang="pt-BR" smtClean="0"/>
              <a:pPr/>
              <a:t>20/05/2016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Fábio de Toledo Pereira</a:t>
            </a:r>
          </a:p>
        </p:txBody>
      </p:sp>
    </p:spTree>
    <p:extLst>
      <p:ext uri="{BB962C8B-B14F-4D97-AF65-F5344CB8AC3E}">
        <p14:creationId xmlns:p14="http://schemas.microsoft.com/office/powerpoint/2010/main" val="1825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 árvore de busca binária é dinâmica, isso é, novos elementos podem ser inseridos e elementos podem ser removidos após ela ser inicialmente construída.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Ela é usada para otimizar busca de dados, ou seja, se aproximar da complexidade log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n, como vimos na parte de “motivação do estudo de árvores binárias” na aula anterior</a:t>
            </a:r>
          </a:p>
        </p:txBody>
      </p:sp>
    </p:spTree>
    <p:extLst>
      <p:ext uri="{BB962C8B-B14F-4D97-AF65-F5344CB8AC3E}">
        <p14:creationId xmlns:p14="http://schemas.microsoft.com/office/powerpoint/2010/main" val="4579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TAD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Inserção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Pesquisa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Estende TAD de Árvore Binária</a:t>
            </a:r>
          </a:p>
        </p:txBody>
      </p:sp>
    </p:spTree>
    <p:extLst>
      <p:ext uri="{BB962C8B-B14F-4D97-AF65-F5344CB8AC3E}">
        <p14:creationId xmlns:p14="http://schemas.microsoft.com/office/powerpoint/2010/main" val="1493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a árvore a partir da raiz, testando o novo valor com os nós que encontra pelo 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for menor que o nó atual, tenta inserir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</a:t>
            </a:r>
            <a:r>
              <a:rPr lang="pt-BR" sz="2000" dirty="0"/>
              <a:t>for </a:t>
            </a:r>
            <a:r>
              <a:rPr lang="pt-BR" sz="2000" dirty="0" smtClean="0"/>
              <a:t>maior </a:t>
            </a:r>
            <a:r>
              <a:rPr lang="pt-BR" sz="2000" dirty="0"/>
              <a:t>que o nó atual, tenta inserir na </a:t>
            </a:r>
            <a:r>
              <a:rPr lang="pt-BR" sz="2000" dirty="0" err="1"/>
              <a:t>sub-árvore</a:t>
            </a:r>
            <a:r>
              <a:rPr lang="pt-BR" sz="2000" dirty="0"/>
              <a:t> da </a:t>
            </a:r>
            <a:r>
              <a:rPr lang="pt-BR" sz="2000" dirty="0" smtClean="0"/>
              <a:t>direita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Caso não encontre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 ou da direita (for um valor vazio – </a:t>
            </a:r>
            <a:r>
              <a:rPr lang="pt-BR" sz="2000" dirty="0" err="1" smtClean="0"/>
              <a:t>null</a:t>
            </a:r>
            <a:r>
              <a:rPr lang="pt-BR" sz="2000" dirty="0" smtClean="0"/>
              <a:t>), crie seu nó e insira o valor no lugar.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745239" y="189728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96851" y="2045787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Inserir valor 12 na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Inserção Árvore 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a árvore a partir da raiz, testando o novo valor com os nós que encontra pelo 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for menor que o nó atual, inserir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</a:t>
            </a:r>
            <a:r>
              <a:rPr lang="pt-BR" sz="2000" dirty="0"/>
              <a:t>for </a:t>
            </a:r>
            <a:r>
              <a:rPr lang="pt-BR" sz="2000" dirty="0" smtClean="0"/>
              <a:t>maior </a:t>
            </a:r>
            <a:r>
              <a:rPr lang="pt-BR" sz="2000" dirty="0"/>
              <a:t>que o nó atual, </a:t>
            </a:r>
            <a:r>
              <a:rPr lang="pt-BR" sz="2000" dirty="0" smtClean="0"/>
              <a:t>inserir </a:t>
            </a:r>
            <a:r>
              <a:rPr lang="pt-BR" sz="2000" dirty="0"/>
              <a:t>na </a:t>
            </a:r>
            <a:r>
              <a:rPr lang="pt-BR" sz="2000" dirty="0" err="1"/>
              <a:t>sub-árvore</a:t>
            </a:r>
            <a:r>
              <a:rPr lang="pt-BR" sz="2000" dirty="0"/>
              <a:t> da </a:t>
            </a:r>
            <a:r>
              <a:rPr lang="pt-BR" sz="2000" dirty="0" smtClean="0"/>
              <a:t>direita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Caso não encontre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 ou da direita (for um valor vazio – </a:t>
            </a:r>
            <a:r>
              <a:rPr lang="pt-BR" sz="2000" dirty="0" err="1" smtClean="0"/>
              <a:t>null</a:t>
            </a:r>
            <a:r>
              <a:rPr lang="pt-BR" sz="2000" dirty="0" smtClean="0"/>
              <a:t>), crie seu nó e insira o valor no lugar.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261869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96851" y="2045787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Inserir valor 12 na árvore</a:t>
            </a:r>
            <a:endParaRPr lang="pt-BR" dirty="0"/>
          </a:p>
        </p:txBody>
      </p:sp>
      <p:cxnSp>
        <p:nvCxnSpPr>
          <p:cNvPr id="5" name="Conector reto 4"/>
          <p:cNvCxnSpPr>
            <a:stCxn id="33" idx="0"/>
            <a:endCxn id="24" idx="5"/>
          </p:cNvCxnSpPr>
          <p:nvPr/>
        </p:nvCxnSpPr>
        <p:spPr>
          <a:xfrm flipH="1" flipV="1">
            <a:off x="9164479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Insere o 7 como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5 &lt; 7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 o valor 5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</a:t>
            </a:r>
            <a:r>
              <a:rPr lang="pt-BR" dirty="0"/>
              <a:t>, 15, 11, 9, </a:t>
            </a:r>
            <a:r>
              <a:rPr lang="pt-BR" dirty="0" smtClean="0"/>
              <a:t>21, 12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79165" y="272509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&lt;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9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o valor de 15 com a raiz,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15 é maior que 7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direita, insere-se o nó com o valor 15 como </a:t>
            </a:r>
            <a:r>
              <a:rPr lang="pt-BR" sz="2000" dirty="0" err="1" smtClean="0"/>
              <a:t>sub-arvore</a:t>
            </a:r>
            <a:r>
              <a:rPr lang="pt-BR" sz="2000" dirty="0" smtClean="0"/>
              <a:t> direita da raiz.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</a:t>
            </a:r>
            <a:r>
              <a:rPr lang="pt-BR" dirty="0"/>
              <a:t>, 11, 9, </a:t>
            </a:r>
            <a:r>
              <a:rPr lang="pt-BR" dirty="0" smtClean="0"/>
              <a:t>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32745" y="2781116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&gt;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11 com a raiz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11 &gt; 7, mas já existe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a direita, envia-se o valor 11 para ser inserido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direita.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11 com a raiz da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, 15. Como 11 &lt; 15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insere-se o nó com o valor 11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 do nó de valor 15 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</a:t>
            </a:r>
            <a:r>
              <a:rPr lang="pt-BR" dirty="0" smtClean="0">
                <a:solidFill>
                  <a:srgbClr val="00B050"/>
                </a:solidFill>
              </a:rPr>
              <a:t>7, 5, 15, 11</a:t>
            </a:r>
            <a:r>
              <a:rPr lang="pt-BR" dirty="0" smtClean="0"/>
              <a:t>, 9, 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cxnSp>
        <p:nvCxnSpPr>
          <p:cNvPr id="12" name="Conector reto 11"/>
          <p:cNvCxnSpPr>
            <a:endCxn id="11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85672" y="272509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 &gt; 7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85671" y="4172409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 &lt;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0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9 com a raiz 7. Como 9 &gt; 7 e existe </a:t>
            </a:r>
            <a:r>
              <a:rPr lang="pt-BR" sz="2000" dirty="0" err="1" smtClean="0"/>
              <a:t>sub-arvore</a:t>
            </a:r>
            <a:r>
              <a:rPr lang="pt-BR" sz="2000" dirty="0" smtClean="0"/>
              <a:t> a direita, envia-se o valor para inserção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9 &lt; 15 e existe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a esquerda, envia-se o valor 9 para ser inserido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9 &lt; 11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 o valor 9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 do nó de valor 11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7, 5, 15, 11, 9, </a:t>
            </a:r>
            <a:r>
              <a:rPr lang="pt-BR" dirty="0" smtClean="0"/>
              <a:t>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&lt; 15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413873" y="4790763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&gt;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7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Compara-se </a:t>
            </a:r>
            <a:r>
              <a:rPr lang="pt-BR" sz="2000" dirty="0" smtClean="0"/>
              <a:t>12 </a:t>
            </a:r>
            <a:r>
              <a:rPr lang="pt-BR" sz="2000" dirty="0"/>
              <a:t>com a raiz 7. Como 9 &gt; 7 e existe </a:t>
            </a:r>
            <a:r>
              <a:rPr lang="pt-BR" sz="2000" dirty="0" err="1"/>
              <a:t>sub-arvore</a:t>
            </a:r>
            <a:r>
              <a:rPr lang="pt-BR" sz="2000" dirty="0"/>
              <a:t> a direita, envia-se o valor para inserção na </a:t>
            </a:r>
            <a:r>
              <a:rPr lang="pt-BR" sz="2000" dirty="0" err="1"/>
              <a:t>sub-árvore</a:t>
            </a:r>
            <a:r>
              <a:rPr lang="pt-BR" sz="2000" dirty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21 &gt; </a:t>
            </a:r>
            <a:r>
              <a:rPr lang="pt-BR" sz="2000" dirty="0"/>
              <a:t>15 e </a:t>
            </a:r>
            <a:r>
              <a:rPr lang="pt-BR" sz="2000" dirty="0" smtClean="0"/>
              <a:t>não </a:t>
            </a:r>
            <a:r>
              <a:rPr lang="pt-BR" sz="2000" dirty="0"/>
              <a:t>há </a:t>
            </a:r>
            <a:r>
              <a:rPr lang="pt-BR" sz="2000" dirty="0" err="1"/>
              <a:t>sub-árvore</a:t>
            </a:r>
            <a:r>
              <a:rPr lang="pt-BR" sz="2000" dirty="0"/>
              <a:t> à </a:t>
            </a:r>
            <a:r>
              <a:rPr lang="pt-BR" sz="2000" dirty="0" smtClean="0"/>
              <a:t>direita, </a:t>
            </a:r>
            <a:r>
              <a:rPr lang="pt-BR" sz="2000" dirty="0"/>
              <a:t>insere o valor 9 como </a:t>
            </a:r>
            <a:r>
              <a:rPr lang="pt-BR" sz="2000" dirty="0" err="1"/>
              <a:t>sub-árvore</a:t>
            </a:r>
            <a:r>
              <a:rPr lang="pt-BR" sz="2000" dirty="0"/>
              <a:t> </a:t>
            </a:r>
            <a:r>
              <a:rPr lang="pt-BR" sz="2000" dirty="0" smtClean="0"/>
              <a:t>direita do </a:t>
            </a:r>
            <a:r>
              <a:rPr lang="pt-BR" sz="2000" dirty="0"/>
              <a:t>nó de valor </a:t>
            </a:r>
            <a:r>
              <a:rPr lang="pt-BR" sz="2000" dirty="0" smtClean="0"/>
              <a:t>15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7, 5, 15, 11, 9, </a:t>
            </a:r>
            <a:r>
              <a:rPr lang="pt-BR" dirty="0" smtClean="0">
                <a:solidFill>
                  <a:srgbClr val="00B050"/>
                </a:solidFill>
              </a:rPr>
              <a:t>21</a:t>
            </a:r>
            <a:r>
              <a:rPr lang="pt-BR" dirty="0">
                <a:solidFill>
                  <a:srgbClr val="00B050"/>
                </a:solidFill>
              </a:rPr>
              <a:t>, </a:t>
            </a:r>
            <a:r>
              <a:rPr lang="pt-BR" dirty="0"/>
              <a:t>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 &lt;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5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Compara-se </a:t>
            </a:r>
            <a:r>
              <a:rPr lang="pt-BR" sz="2000" dirty="0" smtClean="0"/>
              <a:t>12 </a:t>
            </a:r>
            <a:r>
              <a:rPr lang="pt-BR" sz="2000" dirty="0"/>
              <a:t>com a raiz 7. Como </a:t>
            </a:r>
            <a:r>
              <a:rPr lang="pt-BR" sz="2000" dirty="0" smtClean="0"/>
              <a:t>12 </a:t>
            </a:r>
            <a:r>
              <a:rPr lang="pt-BR" sz="2000" dirty="0"/>
              <a:t>&gt; 7 e existe </a:t>
            </a:r>
            <a:r>
              <a:rPr lang="pt-BR" sz="2000" dirty="0" err="1"/>
              <a:t>sub-arvore</a:t>
            </a:r>
            <a:r>
              <a:rPr lang="pt-BR" sz="2000" dirty="0"/>
              <a:t> a direita, envia-se o valor para inserção na </a:t>
            </a:r>
            <a:r>
              <a:rPr lang="pt-BR" sz="2000" dirty="0" err="1"/>
              <a:t>sub-árvore</a:t>
            </a:r>
            <a:r>
              <a:rPr lang="pt-BR" sz="2000" dirty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12 </a:t>
            </a:r>
            <a:r>
              <a:rPr lang="pt-BR" sz="2000" dirty="0"/>
              <a:t>&lt; 15 e existe </a:t>
            </a:r>
            <a:r>
              <a:rPr lang="pt-BR" sz="2000" dirty="0" err="1"/>
              <a:t>sub-árvore</a:t>
            </a:r>
            <a:r>
              <a:rPr lang="pt-BR" sz="2000" dirty="0"/>
              <a:t> a esquerda, envia-se o valor </a:t>
            </a:r>
            <a:r>
              <a:rPr lang="pt-BR" sz="2000" dirty="0" smtClean="0"/>
              <a:t>12 </a:t>
            </a:r>
            <a:r>
              <a:rPr lang="pt-BR" sz="2000" dirty="0"/>
              <a:t>para ser inserido na </a:t>
            </a:r>
            <a:r>
              <a:rPr lang="pt-BR" sz="2000" dirty="0" err="1"/>
              <a:t>sub-árvore</a:t>
            </a:r>
            <a:r>
              <a:rPr lang="pt-BR" sz="2000" dirty="0"/>
              <a:t> da esquerda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12 &gt; </a:t>
            </a:r>
            <a:r>
              <a:rPr lang="pt-BR" sz="2000" dirty="0"/>
              <a:t>11 e não há </a:t>
            </a:r>
            <a:r>
              <a:rPr lang="pt-BR" sz="2000" dirty="0" err="1"/>
              <a:t>sub-árvore</a:t>
            </a:r>
            <a:r>
              <a:rPr lang="pt-BR" sz="2000" dirty="0"/>
              <a:t> à </a:t>
            </a:r>
            <a:r>
              <a:rPr lang="pt-BR" sz="2000" dirty="0" smtClean="0"/>
              <a:t>direita, </a:t>
            </a:r>
            <a:r>
              <a:rPr lang="pt-BR" sz="2000" dirty="0"/>
              <a:t>insere o valor </a:t>
            </a:r>
            <a:r>
              <a:rPr lang="pt-BR" sz="2000" dirty="0" smtClean="0"/>
              <a:t>12 </a:t>
            </a:r>
            <a:r>
              <a:rPr lang="pt-BR" sz="2000" dirty="0"/>
              <a:t>como </a:t>
            </a:r>
            <a:r>
              <a:rPr lang="pt-BR" sz="2000" dirty="0" err="1"/>
              <a:t>sub-árvore</a:t>
            </a:r>
            <a:r>
              <a:rPr lang="pt-BR" sz="2000" dirty="0"/>
              <a:t> </a:t>
            </a:r>
            <a:r>
              <a:rPr lang="pt-BR" sz="2000" dirty="0" smtClean="0"/>
              <a:t>direita </a:t>
            </a:r>
            <a:r>
              <a:rPr lang="pt-BR" sz="2000" dirty="0"/>
              <a:t>do nó de valor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261869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</a:t>
            </a:r>
            <a:r>
              <a:rPr lang="pt-BR" dirty="0">
                <a:solidFill>
                  <a:srgbClr val="00B050"/>
                </a:solidFill>
              </a:rPr>
              <a:t>: 7, 5, 15, 11, 9, </a:t>
            </a:r>
            <a:r>
              <a:rPr lang="pt-BR" dirty="0" smtClean="0">
                <a:solidFill>
                  <a:srgbClr val="00B050"/>
                </a:solidFill>
              </a:rPr>
              <a:t>21</a:t>
            </a:r>
            <a:r>
              <a:rPr lang="pt-BR" dirty="0">
                <a:solidFill>
                  <a:srgbClr val="00B050"/>
                </a:solidFill>
              </a:rPr>
              <a:t>, 12</a:t>
            </a:r>
          </a:p>
          <a:p>
            <a:endParaRPr lang="pt-BR" dirty="0"/>
          </a:p>
        </p:txBody>
      </p:sp>
      <p:cxnSp>
        <p:nvCxnSpPr>
          <p:cNvPr id="5" name="Conector reto 4"/>
          <p:cNvCxnSpPr>
            <a:stCxn id="33" idx="0"/>
            <a:endCxn id="24" idx="5"/>
          </p:cNvCxnSpPr>
          <p:nvPr/>
        </p:nvCxnSpPr>
        <p:spPr>
          <a:xfrm flipH="1" flipV="1">
            <a:off x="9164479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&lt; 15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413873" y="4790763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&gt;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6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Definição – Árvore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Binária  T é um conjunto finito de elementos denominados nós tais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 = </a:t>
            </a:r>
            <a:r>
              <a:rPr lang="pt-BR" sz="2000" i="1" dirty="0"/>
              <a:t>Ø</a:t>
            </a:r>
            <a:r>
              <a:rPr lang="pt-BR" sz="2000" dirty="0" smtClean="0"/>
              <a:t> representa uma árvore vazia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 um nó especial, </a:t>
            </a:r>
            <a:r>
              <a:rPr lang="pt-BR" sz="2000" i="1" dirty="0" smtClean="0"/>
              <a:t>r</a:t>
            </a:r>
            <a:r>
              <a:rPr lang="pt-BR" sz="2000" dirty="0" smtClean="0"/>
              <a:t>, chamado raiz da árvore.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restantes são divididos em dois subconjuntos distintos T</a:t>
            </a:r>
            <a:r>
              <a:rPr lang="pt-BR" sz="2000" baseline="-25000" dirty="0" smtClean="0"/>
              <a:t>E</a:t>
            </a:r>
            <a:r>
              <a:rPr lang="pt-BR" sz="2000" dirty="0" smtClean="0"/>
              <a:t> 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esquerda</a:t>
            </a:r>
            <a:r>
              <a:rPr lang="pt-BR" sz="2000" dirty="0" smtClean="0"/>
              <a:t>) e T</a:t>
            </a:r>
            <a:r>
              <a:rPr lang="pt-BR" sz="2000" baseline="-25000" dirty="0" smtClean="0"/>
              <a:t>D </a:t>
            </a:r>
            <a:r>
              <a:rPr lang="pt-BR" sz="2000" dirty="0" smtClean="0"/>
              <a:t>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direita</a:t>
            </a:r>
            <a:r>
              <a:rPr lang="pt-BR" sz="2000" dirty="0" smtClean="0"/>
              <a:t>), que também são árvores binárias (</a:t>
            </a:r>
            <a:r>
              <a:rPr lang="pt-BR" sz="1600" dirty="0" smtClean="0"/>
              <a:t>e podem ser vazias</a:t>
            </a:r>
            <a:r>
              <a:rPr lang="pt-BR" sz="2000" dirty="0" smtClean="0"/>
              <a:t>)</a:t>
            </a:r>
            <a:endParaRPr lang="pt-BR" sz="2000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grau máximo de uma arvore binárias é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00252" y="1314531"/>
            <a:ext cx="10261896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void inserirValorArvoreBinaria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ArvoreBinaria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arvore,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criarRaiz(arvore,valor);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inserirValorArvoreBinariaAux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inserirValorArvoreBinariaAux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(Node no,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if (valor &lt;=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inserirEsquerda(no,valor);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inserirValorArvoreBinariaAux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no.filhoEsq,valor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inserirDireita(no,valor);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inserirValorArvoreBinariaAux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no.filhoDir,valor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Pesquisa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Testa o valor com a o valor da raiz: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for igual, retorne o nó	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for maior, continue procurando na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direita. Caso não haja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direita, retorne vazio (</a:t>
            </a:r>
            <a:r>
              <a:rPr lang="pt-BR" sz="2400" dirty="0" err="1" smtClean="0"/>
              <a:t>null</a:t>
            </a:r>
            <a:r>
              <a:rPr lang="pt-BR" sz="2400" dirty="0" smtClean="0"/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</a:t>
            </a:r>
            <a:r>
              <a:rPr lang="pt-BR" sz="2400" dirty="0"/>
              <a:t>for </a:t>
            </a:r>
            <a:r>
              <a:rPr lang="pt-BR" sz="2400" dirty="0" smtClean="0"/>
              <a:t>menor, </a:t>
            </a:r>
            <a:r>
              <a:rPr lang="pt-BR" sz="2400" dirty="0"/>
              <a:t>continue procurando na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esquerda. </a:t>
            </a:r>
            <a:r>
              <a:rPr lang="pt-BR" sz="2400" dirty="0"/>
              <a:t>Caso </a:t>
            </a:r>
            <a:r>
              <a:rPr lang="pt-BR" sz="2400" dirty="0" smtClean="0"/>
              <a:t>não </a:t>
            </a:r>
            <a:r>
              <a:rPr lang="pt-BR" sz="2400" dirty="0"/>
              <a:t>haja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esquerda, </a:t>
            </a:r>
            <a:r>
              <a:rPr lang="pt-BR" sz="2400" dirty="0"/>
              <a:t>retorne vazio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Pesquisar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00252" y="1314531"/>
            <a:ext cx="10261896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(No no,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nteger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valor)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return no;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(valor &lt; no-&gt;valor)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if (no-&gt;filhoEsq ==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no.filhoEsq,valor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(valor &gt;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no.filhoDir,valor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 pesquisarArvoreBinaria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ArvoreBinaria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arvore, </a:t>
            </a:r>
            <a:r>
              <a:rPr lang="pt-BR" sz="1400" u="sng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 valor);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Existem três possíveis casos de deleção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1) é um nó folha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2) é um nó com um filho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3) é um nó com dois filhos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05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1) é um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Remove o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1</a:t>
            </a:r>
            <a:endParaRPr lang="pt-BR" dirty="0"/>
          </a:p>
        </p:txBody>
      </p:sp>
      <p:cxnSp>
        <p:nvCxnSpPr>
          <p:cNvPr id="19" name="Conector reto 18"/>
          <p:cNvCxnSpPr>
            <a:endCxn id="20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797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1) é um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Remove o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2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2) é um nó com um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Promove único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5</a:t>
            </a:r>
            <a:endParaRPr lang="pt-BR" dirty="0"/>
          </a:p>
        </p:txBody>
      </p:sp>
      <p:sp>
        <p:nvSpPr>
          <p:cNvPr id="22" name="Forma livre 21"/>
          <p:cNvSpPr/>
          <p:nvPr/>
        </p:nvSpPr>
        <p:spPr>
          <a:xfrm>
            <a:off x="7939768" y="3501957"/>
            <a:ext cx="610845" cy="846307"/>
          </a:xfrm>
          <a:custGeom>
            <a:avLst/>
            <a:gdLst>
              <a:gd name="connsiteX0" fmla="*/ 105006 w 610845"/>
              <a:gd name="connsiteY0" fmla="*/ 846307 h 846307"/>
              <a:gd name="connsiteX1" fmla="*/ 36913 w 610845"/>
              <a:gd name="connsiteY1" fmla="*/ 145915 h 846307"/>
              <a:gd name="connsiteX2" fmla="*/ 610845 w 610845"/>
              <a:gd name="connsiteY2" fmla="*/ 0 h 8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845" h="846307">
                <a:moveTo>
                  <a:pt x="105006" y="846307"/>
                </a:moveTo>
                <a:cubicBezTo>
                  <a:pt x="28806" y="566636"/>
                  <a:pt x="-47394" y="286966"/>
                  <a:pt x="36913" y="145915"/>
                </a:cubicBezTo>
                <a:cubicBezTo>
                  <a:pt x="121220" y="4864"/>
                  <a:pt x="366032" y="2432"/>
                  <a:pt x="61084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2) é um nó com um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Promove único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5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8488472" y="6000853"/>
            <a:ext cx="302757" cy="4889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907372" y="642916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Menor valor da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9251004" y="2598294"/>
            <a:ext cx="2613839" cy="3951626"/>
          </a:xfrm>
          <a:custGeom>
            <a:avLst/>
            <a:gdLst>
              <a:gd name="connsiteX0" fmla="*/ 0 w 2613839"/>
              <a:gd name="connsiteY0" fmla="*/ 3277212 h 3951626"/>
              <a:gd name="connsiteX1" fmla="*/ 1809345 w 2613839"/>
              <a:gd name="connsiteY1" fmla="*/ 3880327 h 3951626"/>
              <a:gd name="connsiteX2" fmla="*/ 2597285 w 2613839"/>
              <a:gd name="connsiteY2" fmla="*/ 1818063 h 3951626"/>
              <a:gd name="connsiteX3" fmla="*/ 2227634 w 2613839"/>
              <a:gd name="connsiteY3" fmla="*/ 203272 h 3951626"/>
              <a:gd name="connsiteX4" fmla="*/ 894945 w 2613839"/>
              <a:gd name="connsiteY4" fmla="*/ 76812 h 39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839" h="3951626">
                <a:moveTo>
                  <a:pt x="0" y="3277212"/>
                </a:moveTo>
                <a:cubicBezTo>
                  <a:pt x="688232" y="3700365"/>
                  <a:pt x="1376464" y="4123518"/>
                  <a:pt x="1809345" y="3880327"/>
                </a:cubicBezTo>
                <a:cubicBezTo>
                  <a:pt x="2242226" y="3637136"/>
                  <a:pt x="2527570" y="2430905"/>
                  <a:pt x="2597285" y="1818063"/>
                </a:cubicBezTo>
                <a:cubicBezTo>
                  <a:pt x="2667000" y="1205221"/>
                  <a:pt x="2511357" y="493480"/>
                  <a:pt x="2227634" y="203272"/>
                </a:cubicBezTo>
                <a:cubicBezTo>
                  <a:pt x="1943911" y="-86936"/>
                  <a:pt x="1419428" y="-5062"/>
                  <a:pt x="894945" y="7681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Binária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Considerando que cada nó da árvore possua uma informação que possa ser utilizada como chave, tem-se: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os nós pertencentes 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esquerda tem chaves menores que a chave do nó raiz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Que os nós pertencentes 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direita tem </a:t>
            </a:r>
            <a:r>
              <a:rPr lang="pt-BR" sz="2400" dirty="0"/>
              <a:t>chaves </a:t>
            </a:r>
            <a:r>
              <a:rPr lang="pt-BR" sz="2400" dirty="0" smtClean="0"/>
              <a:t>maiores </a:t>
            </a:r>
            <a:r>
              <a:rPr lang="pt-BR" sz="2400" dirty="0"/>
              <a:t>que a chave do nó raiz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756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eficiência da busca é dado por quantos níveis tem que percorrer para achar o valor no pior caso, ou seja, a </a:t>
            </a:r>
            <a:r>
              <a:rPr lang="pt-BR" sz="2400" b="1" dirty="0" smtClean="0"/>
              <a:t>altura da </a:t>
            </a:r>
            <a:r>
              <a:rPr lang="pt-BR" sz="2400" b="1" dirty="0"/>
              <a:t>á</a:t>
            </a:r>
            <a:r>
              <a:rPr lang="pt-BR" sz="2400" b="1" dirty="0" smtClean="0"/>
              <a:t>rvore.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vimos na aula passada, se a árvore fosse balanceada, a complexidade pode ser dada por log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Dá para garantir que uma Árvore de Busca Binária vai ser balanceada?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81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756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Dá para garantir que uma Árvore de Busca Binária vai ser balanceada? </a:t>
            </a:r>
          </a:p>
          <a:p>
            <a:pPr algn="r"/>
            <a:r>
              <a:rPr lang="pt-BR" sz="2400" dirty="0" smtClean="0"/>
              <a:t>NÃO!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Depende da ordem de inserção. Pode degenerar em uma lista (ordem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Uma “árvore de busca binária aleatória” nos garante que, na média, uma busca na árvore binária é mais eficiente que busca sequencial (ordem n)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24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131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Nós externos são os nós filhos dos nós folhas (em cinza)</a:t>
            </a:r>
          </a:p>
          <a:p>
            <a:endParaRPr lang="pt-BR" sz="2000" dirty="0"/>
          </a:p>
          <a:p>
            <a:r>
              <a:rPr lang="pt-BR" sz="2000" dirty="0" smtClean="0"/>
              <a:t>Uma árvore com n nós tem n + 1 nós externos</a:t>
            </a:r>
          </a:p>
          <a:p>
            <a:endParaRPr lang="pt-BR" sz="2000" dirty="0"/>
          </a:p>
          <a:p>
            <a:r>
              <a:rPr lang="pt-BR" sz="2000" dirty="0" smtClean="0"/>
              <a:t>Uma inserção aleatória é aquela que o item adicionado tem igual probabilidade de ir para os nós externos disponíveis</a:t>
            </a:r>
          </a:p>
          <a:p>
            <a:endParaRPr lang="pt-BR" sz="2000" dirty="0"/>
          </a:p>
          <a:p>
            <a:r>
              <a:rPr lang="pt-BR" sz="2000" dirty="0" smtClean="0"/>
              <a:t>Uma árvore de busca binária é dita aleatória se </a:t>
            </a:r>
          </a:p>
          <a:p>
            <a:r>
              <a:rPr lang="pt-BR" sz="2000" dirty="0" smtClean="0"/>
              <a:t>todos os nós da árvore foram incluídos através de </a:t>
            </a:r>
          </a:p>
          <a:p>
            <a:r>
              <a:rPr lang="pt-BR" sz="2000" dirty="0" smtClean="0"/>
              <a:t>inserções aleatórias</a:t>
            </a: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136403" y="166687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136410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10288411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517662" y="364956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1030449" y="36301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0" name="Conector reto 9"/>
          <p:cNvCxnSpPr>
            <a:stCxn id="5" idx="3"/>
            <a:endCxn id="6" idx="0"/>
          </p:cNvCxnSpPr>
          <p:nvPr/>
        </p:nvCxnSpPr>
        <p:spPr>
          <a:xfrm flipH="1">
            <a:off x="8468919" y="2202964"/>
            <a:ext cx="764874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0"/>
          </p:cNvCxnSpPr>
          <p:nvPr/>
        </p:nvCxnSpPr>
        <p:spPr>
          <a:xfrm>
            <a:off x="9704031" y="2202964"/>
            <a:ext cx="916889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0"/>
          </p:cNvCxnSpPr>
          <p:nvPr/>
        </p:nvCxnSpPr>
        <p:spPr>
          <a:xfrm flipH="1">
            <a:off x="9850171" y="3164979"/>
            <a:ext cx="535630" cy="4845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9" idx="0"/>
          </p:cNvCxnSpPr>
          <p:nvPr/>
        </p:nvCxnSpPr>
        <p:spPr>
          <a:xfrm>
            <a:off x="10856039" y="3164979"/>
            <a:ext cx="506919" cy="4651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3"/>
            <a:endCxn id="17" idx="0"/>
          </p:cNvCxnSpPr>
          <p:nvPr/>
        </p:nvCxnSpPr>
        <p:spPr>
          <a:xfrm flipH="1">
            <a:off x="7750757" y="3164979"/>
            <a:ext cx="483043" cy="4718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418248" y="363680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8561625" y="363566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2" name="Elipse 31"/>
          <p:cNvSpPr/>
          <p:nvPr/>
        </p:nvSpPr>
        <p:spPr>
          <a:xfrm>
            <a:off x="6995754" y="4528290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3" name="Elipse 32"/>
          <p:cNvSpPr/>
          <p:nvPr/>
        </p:nvSpPr>
        <p:spPr>
          <a:xfrm>
            <a:off x="7817978" y="4518286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9136403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9930957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10695641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11461131" y="451954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cxnSp>
        <p:nvCxnSpPr>
          <p:cNvPr id="49" name="Conector reto 48"/>
          <p:cNvCxnSpPr>
            <a:stCxn id="32" idx="0"/>
            <a:endCxn id="17" idx="3"/>
          </p:cNvCxnSpPr>
          <p:nvPr/>
        </p:nvCxnSpPr>
        <p:spPr>
          <a:xfrm flipV="1">
            <a:off x="7328263" y="4172895"/>
            <a:ext cx="187375" cy="355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3" idx="0"/>
            <a:endCxn id="17" idx="5"/>
          </p:cNvCxnSpPr>
          <p:nvPr/>
        </p:nvCxnSpPr>
        <p:spPr>
          <a:xfrm flipH="1" flipV="1">
            <a:off x="7985876" y="4172895"/>
            <a:ext cx="164611" cy="345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28" idx="0"/>
            <a:endCxn id="6" idx="5"/>
          </p:cNvCxnSpPr>
          <p:nvPr/>
        </p:nvCxnSpPr>
        <p:spPr>
          <a:xfrm flipH="1" flipV="1">
            <a:off x="8704038" y="3164979"/>
            <a:ext cx="190096" cy="470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4" idx="0"/>
            <a:endCxn id="8" idx="3"/>
          </p:cNvCxnSpPr>
          <p:nvPr/>
        </p:nvCxnSpPr>
        <p:spPr>
          <a:xfrm flipV="1">
            <a:off x="9468912" y="4185661"/>
            <a:ext cx="146140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5" idx="0"/>
            <a:endCxn id="8" idx="5"/>
          </p:cNvCxnSpPr>
          <p:nvPr/>
        </p:nvCxnSpPr>
        <p:spPr>
          <a:xfrm flipH="1" flipV="1">
            <a:off x="10085290" y="4185661"/>
            <a:ext cx="178176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6" idx="0"/>
            <a:endCxn id="9" idx="3"/>
          </p:cNvCxnSpPr>
          <p:nvPr/>
        </p:nvCxnSpPr>
        <p:spPr>
          <a:xfrm flipV="1">
            <a:off x="11028150" y="4166205"/>
            <a:ext cx="99689" cy="37455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40" idx="0"/>
            <a:endCxn id="9" idx="5"/>
          </p:cNvCxnSpPr>
          <p:nvPr/>
        </p:nvCxnSpPr>
        <p:spPr>
          <a:xfrm flipH="1" flipV="1">
            <a:off x="11598077" y="4166205"/>
            <a:ext cx="195563" cy="3533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131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Por que dá árvore de busca binária aleatória?</a:t>
            </a:r>
          </a:p>
          <a:p>
            <a:endParaRPr lang="pt-BR" sz="2000" dirty="0"/>
          </a:p>
          <a:p>
            <a:r>
              <a:rPr lang="pt-BR" sz="2000" dirty="0" smtClean="0"/>
              <a:t>Porque é possível demonstrar que uma árvore de busca binária aleatória, a complexidade dessa árvore é cerca de 1,39 *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n</a:t>
            </a:r>
          </a:p>
          <a:p>
            <a:endParaRPr lang="pt-BR" sz="2000" dirty="0" smtClean="0"/>
          </a:p>
          <a:p>
            <a:r>
              <a:rPr lang="pt-BR" sz="2000" dirty="0"/>
              <a:t>	</a:t>
            </a:r>
            <a:r>
              <a:rPr lang="pt-BR" sz="2000" dirty="0" smtClean="0"/>
              <a:t>Ou seja, 39% pior que uma árvore de busca 	binária balanceada</a:t>
            </a:r>
          </a:p>
          <a:p>
            <a:endParaRPr lang="pt-BR" sz="2000" dirty="0"/>
          </a:p>
          <a:p>
            <a:r>
              <a:rPr lang="pt-BR" sz="2000" dirty="0" smtClean="0"/>
              <a:t>Complexidade de inserção e remoção depende da eficiência da operação de busca</a:t>
            </a: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136403" y="166687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136410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10288411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517662" y="364956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1030449" y="36301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0" name="Conector reto 9"/>
          <p:cNvCxnSpPr>
            <a:stCxn id="5" idx="3"/>
            <a:endCxn id="6" idx="0"/>
          </p:cNvCxnSpPr>
          <p:nvPr/>
        </p:nvCxnSpPr>
        <p:spPr>
          <a:xfrm flipH="1">
            <a:off x="8468919" y="2202964"/>
            <a:ext cx="764874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0"/>
          </p:cNvCxnSpPr>
          <p:nvPr/>
        </p:nvCxnSpPr>
        <p:spPr>
          <a:xfrm>
            <a:off x="9704031" y="2202964"/>
            <a:ext cx="916889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0"/>
          </p:cNvCxnSpPr>
          <p:nvPr/>
        </p:nvCxnSpPr>
        <p:spPr>
          <a:xfrm flipH="1">
            <a:off x="9850171" y="3164979"/>
            <a:ext cx="535630" cy="4845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9" idx="0"/>
          </p:cNvCxnSpPr>
          <p:nvPr/>
        </p:nvCxnSpPr>
        <p:spPr>
          <a:xfrm>
            <a:off x="10856039" y="3164979"/>
            <a:ext cx="506919" cy="4651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3"/>
            <a:endCxn id="17" idx="0"/>
          </p:cNvCxnSpPr>
          <p:nvPr/>
        </p:nvCxnSpPr>
        <p:spPr>
          <a:xfrm flipH="1">
            <a:off x="7750757" y="3164979"/>
            <a:ext cx="483043" cy="4718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418248" y="363680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8561625" y="363566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2" name="Elipse 31"/>
          <p:cNvSpPr/>
          <p:nvPr/>
        </p:nvSpPr>
        <p:spPr>
          <a:xfrm>
            <a:off x="6995754" y="4528290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3" name="Elipse 32"/>
          <p:cNvSpPr/>
          <p:nvPr/>
        </p:nvSpPr>
        <p:spPr>
          <a:xfrm>
            <a:off x="7817978" y="4518286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9136403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9930957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10695641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11461131" y="451954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cxnSp>
        <p:nvCxnSpPr>
          <p:cNvPr id="49" name="Conector reto 48"/>
          <p:cNvCxnSpPr>
            <a:stCxn id="32" idx="0"/>
            <a:endCxn id="17" idx="3"/>
          </p:cNvCxnSpPr>
          <p:nvPr/>
        </p:nvCxnSpPr>
        <p:spPr>
          <a:xfrm flipV="1">
            <a:off x="7328263" y="4172895"/>
            <a:ext cx="187375" cy="355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3" idx="0"/>
            <a:endCxn id="17" idx="5"/>
          </p:cNvCxnSpPr>
          <p:nvPr/>
        </p:nvCxnSpPr>
        <p:spPr>
          <a:xfrm flipH="1" flipV="1">
            <a:off x="7985876" y="4172895"/>
            <a:ext cx="164611" cy="345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28" idx="0"/>
            <a:endCxn id="6" idx="5"/>
          </p:cNvCxnSpPr>
          <p:nvPr/>
        </p:nvCxnSpPr>
        <p:spPr>
          <a:xfrm flipH="1" flipV="1">
            <a:off x="8704038" y="3164979"/>
            <a:ext cx="190096" cy="470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4" idx="0"/>
            <a:endCxn id="8" idx="3"/>
          </p:cNvCxnSpPr>
          <p:nvPr/>
        </p:nvCxnSpPr>
        <p:spPr>
          <a:xfrm flipV="1">
            <a:off x="9468912" y="4185661"/>
            <a:ext cx="146140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5" idx="0"/>
            <a:endCxn id="8" idx="5"/>
          </p:cNvCxnSpPr>
          <p:nvPr/>
        </p:nvCxnSpPr>
        <p:spPr>
          <a:xfrm flipH="1" flipV="1">
            <a:off x="10085290" y="4185661"/>
            <a:ext cx="178176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6" idx="0"/>
            <a:endCxn id="9" idx="3"/>
          </p:cNvCxnSpPr>
          <p:nvPr/>
        </p:nvCxnSpPr>
        <p:spPr>
          <a:xfrm flipV="1">
            <a:off x="11028150" y="4166205"/>
            <a:ext cx="99689" cy="37455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40" idx="0"/>
            <a:endCxn id="9" idx="5"/>
          </p:cNvCxnSpPr>
          <p:nvPr/>
        </p:nvCxnSpPr>
        <p:spPr>
          <a:xfrm flipH="1" flipV="1">
            <a:off x="11598077" y="4166205"/>
            <a:ext cx="195563" cy="3533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211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Implementar a deleção de nós em uma árvore de busca binária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Imprimir os dados de forma crescente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Implementar uma função que detecta se sua árvore está perfeitamente balanceada: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Número de nós da sub-árvore esquerda difere do número de nós da sub-árvore direta em 1.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40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2531410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1866392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3196428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2531410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3861446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1866392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2198901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3099038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8" idx="0"/>
          </p:cNvCxnSpPr>
          <p:nvPr/>
        </p:nvCxnSpPr>
        <p:spPr>
          <a:xfrm flipH="1">
            <a:off x="2863919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0" idx="0"/>
          </p:cNvCxnSpPr>
          <p:nvPr/>
        </p:nvCxnSpPr>
        <p:spPr>
          <a:xfrm>
            <a:off x="3764056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2198901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018345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</a:t>
            </a:r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5353327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6683363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37" name="Elipse 36"/>
          <p:cNvSpPr/>
          <p:nvPr/>
        </p:nvSpPr>
        <p:spPr>
          <a:xfrm>
            <a:off x="6018345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38" name="Elipse 37"/>
          <p:cNvSpPr/>
          <p:nvPr/>
        </p:nvSpPr>
        <p:spPr>
          <a:xfrm>
            <a:off x="7348381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sp>
        <p:nvSpPr>
          <p:cNvPr id="39" name="Elipse 38"/>
          <p:cNvSpPr/>
          <p:nvPr/>
        </p:nvSpPr>
        <p:spPr>
          <a:xfrm>
            <a:off x="5353327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cxnSp>
        <p:nvCxnSpPr>
          <p:cNvPr id="40" name="Conector reto 39"/>
          <p:cNvCxnSpPr>
            <a:stCxn id="34" idx="3"/>
            <a:endCxn id="35" idx="0"/>
          </p:cNvCxnSpPr>
          <p:nvPr/>
        </p:nvCxnSpPr>
        <p:spPr>
          <a:xfrm flipH="1">
            <a:off x="5685836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4" idx="5"/>
            <a:endCxn id="36" idx="0"/>
          </p:cNvCxnSpPr>
          <p:nvPr/>
        </p:nvCxnSpPr>
        <p:spPr>
          <a:xfrm>
            <a:off x="6585973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6" idx="3"/>
            <a:endCxn id="37" idx="0"/>
          </p:cNvCxnSpPr>
          <p:nvPr/>
        </p:nvCxnSpPr>
        <p:spPr>
          <a:xfrm flipH="1">
            <a:off x="6350854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6" idx="5"/>
            <a:endCxn id="38" idx="0"/>
          </p:cNvCxnSpPr>
          <p:nvPr/>
        </p:nvCxnSpPr>
        <p:spPr>
          <a:xfrm>
            <a:off x="7250991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7" idx="3"/>
            <a:endCxn id="39" idx="0"/>
          </p:cNvCxnSpPr>
          <p:nvPr/>
        </p:nvCxnSpPr>
        <p:spPr>
          <a:xfrm flipH="1">
            <a:off x="5685836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510394" y="18318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8845376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10175412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9510394" y="375097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10840430" y="378595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8845376" y="468421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9177885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10078022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9842903" y="3301187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10743040" y="3301187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9177885" y="4287072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2531410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1866392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3196428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2531410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3861446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1866392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2198901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3099038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8" idx="0"/>
          </p:cNvCxnSpPr>
          <p:nvPr/>
        </p:nvCxnSpPr>
        <p:spPr>
          <a:xfrm flipH="1">
            <a:off x="2863919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0" idx="0"/>
          </p:cNvCxnSpPr>
          <p:nvPr/>
        </p:nvCxnSpPr>
        <p:spPr>
          <a:xfrm>
            <a:off x="3764056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2198901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018345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</a:t>
            </a:r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5353327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6683363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37" name="Elipse 36"/>
          <p:cNvSpPr/>
          <p:nvPr/>
        </p:nvSpPr>
        <p:spPr>
          <a:xfrm>
            <a:off x="6018345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38" name="Elipse 37"/>
          <p:cNvSpPr/>
          <p:nvPr/>
        </p:nvSpPr>
        <p:spPr>
          <a:xfrm>
            <a:off x="7348381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sp>
        <p:nvSpPr>
          <p:cNvPr id="39" name="Elipse 38"/>
          <p:cNvSpPr/>
          <p:nvPr/>
        </p:nvSpPr>
        <p:spPr>
          <a:xfrm>
            <a:off x="5353327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cxnSp>
        <p:nvCxnSpPr>
          <p:cNvPr id="40" name="Conector reto 39"/>
          <p:cNvCxnSpPr>
            <a:stCxn id="34" idx="3"/>
            <a:endCxn id="35" idx="0"/>
          </p:cNvCxnSpPr>
          <p:nvPr/>
        </p:nvCxnSpPr>
        <p:spPr>
          <a:xfrm flipH="1">
            <a:off x="5685836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4" idx="5"/>
            <a:endCxn id="36" idx="0"/>
          </p:cNvCxnSpPr>
          <p:nvPr/>
        </p:nvCxnSpPr>
        <p:spPr>
          <a:xfrm>
            <a:off x="6585973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6" idx="3"/>
            <a:endCxn id="37" idx="0"/>
          </p:cNvCxnSpPr>
          <p:nvPr/>
        </p:nvCxnSpPr>
        <p:spPr>
          <a:xfrm flipH="1">
            <a:off x="6350854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6" idx="5"/>
            <a:endCxn id="38" idx="0"/>
          </p:cNvCxnSpPr>
          <p:nvPr/>
        </p:nvCxnSpPr>
        <p:spPr>
          <a:xfrm>
            <a:off x="7250991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7" idx="3"/>
            <a:endCxn id="39" idx="0"/>
          </p:cNvCxnSpPr>
          <p:nvPr/>
        </p:nvCxnSpPr>
        <p:spPr>
          <a:xfrm flipH="1">
            <a:off x="5685836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510394" y="18318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8845376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10175412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9510394" y="375097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10840430" y="378595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8845376" y="468421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9177885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10078022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9842903" y="3301187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10743040" y="3301187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9177885" y="4287072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7114032" y="597526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</a:t>
            </a:r>
            <a:r>
              <a:rPr lang="pt-BR" dirty="0" smtClean="0"/>
              <a:t>rvores Binárias de Busca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 rot="16200000">
            <a:off x="8215535" y="2668861"/>
            <a:ext cx="247590" cy="6144765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1415101" y="5517766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é uma árvore binária de busca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673352" y="1614172"/>
            <a:ext cx="3012561" cy="378071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1670304" y="1611124"/>
            <a:ext cx="3012561" cy="378071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2972434" y="19050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307416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637452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2972434" y="382413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302470" y="38591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307416" y="475736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639925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540062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304943" y="3374339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205080" y="3374339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639925" y="436022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094179" y="1650220"/>
            <a:ext cx="649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Percurso “</a:t>
            </a:r>
            <a:r>
              <a:rPr lang="pt-BR" sz="2000" dirty="0"/>
              <a:t>e</a:t>
            </a:r>
            <a:r>
              <a:rPr lang="pt-BR" sz="2000" dirty="0" smtClean="0"/>
              <a:t>m ordem” retorna dados em ordem crescente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13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2972434" y="19050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307416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637452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2972434" y="382413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302470" y="38591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307416" y="475736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639925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540062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304943" y="3374339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205080" y="3374339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639925" y="436022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094179" y="1650220"/>
            <a:ext cx="68790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Percurso “</a:t>
            </a:r>
            <a:r>
              <a:rPr lang="pt-BR" sz="2000" dirty="0"/>
              <a:t>e</a:t>
            </a:r>
            <a:r>
              <a:rPr lang="pt-BR" sz="2000" dirty="0" smtClean="0"/>
              <a:t>m ordem” retorna dados em ordem crescente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 smtClean="0"/>
              <a:t>	5, 7, 9, 11, 15, 21  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 invertemos a propriedade de árvore binária de busca, valores menores a esquerda e maiores a direita, o percurso “em ordem” traria os dados em ordem decrescente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5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configuração da árvore binária de busca pode variar para o mesmo conjunto de dados. </a:t>
            </a:r>
            <a:r>
              <a:rPr lang="pt-BR" sz="2000" u="sng" dirty="0" smtClean="0"/>
              <a:t>Depende da ordem de inserção</a:t>
            </a:r>
            <a:endParaRPr lang="pt-BR" sz="20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89776" y="240834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7, 5, 15, 11, 9, 21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16553" y="2357807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9, 11, 15,21,7,5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397164" y="2203704"/>
            <a:ext cx="1762588" cy="1729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Conjunto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5     7     9     11      15     21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6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3329050" y="313572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664032" y="406896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994068" y="406896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3329050" y="505484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659086" y="508982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664032" y="59880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996541" y="367181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896678" y="367181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661559" y="4605055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561696" y="4605055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996541" y="5590940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709929" y="1650220"/>
            <a:ext cx="1026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configuração da árvore binária de busca pode variar para o mesmo conjunto de dados. </a:t>
            </a:r>
            <a:r>
              <a:rPr lang="pt-BR" sz="2000" u="sng" dirty="0" smtClean="0"/>
              <a:t>Depende da ordem de inserção</a:t>
            </a:r>
            <a:endParaRPr lang="pt-BR" sz="20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89776" y="240834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7, 5, 15, 11, 9, 21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16553" y="2357807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9, 11, 15,21,7,5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8264342" y="283742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19" name="Elipse 18"/>
          <p:cNvSpPr/>
          <p:nvPr/>
        </p:nvSpPr>
        <p:spPr>
          <a:xfrm>
            <a:off x="7599324" y="37706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7</a:t>
            </a:r>
          </a:p>
        </p:txBody>
      </p:sp>
      <p:sp>
        <p:nvSpPr>
          <p:cNvPr id="20" name="Elipse 19"/>
          <p:cNvSpPr/>
          <p:nvPr/>
        </p:nvSpPr>
        <p:spPr>
          <a:xfrm>
            <a:off x="8929360" y="37706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9594378" y="479152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4" name="Conector reto 23"/>
          <p:cNvCxnSpPr>
            <a:stCxn id="18" idx="3"/>
            <a:endCxn id="19" idx="0"/>
          </p:cNvCxnSpPr>
          <p:nvPr/>
        </p:nvCxnSpPr>
        <p:spPr>
          <a:xfrm flipH="1">
            <a:off x="7931833" y="337351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8" idx="5"/>
            <a:endCxn id="20" idx="0"/>
          </p:cNvCxnSpPr>
          <p:nvPr/>
        </p:nvCxnSpPr>
        <p:spPr>
          <a:xfrm>
            <a:off x="8831970" y="337351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0" idx="5"/>
            <a:endCxn id="22" idx="0"/>
          </p:cNvCxnSpPr>
          <p:nvPr/>
        </p:nvCxnSpPr>
        <p:spPr>
          <a:xfrm>
            <a:off x="9496988" y="4306751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0259396" y="579231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30" name="Conector reto 29"/>
          <p:cNvCxnSpPr>
            <a:stCxn id="22" idx="5"/>
            <a:endCxn id="29" idx="0"/>
          </p:cNvCxnSpPr>
          <p:nvPr/>
        </p:nvCxnSpPr>
        <p:spPr>
          <a:xfrm>
            <a:off x="10162006" y="5327614"/>
            <a:ext cx="429899" cy="4646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934306" y="47346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cxnSp>
        <p:nvCxnSpPr>
          <p:cNvPr id="33" name="Conector reto 32"/>
          <p:cNvCxnSpPr>
            <a:stCxn id="19" idx="3"/>
            <a:endCxn id="32" idx="0"/>
          </p:cNvCxnSpPr>
          <p:nvPr/>
        </p:nvCxnSpPr>
        <p:spPr>
          <a:xfrm flipH="1">
            <a:off x="7266815" y="4306751"/>
            <a:ext cx="429899" cy="4278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397164" y="2203704"/>
            <a:ext cx="1762588" cy="1729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Conjunto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5     7     9     11      15     21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4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8313</TotalTime>
  <Words>1981</Words>
  <Application>Microsoft Office PowerPoint</Application>
  <PresentationFormat>Widescreen</PresentationFormat>
  <Paragraphs>475</Paragraphs>
  <Slides>35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Courier New</vt:lpstr>
      <vt:lpstr>Paralaxe</vt:lpstr>
      <vt:lpstr>Árvore de Busca Binária</vt:lpstr>
      <vt:lpstr>Definição – Árvore Binárias</vt:lpstr>
      <vt:lpstr>Propriedades da Árvore Binária de Busca</vt:lpstr>
      <vt:lpstr>Árvore de Busca Binária</vt:lpstr>
      <vt:lpstr>Árvore de Busca Binária</vt:lpstr>
      <vt:lpstr>Propriedades da Árvore de Busca Binária</vt:lpstr>
      <vt:lpstr>Propriedades da Árvore de Busca Binária</vt:lpstr>
      <vt:lpstr>Propriedades da Árvore de Busca Binária</vt:lpstr>
      <vt:lpstr>Propriedades da Árvore de Busca Binária</vt:lpstr>
      <vt:lpstr>Propriedades da Árvore de Busca Binária</vt:lpstr>
      <vt:lpstr>TAD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Pesquisa  Árvore de Busca Binária</vt:lpstr>
      <vt:lpstr>Pesquisar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Complexidade  Árvore de Busca Binária</vt:lpstr>
      <vt:lpstr>Complexidade  Árvore de Busca Binária</vt:lpstr>
      <vt:lpstr>Complexidade  Árvore de Busca Binária</vt:lpstr>
      <vt:lpstr>Complexidade  Árvore de Busca Binária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Aviões Senac</dc:title>
  <dc:creator>Thiago Ribeiro Claro</dc:creator>
  <cp:lastModifiedBy>DARIO LIRA WOLOSZIN</cp:lastModifiedBy>
  <cp:revision>218</cp:revision>
  <dcterms:created xsi:type="dcterms:W3CDTF">2015-03-19T19:05:09Z</dcterms:created>
  <dcterms:modified xsi:type="dcterms:W3CDTF">2016-05-21T01:34:47Z</dcterms:modified>
</cp:coreProperties>
</file>