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327" r:id="rId3"/>
    <p:sldId id="326" r:id="rId4"/>
    <p:sldId id="328" r:id="rId5"/>
    <p:sldId id="329" r:id="rId6"/>
    <p:sldId id="330" r:id="rId7"/>
    <p:sldId id="331" r:id="rId8"/>
    <p:sldId id="332" r:id="rId9"/>
    <p:sldId id="333" r:id="rId10"/>
    <p:sldId id="289" r:id="rId11"/>
    <p:sldId id="334" r:id="rId12"/>
    <p:sldId id="335" r:id="rId13"/>
    <p:sldId id="336" r:id="rId14"/>
    <p:sldId id="339" r:id="rId15"/>
    <p:sldId id="341" r:id="rId16"/>
    <p:sldId id="342" r:id="rId17"/>
    <p:sldId id="340" r:id="rId18"/>
    <p:sldId id="343" r:id="rId19"/>
    <p:sldId id="344" r:id="rId20"/>
    <p:sldId id="345" r:id="rId21"/>
    <p:sldId id="346" r:id="rId22"/>
    <p:sldId id="347" r:id="rId23"/>
    <p:sldId id="350" r:id="rId24"/>
    <p:sldId id="351" r:id="rId25"/>
    <p:sldId id="349" r:id="rId26"/>
    <p:sldId id="352" r:id="rId27"/>
    <p:sldId id="348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2" r:id="rId37"/>
    <p:sldId id="361" r:id="rId38"/>
    <p:sldId id="363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10B31-EE3E-4D23-B1E5-6F517BDC75CE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101F-633F-499B-A056-9997627234A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32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101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30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19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64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42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13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54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67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0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76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852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1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A998C-95C8-4474-9D09-8C797AFC5D4F}" type="datetimeFigureOut">
              <a:rPr lang="pt-BR" smtClean="0"/>
              <a:pPr/>
              <a:t>13/05/2016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94772E-148D-48A3-A955-93116054625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7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Árvores Binárias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Fábio de Toledo Pereira</a:t>
            </a:r>
          </a:p>
        </p:txBody>
      </p:sp>
    </p:spTree>
    <p:extLst>
      <p:ext uri="{BB962C8B-B14F-4D97-AF65-F5344CB8AC3E}">
        <p14:creationId xmlns:p14="http://schemas.microsoft.com/office/powerpoint/2010/main" val="18259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704290"/>
            <a:ext cx="10018713" cy="375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84310" y="1492613"/>
            <a:ext cx="101560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Pesquisa de Opinião por Telefone (Fantástico)</a:t>
            </a:r>
          </a:p>
          <a:p>
            <a:pPr algn="ctr"/>
            <a:endParaRPr lang="pt-B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Só pode computar um voto por numero de telefone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Grande volume de ligações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Pesquisar se o número já votou e, caso positivo, dar um feedback para o usuário (processamento em tempo real - online)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Não pode sobrecarregar o sistema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998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7606" y="2719675"/>
            <a:ext cx="10018713" cy="375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772826" y="1363745"/>
            <a:ext cx="9932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Pesquisar o numero no conjunto de números que já votaram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Caso ele já tenha votado, avisar o telespectador que ele já votou.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Caso ele não tenha votado, adicionar o numero dele no conjunto de números que já votaram.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9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7606" y="2719675"/>
            <a:ext cx="10018713" cy="375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6917642" y="3257377"/>
            <a:ext cx="212140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5746-7894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4797731" y="4684598"/>
            <a:ext cx="1856415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3178-6547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5854462" y="5722017"/>
            <a:ext cx="187332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4128-7657</a:t>
            </a:r>
            <a:endParaRPr lang="pt-BR" sz="2000" b="1" dirty="0"/>
          </a:p>
        </p:txBody>
      </p:sp>
      <p:cxnSp>
        <p:nvCxnSpPr>
          <p:cNvPr id="9" name="Conector reto 8"/>
          <p:cNvCxnSpPr>
            <a:stCxn id="5" idx="3"/>
            <a:endCxn id="6" idx="0"/>
          </p:cNvCxnSpPr>
          <p:nvPr/>
        </p:nvCxnSpPr>
        <p:spPr>
          <a:xfrm flipH="1">
            <a:off x="5725939" y="3793470"/>
            <a:ext cx="1502376" cy="89112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5" idx="5"/>
            <a:endCxn id="21" idx="0"/>
          </p:cNvCxnSpPr>
          <p:nvPr/>
        </p:nvCxnSpPr>
        <p:spPr>
          <a:xfrm>
            <a:off x="8728377" y="3793470"/>
            <a:ext cx="1164789" cy="7124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6" idx="5"/>
            <a:endCxn id="7" idx="0"/>
          </p:cNvCxnSpPr>
          <p:nvPr/>
        </p:nvCxnSpPr>
        <p:spPr>
          <a:xfrm>
            <a:off x="6382280" y="5220691"/>
            <a:ext cx="408846" cy="50132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3692832" y="5712946"/>
            <a:ext cx="1879215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2475-3214</a:t>
            </a:r>
            <a:endParaRPr lang="pt-BR" sz="2000" b="1" dirty="0"/>
          </a:p>
        </p:txBody>
      </p:sp>
      <p:cxnSp>
        <p:nvCxnSpPr>
          <p:cNvPr id="14" name="Conector reto 13"/>
          <p:cNvCxnSpPr>
            <a:stCxn id="6" idx="3"/>
            <a:endCxn id="13" idx="0"/>
          </p:cNvCxnSpPr>
          <p:nvPr/>
        </p:nvCxnSpPr>
        <p:spPr>
          <a:xfrm flipH="1">
            <a:off x="4632440" y="5220691"/>
            <a:ext cx="437157" cy="49225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873962" y="4505953"/>
            <a:ext cx="2038407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8465-7646</a:t>
            </a:r>
            <a:endParaRPr lang="pt-BR" sz="2000" b="1" dirty="0"/>
          </a:p>
        </p:txBody>
      </p:sp>
      <p:sp>
        <p:nvSpPr>
          <p:cNvPr id="22" name="Elipse 21"/>
          <p:cNvSpPr/>
          <p:nvPr/>
        </p:nvSpPr>
        <p:spPr>
          <a:xfrm>
            <a:off x="10143994" y="5653923"/>
            <a:ext cx="1955482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9957-6465</a:t>
            </a:r>
            <a:endParaRPr lang="pt-BR" sz="2000" b="1" dirty="0"/>
          </a:p>
        </p:txBody>
      </p:sp>
      <p:cxnSp>
        <p:nvCxnSpPr>
          <p:cNvPr id="24" name="Conector reto 23"/>
          <p:cNvCxnSpPr>
            <a:stCxn id="21" idx="5"/>
            <a:endCxn id="22" idx="0"/>
          </p:cNvCxnSpPr>
          <p:nvPr/>
        </p:nvCxnSpPr>
        <p:spPr>
          <a:xfrm>
            <a:off x="10613851" y="5042046"/>
            <a:ext cx="507884" cy="61187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7978346" y="5702019"/>
            <a:ext cx="194302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7123-5465</a:t>
            </a:r>
            <a:endParaRPr lang="pt-BR" sz="2000" b="1" dirty="0"/>
          </a:p>
        </p:txBody>
      </p:sp>
      <p:cxnSp>
        <p:nvCxnSpPr>
          <p:cNvPr id="27" name="Conector reto 26"/>
          <p:cNvCxnSpPr>
            <a:stCxn id="21" idx="3"/>
            <a:endCxn id="26" idx="0"/>
          </p:cNvCxnSpPr>
          <p:nvPr/>
        </p:nvCxnSpPr>
        <p:spPr>
          <a:xfrm flipH="1">
            <a:off x="8949860" y="5042046"/>
            <a:ext cx="222620" cy="65997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772826" y="1363745"/>
            <a:ext cx="9932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Organizar conjunto dos números que já votaram em uma árvore binária.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Ao </a:t>
            </a:r>
            <a:r>
              <a:rPr lang="pt-BR" b="1" dirty="0" smtClean="0"/>
              <a:t>pesquisar</a:t>
            </a:r>
            <a:r>
              <a:rPr lang="pt-BR" dirty="0" smtClean="0"/>
              <a:t>, procurar até os nós folhas usando a seguinte regra: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 o número for menor que o valor do nó atual, continuar procurando na </a:t>
            </a:r>
            <a:r>
              <a:rPr lang="pt-BR" b="1" dirty="0" smtClean="0"/>
              <a:t>esquerda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o número for </a:t>
            </a:r>
            <a:r>
              <a:rPr lang="pt-BR" dirty="0" smtClean="0"/>
              <a:t>maior que </a:t>
            </a:r>
            <a:r>
              <a:rPr lang="pt-BR" dirty="0"/>
              <a:t>o valor do nó atual, continuar procurando na </a:t>
            </a:r>
            <a:r>
              <a:rPr lang="pt-BR" b="1" dirty="0" smtClean="0"/>
              <a:t>direita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 chegou ao nó folha e não encontrou o valor, o telespectador ainda não votou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Ao </a:t>
            </a:r>
            <a:r>
              <a:rPr lang="pt-BR" b="1" dirty="0" smtClean="0"/>
              <a:t>adicionar</a:t>
            </a:r>
            <a:r>
              <a:rPr lang="pt-BR" dirty="0" smtClean="0"/>
              <a:t> valores na árvore, manter a </a:t>
            </a:r>
          </a:p>
          <a:p>
            <a:r>
              <a:rPr lang="pt-BR" dirty="0"/>
              <a:t> </a:t>
            </a:r>
            <a:r>
              <a:rPr lang="pt-BR" dirty="0" smtClean="0"/>
              <a:t>      regra de números menores a esquerda e</a:t>
            </a:r>
          </a:p>
          <a:p>
            <a:r>
              <a:rPr lang="pt-BR" dirty="0" smtClean="0"/>
              <a:t>       números maiores a direita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1"/>
            <a:endParaRPr lang="pt-BR" b="1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5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7606" y="2719675"/>
            <a:ext cx="10018713" cy="375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3228704" y="1958105"/>
            <a:ext cx="6529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/>
              <a:t>SE</a:t>
            </a:r>
            <a:r>
              <a:rPr lang="pt-BR" sz="2400" dirty="0"/>
              <a:t> conseguirmos manter nossa árvore binária de telefone (</a:t>
            </a:r>
            <a:r>
              <a:rPr lang="pt-BR" dirty="0"/>
              <a:t>com </a:t>
            </a:r>
            <a:r>
              <a:rPr lang="pt-BR" i="1" dirty="0" smtClean="0"/>
              <a:t>n</a:t>
            </a:r>
            <a:r>
              <a:rPr lang="pt-BR" dirty="0" smtClean="0"/>
              <a:t> </a:t>
            </a:r>
            <a:r>
              <a:rPr lang="pt-BR" dirty="0"/>
              <a:t>telefones armazenados</a:t>
            </a:r>
            <a:r>
              <a:rPr lang="pt-BR" sz="2400" dirty="0"/>
              <a:t>) uma </a:t>
            </a:r>
            <a:r>
              <a:rPr lang="pt-BR" sz="2400" u="sng" dirty="0"/>
              <a:t>arvore binária completa</a:t>
            </a:r>
            <a:r>
              <a:rPr lang="pt-BR" sz="2400" dirty="0"/>
              <a:t> (</a:t>
            </a:r>
            <a:r>
              <a:rPr lang="pt-BR" dirty="0"/>
              <a:t>e quem sabe, uma </a:t>
            </a:r>
            <a:r>
              <a:rPr lang="pt-BR" u="sng" dirty="0"/>
              <a:t>arvore binária completa cheia</a:t>
            </a:r>
            <a:r>
              <a:rPr lang="pt-BR" sz="2400" dirty="0"/>
              <a:t>), conseguimos determinar em quantos passos achamos (</a:t>
            </a:r>
            <a:r>
              <a:rPr lang="pt-BR" dirty="0"/>
              <a:t>ou não</a:t>
            </a:r>
            <a:r>
              <a:rPr lang="pt-BR" sz="2400" dirty="0"/>
              <a:t>) um telefone (</a:t>
            </a:r>
            <a:r>
              <a:rPr lang="pt-BR" dirty="0"/>
              <a:t>no pior caso</a:t>
            </a:r>
            <a:r>
              <a:rPr lang="pt-BR" sz="2400" dirty="0"/>
              <a:t>)?</a:t>
            </a:r>
            <a:endParaRPr lang="pt-BR" sz="2400" b="1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68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7606" y="2719675"/>
            <a:ext cx="10018713" cy="375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772826" y="1217441"/>
            <a:ext cx="9932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Vamos considerar uma árvore binária completa cheia (ABCC). 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Sua configuração por nível seria: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1"/>
            <a:endParaRPr lang="pt-BR" b="1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2333356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772289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211222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650155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089088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528021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966954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405889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211222" y="38640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650155" y="38640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4089088" y="38640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528021" y="38640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3650155" y="33306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4089088" y="33306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871929" y="2817589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17109"/>
              </p:ext>
            </p:extLst>
          </p:nvPr>
        </p:nvGraphicFramePr>
        <p:xfrm>
          <a:off x="6355552" y="2115386"/>
          <a:ext cx="4760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49"/>
                <a:gridCol w="36618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Nível </a:t>
                      </a:r>
                      <a:r>
                        <a:rPr lang="pt-BR" sz="2000" i="1" dirty="0" smtClean="0"/>
                        <a:t>(d)</a:t>
                      </a:r>
                      <a:endParaRPr lang="pt-BR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#</a:t>
                      </a:r>
                      <a:r>
                        <a:rPr lang="pt-BR" sz="2000" baseline="0" dirty="0" smtClean="0"/>
                        <a:t> </a:t>
                      </a:r>
                      <a:r>
                        <a:rPr lang="pt-BR" sz="2000" baseline="0" dirty="0" err="1" smtClean="0"/>
                        <a:t>máx</a:t>
                      </a:r>
                      <a:r>
                        <a:rPr lang="pt-BR" sz="2000" baseline="0" dirty="0" smtClean="0"/>
                        <a:t> Telefones armazenados</a:t>
                      </a:r>
                    </a:p>
                    <a:p>
                      <a:r>
                        <a:rPr lang="pt-BR" sz="1600" baseline="0" dirty="0" smtClean="0"/>
                        <a:t>(nós armazenados na árvore)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2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7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15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...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i="1" dirty="0" smtClean="0"/>
                        <a:t>d</a:t>
                      </a:r>
                      <a:endParaRPr lang="pt-BR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3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7606" y="2719675"/>
            <a:ext cx="10018713" cy="375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772826" y="1217441"/>
            <a:ext cx="9932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Vamos considerar uma árvore binária completa cheia (ABCC). 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Sua configuração por nível seria: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1"/>
            <a:endParaRPr lang="pt-BR" b="1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2333356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772289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211222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650155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089088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528021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966954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405889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211222" y="38640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650155" y="38640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4089088" y="38640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528021" y="38640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3650155" y="33306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4089088" y="33306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871929" y="2817589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31031"/>
              </p:ext>
            </p:extLst>
          </p:nvPr>
        </p:nvGraphicFramePr>
        <p:xfrm>
          <a:off x="6355552" y="2115386"/>
          <a:ext cx="4760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49"/>
                <a:gridCol w="36618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Nível </a:t>
                      </a:r>
                      <a:r>
                        <a:rPr lang="pt-BR" sz="2000" i="1" dirty="0" smtClean="0"/>
                        <a:t>(d)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#</a:t>
                      </a:r>
                      <a:r>
                        <a:rPr lang="pt-BR" sz="2000" baseline="0" dirty="0" smtClean="0"/>
                        <a:t> </a:t>
                      </a:r>
                      <a:r>
                        <a:rPr lang="pt-BR" sz="2000" baseline="0" dirty="0" err="1" smtClean="0"/>
                        <a:t>máx</a:t>
                      </a:r>
                      <a:r>
                        <a:rPr lang="pt-BR" sz="2000" baseline="0" dirty="0" smtClean="0"/>
                        <a:t> Telefones armazenados</a:t>
                      </a:r>
                    </a:p>
                    <a:p>
                      <a:r>
                        <a:rPr lang="pt-BR" sz="1600" baseline="0" dirty="0" smtClean="0"/>
                        <a:t>(nós armazenados na árvore)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2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7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15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...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i="1" dirty="0" smtClean="0"/>
                        <a:t>d</a:t>
                      </a:r>
                      <a:endParaRPr lang="pt-BR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2</a:t>
                      </a:r>
                      <a:r>
                        <a:rPr lang="pt-BR" sz="2800" baseline="30000" dirty="0" smtClean="0"/>
                        <a:t>d+1</a:t>
                      </a:r>
                      <a:r>
                        <a:rPr lang="pt-BR" sz="2800" dirty="0" smtClean="0"/>
                        <a:t> – 1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8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7606" y="2719675"/>
            <a:ext cx="10018713" cy="375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772826" y="1217441"/>
            <a:ext cx="9932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Vamos considerar uma árvore binária completa cheia (ABCC). 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Sua configuração por nível seria: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1"/>
            <a:endParaRPr lang="pt-BR" b="1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2333356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772289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211222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650155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089088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528021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966954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5405889" y="43974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3211222" y="38640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650155" y="38640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4089088" y="38640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528021" y="38640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3650155" y="33306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4089088" y="3330672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871929" y="2817589"/>
            <a:ext cx="384520" cy="35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38123"/>
              </p:ext>
            </p:extLst>
          </p:nvPr>
        </p:nvGraphicFramePr>
        <p:xfrm>
          <a:off x="6355552" y="2115386"/>
          <a:ext cx="476000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49"/>
                <a:gridCol w="36618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Nível </a:t>
                      </a:r>
                      <a:r>
                        <a:rPr lang="pt-BR" sz="2000" i="1" dirty="0" smtClean="0"/>
                        <a:t>(d)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#</a:t>
                      </a:r>
                      <a:r>
                        <a:rPr lang="pt-BR" sz="2000" baseline="0" dirty="0" smtClean="0"/>
                        <a:t> </a:t>
                      </a:r>
                      <a:r>
                        <a:rPr lang="pt-BR" sz="2000" baseline="0" dirty="0" err="1" smtClean="0"/>
                        <a:t>máx</a:t>
                      </a:r>
                      <a:r>
                        <a:rPr lang="pt-BR" sz="2000" baseline="0" dirty="0" smtClean="0"/>
                        <a:t> Telefones armazenados</a:t>
                      </a:r>
                    </a:p>
                    <a:p>
                      <a:r>
                        <a:rPr lang="pt-BR" sz="1600" baseline="0" dirty="0" smtClean="0"/>
                        <a:t>(nós armazenados na árvore)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2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7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15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...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i="1" dirty="0" smtClean="0"/>
                        <a:t>d</a:t>
                      </a:r>
                      <a:endParaRPr lang="pt-BR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2</a:t>
                      </a:r>
                      <a:r>
                        <a:rPr lang="pt-BR" sz="2800" baseline="30000" dirty="0" smtClean="0"/>
                        <a:t>d+1</a:t>
                      </a:r>
                      <a:r>
                        <a:rPr lang="pt-BR" sz="2800" dirty="0" smtClean="0"/>
                        <a:t> – 1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 smtClean="0"/>
                        <a:t>10</a:t>
                      </a:r>
                      <a:endParaRPr lang="pt-BR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2.047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 smtClean="0"/>
                        <a:t>20</a:t>
                      </a:r>
                      <a:endParaRPr lang="pt-BR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2.097.151  ( &gt; 2 milhões)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5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7606" y="2719675"/>
            <a:ext cx="10018713" cy="375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557463" y="1666871"/>
            <a:ext cx="5455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 smtClean="0"/>
              <a:t>SE</a:t>
            </a:r>
            <a:r>
              <a:rPr lang="pt-BR" sz="2400" dirty="0" smtClean="0"/>
              <a:t> conseguirmos manter nossa árvore binária de telefone </a:t>
            </a:r>
            <a:r>
              <a:rPr lang="pt-BR" dirty="0" smtClean="0"/>
              <a:t>(com </a:t>
            </a:r>
            <a:r>
              <a:rPr lang="pt-BR" i="1" dirty="0" smtClean="0"/>
              <a:t>n </a:t>
            </a:r>
            <a:r>
              <a:rPr lang="pt-BR" dirty="0" smtClean="0"/>
              <a:t>telefones armazenados)</a:t>
            </a:r>
            <a:r>
              <a:rPr lang="pt-BR" sz="2400" dirty="0" smtClean="0"/>
              <a:t> uma </a:t>
            </a:r>
            <a:r>
              <a:rPr lang="pt-BR" sz="2400" u="sng" dirty="0" smtClean="0"/>
              <a:t>arvore binária completa</a:t>
            </a:r>
            <a:r>
              <a:rPr lang="pt-BR" sz="2400" dirty="0" smtClean="0"/>
              <a:t> (</a:t>
            </a:r>
            <a:r>
              <a:rPr lang="pt-BR" dirty="0" smtClean="0"/>
              <a:t>e quem sabe, uma </a:t>
            </a:r>
            <a:r>
              <a:rPr lang="pt-BR" u="sng" dirty="0" smtClean="0"/>
              <a:t>arvore binária completa cheia</a:t>
            </a:r>
            <a:r>
              <a:rPr lang="pt-BR" sz="2400" dirty="0" smtClean="0"/>
              <a:t>), conseguimos determinar em quantos passos achamos (</a:t>
            </a:r>
            <a:r>
              <a:rPr lang="pt-BR" dirty="0" smtClean="0"/>
              <a:t>ou não</a:t>
            </a:r>
            <a:r>
              <a:rPr lang="pt-BR" sz="2400" dirty="0" smtClean="0"/>
              <a:t>) um telefone (</a:t>
            </a:r>
            <a:r>
              <a:rPr lang="pt-BR" dirty="0" smtClean="0"/>
              <a:t>no pior caso</a:t>
            </a:r>
            <a:r>
              <a:rPr lang="pt-BR" sz="2400" dirty="0" smtClean="0"/>
              <a:t>)?</a:t>
            </a:r>
            <a:endParaRPr lang="pt-BR" sz="2400" b="1" dirty="0" smtClean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21318"/>
              </p:ext>
            </p:extLst>
          </p:nvPr>
        </p:nvGraphicFramePr>
        <p:xfrm>
          <a:off x="7123305" y="1827513"/>
          <a:ext cx="438708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08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Total máximo</a:t>
                      </a:r>
                      <a:r>
                        <a:rPr lang="pt-BR" baseline="0" dirty="0" smtClean="0"/>
                        <a:t> armazenado em um nível n é   </a:t>
                      </a:r>
                      <a:r>
                        <a:rPr lang="pt-BR" sz="1800" dirty="0" smtClean="0"/>
                        <a:t>2</a:t>
                      </a:r>
                      <a:r>
                        <a:rPr lang="pt-BR" sz="1800" baseline="30000" dirty="0" smtClean="0"/>
                        <a:t>d+1</a:t>
                      </a:r>
                      <a:r>
                        <a:rPr lang="pt-BR" sz="1800" dirty="0" smtClean="0"/>
                        <a:t> – 1 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 smtClean="0"/>
                    </a:p>
                    <a:p>
                      <a:pPr lvl="1"/>
                      <a:r>
                        <a:rPr lang="pt-BR" dirty="0" smtClean="0"/>
                        <a:t>Total = </a:t>
                      </a:r>
                      <a:r>
                        <a:rPr lang="pt-BR" sz="1800" dirty="0" smtClean="0"/>
                        <a:t>2</a:t>
                      </a:r>
                      <a:r>
                        <a:rPr lang="pt-BR" sz="1800" baseline="30000" dirty="0" smtClean="0"/>
                        <a:t>d+1</a:t>
                      </a:r>
                      <a:r>
                        <a:rPr lang="pt-BR" sz="1800" dirty="0" smtClean="0"/>
                        <a:t> – 1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Queremos</a:t>
                      </a:r>
                      <a:r>
                        <a:rPr lang="pt-BR" baseline="0" dirty="0" smtClean="0"/>
                        <a:t> saber o numero de níveis dado um numero de telefones armazenados </a:t>
                      </a:r>
                      <a:r>
                        <a:rPr lang="pt-BR" b="0" i="1" baseline="0" dirty="0" smtClean="0"/>
                        <a:t>n</a:t>
                      </a:r>
                    </a:p>
                    <a:p>
                      <a:endParaRPr lang="pt-BR" baseline="0" dirty="0" smtClean="0"/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n = </a:t>
                      </a:r>
                      <a:r>
                        <a:rPr lang="pt-BR" sz="1800" dirty="0" smtClean="0"/>
                        <a:t>2</a:t>
                      </a:r>
                      <a:r>
                        <a:rPr lang="pt-BR" sz="1800" baseline="30000" dirty="0" smtClean="0"/>
                        <a:t>d+1</a:t>
                      </a:r>
                      <a:r>
                        <a:rPr lang="pt-BR" sz="1800" dirty="0" smtClean="0"/>
                        <a:t> – 1</a:t>
                      </a:r>
                    </a:p>
                    <a:p>
                      <a:pPr lvl="1"/>
                      <a:r>
                        <a:rPr lang="pt-BR" baseline="0" dirty="0" smtClean="0"/>
                        <a:t>n + 1 = </a:t>
                      </a:r>
                      <a:r>
                        <a:rPr lang="pt-BR" sz="1800" dirty="0" smtClean="0"/>
                        <a:t>2</a:t>
                      </a:r>
                      <a:r>
                        <a:rPr lang="pt-BR" sz="1800" baseline="30000" dirty="0" smtClean="0"/>
                        <a:t>d+1</a:t>
                      </a:r>
                    </a:p>
                    <a:p>
                      <a:pPr lvl="1"/>
                      <a:r>
                        <a:rPr lang="pt-BR" baseline="0" dirty="0" smtClean="0"/>
                        <a:t>log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baseline="0" dirty="0" smtClean="0"/>
                        <a:t>(n+1) = log</a:t>
                      </a:r>
                      <a:r>
                        <a:rPr lang="pt-BR" baseline="-25000" dirty="0" smtClean="0"/>
                        <a:t>2 </a:t>
                      </a:r>
                      <a:r>
                        <a:rPr lang="pt-BR" baseline="0" dirty="0" smtClean="0"/>
                        <a:t>(</a:t>
                      </a:r>
                      <a:r>
                        <a:rPr lang="pt-BR" sz="1800" dirty="0" smtClean="0"/>
                        <a:t>2</a:t>
                      </a:r>
                      <a:r>
                        <a:rPr lang="pt-BR" sz="1800" baseline="30000" dirty="0" smtClean="0"/>
                        <a:t>d+1</a:t>
                      </a:r>
                      <a:r>
                        <a:rPr lang="pt-BR" baseline="0" dirty="0" smtClean="0"/>
                        <a:t>)</a:t>
                      </a:r>
                    </a:p>
                    <a:p>
                      <a:pPr lvl="1"/>
                      <a:r>
                        <a:rPr lang="pt-BR" baseline="0" dirty="0" smtClean="0"/>
                        <a:t>log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baseline="0" dirty="0" smtClean="0"/>
                        <a:t>(n+1) = d+1</a:t>
                      </a:r>
                    </a:p>
                    <a:p>
                      <a:pPr lvl="1"/>
                      <a:endParaRPr lang="pt-BR" baseline="0" dirty="0" smtClean="0"/>
                    </a:p>
                    <a:p>
                      <a:pPr lvl="1"/>
                      <a:r>
                        <a:rPr lang="pt-BR" baseline="0" dirty="0" smtClean="0"/>
                        <a:t>d = log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baseline="0" dirty="0" smtClean="0"/>
                        <a:t>(n+1) - 1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7606" y="2719675"/>
            <a:ext cx="10018713" cy="375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1557463" y="1666871"/>
            <a:ext cx="5455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 smtClean="0"/>
              <a:t>SE</a:t>
            </a:r>
            <a:r>
              <a:rPr lang="pt-BR" sz="2400" dirty="0" smtClean="0"/>
              <a:t> conseguirmos manter nossa árvore binária de telefone </a:t>
            </a:r>
            <a:r>
              <a:rPr lang="pt-BR" dirty="0" smtClean="0"/>
              <a:t>(com </a:t>
            </a:r>
            <a:r>
              <a:rPr lang="pt-BR" i="1" dirty="0" smtClean="0"/>
              <a:t>n </a:t>
            </a:r>
            <a:r>
              <a:rPr lang="pt-BR" dirty="0" smtClean="0"/>
              <a:t>telefones armazenados)</a:t>
            </a:r>
            <a:r>
              <a:rPr lang="pt-BR" sz="2400" dirty="0" smtClean="0"/>
              <a:t> uma </a:t>
            </a:r>
            <a:r>
              <a:rPr lang="pt-BR" sz="2400" u="sng" dirty="0" smtClean="0"/>
              <a:t>arvore binária completa</a:t>
            </a:r>
            <a:r>
              <a:rPr lang="pt-BR" sz="2400" dirty="0" smtClean="0"/>
              <a:t> (</a:t>
            </a:r>
            <a:r>
              <a:rPr lang="pt-BR" dirty="0" smtClean="0"/>
              <a:t>e quem sabe, uma </a:t>
            </a:r>
            <a:r>
              <a:rPr lang="pt-BR" u="sng" dirty="0" smtClean="0"/>
              <a:t>arvore binária completa cheia</a:t>
            </a:r>
            <a:r>
              <a:rPr lang="pt-BR" sz="2400" dirty="0" smtClean="0"/>
              <a:t>), conseguimos determinar em quantos passos achamos (</a:t>
            </a:r>
            <a:r>
              <a:rPr lang="pt-BR" dirty="0" smtClean="0"/>
              <a:t>ou não</a:t>
            </a:r>
            <a:r>
              <a:rPr lang="pt-BR" sz="2400" dirty="0" smtClean="0"/>
              <a:t>) um telefone (</a:t>
            </a:r>
            <a:r>
              <a:rPr lang="pt-BR" dirty="0" smtClean="0"/>
              <a:t>no pior caso</a:t>
            </a:r>
            <a:r>
              <a:rPr lang="pt-BR" sz="2400" dirty="0" smtClean="0"/>
              <a:t>)?</a:t>
            </a:r>
            <a:endParaRPr lang="pt-BR" sz="2400" b="1" dirty="0" smtClean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51498"/>
              </p:ext>
            </p:extLst>
          </p:nvPr>
        </p:nvGraphicFramePr>
        <p:xfrm>
          <a:off x="7123305" y="1827513"/>
          <a:ext cx="438708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08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Total máximo</a:t>
                      </a:r>
                      <a:r>
                        <a:rPr lang="pt-BR" baseline="0" dirty="0" smtClean="0"/>
                        <a:t> armazenado em um nível n é   </a:t>
                      </a:r>
                      <a:r>
                        <a:rPr lang="pt-BR" sz="1800" dirty="0" smtClean="0"/>
                        <a:t>2</a:t>
                      </a:r>
                      <a:r>
                        <a:rPr lang="pt-BR" sz="1800" baseline="30000" dirty="0" smtClean="0"/>
                        <a:t>d+1</a:t>
                      </a:r>
                      <a:r>
                        <a:rPr lang="pt-BR" sz="1800" dirty="0" smtClean="0"/>
                        <a:t> – 1 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 smtClean="0"/>
                    </a:p>
                    <a:p>
                      <a:pPr lvl="1"/>
                      <a:r>
                        <a:rPr lang="pt-BR" dirty="0" smtClean="0"/>
                        <a:t>Total = </a:t>
                      </a:r>
                      <a:r>
                        <a:rPr lang="pt-BR" sz="1800" dirty="0" smtClean="0"/>
                        <a:t>2</a:t>
                      </a:r>
                      <a:r>
                        <a:rPr lang="pt-BR" sz="1800" baseline="30000" dirty="0" smtClean="0"/>
                        <a:t>d+1</a:t>
                      </a:r>
                      <a:r>
                        <a:rPr lang="pt-BR" sz="1800" dirty="0" smtClean="0"/>
                        <a:t> – 1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Queremos</a:t>
                      </a:r>
                      <a:r>
                        <a:rPr lang="pt-BR" baseline="0" dirty="0" smtClean="0"/>
                        <a:t> saber o numero de níveis dado um numero de telefones armazenados </a:t>
                      </a:r>
                      <a:r>
                        <a:rPr lang="pt-BR" b="0" i="1" baseline="0" dirty="0" smtClean="0"/>
                        <a:t>n</a:t>
                      </a:r>
                    </a:p>
                    <a:p>
                      <a:endParaRPr lang="pt-BR" baseline="0" dirty="0" smtClean="0"/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n = 1000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d = log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baseline="0" dirty="0" smtClean="0"/>
                        <a:t>(n+1) – 1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d = log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baseline="0" dirty="0" smtClean="0"/>
                        <a:t>(1001) – 1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d = 9,96 -1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d = 8,96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d -&gt; 9 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8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Binária Balanceada (ABB)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Elipse 4"/>
          <p:cNvSpPr/>
          <p:nvPr/>
        </p:nvSpPr>
        <p:spPr>
          <a:xfrm>
            <a:off x="8637957" y="175393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6598756" y="312940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10155119" y="29523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8" name="Elipse 7"/>
          <p:cNvSpPr/>
          <p:nvPr/>
        </p:nvSpPr>
        <p:spPr>
          <a:xfrm>
            <a:off x="7977684" y="425468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sp>
        <p:nvSpPr>
          <p:cNvPr id="13" name="Elipse 12"/>
          <p:cNvSpPr/>
          <p:nvPr/>
        </p:nvSpPr>
        <p:spPr>
          <a:xfrm>
            <a:off x="7244679" y="54473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J</a:t>
            </a:r>
            <a:endParaRPr lang="pt-BR" sz="2000" b="1" dirty="0"/>
          </a:p>
        </p:txBody>
      </p:sp>
      <p:cxnSp>
        <p:nvCxnSpPr>
          <p:cNvPr id="14" name="Conector reto 13"/>
          <p:cNvCxnSpPr>
            <a:stCxn id="5" idx="3"/>
            <a:endCxn id="6" idx="0"/>
          </p:cNvCxnSpPr>
          <p:nvPr/>
        </p:nvCxnSpPr>
        <p:spPr>
          <a:xfrm flipH="1">
            <a:off x="6931265" y="2290029"/>
            <a:ext cx="1804082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5" idx="5"/>
            <a:endCxn id="7" idx="0"/>
          </p:cNvCxnSpPr>
          <p:nvPr/>
        </p:nvCxnSpPr>
        <p:spPr>
          <a:xfrm>
            <a:off x="9205585" y="2290029"/>
            <a:ext cx="1282043" cy="66236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5"/>
            <a:endCxn id="8" idx="1"/>
          </p:cNvCxnSpPr>
          <p:nvPr/>
        </p:nvCxnSpPr>
        <p:spPr>
          <a:xfrm>
            <a:off x="7166384" y="3665502"/>
            <a:ext cx="908690" cy="6811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3"/>
            <a:endCxn id="13" idx="0"/>
          </p:cNvCxnSpPr>
          <p:nvPr/>
        </p:nvCxnSpPr>
        <p:spPr>
          <a:xfrm flipH="1">
            <a:off x="7577188" y="4790776"/>
            <a:ext cx="497886" cy="656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5606639" y="428426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19" name="Conector reto 18"/>
          <p:cNvCxnSpPr>
            <a:stCxn id="6" idx="3"/>
            <a:endCxn id="17" idx="0"/>
          </p:cNvCxnSpPr>
          <p:nvPr/>
        </p:nvCxnSpPr>
        <p:spPr>
          <a:xfrm flipH="1">
            <a:off x="5939148" y="3665502"/>
            <a:ext cx="756998" cy="61876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518300" y="1831359"/>
            <a:ext cx="4927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Para cada nó da arvore, a altura das suas </a:t>
            </a:r>
            <a:r>
              <a:rPr lang="pt-BR" sz="2000" dirty="0" err="1" smtClean="0"/>
              <a:t>sub-árvores</a:t>
            </a:r>
            <a:r>
              <a:rPr lang="pt-BR" sz="2000" dirty="0" smtClean="0"/>
              <a:t> diferem de no máximo 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10827142" y="415378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G</a:t>
            </a:r>
          </a:p>
        </p:txBody>
      </p:sp>
      <p:sp>
        <p:nvSpPr>
          <p:cNvPr id="22" name="Elipse 21"/>
          <p:cNvSpPr/>
          <p:nvPr/>
        </p:nvSpPr>
        <p:spPr>
          <a:xfrm>
            <a:off x="9404461" y="415378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23" name="Conector reto 22"/>
          <p:cNvCxnSpPr>
            <a:stCxn id="7" idx="5"/>
            <a:endCxn id="20" idx="0"/>
          </p:cNvCxnSpPr>
          <p:nvPr/>
        </p:nvCxnSpPr>
        <p:spPr>
          <a:xfrm>
            <a:off x="10722747" y="3488484"/>
            <a:ext cx="436904" cy="6653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7" idx="3"/>
            <a:endCxn id="22" idx="0"/>
          </p:cNvCxnSpPr>
          <p:nvPr/>
        </p:nvCxnSpPr>
        <p:spPr>
          <a:xfrm flipH="1">
            <a:off x="9736970" y="3488484"/>
            <a:ext cx="515539" cy="6653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6266247" y="5417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I</a:t>
            </a:r>
          </a:p>
        </p:txBody>
      </p:sp>
      <p:sp>
        <p:nvSpPr>
          <p:cNvPr id="34" name="Elipse 33"/>
          <p:cNvSpPr/>
          <p:nvPr/>
        </p:nvSpPr>
        <p:spPr>
          <a:xfrm>
            <a:off x="4880391" y="547315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H</a:t>
            </a:r>
            <a:endParaRPr lang="pt-BR" sz="2000" b="1" dirty="0"/>
          </a:p>
        </p:txBody>
      </p:sp>
      <p:cxnSp>
        <p:nvCxnSpPr>
          <p:cNvPr id="35" name="Conector reto 34"/>
          <p:cNvCxnSpPr>
            <a:stCxn id="17" idx="5"/>
            <a:endCxn id="33" idx="0"/>
          </p:cNvCxnSpPr>
          <p:nvPr/>
        </p:nvCxnSpPr>
        <p:spPr>
          <a:xfrm>
            <a:off x="6174267" y="4820359"/>
            <a:ext cx="424489" cy="5975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7" idx="3"/>
            <a:endCxn id="34" idx="0"/>
          </p:cNvCxnSpPr>
          <p:nvPr/>
        </p:nvCxnSpPr>
        <p:spPr>
          <a:xfrm flipH="1">
            <a:off x="5212900" y="4820359"/>
            <a:ext cx="491129" cy="652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6931265" y="184622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Altura (T) = 3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495397" y="169864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0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463995" y="294474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1503024" y="437376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2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1503024" y="570611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3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029554" y="3283402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Altura (T</a:t>
            </a:r>
            <a:r>
              <a:rPr lang="pt-BR" baseline="-25000" dirty="0" smtClean="0"/>
              <a:t>E</a:t>
            </a:r>
            <a:r>
              <a:rPr lang="pt-BR" dirty="0" smtClean="0"/>
              <a:t>) = 2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8503948" y="3180952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Altura (T</a:t>
            </a:r>
            <a:r>
              <a:rPr lang="pt-BR" baseline="-25000" dirty="0" smtClean="0"/>
              <a:t>D</a:t>
            </a:r>
            <a:r>
              <a:rPr lang="pt-BR" dirty="0" smtClean="0"/>
              <a:t>) =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0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Definição - 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Uma árvore T é um conjunto finito de elementos denominados nós tais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T = </a:t>
            </a:r>
            <a:r>
              <a:rPr lang="pt-BR" sz="2000" i="1" dirty="0"/>
              <a:t>Ø</a:t>
            </a:r>
            <a:r>
              <a:rPr lang="pt-BR" sz="2000" dirty="0" smtClean="0"/>
              <a:t> representa uma árvore vazia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Existe um nó especial, </a:t>
            </a:r>
            <a:r>
              <a:rPr lang="pt-BR" sz="2000" i="1" dirty="0" smtClean="0"/>
              <a:t>r</a:t>
            </a:r>
            <a:r>
              <a:rPr lang="pt-BR" sz="2000" dirty="0" smtClean="0"/>
              <a:t>, chamado raiz da árvore.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Os nós restantes constituem um conjunto vazio ou são divididos em </a:t>
            </a:r>
            <a:r>
              <a:rPr lang="pt-BR" sz="2000" b="1" i="1" dirty="0" smtClean="0"/>
              <a:t>n </a:t>
            </a:r>
            <a:r>
              <a:rPr lang="pt-BR" sz="2000" i="1" dirty="0" smtClean="0"/>
              <a:t>≥ </a:t>
            </a:r>
            <a:r>
              <a:rPr lang="pt-BR" sz="2000" b="1" i="1" dirty="0" smtClean="0"/>
              <a:t>1</a:t>
            </a:r>
            <a:r>
              <a:rPr lang="pt-BR" sz="2000" b="1" dirty="0" smtClean="0"/>
              <a:t> </a:t>
            </a:r>
            <a:r>
              <a:rPr lang="pt-BR" sz="2000" dirty="0" smtClean="0"/>
              <a:t>conjuntos disjuntos não vazios que são sub-arvores de </a:t>
            </a:r>
            <a:r>
              <a:rPr lang="pt-BR" sz="2000" i="1" dirty="0" smtClean="0"/>
              <a:t>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i="1" dirty="0" smtClean="0"/>
              <a:t>T = { r , T</a:t>
            </a:r>
            <a:r>
              <a:rPr lang="pt-BR" sz="2000" i="1" baseline="-25000" dirty="0" smtClean="0"/>
              <a:t>1</a:t>
            </a:r>
            <a:r>
              <a:rPr lang="pt-BR" sz="2000" i="1" dirty="0" smtClean="0"/>
              <a:t>, T</a:t>
            </a:r>
            <a:r>
              <a:rPr lang="pt-BR" sz="2000" i="1" baseline="-25000" dirty="0" smtClean="0"/>
              <a:t>2</a:t>
            </a:r>
            <a:r>
              <a:rPr lang="pt-BR" sz="2000" i="1" dirty="0" smtClean="0"/>
              <a:t>, ..... T</a:t>
            </a:r>
            <a:r>
              <a:rPr lang="pt-BR" sz="2000" i="1" baseline="-25000" dirty="0" smtClean="0"/>
              <a:t>n</a:t>
            </a:r>
            <a:r>
              <a:rPr lang="pt-BR" sz="2000" i="1" dirty="0" smtClean="0"/>
              <a:t> }   -  </a:t>
            </a:r>
            <a:r>
              <a:rPr lang="pt-BR" sz="2000" dirty="0" smtClean="0"/>
              <a:t>uma árvore T com raiz r e subarvores T</a:t>
            </a:r>
            <a:r>
              <a:rPr lang="pt-BR" sz="2000" baseline="-25000" dirty="0" smtClean="0"/>
              <a:t>v</a:t>
            </a:r>
            <a:r>
              <a:rPr lang="pt-BR" sz="2000" dirty="0" smtClean="0"/>
              <a:t> com raizes em </a:t>
            </a:r>
            <a:r>
              <a:rPr lang="pt-BR" sz="2000" i="1" dirty="0" smtClean="0"/>
              <a:t>v</a:t>
            </a:r>
            <a:r>
              <a:rPr lang="pt-BR" sz="2000" dirty="0" smtClean="0"/>
              <a:t>.</a:t>
            </a:r>
            <a:endParaRPr lang="pt-BR" sz="2000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cada sub-árvore de r é uma árvore (definição recursiva)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/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99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Binária Perfeitamente Balanceada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Elipse 4"/>
          <p:cNvSpPr/>
          <p:nvPr/>
        </p:nvSpPr>
        <p:spPr>
          <a:xfrm>
            <a:off x="8637957" y="263625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7465029" y="401172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9813486" y="394622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8" name="Elipse 7"/>
          <p:cNvSpPr/>
          <p:nvPr/>
        </p:nvSpPr>
        <p:spPr>
          <a:xfrm>
            <a:off x="8223706" y="51267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cxnSp>
        <p:nvCxnSpPr>
          <p:cNvPr id="14" name="Conector reto 13"/>
          <p:cNvCxnSpPr>
            <a:stCxn id="5" idx="3"/>
            <a:endCxn id="6" idx="0"/>
          </p:cNvCxnSpPr>
          <p:nvPr/>
        </p:nvCxnSpPr>
        <p:spPr>
          <a:xfrm flipH="1">
            <a:off x="7797538" y="3172346"/>
            <a:ext cx="937809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5" idx="5"/>
            <a:endCxn id="7" idx="0"/>
          </p:cNvCxnSpPr>
          <p:nvPr/>
        </p:nvCxnSpPr>
        <p:spPr>
          <a:xfrm>
            <a:off x="9205585" y="3172346"/>
            <a:ext cx="940410" cy="7738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5"/>
            <a:endCxn id="8" idx="1"/>
          </p:cNvCxnSpPr>
          <p:nvPr/>
        </p:nvCxnSpPr>
        <p:spPr>
          <a:xfrm>
            <a:off x="8032657" y="4547819"/>
            <a:ext cx="288439" cy="6708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871903" y="516514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19" name="Conector reto 18"/>
          <p:cNvCxnSpPr>
            <a:stCxn id="6" idx="3"/>
            <a:endCxn id="17" idx="0"/>
          </p:cNvCxnSpPr>
          <p:nvPr/>
        </p:nvCxnSpPr>
        <p:spPr>
          <a:xfrm flipH="1">
            <a:off x="7204412" y="4547819"/>
            <a:ext cx="358007" cy="6173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518300" y="1831359"/>
            <a:ext cx="49272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Para cada nó da arvore, a altura das suas </a:t>
            </a:r>
            <a:r>
              <a:rPr lang="pt-BR" sz="2000" dirty="0" err="1" smtClean="0"/>
              <a:t>sub-árvores</a:t>
            </a:r>
            <a:r>
              <a:rPr lang="pt-BR" sz="2000" dirty="0" smtClean="0"/>
              <a:t> diferem de no máximo 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Para cada nó, o numero de nós de suas </a:t>
            </a:r>
            <a:r>
              <a:rPr lang="pt-BR" sz="2000" dirty="0" err="1" smtClean="0"/>
              <a:t>sub-árvores</a:t>
            </a:r>
            <a:r>
              <a:rPr lang="pt-BR" sz="2000" dirty="0" smtClean="0"/>
              <a:t> esquerda e direita difere em, no máximo,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22" name="Elipse 21"/>
          <p:cNvSpPr/>
          <p:nvPr/>
        </p:nvSpPr>
        <p:spPr>
          <a:xfrm>
            <a:off x="9278774" y="512671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24" name="Conector reto 23"/>
          <p:cNvCxnSpPr>
            <a:stCxn id="7" idx="3"/>
            <a:endCxn id="22" idx="0"/>
          </p:cNvCxnSpPr>
          <p:nvPr/>
        </p:nvCxnSpPr>
        <p:spPr>
          <a:xfrm flipH="1">
            <a:off x="9611283" y="4482318"/>
            <a:ext cx="299593" cy="6443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1495397" y="258095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0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463995" y="382706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1503024" y="525608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7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243828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Elipse 4"/>
          <p:cNvSpPr/>
          <p:nvPr/>
        </p:nvSpPr>
        <p:spPr>
          <a:xfrm>
            <a:off x="3250365" y="175393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2077437" y="312941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4425894" y="306390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8" name="Elipse 7"/>
          <p:cNvSpPr/>
          <p:nvPr/>
        </p:nvSpPr>
        <p:spPr>
          <a:xfrm>
            <a:off x="2836114" y="424439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cxnSp>
        <p:nvCxnSpPr>
          <p:cNvPr id="14" name="Conector reto 13"/>
          <p:cNvCxnSpPr>
            <a:stCxn id="5" idx="3"/>
            <a:endCxn id="6" idx="0"/>
          </p:cNvCxnSpPr>
          <p:nvPr/>
        </p:nvCxnSpPr>
        <p:spPr>
          <a:xfrm flipH="1">
            <a:off x="2409946" y="2290030"/>
            <a:ext cx="937809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5" idx="5"/>
            <a:endCxn id="7" idx="0"/>
          </p:cNvCxnSpPr>
          <p:nvPr/>
        </p:nvCxnSpPr>
        <p:spPr>
          <a:xfrm>
            <a:off x="3817993" y="2290030"/>
            <a:ext cx="940410" cy="7738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5"/>
            <a:endCxn id="8" idx="1"/>
          </p:cNvCxnSpPr>
          <p:nvPr/>
        </p:nvCxnSpPr>
        <p:spPr>
          <a:xfrm>
            <a:off x="2645065" y="3665503"/>
            <a:ext cx="288439" cy="6708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1484311" y="428282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19" name="Conector reto 18"/>
          <p:cNvCxnSpPr>
            <a:stCxn id="6" idx="3"/>
            <a:endCxn id="17" idx="0"/>
          </p:cNvCxnSpPr>
          <p:nvPr/>
        </p:nvCxnSpPr>
        <p:spPr>
          <a:xfrm flipH="1">
            <a:off x="1816820" y="3665503"/>
            <a:ext cx="358007" cy="6173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8785382" y="18641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21" name="Elipse 20"/>
          <p:cNvSpPr/>
          <p:nvPr/>
        </p:nvSpPr>
        <p:spPr>
          <a:xfrm>
            <a:off x="7612454" y="323963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23" name="Elipse 22"/>
          <p:cNvSpPr/>
          <p:nvPr/>
        </p:nvSpPr>
        <p:spPr>
          <a:xfrm>
            <a:off x="9960911" y="317413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25" name="Elipse 24"/>
          <p:cNvSpPr/>
          <p:nvPr/>
        </p:nvSpPr>
        <p:spPr>
          <a:xfrm>
            <a:off x="8371131" y="435462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cxnSp>
        <p:nvCxnSpPr>
          <p:cNvPr id="29" name="Conector reto 28"/>
          <p:cNvCxnSpPr>
            <a:stCxn id="20" idx="3"/>
            <a:endCxn id="21" idx="0"/>
          </p:cNvCxnSpPr>
          <p:nvPr/>
        </p:nvCxnSpPr>
        <p:spPr>
          <a:xfrm flipH="1">
            <a:off x="7944963" y="2400258"/>
            <a:ext cx="937809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0" idx="5"/>
            <a:endCxn id="23" idx="0"/>
          </p:cNvCxnSpPr>
          <p:nvPr/>
        </p:nvCxnSpPr>
        <p:spPr>
          <a:xfrm>
            <a:off x="9353010" y="2400258"/>
            <a:ext cx="940410" cy="7738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1" idx="5"/>
            <a:endCxn id="25" idx="1"/>
          </p:cNvCxnSpPr>
          <p:nvPr/>
        </p:nvCxnSpPr>
        <p:spPr>
          <a:xfrm>
            <a:off x="8180082" y="3775731"/>
            <a:ext cx="288439" cy="6708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7019328" y="439305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33" name="Conector reto 32"/>
          <p:cNvCxnSpPr>
            <a:stCxn id="21" idx="3"/>
            <a:endCxn id="32" idx="0"/>
          </p:cNvCxnSpPr>
          <p:nvPr/>
        </p:nvCxnSpPr>
        <p:spPr>
          <a:xfrm flipH="1">
            <a:off x="7351837" y="3775731"/>
            <a:ext cx="358007" cy="6173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9426199" y="4354624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35" name="Conector reto 34"/>
          <p:cNvCxnSpPr>
            <a:stCxn id="23" idx="3"/>
            <a:endCxn id="34" idx="0"/>
          </p:cNvCxnSpPr>
          <p:nvPr/>
        </p:nvCxnSpPr>
        <p:spPr>
          <a:xfrm flipH="1">
            <a:off x="9758708" y="3710230"/>
            <a:ext cx="299593" cy="6443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013211" y="532045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Árvore Binária Balanceada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869423" y="5345492"/>
            <a:ext cx="411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Árvore Binária Perfeitamente Balanceada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25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Qual a altura máxima de uma árvore binária de </a:t>
            </a:r>
            <a:r>
              <a:rPr lang="pt-BR" sz="3200" i="1" dirty="0" smtClean="0"/>
              <a:t>n</a:t>
            </a:r>
            <a:r>
              <a:rPr lang="pt-BR" sz="3200" dirty="0" smtClean="0"/>
              <a:t> nós?</a:t>
            </a:r>
            <a:endParaRPr lang="pt-BR" sz="32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6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Qual a altura máxima de uma árvore binária de </a:t>
            </a:r>
            <a:r>
              <a:rPr lang="pt-BR" sz="3200" i="1" dirty="0" smtClean="0"/>
              <a:t>n</a:t>
            </a:r>
            <a:r>
              <a:rPr lang="pt-BR" sz="3200" dirty="0" smtClean="0"/>
              <a:t> nós?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25453" y="1115110"/>
            <a:ext cx="8119078" cy="737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 err="1" smtClean="0"/>
              <a:t>H</a:t>
            </a:r>
            <a:r>
              <a:rPr lang="pt-BR" i="1" baseline="-25000" dirty="0" err="1" smtClean="0"/>
              <a:t>max</a:t>
            </a:r>
            <a:r>
              <a:rPr lang="pt-BR" i="1" dirty="0" smtClean="0"/>
              <a:t> = n-1</a:t>
            </a:r>
            <a:r>
              <a:rPr lang="pt-BR" dirty="0" smtClean="0"/>
              <a:t>   arvore degenera em uma lista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6552483" y="259580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5379555" y="39712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cxnSp>
        <p:nvCxnSpPr>
          <p:cNvPr id="14" name="Conector reto 13"/>
          <p:cNvCxnSpPr>
            <a:stCxn id="5" idx="3"/>
            <a:endCxn id="6" idx="0"/>
          </p:cNvCxnSpPr>
          <p:nvPr/>
        </p:nvCxnSpPr>
        <p:spPr>
          <a:xfrm flipH="1">
            <a:off x="5712064" y="3131900"/>
            <a:ext cx="937809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4273081" y="527166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19" name="Conector reto 18"/>
          <p:cNvCxnSpPr>
            <a:stCxn id="6" idx="3"/>
            <a:endCxn id="17" idx="0"/>
          </p:cNvCxnSpPr>
          <p:nvPr/>
        </p:nvCxnSpPr>
        <p:spPr>
          <a:xfrm flipH="1">
            <a:off x="4605590" y="4507373"/>
            <a:ext cx="871355" cy="7642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6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Qual a altura mínima de uma árvore binária de </a:t>
            </a:r>
            <a:r>
              <a:rPr lang="pt-BR" sz="3200" i="1" dirty="0" smtClean="0"/>
              <a:t>n</a:t>
            </a:r>
            <a:r>
              <a:rPr lang="pt-BR" sz="3200" dirty="0" smtClean="0"/>
              <a:t> nós?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Qual a altura mínima de uma árvore binária de </a:t>
            </a:r>
            <a:r>
              <a:rPr lang="pt-BR" sz="3200" i="1" dirty="0" smtClean="0"/>
              <a:t>n</a:t>
            </a:r>
            <a:r>
              <a:rPr lang="pt-BR" sz="3200" dirty="0" smtClean="0"/>
              <a:t> nós?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25453" y="1115110"/>
            <a:ext cx="8119078" cy="737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 mesma de uma árvore perfeitamente balanceada de </a:t>
            </a:r>
            <a:r>
              <a:rPr lang="pt-BR" i="1" dirty="0" smtClean="0"/>
              <a:t>n</a:t>
            </a:r>
            <a:r>
              <a:rPr lang="pt-BR" dirty="0" smtClean="0"/>
              <a:t> nós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8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Qual a altura mínima de uma árvore binária de </a:t>
            </a:r>
            <a:r>
              <a:rPr lang="pt-BR" sz="3200" i="1" dirty="0" smtClean="0"/>
              <a:t>n</a:t>
            </a:r>
            <a:r>
              <a:rPr lang="pt-BR" sz="3200" dirty="0" smtClean="0"/>
              <a:t> nós?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25453" y="1115110"/>
            <a:ext cx="8119078" cy="737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 mesma de uma árvore perfeitamente balanceada de </a:t>
            </a:r>
            <a:r>
              <a:rPr lang="pt-BR" i="1" dirty="0" smtClean="0"/>
              <a:t>n</a:t>
            </a:r>
            <a:r>
              <a:rPr lang="pt-BR" dirty="0" smtClean="0"/>
              <a:t> nós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3726998" y="218127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10" name="Elipse 9"/>
          <p:cNvSpPr/>
          <p:nvPr/>
        </p:nvSpPr>
        <p:spPr>
          <a:xfrm>
            <a:off x="2554070" y="35567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11" name="Elipse 10"/>
          <p:cNvSpPr/>
          <p:nvPr/>
        </p:nvSpPr>
        <p:spPr>
          <a:xfrm>
            <a:off x="4902527" y="349124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12" name="Elipse 11"/>
          <p:cNvSpPr/>
          <p:nvPr/>
        </p:nvSpPr>
        <p:spPr>
          <a:xfrm>
            <a:off x="3312747" y="467172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cxnSp>
        <p:nvCxnSpPr>
          <p:cNvPr id="13" name="Conector reto 12"/>
          <p:cNvCxnSpPr>
            <a:stCxn id="9" idx="3"/>
            <a:endCxn id="10" idx="0"/>
          </p:cNvCxnSpPr>
          <p:nvPr/>
        </p:nvCxnSpPr>
        <p:spPr>
          <a:xfrm flipH="1">
            <a:off x="2886579" y="2717363"/>
            <a:ext cx="937809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9" idx="5"/>
            <a:endCxn id="11" idx="0"/>
          </p:cNvCxnSpPr>
          <p:nvPr/>
        </p:nvCxnSpPr>
        <p:spPr>
          <a:xfrm>
            <a:off x="4294626" y="2717363"/>
            <a:ext cx="940410" cy="7738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0" idx="5"/>
            <a:endCxn id="12" idx="1"/>
          </p:cNvCxnSpPr>
          <p:nvPr/>
        </p:nvCxnSpPr>
        <p:spPr>
          <a:xfrm>
            <a:off x="3121698" y="4092836"/>
            <a:ext cx="288439" cy="6708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1960944" y="471015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20" name="Conector reto 19"/>
          <p:cNvCxnSpPr>
            <a:stCxn id="10" idx="3"/>
            <a:endCxn id="18" idx="0"/>
          </p:cNvCxnSpPr>
          <p:nvPr/>
        </p:nvCxnSpPr>
        <p:spPr>
          <a:xfrm flipH="1">
            <a:off x="2293453" y="4092836"/>
            <a:ext cx="358007" cy="6173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4367815" y="467172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22" name="Conector reto 21"/>
          <p:cNvCxnSpPr>
            <a:stCxn id="11" idx="3"/>
            <a:endCxn id="21" idx="0"/>
          </p:cNvCxnSpPr>
          <p:nvPr/>
        </p:nvCxnSpPr>
        <p:spPr>
          <a:xfrm flipH="1">
            <a:off x="4700324" y="4027335"/>
            <a:ext cx="299593" cy="6443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1" idx="5"/>
          </p:cNvCxnSpPr>
          <p:nvPr/>
        </p:nvCxnSpPr>
        <p:spPr>
          <a:xfrm>
            <a:off x="5470155" y="4027335"/>
            <a:ext cx="404073" cy="7052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5625086" y="467172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G</a:t>
            </a:r>
            <a:endParaRPr lang="pt-BR" sz="2000" b="1" dirty="0"/>
          </a:p>
        </p:txBody>
      </p:sp>
      <p:sp>
        <p:nvSpPr>
          <p:cNvPr id="25" name="Elipse 24"/>
          <p:cNvSpPr/>
          <p:nvPr/>
        </p:nvSpPr>
        <p:spPr>
          <a:xfrm>
            <a:off x="1401676" y="585164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H</a:t>
            </a:r>
            <a:endParaRPr lang="pt-BR" sz="2000" b="1" dirty="0"/>
          </a:p>
        </p:txBody>
      </p:sp>
      <p:cxnSp>
        <p:nvCxnSpPr>
          <p:cNvPr id="26" name="Conector reto 25"/>
          <p:cNvCxnSpPr>
            <a:stCxn id="18" idx="3"/>
            <a:endCxn id="25" idx="0"/>
          </p:cNvCxnSpPr>
          <p:nvPr/>
        </p:nvCxnSpPr>
        <p:spPr>
          <a:xfrm flipH="1">
            <a:off x="1734185" y="5246252"/>
            <a:ext cx="324149" cy="60539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a 27"/>
          <p:cNvGraphicFramePr>
            <a:graphicFrameLocks noGrp="1"/>
          </p:cNvGraphicFramePr>
          <p:nvPr/>
        </p:nvGraphicFramePr>
        <p:xfrm>
          <a:off x="6514069" y="2809342"/>
          <a:ext cx="4760007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49"/>
                <a:gridCol w="366185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#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Altura</a:t>
                      </a:r>
                      <a:r>
                        <a:rPr lang="pt-BR" sz="2000" baseline="0" dirty="0" smtClean="0"/>
                        <a:t> (H)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2...3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4...7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2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8...15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err="1" smtClean="0"/>
                        <a:t>H</a:t>
                      </a:r>
                      <a:r>
                        <a:rPr lang="pt-BR" sz="2800" baseline="-25000" dirty="0" err="1" smtClean="0"/>
                        <a:t>min</a:t>
                      </a:r>
                      <a:r>
                        <a:rPr lang="pt-BR" sz="2800" dirty="0" smtClean="0"/>
                        <a:t> = </a:t>
                      </a:r>
                      <a:r>
                        <a:rPr lang="pt-BR" sz="2800" dirty="0" err="1" smtClean="0"/>
                        <a:t>log</a:t>
                      </a:r>
                      <a:r>
                        <a:rPr lang="pt-BR" sz="2800" baseline="-25000" dirty="0" err="1" smtClean="0"/>
                        <a:t>n</a:t>
                      </a:r>
                      <a:endParaRPr lang="pt-BR" sz="2800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2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TAD Árvore Binária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831359"/>
            <a:ext cx="49272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Criar Árvore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Criar Raiz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Insere um nó a direita de um nó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Insere um nó a esquerda de um nó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Destrói a arvore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970644" y="1666871"/>
            <a:ext cx="340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Como implementar?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918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Em estrutura linear (sequencial)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373872" y="1441968"/>
            <a:ext cx="635302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Armazena os nós em um vetor, por nível</a:t>
            </a:r>
          </a:p>
          <a:p>
            <a:pPr lvl="1"/>
            <a:r>
              <a:rPr lang="pt-BR" sz="2400" dirty="0" smtClean="0"/>
              <a:t>Para acessar os filhos de um nó na posição </a:t>
            </a:r>
            <a:r>
              <a:rPr lang="pt-BR" sz="2400" i="1" dirty="0" smtClean="0"/>
              <a:t>x: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Filho esquerdo: 2*</a:t>
            </a:r>
            <a:r>
              <a:rPr lang="pt-BR" sz="2400" i="1" dirty="0" smtClean="0"/>
              <a:t>x</a:t>
            </a:r>
            <a:r>
              <a:rPr lang="pt-BR" sz="2400" dirty="0" smtClean="0"/>
              <a:t> +1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Filho direito: 2*</a:t>
            </a:r>
            <a:r>
              <a:rPr lang="pt-BR" sz="2400" i="1" dirty="0" smtClean="0"/>
              <a:t>x</a:t>
            </a:r>
            <a:r>
              <a:rPr lang="pt-BR" sz="2400" dirty="0" smtClean="0"/>
              <a:t> + 2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6" name="Elipse 5"/>
          <p:cNvSpPr/>
          <p:nvPr/>
        </p:nvSpPr>
        <p:spPr>
          <a:xfrm>
            <a:off x="8972360" y="144196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7799432" y="281744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10147889" y="275194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9" name="Elipse 8"/>
          <p:cNvSpPr/>
          <p:nvPr/>
        </p:nvSpPr>
        <p:spPr>
          <a:xfrm>
            <a:off x="8558109" y="39324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cxnSp>
        <p:nvCxnSpPr>
          <p:cNvPr id="11" name="Conector reto 10"/>
          <p:cNvCxnSpPr>
            <a:stCxn id="6" idx="3"/>
            <a:endCxn id="7" idx="0"/>
          </p:cNvCxnSpPr>
          <p:nvPr/>
        </p:nvCxnSpPr>
        <p:spPr>
          <a:xfrm flipH="1">
            <a:off x="8131941" y="1978061"/>
            <a:ext cx="937809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6" idx="5"/>
            <a:endCxn id="8" idx="0"/>
          </p:cNvCxnSpPr>
          <p:nvPr/>
        </p:nvCxnSpPr>
        <p:spPr>
          <a:xfrm>
            <a:off x="9539988" y="1978061"/>
            <a:ext cx="940410" cy="7738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5"/>
            <a:endCxn id="9" idx="1"/>
          </p:cNvCxnSpPr>
          <p:nvPr/>
        </p:nvCxnSpPr>
        <p:spPr>
          <a:xfrm>
            <a:off x="8367060" y="3353534"/>
            <a:ext cx="288439" cy="6708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7206306" y="397085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15" name="Conector reto 14"/>
          <p:cNvCxnSpPr>
            <a:stCxn id="7" idx="3"/>
            <a:endCxn id="14" idx="0"/>
          </p:cNvCxnSpPr>
          <p:nvPr/>
        </p:nvCxnSpPr>
        <p:spPr>
          <a:xfrm flipH="1">
            <a:off x="7538815" y="3353534"/>
            <a:ext cx="358007" cy="6173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613177" y="39324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8" idx="3"/>
            <a:endCxn id="16" idx="0"/>
          </p:cNvCxnSpPr>
          <p:nvPr/>
        </p:nvCxnSpPr>
        <p:spPr>
          <a:xfrm flipH="1">
            <a:off x="9945686" y="3288033"/>
            <a:ext cx="299593" cy="6443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8" idx="5"/>
          </p:cNvCxnSpPr>
          <p:nvPr/>
        </p:nvCxnSpPr>
        <p:spPr>
          <a:xfrm>
            <a:off x="10715517" y="3288033"/>
            <a:ext cx="404073" cy="7052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0870448" y="393242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G</a:t>
            </a:r>
            <a:endParaRPr lang="pt-BR" sz="2000" b="1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07402"/>
              </p:ext>
            </p:extLst>
          </p:nvPr>
        </p:nvGraphicFramePr>
        <p:xfrm>
          <a:off x="1191644" y="3948302"/>
          <a:ext cx="55189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214"/>
                <a:gridCol w="613214"/>
                <a:gridCol w="613214"/>
                <a:gridCol w="613214"/>
                <a:gridCol w="613214"/>
                <a:gridCol w="613214"/>
                <a:gridCol w="613214"/>
                <a:gridCol w="613214"/>
                <a:gridCol w="613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1484311" y="5381639"/>
            <a:ext cx="10707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Vantagens: </a:t>
            </a:r>
            <a:r>
              <a:rPr lang="pt-BR" sz="2400" dirty="0" smtClean="0"/>
              <a:t>não precisa armazenar ligações; acesso direto aos nós</a:t>
            </a:r>
          </a:p>
          <a:p>
            <a:r>
              <a:rPr lang="pt-BR" sz="2400" b="1" dirty="0" smtClean="0"/>
              <a:t>Desvantagens: </a:t>
            </a:r>
            <a:r>
              <a:rPr lang="pt-BR" sz="2400" dirty="0" smtClean="0"/>
              <a:t>pode manter espaços vazios caso a árvore não seja balanceada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67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Em </a:t>
            </a:r>
            <a:r>
              <a:rPr lang="pt-BR" sz="3200" smtClean="0"/>
              <a:t>estrutura dinâmica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373872" y="1441968"/>
            <a:ext cx="6353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6" name="Elipse 5"/>
          <p:cNvSpPr/>
          <p:nvPr/>
        </p:nvSpPr>
        <p:spPr>
          <a:xfrm>
            <a:off x="10072290" y="28902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7" name="Elipse 6"/>
          <p:cNvSpPr/>
          <p:nvPr/>
        </p:nvSpPr>
        <p:spPr>
          <a:xfrm>
            <a:off x="9349936" y="126693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10717732" y="121468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cxnSp>
        <p:nvCxnSpPr>
          <p:cNvPr id="11" name="Conector reto 10"/>
          <p:cNvCxnSpPr>
            <a:stCxn id="6" idx="3"/>
            <a:endCxn id="7" idx="0"/>
          </p:cNvCxnSpPr>
          <p:nvPr/>
        </p:nvCxnSpPr>
        <p:spPr>
          <a:xfrm flipH="1">
            <a:off x="9682445" y="825121"/>
            <a:ext cx="487235" cy="4418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6" idx="5"/>
            <a:endCxn id="8" idx="0"/>
          </p:cNvCxnSpPr>
          <p:nvPr/>
        </p:nvCxnSpPr>
        <p:spPr>
          <a:xfrm>
            <a:off x="10639918" y="825121"/>
            <a:ext cx="410323" cy="38956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10236029" y="218313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17" name="Conector reto 16"/>
          <p:cNvCxnSpPr>
            <a:stCxn id="8" idx="3"/>
            <a:endCxn id="16" idx="0"/>
          </p:cNvCxnSpPr>
          <p:nvPr/>
        </p:nvCxnSpPr>
        <p:spPr>
          <a:xfrm flipH="1">
            <a:off x="10568538" y="1750780"/>
            <a:ext cx="246584" cy="43235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8"/>
          <p:cNvSpPr/>
          <p:nvPr/>
        </p:nvSpPr>
        <p:spPr>
          <a:xfrm>
            <a:off x="11056144" y="299814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cxnSp>
        <p:nvCxnSpPr>
          <p:cNvPr id="21" name="Conector reto 12"/>
          <p:cNvCxnSpPr>
            <a:stCxn id="16" idx="5"/>
            <a:endCxn id="20" idx="1"/>
          </p:cNvCxnSpPr>
          <p:nvPr/>
        </p:nvCxnSpPr>
        <p:spPr>
          <a:xfrm>
            <a:off x="10803657" y="2719232"/>
            <a:ext cx="349877" cy="3708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632075" y="2365919"/>
          <a:ext cx="1572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97"/>
                <a:gridCol w="524197"/>
                <a:gridCol w="52419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499015" y="3127919"/>
          <a:ext cx="1572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97"/>
                <a:gridCol w="524197"/>
                <a:gridCol w="52419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8625989" y="3200806"/>
          <a:ext cx="1572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97"/>
                <a:gridCol w="524197"/>
                <a:gridCol w="52419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903746" y="4267606"/>
          <a:ext cx="1572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97"/>
                <a:gridCol w="524197"/>
                <a:gridCol w="52419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9527137" y="5148875"/>
          <a:ext cx="1572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97"/>
                <a:gridCol w="524197"/>
                <a:gridCol w="52419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Elbow Connector 41"/>
          <p:cNvCxnSpPr/>
          <p:nvPr/>
        </p:nvCxnSpPr>
        <p:spPr>
          <a:xfrm rot="10800000" flipV="1">
            <a:off x="7235687" y="2534147"/>
            <a:ext cx="595174" cy="593365"/>
          </a:xfrm>
          <a:prstGeom prst="bentConnector3">
            <a:avLst>
              <a:gd name="adj1" fmla="val 101212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8844651" y="2673296"/>
            <a:ext cx="689113" cy="463826"/>
          </a:xfrm>
          <a:prstGeom prst="bentConnector3">
            <a:avLst>
              <a:gd name="adj1" fmla="val -5769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8374200" y="3687087"/>
            <a:ext cx="821635" cy="238541"/>
          </a:xfrm>
          <a:prstGeom prst="bentConnector3">
            <a:avLst>
              <a:gd name="adj1" fmla="val -4839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 flipV="1">
            <a:off x="9328356" y="5317104"/>
            <a:ext cx="437323" cy="291552"/>
          </a:xfrm>
          <a:prstGeom prst="bentConnector3">
            <a:avLst>
              <a:gd name="adj1" fmla="val 101515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9222338" y="5688167"/>
            <a:ext cx="21203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9255470" y="5761055"/>
            <a:ext cx="125894" cy="66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0800000" flipV="1">
            <a:off x="6326739" y="3335904"/>
            <a:ext cx="437323" cy="291552"/>
          </a:xfrm>
          <a:prstGeom prst="bentConnector3">
            <a:avLst>
              <a:gd name="adj1" fmla="val 101515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220721" y="3706967"/>
            <a:ext cx="21203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6253853" y="3779855"/>
            <a:ext cx="125894" cy="66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0800000" flipV="1">
            <a:off x="7724843" y="4468965"/>
            <a:ext cx="437323" cy="291552"/>
          </a:xfrm>
          <a:prstGeom prst="bentConnector3">
            <a:avLst>
              <a:gd name="adj1" fmla="val 101515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618825" y="4840028"/>
            <a:ext cx="21203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7651957" y="4912916"/>
            <a:ext cx="125894" cy="66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40" idx="0"/>
          </p:cNvCxnSpPr>
          <p:nvPr/>
        </p:nvCxnSpPr>
        <p:spPr>
          <a:xfrm>
            <a:off x="9349937" y="4468964"/>
            <a:ext cx="963495" cy="67991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0800000" flipH="1" flipV="1">
            <a:off x="10825853" y="5330356"/>
            <a:ext cx="437323" cy="291552"/>
          </a:xfrm>
          <a:prstGeom prst="bentConnector3">
            <a:avLst>
              <a:gd name="adj1" fmla="val 101515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1196907" y="5701419"/>
            <a:ext cx="21203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1230039" y="5774307"/>
            <a:ext cx="125894" cy="66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6" idx="2"/>
          </p:cNvCxnSpPr>
          <p:nvPr/>
        </p:nvCxnSpPr>
        <p:spPr>
          <a:xfrm flipH="1">
            <a:off x="8393372" y="1935281"/>
            <a:ext cx="9524" cy="34389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137438" y="156594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raiz</a:t>
            </a:r>
            <a:endParaRPr lang="pt-BR" dirty="0"/>
          </a:p>
        </p:txBody>
      </p:sp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1941446" y="792557"/>
          <a:ext cx="1572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97"/>
                <a:gridCol w="524197"/>
                <a:gridCol w="52419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9" name="Straight Arrow Connector 98"/>
          <p:cNvCxnSpPr/>
          <p:nvPr/>
        </p:nvCxnSpPr>
        <p:spPr>
          <a:xfrm>
            <a:off x="1987830" y="437326"/>
            <a:ext cx="238539" cy="5963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3180526" y="424074"/>
            <a:ext cx="291548" cy="5698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716701" y="1060178"/>
            <a:ext cx="0" cy="5698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543908" y="2517923"/>
            <a:ext cx="3393878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Node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valor;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Node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filhoEsq;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Node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filhoDir;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ArvoreBinaria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Node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raiz;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85395" y="16167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</a:t>
            </a:r>
            <a:endParaRPr lang="pt-BR" dirty="0"/>
          </a:p>
        </p:txBody>
      </p:sp>
      <p:sp>
        <p:nvSpPr>
          <p:cNvPr id="113" name="TextBox 112"/>
          <p:cNvSpPr txBox="1"/>
          <p:nvPr/>
        </p:nvSpPr>
        <p:spPr>
          <a:xfrm>
            <a:off x="1543883" y="5300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filhoEsq</a:t>
            </a:r>
            <a:endParaRPr lang="pt-BR" dirty="0"/>
          </a:p>
        </p:txBody>
      </p:sp>
      <p:sp>
        <p:nvSpPr>
          <p:cNvPr id="114" name="TextBox 113"/>
          <p:cNvSpPr txBox="1"/>
          <p:nvPr/>
        </p:nvSpPr>
        <p:spPr>
          <a:xfrm>
            <a:off x="3008249" y="1325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filhoDir</a:t>
            </a:r>
            <a:endParaRPr lang="pt-BR" dirty="0"/>
          </a:p>
        </p:txBody>
      </p:sp>
      <p:cxnSp>
        <p:nvCxnSpPr>
          <p:cNvPr id="48" name="Elbow Connector 84"/>
          <p:cNvCxnSpPr/>
          <p:nvPr/>
        </p:nvCxnSpPr>
        <p:spPr>
          <a:xfrm rot="10800000" flipH="1" flipV="1">
            <a:off x="7685667" y="3263993"/>
            <a:ext cx="437323" cy="291552"/>
          </a:xfrm>
          <a:prstGeom prst="bentConnector3">
            <a:avLst>
              <a:gd name="adj1" fmla="val 101515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85"/>
          <p:cNvCxnSpPr/>
          <p:nvPr/>
        </p:nvCxnSpPr>
        <p:spPr>
          <a:xfrm>
            <a:off x="8043469" y="3635056"/>
            <a:ext cx="21203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86"/>
          <p:cNvCxnSpPr/>
          <p:nvPr/>
        </p:nvCxnSpPr>
        <p:spPr>
          <a:xfrm flipV="1">
            <a:off x="8076601" y="3707944"/>
            <a:ext cx="125894" cy="66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84"/>
          <p:cNvCxnSpPr/>
          <p:nvPr/>
        </p:nvCxnSpPr>
        <p:spPr>
          <a:xfrm rot="10800000" flipH="1" flipV="1">
            <a:off x="9899349" y="3380768"/>
            <a:ext cx="437323" cy="291552"/>
          </a:xfrm>
          <a:prstGeom prst="bentConnector3">
            <a:avLst>
              <a:gd name="adj1" fmla="val 101515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85"/>
          <p:cNvCxnSpPr/>
          <p:nvPr/>
        </p:nvCxnSpPr>
        <p:spPr>
          <a:xfrm>
            <a:off x="10257151" y="3751831"/>
            <a:ext cx="21203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86"/>
          <p:cNvCxnSpPr/>
          <p:nvPr/>
        </p:nvCxnSpPr>
        <p:spPr>
          <a:xfrm flipV="1">
            <a:off x="10290283" y="3824719"/>
            <a:ext cx="125894" cy="66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Definição – Árvore </a:t>
            </a:r>
            <a:r>
              <a:rPr lang="pt-BR" dirty="0" err="1" smtClean="0"/>
              <a:t>N-árias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Uma árvore </a:t>
            </a:r>
            <a:r>
              <a:rPr lang="pt-BR" sz="2000" dirty="0" err="1" smtClean="0"/>
              <a:t>N-ária</a:t>
            </a:r>
            <a:r>
              <a:rPr lang="pt-BR" sz="2000" dirty="0" smtClean="0"/>
              <a:t>  T é um conjunto finito de elementos denominados nós tais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T = </a:t>
            </a:r>
            <a:r>
              <a:rPr lang="pt-BR" sz="2000" i="1" dirty="0"/>
              <a:t>Ø</a:t>
            </a:r>
            <a:r>
              <a:rPr lang="pt-BR" sz="2000" dirty="0" smtClean="0"/>
              <a:t> representa uma árvore vazia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Existe um nó especial, </a:t>
            </a:r>
            <a:r>
              <a:rPr lang="pt-BR" sz="2000" i="1" dirty="0" smtClean="0"/>
              <a:t>r</a:t>
            </a:r>
            <a:r>
              <a:rPr lang="pt-BR" sz="2000" dirty="0" smtClean="0"/>
              <a:t>, chamado raiz da árvore.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Os nós restantes constituem um conjunto vazio ou são divididos em n conjuntos disjuntos não vazios que são sub-arvores de </a:t>
            </a:r>
            <a:r>
              <a:rPr lang="pt-BR" sz="2000" i="1" dirty="0" smtClean="0"/>
              <a:t>r, </a:t>
            </a:r>
            <a:r>
              <a:rPr lang="pt-BR" sz="2000" dirty="0" smtClean="0"/>
              <a:t>chamadas de i-</a:t>
            </a:r>
            <a:r>
              <a:rPr lang="pt-BR" sz="2000" dirty="0" err="1" smtClean="0"/>
              <a:t>ésima</a:t>
            </a:r>
            <a:r>
              <a:rPr lang="pt-BR" sz="2000" dirty="0" smtClean="0"/>
              <a:t> </a:t>
            </a:r>
            <a:r>
              <a:rPr lang="pt-BR" sz="2000" dirty="0" err="1" smtClean="0"/>
              <a:t>sub-árvore</a:t>
            </a:r>
            <a:r>
              <a:rPr lang="pt-BR" sz="2000" dirty="0" smtClean="0"/>
              <a:t>, sendo que  </a:t>
            </a:r>
            <a:r>
              <a:rPr lang="pt-BR" sz="2000" b="1" i="1" dirty="0" smtClean="0"/>
              <a:t>1 ≤ i </a:t>
            </a:r>
            <a:r>
              <a:rPr lang="pt-BR" sz="2000" b="1" i="1" dirty="0"/>
              <a:t>≤</a:t>
            </a:r>
            <a:r>
              <a:rPr lang="pt-BR" sz="2000" b="1" i="1" dirty="0" smtClean="0"/>
              <a:t> 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i="1" dirty="0" smtClean="0"/>
              <a:t>Qual o grau máximo de uma arvore </a:t>
            </a:r>
            <a:r>
              <a:rPr lang="pt-BR" sz="2000" b="1" i="1" dirty="0" err="1" smtClean="0"/>
              <a:t>N-ária</a:t>
            </a:r>
            <a:r>
              <a:rPr lang="pt-BR" sz="2000" b="1" i="1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/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609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Percursos na Árvore Binária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18300" y="1725343"/>
            <a:ext cx="995808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Percorrer a arvore binária passando uma vez por cada nó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Mostrar seu valor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Modificar seu valor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Ler o valor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Em um percurso, temos efetivamente uma lista linear de nós </a:t>
            </a:r>
          </a:p>
          <a:p>
            <a:pPr marL="285750" indent="-285750"/>
            <a:r>
              <a:rPr lang="pt-BR" sz="2800" dirty="0" smtClean="0"/>
              <a:t>	</a:t>
            </a:r>
            <a:r>
              <a:rPr lang="pt-BR" sz="2000" dirty="0" smtClean="0"/>
              <a:t>(ou seja, cada nós tem seu sucessor e predecessor dentro do percurso)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Existem varias formas de se percorrer uma árvore binária, dependerá da sua necessidade 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918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Percursos na Árvore Binária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31552" y="1258958"/>
            <a:ext cx="99580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3 percusos básicos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pré-ordem (pre-order)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processa o nó 					 (exibe dado, modifica, etc...)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percorre sub-árvore da esquerda em pré-ordem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percorre sub-árvore da direita em pré-ordem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em-ordem (in-order)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percorre sub-árvore da esquerda em em-ordem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processa o nó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percorre sub-árvore da direita em em-ordem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pós-ordem (post-order)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percorre sub-árvore da esquerda em pós-ordem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percorre sub-árvore da direita em pós-ordem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processa o nó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918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Percursos na Árvore Binária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31552" y="1258958"/>
            <a:ext cx="99580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Nos exemplos a seguir, “processar nó” significa exibir o dado do nó </a:t>
            </a: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18" name="Elipse 5"/>
          <p:cNvSpPr/>
          <p:nvPr/>
        </p:nvSpPr>
        <p:spPr>
          <a:xfrm>
            <a:off x="3618481" y="24093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19" name="Elipse 6"/>
          <p:cNvSpPr/>
          <p:nvPr/>
        </p:nvSpPr>
        <p:spPr>
          <a:xfrm>
            <a:off x="2445553" y="378484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20" name="Elipse 7"/>
          <p:cNvSpPr/>
          <p:nvPr/>
        </p:nvSpPr>
        <p:spPr>
          <a:xfrm>
            <a:off x="4794010" y="37193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21" name="Elipse 8"/>
          <p:cNvSpPr/>
          <p:nvPr/>
        </p:nvSpPr>
        <p:spPr>
          <a:xfrm>
            <a:off x="3204230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cxnSp>
        <p:nvCxnSpPr>
          <p:cNvPr id="22" name="Conector reto 10"/>
          <p:cNvCxnSpPr>
            <a:stCxn id="18" idx="3"/>
            <a:endCxn id="19" idx="0"/>
          </p:cNvCxnSpPr>
          <p:nvPr/>
        </p:nvCxnSpPr>
        <p:spPr>
          <a:xfrm flipH="1">
            <a:off x="2778062" y="2945469"/>
            <a:ext cx="937809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11"/>
          <p:cNvCxnSpPr>
            <a:stCxn id="18" idx="5"/>
            <a:endCxn id="20" idx="0"/>
          </p:cNvCxnSpPr>
          <p:nvPr/>
        </p:nvCxnSpPr>
        <p:spPr>
          <a:xfrm>
            <a:off x="4186109" y="2945469"/>
            <a:ext cx="940410" cy="7738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2"/>
          <p:cNvCxnSpPr>
            <a:stCxn id="19" idx="5"/>
            <a:endCxn id="21" idx="1"/>
          </p:cNvCxnSpPr>
          <p:nvPr/>
        </p:nvCxnSpPr>
        <p:spPr>
          <a:xfrm>
            <a:off x="3013181" y="4320942"/>
            <a:ext cx="288439" cy="6708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13"/>
          <p:cNvSpPr/>
          <p:nvPr/>
        </p:nvSpPr>
        <p:spPr>
          <a:xfrm>
            <a:off x="1852427" y="49382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26" name="Conector reto 14"/>
          <p:cNvCxnSpPr>
            <a:stCxn id="19" idx="3"/>
            <a:endCxn id="25" idx="0"/>
          </p:cNvCxnSpPr>
          <p:nvPr/>
        </p:nvCxnSpPr>
        <p:spPr>
          <a:xfrm flipH="1">
            <a:off x="2184936" y="4320942"/>
            <a:ext cx="358007" cy="6173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15"/>
          <p:cNvSpPr/>
          <p:nvPr/>
        </p:nvSpPr>
        <p:spPr>
          <a:xfrm>
            <a:off x="4259298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29" name="Conector reto 16"/>
          <p:cNvCxnSpPr>
            <a:stCxn id="20" idx="3"/>
            <a:endCxn id="28" idx="0"/>
          </p:cNvCxnSpPr>
          <p:nvPr/>
        </p:nvCxnSpPr>
        <p:spPr>
          <a:xfrm flipH="1">
            <a:off x="4591807" y="4255441"/>
            <a:ext cx="299593" cy="6443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7"/>
          <p:cNvCxnSpPr>
            <a:stCxn id="20" idx="5"/>
          </p:cNvCxnSpPr>
          <p:nvPr/>
        </p:nvCxnSpPr>
        <p:spPr>
          <a:xfrm>
            <a:off x="5361638" y="4255441"/>
            <a:ext cx="404073" cy="7052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18"/>
          <p:cNvSpPr/>
          <p:nvPr/>
        </p:nvSpPr>
        <p:spPr>
          <a:xfrm>
            <a:off x="5516569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G</a:t>
            </a:r>
            <a:endParaRPr lang="pt-BR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42991" y="2279374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Pré-ordem: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918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Percursos na Árvore Binária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31552" y="1258958"/>
            <a:ext cx="99580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Nos exemplos a seguir, “processar nó” significa exibir o dado do nó </a:t>
            </a: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18" name="Elipse 5"/>
          <p:cNvSpPr/>
          <p:nvPr/>
        </p:nvSpPr>
        <p:spPr>
          <a:xfrm>
            <a:off x="3618481" y="24093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19" name="Elipse 6"/>
          <p:cNvSpPr/>
          <p:nvPr/>
        </p:nvSpPr>
        <p:spPr>
          <a:xfrm>
            <a:off x="2445553" y="378484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20" name="Elipse 7"/>
          <p:cNvSpPr/>
          <p:nvPr/>
        </p:nvSpPr>
        <p:spPr>
          <a:xfrm>
            <a:off x="4794010" y="37193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21" name="Elipse 8"/>
          <p:cNvSpPr/>
          <p:nvPr/>
        </p:nvSpPr>
        <p:spPr>
          <a:xfrm>
            <a:off x="3204230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cxnSp>
        <p:nvCxnSpPr>
          <p:cNvPr id="22" name="Conector reto 10"/>
          <p:cNvCxnSpPr>
            <a:stCxn id="18" idx="3"/>
            <a:endCxn id="19" idx="0"/>
          </p:cNvCxnSpPr>
          <p:nvPr/>
        </p:nvCxnSpPr>
        <p:spPr>
          <a:xfrm flipH="1">
            <a:off x="2778062" y="2945469"/>
            <a:ext cx="937809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11"/>
          <p:cNvCxnSpPr>
            <a:stCxn id="18" idx="5"/>
            <a:endCxn id="20" idx="0"/>
          </p:cNvCxnSpPr>
          <p:nvPr/>
        </p:nvCxnSpPr>
        <p:spPr>
          <a:xfrm>
            <a:off x="4186109" y="2945469"/>
            <a:ext cx="940410" cy="7738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2"/>
          <p:cNvCxnSpPr>
            <a:stCxn id="19" idx="5"/>
            <a:endCxn id="21" idx="1"/>
          </p:cNvCxnSpPr>
          <p:nvPr/>
        </p:nvCxnSpPr>
        <p:spPr>
          <a:xfrm>
            <a:off x="3013181" y="4320942"/>
            <a:ext cx="288439" cy="6708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13"/>
          <p:cNvSpPr/>
          <p:nvPr/>
        </p:nvSpPr>
        <p:spPr>
          <a:xfrm>
            <a:off x="1852427" y="49382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26" name="Conector reto 14"/>
          <p:cNvCxnSpPr>
            <a:stCxn id="19" idx="3"/>
            <a:endCxn id="25" idx="0"/>
          </p:cNvCxnSpPr>
          <p:nvPr/>
        </p:nvCxnSpPr>
        <p:spPr>
          <a:xfrm flipH="1">
            <a:off x="2184936" y="4320942"/>
            <a:ext cx="358007" cy="6173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15"/>
          <p:cNvSpPr/>
          <p:nvPr/>
        </p:nvSpPr>
        <p:spPr>
          <a:xfrm>
            <a:off x="4259298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29" name="Conector reto 16"/>
          <p:cNvCxnSpPr>
            <a:stCxn id="20" idx="3"/>
            <a:endCxn id="28" idx="0"/>
          </p:cNvCxnSpPr>
          <p:nvPr/>
        </p:nvCxnSpPr>
        <p:spPr>
          <a:xfrm flipH="1">
            <a:off x="4591807" y="4255441"/>
            <a:ext cx="299593" cy="6443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7"/>
          <p:cNvCxnSpPr>
            <a:stCxn id="20" idx="5"/>
          </p:cNvCxnSpPr>
          <p:nvPr/>
        </p:nvCxnSpPr>
        <p:spPr>
          <a:xfrm>
            <a:off x="5361638" y="4255441"/>
            <a:ext cx="404073" cy="7052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18"/>
          <p:cNvSpPr/>
          <p:nvPr/>
        </p:nvSpPr>
        <p:spPr>
          <a:xfrm>
            <a:off x="5516569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G</a:t>
            </a:r>
            <a:endParaRPr lang="pt-BR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42991" y="2279374"/>
            <a:ext cx="264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Pré-ordem: ABDECFG </a:t>
            </a:r>
            <a:endParaRPr lang="pt-BR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541476" y="3259846"/>
            <a:ext cx="5345723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exibePreOrdem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(Node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no) {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no.valor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no.filhoEsq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!=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 exibePreOrdem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no.filhoEsq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no.filhoDir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!=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 exibePreOrdem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no.filhoDir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Percursos na Árvore Binária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31552" y="1258958"/>
            <a:ext cx="99580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Nos exemplos a seguir, “processar nó” significa exibir o dado do nó </a:t>
            </a: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18" name="Elipse 5"/>
          <p:cNvSpPr/>
          <p:nvPr/>
        </p:nvSpPr>
        <p:spPr>
          <a:xfrm>
            <a:off x="3618481" y="24093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19" name="Elipse 6"/>
          <p:cNvSpPr/>
          <p:nvPr/>
        </p:nvSpPr>
        <p:spPr>
          <a:xfrm>
            <a:off x="2445553" y="378484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20" name="Elipse 7"/>
          <p:cNvSpPr/>
          <p:nvPr/>
        </p:nvSpPr>
        <p:spPr>
          <a:xfrm>
            <a:off x="4794010" y="37193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21" name="Elipse 8"/>
          <p:cNvSpPr/>
          <p:nvPr/>
        </p:nvSpPr>
        <p:spPr>
          <a:xfrm>
            <a:off x="3204230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cxnSp>
        <p:nvCxnSpPr>
          <p:cNvPr id="22" name="Conector reto 10"/>
          <p:cNvCxnSpPr>
            <a:stCxn id="18" idx="3"/>
            <a:endCxn id="19" idx="0"/>
          </p:cNvCxnSpPr>
          <p:nvPr/>
        </p:nvCxnSpPr>
        <p:spPr>
          <a:xfrm flipH="1">
            <a:off x="2778062" y="2945469"/>
            <a:ext cx="937809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11"/>
          <p:cNvCxnSpPr>
            <a:stCxn id="18" idx="5"/>
            <a:endCxn id="20" idx="0"/>
          </p:cNvCxnSpPr>
          <p:nvPr/>
        </p:nvCxnSpPr>
        <p:spPr>
          <a:xfrm>
            <a:off x="4186109" y="2945469"/>
            <a:ext cx="940410" cy="7738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2"/>
          <p:cNvCxnSpPr>
            <a:stCxn id="19" idx="5"/>
            <a:endCxn id="21" idx="1"/>
          </p:cNvCxnSpPr>
          <p:nvPr/>
        </p:nvCxnSpPr>
        <p:spPr>
          <a:xfrm>
            <a:off x="3013181" y="4320942"/>
            <a:ext cx="288439" cy="6708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13"/>
          <p:cNvSpPr/>
          <p:nvPr/>
        </p:nvSpPr>
        <p:spPr>
          <a:xfrm>
            <a:off x="1852427" y="49382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26" name="Conector reto 14"/>
          <p:cNvCxnSpPr>
            <a:stCxn id="19" idx="3"/>
            <a:endCxn id="25" idx="0"/>
          </p:cNvCxnSpPr>
          <p:nvPr/>
        </p:nvCxnSpPr>
        <p:spPr>
          <a:xfrm flipH="1">
            <a:off x="2184936" y="4320942"/>
            <a:ext cx="358007" cy="6173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15"/>
          <p:cNvSpPr/>
          <p:nvPr/>
        </p:nvSpPr>
        <p:spPr>
          <a:xfrm>
            <a:off x="4259298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29" name="Conector reto 16"/>
          <p:cNvCxnSpPr>
            <a:stCxn id="20" idx="3"/>
            <a:endCxn id="28" idx="0"/>
          </p:cNvCxnSpPr>
          <p:nvPr/>
        </p:nvCxnSpPr>
        <p:spPr>
          <a:xfrm flipH="1">
            <a:off x="4591807" y="4255441"/>
            <a:ext cx="299593" cy="6443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7"/>
          <p:cNvCxnSpPr>
            <a:stCxn id="20" idx="5"/>
          </p:cNvCxnSpPr>
          <p:nvPr/>
        </p:nvCxnSpPr>
        <p:spPr>
          <a:xfrm>
            <a:off x="5361638" y="4255441"/>
            <a:ext cx="404073" cy="7052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18"/>
          <p:cNvSpPr/>
          <p:nvPr/>
        </p:nvSpPr>
        <p:spPr>
          <a:xfrm>
            <a:off x="5516569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G</a:t>
            </a:r>
            <a:endParaRPr lang="pt-BR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42991" y="2279374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Em-ordem: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918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Percursos na Árvore Binária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31552" y="1258958"/>
            <a:ext cx="99580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Nos exemplos a seguir, “processar nó” significa exibir o dado do nó </a:t>
            </a: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18" name="Elipse 5"/>
          <p:cNvSpPr/>
          <p:nvPr/>
        </p:nvSpPr>
        <p:spPr>
          <a:xfrm>
            <a:off x="3618481" y="24093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19" name="Elipse 6"/>
          <p:cNvSpPr/>
          <p:nvPr/>
        </p:nvSpPr>
        <p:spPr>
          <a:xfrm>
            <a:off x="2445553" y="378484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20" name="Elipse 7"/>
          <p:cNvSpPr/>
          <p:nvPr/>
        </p:nvSpPr>
        <p:spPr>
          <a:xfrm>
            <a:off x="4794010" y="37193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21" name="Elipse 8"/>
          <p:cNvSpPr/>
          <p:nvPr/>
        </p:nvSpPr>
        <p:spPr>
          <a:xfrm>
            <a:off x="3204230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cxnSp>
        <p:nvCxnSpPr>
          <p:cNvPr id="22" name="Conector reto 10"/>
          <p:cNvCxnSpPr>
            <a:stCxn id="18" idx="3"/>
            <a:endCxn id="19" idx="0"/>
          </p:cNvCxnSpPr>
          <p:nvPr/>
        </p:nvCxnSpPr>
        <p:spPr>
          <a:xfrm flipH="1">
            <a:off x="2778062" y="2945469"/>
            <a:ext cx="937809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11"/>
          <p:cNvCxnSpPr>
            <a:stCxn id="18" idx="5"/>
            <a:endCxn id="20" idx="0"/>
          </p:cNvCxnSpPr>
          <p:nvPr/>
        </p:nvCxnSpPr>
        <p:spPr>
          <a:xfrm>
            <a:off x="4186109" y="2945469"/>
            <a:ext cx="940410" cy="7738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2"/>
          <p:cNvCxnSpPr>
            <a:stCxn id="19" idx="5"/>
            <a:endCxn id="21" idx="1"/>
          </p:cNvCxnSpPr>
          <p:nvPr/>
        </p:nvCxnSpPr>
        <p:spPr>
          <a:xfrm>
            <a:off x="3013181" y="4320942"/>
            <a:ext cx="288439" cy="6708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13"/>
          <p:cNvSpPr/>
          <p:nvPr/>
        </p:nvSpPr>
        <p:spPr>
          <a:xfrm>
            <a:off x="1852427" y="49382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26" name="Conector reto 14"/>
          <p:cNvCxnSpPr>
            <a:stCxn id="19" idx="3"/>
            <a:endCxn id="25" idx="0"/>
          </p:cNvCxnSpPr>
          <p:nvPr/>
        </p:nvCxnSpPr>
        <p:spPr>
          <a:xfrm flipH="1">
            <a:off x="2184936" y="4320942"/>
            <a:ext cx="358007" cy="6173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15"/>
          <p:cNvSpPr/>
          <p:nvPr/>
        </p:nvSpPr>
        <p:spPr>
          <a:xfrm>
            <a:off x="4259298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29" name="Conector reto 16"/>
          <p:cNvCxnSpPr>
            <a:stCxn id="20" idx="3"/>
            <a:endCxn id="28" idx="0"/>
          </p:cNvCxnSpPr>
          <p:nvPr/>
        </p:nvCxnSpPr>
        <p:spPr>
          <a:xfrm flipH="1">
            <a:off x="4591807" y="4255441"/>
            <a:ext cx="299593" cy="6443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7"/>
          <p:cNvCxnSpPr>
            <a:stCxn id="20" idx="5"/>
          </p:cNvCxnSpPr>
          <p:nvPr/>
        </p:nvCxnSpPr>
        <p:spPr>
          <a:xfrm>
            <a:off x="5361638" y="4255441"/>
            <a:ext cx="404073" cy="7052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18"/>
          <p:cNvSpPr/>
          <p:nvPr/>
        </p:nvSpPr>
        <p:spPr>
          <a:xfrm>
            <a:off x="5516569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G</a:t>
            </a:r>
            <a:endParaRPr lang="pt-BR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42991" y="2279374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Em-ordem: DBEAFCG</a:t>
            </a:r>
            <a:endParaRPr lang="pt-BR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541476" y="3259846"/>
            <a:ext cx="5345723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exibeEmOrdem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(Node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no) {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no.filhoEsq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!=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 exibeEmOrdem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no.filhoEsq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no.valor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no.filhoDir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!=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 exibeEmOrdem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no.filhoDir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Percursos na Árvore Binária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31552" y="1258958"/>
            <a:ext cx="99580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Nos exemplos a seguir, “processar nó” significa exibir o dado do nó </a:t>
            </a: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18" name="Elipse 5"/>
          <p:cNvSpPr/>
          <p:nvPr/>
        </p:nvSpPr>
        <p:spPr>
          <a:xfrm>
            <a:off x="3618481" y="24093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19" name="Elipse 6"/>
          <p:cNvSpPr/>
          <p:nvPr/>
        </p:nvSpPr>
        <p:spPr>
          <a:xfrm>
            <a:off x="2445553" y="378484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20" name="Elipse 7"/>
          <p:cNvSpPr/>
          <p:nvPr/>
        </p:nvSpPr>
        <p:spPr>
          <a:xfrm>
            <a:off x="4794010" y="37193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21" name="Elipse 8"/>
          <p:cNvSpPr/>
          <p:nvPr/>
        </p:nvSpPr>
        <p:spPr>
          <a:xfrm>
            <a:off x="3204230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cxnSp>
        <p:nvCxnSpPr>
          <p:cNvPr id="22" name="Conector reto 10"/>
          <p:cNvCxnSpPr>
            <a:stCxn id="18" idx="3"/>
            <a:endCxn id="19" idx="0"/>
          </p:cNvCxnSpPr>
          <p:nvPr/>
        </p:nvCxnSpPr>
        <p:spPr>
          <a:xfrm flipH="1">
            <a:off x="2778062" y="2945469"/>
            <a:ext cx="937809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11"/>
          <p:cNvCxnSpPr>
            <a:stCxn id="18" idx="5"/>
            <a:endCxn id="20" idx="0"/>
          </p:cNvCxnSpPr>
          <p:nvPr/>
        </p:nvCxnSpPr>
        <p:spPr>
          <a:xfrm>
            <a:off x="4186109" y="2945469"/>
            <a:ext cx="940410" cy="7738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2"/>
          <p:cNvCxnSpPr>
            <a:stCxn id="19" idx="5"/>
            <a:endCxn id="21" idx="1"/>
          </p:cNvCxnSpPr>
          <p:nvPr/>
        </p:nvCxnSpPr>
        <p:spPr>
          <a:xfrm>
            <a:off x="3013181" y="4320942"/>
            <a:ext cx="288439" cy="6708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13"/>
          <p:cNvSpPr/>
          <p:nvPr/>
        </p:nvSpPr>
        <p:spPr>
          <a:xfrm>
            <a:off x="1852427" y="49382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26" name="Conector reto 14"/>
          <p:cNvCxnSpPr>
            <a:stCxn id="19" idx="3"/>
            <a:endCxn id="25" idx="0"/>
          </p:cNvCxnSpPr>
          <p:nvPr/>
        </p:nvCxnSpPr>
        <p:spPr>
          <a:xfrm flipH="1">
            <a:off x="2184936" y="4320942"/>
            <a:ext cx="358007" cy="6173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15"/>
          <p:cNvSpPr/>
          <p:nvPr/>
        </p:nvSpPr>
        <p:spPr>
          <a:xfrm>
            <a:off x="4259298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29" name="Conector reto 16"/>
          <p:cNvCxnSpPr>
            <a:stCxn id="20" idx="3"/>
            <a:endCxn id="28" idx="0"/>
          </p:cNvCxnSpPr>
          <p:nvPr/>
        </p:nvCxnSpPr>
        <p:spPr>
          <a:xfrm flipH="1">
            <a:off x="4591807" y="4255441"/>
            <a:ext cx="299593" cy="6443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7"/>
          <p:cNvCxnSpPr>
            <a:stCxn id="20" idx="5"/>
          </p:cNvCxnSpPr>
          <p:nvPr/>
        </p:nvCxnSpPr>
        <p:spPr>
          <a:xfrm>
            <a:off x="5361638" y="4255441"/>
            <a:ext cx="404073" cy="7052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18"/>
          <p:cNvSpPr/>
          <p:nvPr/>
        </p:nvSpPr>
        <p:spPr>
          <a:xfrm>
            <a:off x="5516569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G</a:t>
            </a:r>
            <a:endParaRPr lang="pt-BR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42991" y="2279374"/>
            <a:ext cx="1516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Pós-ordem: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918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Percursos na Árvore Binária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31552" y="1258958"/>
            <a:ext cx="99580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Nos exemplos a seguir, “processar nó” significa exibir o dado do nó </a:t>
            </a: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18" name="Elipse 5"/>
          <p:cNvSpPr/>
          <p:nvPr/>
        </p:nvSpPr>
        <p:spPr>
          <a:xfrm>
            <a:off x="3618481" y="24093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19" name="Elipse 6"/>
          <p:cNvSpPr/>
          <p:nvPr/>
        </p:nvSpPr>
        <p:spPr>
          <a:xfrm>
            <a:off x="2445553" y="378484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20" name="Elipse 7"/>
          <p:cNvSpPr/>
          <p:nvPr/>
        </p:nvSpPr>
        <p:spPr>
          <a:xfrm>
            <a:off x="4794010" y="371934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21" name="Elipse 8"/>
          <p:cNvSpPr/>
          <p:nvPr/>
        </p:nvSpPr>
        <p:spPr>
          <a:xfrm>
            <a:off x="3204230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cxnSp>
        <p:nvCxnSpPr>
          <p:cNvPr id="22" name="Conector reto 10"/>
          <p:cNvCxnSpPr>
            <a:stCxn id="18" idx="3"/>
            <a:endCxn id="19" idx="0"/>
          </p:cNvCxnSpPr>
          <p:nvPr/>
        </p:nvCxnSpPr>
        <p:spPr>
          <a:xfrm flipH="1">
            <a:off x="2778062" y="2945469"/>
            <a:ext cx="937809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11"/>
          <p:cNvCxnSpPr>
            <a:stCxn id="18" idx="5"/>
            <a:endCxn id="20" idx="0"/>
          </p:cNvCxnSpPr>
          <p:nvPr/>
        </p:nvCxnSpPr>
        <p:spPr>
          <a:xfrm>
            <a:off x="4186109" y="2945469"/>
            <a:ext cx="940410" cy="7738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12"/>
          <p:cNvCxnSpPr>
            <a:stCxn id="19" idx="5"/>
            <a:endCxn id="21" idx="1"/>
          </p:cNvCxnSpPr>
          <p:nvPr/>
        </p:nvCxnSpPr>
        <p:spPr>
          <a:xfrm>
            <a:off x="3013181" y="4320942"/>
            <a:ext cx="288439" cy="6708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13"/>
          <p:cNvSpPr/>
          <p:nvPr/>
        </p:nvSpPr>
        <p:spPr>
          <a:xfrm>
            <a:off x="1852427" y="493826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26" name="Conector reto 14"/>
          <p:cNvCxnSpPr>
            <a:stCxn id="19" idx="3"/>
            <a:endCxn id="25" idx="0"/>
          </p:cNvCxnSpPr>
          <p:nvPr/>
        </p:nvCxnSpPr>
        <p:spPr>
          <a:xfrm flipH="1">
            <a:off x="2184936" y="4320942"/>
            <a:ext cx="358007" cy="6173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15"/>
          <p:cNvSpPr/>
          <p:nvPr/>
        </p:nvSpPr>
        <p:spPr>
          <a:xfrm>
            <a:off x="4259298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29" name="Conector reto 16"/>
          <p:cNvCxnSpPr>
            <a:stCxn id="20" idx="3"/>
            <a:endCxn id="28" idx="0"/>
          </p:cNvCxnSpPr>
          <p:nvPr/>
        </p:nvCxnSpPr>
        <p:spPr>
          <a:xfrm flipH="1">
            <a:off x="4591807" y="4255441"/>
            <a:ext cx="299593" cy="6443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7"/>
          <p:cNvCxnSpPr>
            <a:stCxn id="20" idx="5"/>
          </p:cNvCxnSpPr>
          <p:nvPr/>
        </p:nvCxnSpPr>
        <p:spPr>
          <a:xfrm>
            <a:off x="5361638" y="4255441"/>
            <a:ext cx="404073" cy="7052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18"/>
          <p:cNvSpPr/>
          <p:nvPr/>
        </p:nvSpPr>
        <p:spPr>
          <a:xfrm>
            <a:off x="5516569" y="489983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G</a:t>
            </a:r>
            <a:endParaRPr lang="pt-BR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42991" y="2279374"/>
            <a:ext cx="2624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Pós-ordem: DEBFGCA</a:t>
            </a:r>
            <a:endParaRPr lang="pt-BR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541476" y="3259846"/>
            <a:ext cx="5345723" cy="2708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pt-BR" sz="13800" b="1" dirty="0" smtClean="0">
                <a:latin typeface="Courier New" pitchFamily="49" charset="0"/>
                <a:cs typeface="Courier New" pitchFamily="49" charset="0"/>
              </a:rPr>
              <a:t>?</a:t>
            </a:r>
          </a:p>
          <a:p>
            <a:pPr lvl="1"/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Exercícios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31552" y="1587202"/>
            <a:ext cx="99580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Implemente a inserção no filho </a:t>
            </a:r>
            <a:r>
              <a:rPr lang="pt-BR" sz="2400" dirty="0" smtClean="0"/>
              <a:t>direito e no filho esquerdo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Implemente a exibição com percurso pós-ordem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Troque o tipo da arvore para inteiro e implemente as seguinte funções: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que retorne a quantidade de elementos em uma árvore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que retorne o maior elemento de uma árvore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que retorne o menor elemento de uma árvore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que retorne a soma de todos elementos de uma árvore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918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 smtClean="0"/>
              <a:t>Definição – Árvore Binárias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887414" y="1706628"/>
            <a:ext cx="997328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Uma árvore Binária  T é um conjunto finito de elementos denominados nós tais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T = </a:t>
            </a:r>
            <a:r>
              <a:rPr lang="pt-BR" sz="2000" i="1" dirty="0"/>
              <a:t>Ø</a:t>
            </a:r>
            <a:r>
              <a:rPr lang="pt-BR" sz="2000" dirty="0" smtClean="0"/>
              <a:t> representa uma árvore vazia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Existe um nó especial, </a:t>
            </a:r>
            <a:r>
              <a:rPr lang="pt-BR" sz="2000" i="1" dirty="0" smtClean="0"/>
              <a:t>r</a:t>
            </a:r>
            <a:r>
              <a:rPr lang="pt-BR" sz="2000" dirty="0" smtClean="0"/>
              <a:t>, chamado raiz da árvore.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Os nós restantes são divididos em dois subconjuntos distintos T</a:t>
            </a:r>
            <a:r>
              <a:rPr lang="pt-BR" sz="2000" baseline="-25000" dirty="0" smtClean="0"/>
              <a:t>E</a:t>
            </a:r>
            <a:r>
              <a:rPr lang="pt-BR" sz="2000" dirty="0" smtClean="0"/>
              <a:t> (</a:t>
            </a:r>
            <a:r>
              <a:rPr lang="pt-BR" sz="1600" dirty="0" err="1" smtClean="0"/>
              <a:t>sub-árvore</a:t>
            </a:r>
            <a:r>
              <a:rPr lang="pt-BR" sz="1600" dirty="0" smtClean="0"/>
              <a:t> esquerda</a:t>
            </a:r>
            <a:r>
              <a:rPr lang="pt-BR" sz="2000" dirty="0" smtClean="0"/>
              <a:t>) e T</a:t>
            </a:r>
            <a:r>
              <a:rPr lang="pt-BR" sz="2000" baseline="-25000" dirty="0" smtClean="0"/>
              <a:t>D </a:t>
            </a:r>
            <a:r>
              <a:rPr lang="pt-BR" sz="2000" dirty="0" smtClean="0"/>
              <a:t>(</a:t>
            </a:r>
            <a:r>
              <a:rPr lang="pt-BR" sz="1600" dirty="0" err="1" smtClean="0"/>
              <a:t>sub-árvore</a:t>
            </a:r>
            <a:r>
              <a:rPr lang="pt-BR" sz="1600" dirty="0" smtClean="0"/>
              <a:t> direita</a:t>
            </a:r>
            <a:r>
              <a:rPr lang="pt-BR" sz="2000" dirty="0" smtClean="0"/>
              <a:t>), que também são árvores binárias (</a:t>
            </a:r>
            <a:r>
              <a:rPr lang="pt-BR" sz="1600" dirty="0" smtClean="0"/>
              <a:t>e podem ser vazias</a:t>
            </a:r>
            <a:r>
              <a:rPr lang="pt-BR" sz="2000" dirty="0" smtClean="0"/>
              <a:t>)</a:t>
            </a:r>
            <a:endParaRPr lang="pt-BR" sz="2000" b="1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grau máximo de uma arvore binárias é 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/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964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Binárias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Elipse 4"/>
          <p:cNvSpPr/>
          <p:nvPr/>
        </p:nvSpPr>
        <p:spPr>
          <a:xfrm>
            <a:off x="6253018" y="179185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5269345" y="299720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7287490" y="299720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8" name="Elipse 7"/>
          <p:cNvSpPr/>
          <p:nvPr/>
        </p:nvSpPr>
        <p:spPr>
          <a:xfrm>
            <a:off x="6253018" y="426931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10" name="Elipse 9"/>
          <p:cNvSpPr/>
          <p:nvPr/>
        </p:nvSpPr>
        <p:spPr>
          <a:xfrm>
            <a:off x="8416201" y="423448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E</a:t>
            </a:r>
            <a:endParaRPr lang="pt-BR" sz="2000" b="1" dirty="0"/>
          </a:p>
        </p:txBody>
      </p:sp>
      <p:sp>
        <p:nvSpPr>
          <p:cNvPr id="13" name="Elipse 12"/>
          <p:cNvSpPr/>
          <p:nvPr/>
        </p:nvSpPr>
        <p:spPr>
          <a:xfrm>
            <a:off x="5588000" y="536586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14" name="Conector reto 13"/>
          <p:cNvCxnSpPr>
            <a:stCxn id="5" idx="3"/>
            <a:endCxn id="6" idx="0"/>
          </p:cNvCxnSpPr>
          <p:nvPr/>
        </p:nvCxnSpPr>
        <p:spPr>
          <a:xfrm flipH="1">
            <a:off x="5601854" y="2327948"/>
            <a:ext cx="748554" cy="66925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5" idx="5"/>
            <a:endCxn id="7" idx="0"/>
          </p:cNvCxnSpPr>
          <p:nvPr/>
        </p:nvCxnSpPr>
        <p:spPr>
          <a:xfrm>
            <a:off x="6820646" y="2327948"/>
            <a:ext cx="799353" cy="66925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7" idx="3"/>
            <a:endCxn id="8" idx="0"/>
          </p:cNvCxnSpPr>
          <p:nvPr/>
        </p:nvCxnSpPr>
        <p:spPr>
          <a:xfrm flipH="1">
            <a:off x="6585527" y="3533293"/>
            <a:ext cx="799353" cy="73602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7" idx="5"/>
            <a:endCxn id="10" idx="0"/>
          </p:cNvCxnSpPr>
          <p:nvPr/>
        </p:nvCxnSpPr>
        <p:spPr>
          <a:xfrm>
            <a:off x="7855118" y="3533293"/>
            <a:ext cx="893592" cy="7011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3"/>
            <a:endCxn id="13" idx="0"/>
          </p:cNvCxnSpPr>
          <p:nvPr/>
        </p:nvCxnSpPr>
        <p:spPr>
          <a:xfrm flipH="1">
            <a:off x="5920509" y="4805406"/>
            <a:ext cx="429899" cy="56045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Estritamente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Elipse 4"/>
          <p:cNvSpPr/>
          <p:nvPr/>
        </p:nvSpPr>
        <p:spPr>
          <a:xfrm>
            <a:off x="8264342" y="186500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7280669" y="307035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9298814" y="3070352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G</a:t>
            </a:r>
            <a:endParaRPr lang="pt-BR" sz="2000" b="1" dirty="0"/>
          </a:p>
        </p:txBody>
      </p:sp>
      <p:sp>
        <p:nvSpPr>
          <p:cNvPr id="8" name="Elipse 7"/>
          <p:cNvSpPr/>
          <p:nvPr/>
        </p:nvSpPr>
        <p:spPr>
          <a:xfrm>
            <a:off x="8361732" y="425468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10" name="Elipse 9"/>
          <p:cNvSpPr/>
          <p:nvPr/>
        </p:nvSpPr>
        <p:spPr>
          <a:xfrm>
            <a:off x="8936134" y="543901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sp>
        <p:nvSpPr>
          <p:cNvPr id="13" name="Elipse 12"/>
          <p:cNvSpPr/>
          <p:nvPr/>
        </p:nvSpPr>
        <p:spPr>
          <a:xfrm>
            <a:off x="7599324" y="543901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E</a:t>
            </a:r>
            <a:endParaRPr lang="pt-BR" sz="2000" b="1" dirty="0"/>
          </a:p>
        </p:txBody>
      </p:sp>
      <p:cxnSp>
        <p:nvCxnSpPr>
          <p:cNvPr id="14" name="Conector reto 13"/>
          <p:cNvCxnSpPr>
            <a:stCxn id="5" idx="3"/>
            <a:endCxn id="6" idx="0"/>
          </p:cNvCxnSpPr>
          <p:nvPr/>
        </p:nvCxnSpPr>
        <p:spPr>
          <a:xfrm flipH="1">
            <a:off x="7613178" y="2401100"/>
            <a:ext cx="748554" cy="66925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5" idx="5"/>
            <a:endCxn id="7" idx="0"/>
          </p:cNvCxnSpPr>
          <p:nvPr/>
        </p:nvCxnSpPr>
        <p:spPr>
          <a:xfrm>
            <a:off x="8831970" y="2401100"/>
            <a:ext cx="799353" cy="66925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5"/>
            <a:endCxn id="8" idx="1"/>
          </p:cNvCxnSpPr>
          <p:nvPr/>
        </p:nvCxnSpPr>
        <p:spPr>
          <a:xfrm>
            <a:off x="7848297" y="3606445"/>
            <a:ext cx="610825" cy="74021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8" idx="5"/>
            <a:endCxn id="10" idx="0"/>
          </p:cNvCxnSpPr>
          <p:nvPr/>
        </p:nvCxnSpPr>
        <p:spPr>
          <a:xfrm>
            <a:off x="8929360" y="4790776"/>
            <a:ext cx="339283" cy="6482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3"/>
            <a:endCxn id="13" idx="0"/>
          </p:cNvCxnSpPr>
          <p:nvPr/>
        </p:nvCxnSpPr>
        <p:spPr>
          <a:xfrm flipH="1">
            <a:off x="7931833" y="4790776"/>
            <a:ext cx="527289" cy="6482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6371423" y="428797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</a:t>
            </a:r>
            <a:endParaRPr lang="pt-BR" sz="2000" b="1" dirty="0"/>
          </a:p>
        </p:txBody>
      </p:sp>
      <p:cxnSp>
        <p:nvCxnSpPr>
          <p:cNvPr id="19" name="Conector reto 18"/>
          <p:cNvCxnSpPr>
            <a:stCxn id="6" idx="3"/>
            <a:endCxn id="17" idx="0"/>
          </p:cNvCxnSpPr>
          <p:nvPr/>
        </p:nvCxnSpPr>
        <p:spPr>
          <a:xfrm flipH="1">
            <a:off x="6703932" y="3606445"/>
            <a:ext cx="674127" cy="68153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518300" y="1831359"/>
            <a:ext cx="4441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Uma Árvore Estritamente Binária tem nós com zero (0) ou dois (2) 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Nós não folhas tem sempre 2 filhos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538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Binária Completa (ABC)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Elipse 4"/>
          <p:cNvSpPr/>
          <p:nvPr/>
        </p:nvSpPr>
        <p:spPr>
          <a:xfrm>
            <a:off x="8637957" y="175393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6598756" y="312940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10155119" y="29523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8" name="Elipse 7"/>
          <p:cNvSpPr/>
          <p:nvPr/>
        </p:nvSpPr>
        <p:spPr>
          <a:xfrm>
            <a:off x="7977684" y="425468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sp>
        <p:nvSpPr>
          <p:cNvPr id="13" name="Elipse 12"/>
          <p:cNvSpPr/>
          <p:nvPr/>
        </p:nvSpPr>
        <p:spPr>
          <a:xfrm>
            <a:off x="7244679" y="54473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J</a:t>
            </a:r>
            <a:endParaRPr lang="pt-BR" sz="2000" b="1" dirty="0"/>
          </a:p>
        </p:txBody>
      </p:sp>
      <p:cxnSp>
        <p:nvCxnSpPr>
          <p:cNvPr id="14" name="Conector reto 13"/>
          <p:cNvCxnSpPr>
            <a:stCxn id="5" idx="3"/>
            <a:endCxn id="6" idx="0"/>
          </p:cNvCxnSpPr>
          <p:nvPr/>
        </p:nvCxnSpPr>
        <p:spPr>
          <a:xfrm flipH="1">
            <a:off x="6931265" y="2290029"/>
            <a:ext cx="1804082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5" idx="5"/>
            <a:endCxn id="7" idx="0"/>
          </p:cNvCxnSpPr>
          <p:nvPr/>
        </p:nvCxnSpPr>
        <p:spPr>
          <a:xfrm>
            <a:off x="9205585" y="2290029"/>
            <a:ext cx="1282043" cy="66236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5"/>
            <a:endCxn id="8" idx="1"/>
          </p:cNvCxnSpPr>
          <p:nvPr/>
        </p:nvCxnSpPr>
        <p:spPr>
          <a:xfrm>
            <a:off x="7166384" y="3665502"/>
            <a:ext cx="908690" cy="6811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3"/>
            <a:endCxn id="13" idx="0"/>
          </p:cNvCxnSpPr>
          <p:nvPr/>
        </p:nvCxnSpPr>
        <p:spPr>
          <a:xfrm flipH="1">
            <a:off x="7577188" y="4790776"/>
            <a:ext cx="497886" cy="656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5606639" y="428426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19" name="Conector reto 18"/>
          <p:cNvCxnSpPr>
            <a:stCxn id="6" idx="3"/>
            <a:endCxn id="17" idx="0"/>
          </p:cNvCxnSpPr>
          <p:nvPr/>
        </p:nvCxnSpPr>
        <p:spPr>
          <a:xfrm flipH="1">
            <a:off x="5939148" y="3665502"/>
            <a:ext cx="756998" cy="61876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518300" y="1831359"/>
            <a:ext cx="4672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 Se a altura da árvore é </a:t>
            </a:r>
            <a:r>
              <a:rPr lang="pt-BR" sz="2000" i="1" dirty="0" smtClean="0"/>
              <a:t>d</a:t>
            </a:r>
            <a:r>
              <a:rPr lang="pt-BR" sz="2000" dirty="0" smtClean="0"/>
              <a:t>, então cada nó folha está no nível </a:t>
            </a:r>
            <a:r>
              <a:rPr lang="pt-BR" sz="2000" i="1" dirty="0" smtClean="0"/>
              <a:t>d-1</a:t>
            </a:r>
            <a:r>
              <a:rPr lang="pt-BR" sz="2000" dirty="0" smtClean="0"/>
              <a:t> ou </a:t>
            </a:r>
            <a:r>
              <a:rPr lang="pt-BR" sz="2000" i="1" dirty="0" smtClean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 nível </a:t>
            </a:r>
            <a:r>
              <a:rPr lang="pt-BR" sz="2000" i="1" dirty="0" smtClean="0"/>
              <a:t>d-1</a:t>
            </a:r>
            <a:r>
              <a:rPr lang="pt-BR" sz="2000" dirty="0" smtClean="0"/>
              <a:t> está todo preenchido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Os nós no nível </a:t>
            </a:r>
            <a:r>
              <a:rPr lang="pt-BR" sz="2000" i="1" dirty="0" smtClean="0"/>
              <a:t>d</a:t>
            </a:r>
            <a:r>
              <a:rPr lang="pt-BR" sz="2000" dirty="0" smtClean="0"/>
              <a:t> estão todos mais a esquerda possível.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10827142" y="415378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G</a:t>
            </a:r>
          </a:p>
        </p:txBody>
      </p:sp>
      <p:sp>
        <p:nvSpPr>
          <p:cNvPr id="22" name="Elipse 21"/>
          <p:cNvSpPr/>
          <p:nvPr/>
        </p:nvSpPr>
        <p:spPr>
          <a:xfrm>
            <a:off x="9404461" y="415378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23" name="Conector reto 22"/>
          <p:cNvCxnSpPr>
            <a:stCxn id="7" idx="5"/>
            <a:endCxn id="20" idx="0"/>
          </p:cNvCxnSpPr>
          <p:nvPr/>
        </p:nvCxnSpPr>
        <p:spPr>
          <a:xfrm>
            <a:off x="10722747" y="3488484"/>
            <a:ext cx="436904" cy="6653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7" idx="3"/>
            <a:endCxn id="22" idx="0"/>
          </p:cNvCxnSpPr>
          <p:nvPr/>
        </p:nvCxnSpPr>
        <p:spPr>
          <a:xfrm flipH="1">
            <a:off x="9736970" y="3488484"/>
            <a:ext cx="515539" cy="6653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6266247" y="5417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I</a:t>
            </a:r>
          </a:p>
        </p:txBody>
      </p:sp>
      <p:sp>
        <p:nvSpPr>
          <p:cNvPr id="34" name="Elipse 33"/>
          <p:cNvSpPr/>
          <p:nvPr/>
        </p:nvSpPr>
        <p:spPr>
          <a:xfrm>
            <a:off x="4880391" y="547315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H</a:t>
            </a:r>
            <a:endParaRPr lang="pt-BR" sz="2000" b="1" dirty="0"/>
          </a:p>
        </p:txBody>
      </p:sp>
      <p:cxnSp>
        <p:nvCxnSpPr>
          <p:cNvPr id="35" name="Conector reto 34"/>
          <p:cNvCxnSpPr>
            <a:stCxn id="17" idx="5"/>
            <a:endCxn id="33" idx="0"/>
          </p:cNvCxnSpPr>
          <p:nvPr/>
        </p:nvCxnSpPr>
        <p:spPr>
          <a:xfrm>
            <a:off x="6174267" y="4820359"/>
            <a:ext cx="424489" cy="5975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7" idx="3"/>
            <a:endCxn id="34" idx="0"/>
          </p:cNvCxnSpPr>
          <p:nvPr/>
        </p:nvCxnSpPr>
        <p:spPr>
          <a:xfrm flipH="1">
            <a:off x="5212900" y="4820359"/>
            <a:ext cx="491129" cy="652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Binária Completa (ABC)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Elipse 4"/>
          <p:cNvSpPr/>
          <p:nvPr/>
        </p:nvSpPr>
        <p:spPr>
          <a:xfrm>
            <a:off x="8637957" y="175393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6598756" y="312940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7" name="Elipse 6"/>
          <p:cNvSpPr/>
          <p:nvPr/>
        </p:nvSpPr>
        <p:spPr>
          <a:xfrm>
            <a:off x="10155119" y="2952391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C</a:t>
            </a:r>
          </a:p>
        </p:txBody>
      </p:sp>
      <p:sp>
        <p:nvSpPr>
          <p:cNvPr id="8" name="Elipse 7"/>
          <p:cNvSpPr/>
          <p:nvPr/>
        </p:nvSpPr>
        <p:spPr>
          <a:xfrm>
            <a:off x="7977684" y="425468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sp>
        <p:nvSpPr>
          <p:cNvPr id="13" name="Elipse 12"/>
          <p:cNvSpPr/>
          <p:nvPr/>
        </p:nvSpPr>
        <p:spPr>
          <a:xfrm>
            <a:off x="7244679" y="54473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J</a:t>
            </a:r>
            <a:endParaRPr lang="pt-BR" sz="2000" b="1" dirty="0"/>
          </a:p>
        </p:txBody>
      </p:sp>
      <p:cxnSp>
        <p:nvCxnSpPr>
          <p:cNvPr id="14" name="Conector reto 13"/>
          <p:cNvCxnSpPr>
            <a:stCxn id="5" idx="3"/>
            <a:endCxn id="6" idx="0"/>
          </p:cNvCxnSpPr>
          <p:nvPr/>
        </p:nvCxnSpPr>
        <p:spPr>
          <a:xfrm flipH="1">
            <a:off x="6931265" y="2290029"/>
            <a:ext cx="1804082" cy="8393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5" idx="5"/>
            <a:endCxn id="7" idx="0"/>
          </p:cNvCxnSpPr>
          <p:nvPr/>
        </p:nvCxnSpPr>
        <p:spPr>
          <a:xfrm>
            <a:off x="9205585" y="2290029"/>
            <a:ext cx="1282043" cy="66236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5"/>
            <a:endCxn id="8" idx="1"/>
          </p:cNvCxnSpPr>
          <p:nvPr/>
        </p:nvCxnSpPr>
        <p:spPr>
          <a:xfrm>
            <a:off x="7166384" y="3665502"/>
            <a:ext cx="908690" cy="6811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3"/>
            <a:endCxn id="13" idx="0"/>
          </p:cNvCxnSpPr>
          <p:nvPr/>
        </p:nvCxnSpPr>
        <p:spPr>
          <a:xfrm flipH="1">
            <a:off x="7577188" y="4790776"/>
            <a:ext cx="497886" cy="656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5606639" y="428426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19" name="Conector reto 18"/>
          <p:cNvCxnSpPr>
            <a:stCxn id="6" idx="3"/>
            <a:endCxn id="17" idx="0"/>
          </p:cNvCxnSpPr>
          <p:nvPr/>
        </p:nvCxnSpPr>
        <p:spPr>
          <a:xfrm flipH="1">
            <a:off x="5939148" y="3665502"/>
            <a:ext cx="756998" cy="61876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518300" y="1831359"/>
            <a:ext cx="4672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 Se a altura da árvore é </a:t>
            </a:r>
            <a:r>
              <a:rPr lang="pt-BR" sz="2000" i="1" dirty="0" smtClean="0"/>
              <a:t>d</a:t>
            </a:r>
            <a:r>
              <a:rPr lang="pt-BR" sz="2000" dirty="0" smtClean="0"/>
              <a:t>, então cada nó folha está no nível </a:t>
            </a:r>
            <a:r>
              <a:rPr lang="pt-BR" sz="2000" i="1" dirty="0" smtClean="0"/>
              <a:t>d-1</a:t>
            </a:r>
            <a:r>
              <a:rPr lang="pt-BR" sz="2000" dirty="0" smtClean="0"/>
              <a:t> ou </a:t>
            </a:r>
            <a:r>
              <a:rPr lang="pt-BR" sz="2000" i="1" dirty="0" smtClean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 nível </a:t>
            </a:r>
            <a:r>
              <a:rPr lang="pt-BR" sz="2000" i="1" dirty="0" smtClean="0"/>
              <a:t>d-1</a:t>
            </a:r>
            <a:r>
              <a:rPr lang="pt-BR" sz="2000" dirty="0" smtClean="0"/>
              <a:t> está todo preenchido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Os nós no nível </a:t>
            </a:r>
            <a:r>
              <a:rPr lang="pt-BR" sz="2000" i="1" dirty="0" smtClean="0"/>
              <a:t>d</a:t>
            </a:r>
            <a:r>
              <a:rPr lang="pt-BR" sz="2000" dirty="0" smtClean="0"/>
              <a:t> estão todos mais a esquerda possível.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20" name="Elipse 19"/>
          <p:cNvSpPr/>
          <p:nvPr/>
        </p:nvSpPr>
        <p:spPr>
          <a:xfrm>
            <a:off x="10827142" y="415378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G</a:t>
            </a:r>
          </a:p>
        </p:txBody>
      </p:sp>
      <p:sp>
        <p:nvSpPr>
          <p:cNvPr id="22" name="Elipse 21"/>
          <p:cNvSpPr/>
          <p:nvPr/>
        </p:nvSpPr>
        <p:spPr>
          <a:xfrm>
            <a:off x="9404461" y="415378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23" name="Conector reto 22"/>
          <p:cNvCxnSpPr>
            <a:stCxn id="7" idx="5"/>
            <a:endCxn id="20" idx="0"/>
          </p:cNvCxnSpPr>
          <p:nvPr/>
        </p:nvCxnSpPr>
        <p:spPr>
          <a:xfrm>
            <a:off x="10722747" y="3488484"/>
            <a:ext cx="436904" cy="6653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7" idx="3"/>
            <a:endCxn id="22" idx="0"/>
          </p:cNvCxnSpPr>
          <p:nvPr/>
        </p:nvCxnSpPr>
        <p:spPr>
          <a:xfrm flipH="1">
            <a:off x="9736970" y="3488484"/>
            <a:ext cx="515539" cy="6653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6266247" y="54179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I</a:t>
            </a:r>
          </a:p>
        </p:txBody>
      </p:sp>
      <p:sp>
        <p:nvSpPr>
          <p:cNvPr id="34" name="Elipse 33"/>
          <p:cNvSpPr/>
          <p:nvPr/>
        </p:nvSpPr>
        <p:spPr>
          <a:xfrm>
            <a:off x="4880391" y="547315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H</a:t>
            </a:r>
            <a:endParaRPr lang="pt-BR" sz="2000" b="1" dirty="0"/>
          </a:p>
        </p:txBody>
      </p:sp>
      <p:cxnSp>
        <p:nvCxnSpPr>
          <p:cNvPr id="35" name="Conector reto 34"/>
          <p:cNvCxnSpPr>
            <a:stCxn id="17" idx="5"/>
            <a:endCxn id="33" idx="0"/>
          </p:cNvCxnSpPr>
          <p:nvPr/>
        </p:nvCxnSpPr>
        <p:spPr>
          <a:xfrm>
            <a:off x="6174267" y="4820359"/>
            <a:ext cx="424489" cy="5975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7" idx="3"/>
            <a:endCxn id="34" idx="0"/>
          </p:cNvCxnSpPr>
          <p:nvPr/>
        </p:nvCxnSpPr>
        <p:spPr>
          <a:xfrm flipH="1">
            <a:off x="5212900" y="4820359"/>
            <a:ext cx="491129" cy="652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6931265" y="184622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Altura (T) = 3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495397" y="169864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0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463995" y="294474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1503024" y="437376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2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1503024" y="570611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0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85728"/>
            <a:ext cx="10018713" cy="1752599"/>
          </a:xfrm>
        </p:spPr>
        <p:txBody>
          <a:bodyPr/>
          <a:lstStyle/>
          <a:p>
            <a:r>
              <a:rPr lang="pt-BR" dirty="0"/>
              <a:t>Á</a:t>
            </a:r>
            <a:r>
              <a:rPr lang="pt-BR" dirty="0" smtClean="0"/>
              <a:t>rvore Binária Completa Cheia (ABCC)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82" y="2725091"/>
            <a:ext cx="8119078" cy="3215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Elipse 4"/>
          <p:cNvSpPr/>
          <p:nvPr/>
        </p:nvSpPr>
        <p:spPr>
          <a:xfrm>
            <a:off x="6666374" y="1807428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6" name="Elipse 5"/>
          <p:cNvSpPr/>
          <p:nvPr/>
        </p:nvSpPr>
        <p:spPr>
          <a:xfrm>
            <a:off x="4177674" y="339450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5556602" y="451978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</a:t>
            </a:r>
          </a:p>
        </p:txBody>
      </p:sp>
      <p:sp>
        <p:nvSpPr>
          <p:cNvPr id="13" name="Elipse 12"/>
          <p:cNvSpPr/>
          <p:nvPr/>
        </p:nvSpPr>
        <p:spPr>
          <a:xfrm>
            <a:off x="4823597" y="571247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J</a:t>
            </a:r>
            <a:endParaRPr lang="pt-BR" sz="2000" b="1" dirty="0"/>
          </a:p>
        </p:txBody>
      </p:sp>
      <p:cxnSp>
        <p:nvCxnSpPr>
          <p:cNvPr id="14" name="Conector reto 13"/>
          <p:cNvCxnSpPr>
            <a:stCxn id="5" idx="3"/>
            <a:endCxn id="6" idx="0"/>
          </p:cNvCxnSpPr>
          <p:nvPr/>
        </p:nvCxnSpPr>
        <p:spPr>
          <a:xfrm flipH="1">
            <a:off x="4510183" y="2343521"/>
            <a:ext cx="2253581" cy="10509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5" idx="5"/>
            <a:endCxn id="32" idx="0"/>
          </p:cNvCxnSpPr>
          <p:nvPr/>
        </p:nvCxnSpPr>
        <p:spPr>
          <a:xfrm>
            <a:off x="7234002" y="2343521"/>
            <a:ext cx="1925067" cy="9888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5"/>
            <a:endCxn id="8" idx="1"/>
          </p:cNvCxnSpPr>
          <p:nvPr/>
        </p:nvCxnSpPr>
        <p:spPr>
          <a:xfrm>
            <a:off x="4745302" y="3930602"/>
            <a:ext cx="908690" cy="6811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3"/>
            <a:endCxn id="13" idx="0"/>
          </p:cNvCxnSpPr>
          <p:nvPr/>
        </p:nvCxnSpPr>
        <p:spPr>
          <a:xfrm flipH="1">
            <a:off x="5156106" y="5055876"/>
            <a:ext cx="497886" cy="656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3185557" y="4549366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D</a:t>
            </a:r>
            <a:endParaRPr lang="pt-BR" sz="2000" b="1" dirty="0"/>
          </a:p>
        </p:txBody>
      </p:sp>
      <p:cxnSp>
        <p:nvCxnSpPr>
          <p:cNvPr id="19" name="Conector reto 18"/>
          <p:cNvCxnSpPr>
            <a:stCxn id="6" idx="3"/>
            <a:endCxn id="17" idx="0"/>
          </p:cNvCxnSpPr>
          <p:nvPr/>
        </p:nvCxnSpPr>
        <p:spPr>
          <a:xfrm flipH="1">
            <a:off x="3518066" y="3930602"/>
            <a:ext cx="756998" cy="61876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518300" y="1831359"/>
            <a:ext cx="3362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 É uma arvore estritamente binária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Todos os nós folhas estão no mesmo nível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33" name="Elipse 32"/>
          <p:cNvSpPr/>
          <p:nvPr/>
        </p:nvSpPr>
        <p:spPr>
          <a:xfrm>
            <a:off x="3845165" y="56830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I</a:t>
            </a:r>
          </a:p>
        </p:txBody>
      </p:sp>
      <p:sp>
        <p:nvSpPr>
          <p:cNvPr id="34" name="Elipse 33"/>
          <p:cNvSpPr/>
          <p:nvPr/>
        </p:nvSpPr>
        <p:spPr>
          <a:xfrm>
            <a:off x="2459309" y="573825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H</a:t>
            </a:r>
            <a:endParaRPr lang="pt-BR" sz="2000" b="1" dirty="0"/>
          </a:p>
        </p:txBody>
      </p:sp>
      <p:cxnSp>
        <p:nvCxnSpPr>
          <p:cNvPr id="35" name="Conector reto 34"/>
          <p:cNvCxnSpPr>
            <a:stCxn id="17" idx="5"/>
            <a:endCxn id="33" idx="0"/>
          </p:cNvCxnSpPr>
          <p:nvPr/>
        </p:nvCxnSpPr>
        <p:spPr>
          <a:xfrm>
            <a:off x="3753185" y="5085459"/>
            <a:ext cx="424489" cy="5975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7" idx="3"/>
            <a:endCxn id="34" idx="0"/>
          </p:cNvCxnSpPr>
          <p:nvPr/>
        </p:nvCxnSpPr>
        <p:spPr>
          <a:xfrm flipH="1">
            <a:off x="2791818" y="5085459"/>
            <a:ext cx="491129" cy="652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1532298" y="194942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0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554374" y="339450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1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1549846" y="452012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2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1581733" y="575024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3</a:t>
            </a:r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6229966" y="5672975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K</a:t>
            </a:r>
            <a:endParaRPr lang="pt-BR" sz="2000" b="1" dirty="0"/>
          </a:p>
        </p:txBody>
      </p:sp>
      <p:cxnSp>
        <p:nvCxnSpPr>
          <p:cNvPr id="31" name="Conector reto 30"/>
          <p:cNvCxnSpPr>
            <a:endCxn id="30" idx="0"/>
          </p:cNvCxnSpPr>
          <p:nvPr/>
        </p:nvCxnSpPr>
        <p:spPr>
          <a:xfrm>
            <a:off x="6137986" y="5075391"/>
            <a:ext cx="424489" cy="5975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8826560" y="3332343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</a:t>
            </a:r>
            <a:endParaRPr lang="pt-BR" sz="2000" b="1" dirty="0"/>
          </a:p>
        </p:txBody>
      </p:sp>
      <p:sp>
        <p:nvSpPr>
          <p:cNvPr id="37" name="Elipse 36"/>
          <p:cNvSpPr/>
          <p:nvPr/>
        </p:nvSpPr>
        <p:spPr>
          <a:xfrm>
            <a:off x="10205488" y="445761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G</a:t>
            </a:r>
            <a:endParaRPr lang="pt-BR" sz="2000" b="1" dirty="0"/>
          </a:p>
        </p:txBody>
      </p:sp>
      <p:sp>
        <p:nvSpPr>
          <p:cNvPr id="38" name="Elipse 37"/>
          <p:cNvSpPr/>
          <p:nvPr/>
        </p:nvSpPr>
        <p:spPr>
          <a:xfrm>
            <a:off x="9472483" y="565031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N</a:t>
            </a:r>
            <a:endParaRPr lang="pt-BR" sz="2000" b="1" dirty="0"/>
          </a:p>
        </p:txBody>
      </p:sp>
      <p:cxnSp>
        <p:nvCxnSpPr>
          <p:cNvPr id="39" name="Conector reto 38"/>
          <p:cNvCxnSpPr>
            <a:stCxn id="32" idx="5"/>
            <a:endCxn id="37" idx="1"/>
          </p:cNvCxnSpPr>
          <p:nvPr/>
        </p:nvCxnSpPr>
        <p:spPr>
          <a:xfrm>
            <a:off x="9394188" y="3868436"/>
            <a:ext cx="908690" cy="6811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37" idx="3"/>
            <a:endCxn id="38" idx="0"/>
          </p:cNvCxnSpPr>
          <p:nvPr/>
        </p:nvCxnSpPr>
        <p:spPr>
          <a:xfrm flipH="1">
            <a:off x="9804992" y="4993710"/>
            <a:ext cx="497886" cy="656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7834443" y="4487200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F</a:t>
            </a:r>
            <a:endParaRPr lang="pt-BR" sz="2000" b="1" dirty="0"/>
          </a:p>
        </p:txBody>
      </p:sp>
      <p:cxnSp>
        <p:nvCxnSpPr>
          <p:cNvPr id="42" name="Conector reto 41"/>
          <p:cNvCxnSpPr>
            <a:stCxn id="32" idx="3"/>
            <a:endCxn id="41" idx="0"/>
          </p:cNvCxnSpPr>
          <p:nvPr/>
        </p:nvCxnSpPr>
        <p:spPr>
          <a:xfrm flipH="1">
            <a:off x="8166952" y="3868436"/>
            <a:ext cx="756998" cy="61876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8494051" y="562087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M</a:t>
            </a:r>
          </a:p>
        </p:txBody>
      </p:sp>
      <p:sp>
        <p:nvSpPr>
          <p:cNvPr id="44" name="Elipse 43"/>
          <p:cNvSpPr/>
          <p:nvPr/>
        </p:nvSpPr>
        <p:spPr>
          <a:xfrm>
            <a:off x="7108195" y="5676087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L</a:t>
            </a:r>
            <a:endParaRPr lang="pt-BR" sz="2000" b="1" dirty="0"/>
          </a:p>
        </p:txBody>
      </p:sp>
      <p:cxnSp>
        <p:nvCxnSpPr>
          <p:cNvPr id="45" name="Conector reto 44"/>
          <p:cNvCxnSpPr>
            <a:stCxn id="41" idx="5"/>
            <a:endCxn id="43" idx="0"/>
          </p:cNvCxnSpPr>
          <p:nvPr/>
        </p:nvCxnSpPr>
        <p:spPr>
          <a:xfrm>
            <a:off x="8402071" y="5023293"/>
            <a:ext cx="424489" cy="5975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41" idx="3"/>
            <a:endCxn id="44" idx="0"/>
          </p:cNvCxnSpPr>
          <p:nvPr/>
        </p:nvCxnSpPr>
        <p:spPr>
          <a:xfrm flipH="1">
            <a:off x="7440704" y="5023293"/>
            <a:ext cx="491129" cy="652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10878852" y="5610809"/>
            <a:ext cx="665018" cy="62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O</a:t>
            </a:r>
            <a:endParaRPr lang="pt-BR" sz="2000" b="1" dirty="0"/>
          </a:p>
        </p:txBody>
      </p:sp>
      <p:cxnSp>
        <p:nvCxnSpPr>
          <p:cNvPr id="48" name="Conector reto 47"/>
          <p:cNvCxnSpPr>
            <a:endCxn id="47" idx="0"/>
          </p:cNvCxnSpPr>
          <p:nvPr/>
        </p:nvCxnSpPr>
        <p:spPr>
          <a:xfrm>
            <a:off x="10786872" y="5013225"/>
            <a:ext cx="424489" cy="5975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2313432" y="5568696"/>
            <a:ext cx="9354312" cy="8250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3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lnDef>
      <a:spPr>
        <a:ln w="3810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7890</TotalTime>
  <Words>1797</Words>
  <Application>Microsoft Office PowerPoint</Application>
  <PresentationFormat>Widescreen</PresentationFormat>
  <Paragraphs>510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Corbel</vt:lpstr>
      <vt:lpstr>Courier New</vt:lpstr>
      <vt:lpstr>Paralaxe</vt:lpstr>
      <vt:lpstr>Árvores Binárias</vt:lpstr>
      <vt:lpstr>Definição - Árvore</vt:lpstr>
      <vt:lpstr>Definição – Árvore N-árias</vt:lpstr>
      <vt:lpstr>Definição – Árvore Binárias</vt:lpstr>
      <vt:lpstr>Árvore Binárias</vt:lpstr>
      <vt:lpstr>Árvore Estritamente Binária</vt:lpstr>
      <vt:lpstr>Árvore Binária Completa (ABC)</vt:lpstr>
      <vt:lpstr>Árvore Binária Completa (ABC)</vt:lpstr>
      <vt:lpstr>Árvore Binária Completa Cheia (ABCC)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Árvore Binária Balanceada (ABB)</vt:lpstr>
      <vt:lpstr>Árvore Binária Perfeitamente Balanceada</vt:lpstr>
      <vt:lpstr>Apresentação do PowerPoint</vt:lpstr>
      <vt:lpstr>Qual a altura máxima de uma árvore binária de n nós?</vt:lpstr>
      <vt:lpstr>Qual a altura máxima de uma árvore binária de n nós?</vt:lpstr>
      <vt:lpstr>Qual a altura mínima de uma árvore binária de n nós?</vt:lpstr>
      <vt:lpstr>Qual a altura mínima de uma árvore binária de n nós?</vt:lpstr>
      <vt:lpstr>Qual a altura mínima de uma árvore binária de n nós?</vt:lpstr>
      <vt:lpstr>TAD Árvore Binária</vt:lpstr>
      <vt:lpstr>Em estrutura linear (sequencial)</vt:lpstr>
      <vt:lpstr>Em estrutura dinâmica</vt:lpstr>
      <vt:lpstr>Percursos na Árvore Binária</vt:lpstr>
      <vt:lpstr>Percursos na Árvore Binária</vt:lpstr>
      <vt:lpstr>Percursos na Árvore Binária</vt:lpstr>
      <vt:lpstr>Percursos na Árvore Binária</vt:lpstr>
      <vt:lpstr>Percursos na Árvore Binária</vt:lpstr>
      <vt:lpstr>Percursos na Árvore Binária</vt:lpstr>
      <vt:lpstr>Percursos na Árvore Binária</vt:lpstr>
      <vt:lpstr>Percursos na Árvore Binária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Aviões Senac</dc:title>
  <dc:creator>Thiago Ribeiro Claro</dc:creator>
  <cp:lastModifiedBy>Temp CAS</cp:lastModifiedBy>
  <cp:revision>192</cp:revision>
  <dcterms:created xsi:type="dcterms:W3CDTF">2015-03-19T19:05:09Z</dcterms:created>
  <dcterms:modified xsi:type="dcterms:W3CDTF">2016-05-13T23:52:28Z</dcterms:modified>
</cp:coreProperties>
</file>