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7"/>
  </p:notesMasterIdLst>
  <p:sldIdLst>
    <p:sldId id="256" r:id="rId2"/>
    <p:sldId id="328" r:id="rId3"/>
    <p:sldId id="327" r:id="rId4"/>
    <p:sldId id="329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30" r:id="rId13"/>
    <p:sldId id="371" r:id="rId14"/>
    <p:sldId id="372" r:id="rId15"/>
    <p:sldId id="373" r:id="rId16"/>
    <p:sldId id="380" r:id="rId17"/>
    <p:sldId id="374" r:id="rId18"/>
    <p:sldId id="381" r:id="rId19"/>
    <p:sldId id="382" r:id="rId20"/>
    <p:sldId id="383" r:id="rId21"/>
    <p:sldId id="384" r:id="rId22"/>
    <p:sldId id="400" r:id="rId23"/>
    <p:sldId id="386" r:id="rId24"/>
    <p:sldId id="387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331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10B31-EE3E-4D23-B1E5-6F517BDC75CE}" type="datetimeFigureOut">
              <a:rPr lang="pt-BR" smtClean="0"/>
              <a:pPr/>
              <a:t>11/06/2016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A101F-633F-499B-A056-9997627234A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2321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 se remover o 9 com a mesma estratégia?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84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 se remover o 9 com a mesma estratégia?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774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 se remover o 9 com a mesma estratégia?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4098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 se remover o 9 com a mesma estratégia?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57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 se remover o 9 com a mesma estratégia?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A101F-633F-499B-A056-9997627234AD}" type="slidenum">
              <a:rPr lang="pt-BR" smtClean="0"/>
              <a:pPr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035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11/06/2016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0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11/06/2016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09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11/06/2016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7101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11/06/2016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875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11/06/2016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9430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11/06/2016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1956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11/06/2016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064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11/06/2016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421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11/06/2016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413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11/06/2016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54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11/06/2016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4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11/06/2016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67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11/06/2016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705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11/06/2016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76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11/06/2016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1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11/06/2016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852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11/06/2016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16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CA998C-95C8-4474-9D09-8C797AFC5D4F}" type="datetimeFigureOut">
              <a:rPr lang="pt-BR" smtClean="0"/>
              <a:pPr/>
              <a:t>11/06/2016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372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Árvore de Busca Binária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Fábio de Toledo Pereira</a:t>
            </a:r>
          </a:p>
        </p:txBody>
      </p:sp>
    </p:spTree>
    <p:extLst>
      <p:ext uri="{BB962C8B-B14F-4D97-AF65-F5344CB8AC3E}">
        <p14:creationId xmlns:p14="http://schemas.microsoft.com/office/powerpoint/2010/main" val="18259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Propriedades da Árvore de 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709929" y="1650220"/>
            <a:ext cx="102633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A árvore de busca binária é dinâmica, isso é, novos elementos podem ser inseridos e elementos podem ser removidos após ela ser inicialmente construída.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Ela é usada para otimizar busca de dados, ou seja, se aproximar da complexidade log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n, como vimos na parte de “motivação do estudo de árvores binárias” na aula anterior</a:t>
            </a:r>
          </a:p>
        </p:txBody>
      </p:sp>
    </p:spTree>
    <p:extLst>
      <p:ext uri="{BB962C8B-B14F-4D97-AF65-F5344CB8AC3E}">
        <p14:creationId xmlns:p14="http://schemas.microsoft.com/office/powerpoint/2010/main" val="4579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TAD Árvore de 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709929" y="1650220"/>
            <a:ext cx="102633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Operações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Inserção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Remoção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Pesquisa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Estende TAD de Árvore Binária</a:t>
            </a:r>
          </a:p>
        </p:txBody>
      </p:sp>
    </p:spTree>
    <p:extLst>
      <p:ext uri="{BB962C8B-B14F-4D97-AF65-F5344CB8AC3E}">
        <p14:creationId xmlns:p14="http://schemas.microsoft.com/office/powerpoint/2010/main" val="14931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Inserção Árvore de 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45712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Percorre a árvore a partir da raiz, testando o novo valor com os nós que encontra pelo caminho.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Se for menor que o nó atual, tenta inserir na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 da esquerda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Se </a:t>
            </a:r>
            <a:r>
              <a:rPr lang="pt-BR" sz="2000" dirty="0"/>
              <a:t>for </a:t>
            </a:r>
            <a:r>
              <a:rPr lang="pt-BR" sz="2000" dirty="0" smtClean="0"/>
              <a:t>maior </a:t>
            </a:r>
            <a:r>
              <a:rPr lang="pt-BR" sz="2000" dirty="0"/>
              <a:t>que o nó atual, tenta inserir na </a:t>
            </a:r>
            <a:r>
              <a:rPr lang="pt-BR" sz="2000" dirty="0" err="1"/>
              <a:t>sub-árvore</a:t>
            </a:r>
            <a:r>
              <a:rPr lang="pt-BR" sz="2000" dirty="0"/>
              <a:t> da </a:t>
            </a:r>
            <a:r>
              <a:rPr lang="pt-BR" sz="2000" dirty="0" smtClean="0"/>
              <a:t>direita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Caso não encontre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 da esquerda ou da direita (for um valor vazio – </a:t>
            </a:r>
            <a:r>
              <a:rPr lang="pt-BR" sz="2000" dirty="0" err="1" smtClean="0"/>
              <a:t>null</a:t>
            </a:r>
            <a:r>
              <a:rPr lang="pt-BR" sz="2000" dirty="0" smtClean="0"/>
              <a:t>), crie seu nó e insira o valor no lugar.</a:t>
            </a:r>
            <a:endParaRPr lang="pt-BR" sz="2000" dirty="0"/>
          </a:p>
        </p:txBody>
      </p:sp>
      <p:sp>
        <p:nvSpPr>
          <p:cNvPr id="20" name="Elipse 19"/>
          <p:cNvSpPr/>
          <p:nvPr/>
        </p:nvSpPr>
        <p:spPr>
          <a:xfrm>
            <a:off x="8596851" y="263479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22" name="Elipse 21"/>
          <p:cNvSpPr/>
          <p:nvPr/>
        </p:nvSpPr>
        <p:spPr>
          <a:xfrm>
            <a:off x="7931833" y="356802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23" name="Elipse 22"/>
          <p:cNvSpPr/>
          <p:nvPr/>
        </p:nvSpPr>
        <p:spPr>
          <a:xfrm>
            <a:off x="9261869" y="356802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24" name="Elipse 23"/>
          <p:cNvSpPr/>
          <p:nvPr/>
        </p:nvSpPr>
        <p:spPr>
          <a:xfrm>
            <a:off x="8596851" y="455391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25" name="Elipse 24"/>
          <p:cNvSpPr/>
          <p:nvPr/>
        </p:nvSpPr>
        <p:spPr>
          <a:xfrm>
            <a:off x="9926887" y="458889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26" name="Elipse 25"/>
          <p:cNvSpPr/>
          <p:nvPr/>
        </p:nvSpPr>
        <p:spPr>
          <a:xfrm>
            <a:off x="7931833" y="548714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28" name="Conector reto 27"/>
          <p:cNvCxnSpPr>
            <a:stCxn id="20" idx="3"/>
            <a:endCxn id="22" idx="0"/>
          </p:cNvCxnSpPr>
          <p:nvPr/>
        </p:nvCxnSpPr>
        <p:spPr>
          <a:xfrm flipH="1">
            <a:off x="8264342" y="317088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20" idx="5"/>
            <a:endCxn id="23" idx="0"/>
          </p:cNvCxnSpPr>
          <p:nvPr/>
        </p:nvCxnSpPr>
        <p:spPr>
          <a:xfrm>
            <a:off x="9164479" y="317088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3" idx="3"/>
            <a:endCxn id="24" idx="0"/>
          </p:cNvCxnSpPr>
          <p:nvPr/>
        </p:nvCxnSpPr>
        <p:spPr>
          <a:xfrm flipH="1">
            <a:off x="8929360" y="4104120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3" idx="5"/>
            <a:endCxn id="25" idx="0"/>
          </p:cNvCxnSpPr>
          <p:nvPr/>
        </p:nvCxnSpPr>
        <p:spPr>
          <a:xfrm>
            <a:off x="9829497" y="4104120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4" idx="3"/>
            <a:endCxn id="26" idx="0"/>
          </p:cNvCxnSpPr>
          <p:nvPr/>
        </p:nvCxnSpPr>
        <p:spPr>
          <a:xfrm flipH="1">
            <a:off x="8264342" y="5090005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7745239" y="1897288"/>
            <a:ext cx="665018" cy="62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12</a:t>
            </a:r>
            <a:endParaRPr lang="pt-BR" sz="20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8596851" y="2045787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Inserir valor 12 na árvore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8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/>
              <a:t>Inserção Árvore de Busca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45712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Percorre a árvore a partir da raiz, testando o novo valor com os nós que encontra pelo caminho.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Se for menor que o nó atual, inserir na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 da esquerda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Se </a:t>
            </a:r>
            <a:r>
              <a:rPr lang="pt-BR" sz="2000" dirty="0"/>
              <a:t>for </a:t>
            </a:r>
            <a:r>
              <a:rPr lang="pt-BR" sz="2000" dirty="0" smtClean="0"/>
              <a:t>maior </a:t>
            </a:r>
            <a:r>
              <a:rPr lang="pt-BR" sz="2000" dirty="0"/>
              <a:t>que o nó atual, </a:t>
            </a:r>
            <a:r>
              <a:rPr lang="pt-BR" sz="2000" dirty="0" smtClean="0"/>
              <a:t>inserir </a:t>
            </a:r>
            <a:r>
              <a:rPr lang="pt-BR" sz="2000" dirty="0"/>
              <a:t>na </a:t>
            </a:r>
            <a:r>
              <a:rPr lang="pt-BR" sz="2000" dirty="0" err="1"/>
              <a:t>sub-árvore</a:t>
            </a:r>
            <a:r>
              <a:rPr lang="pt-BR" sz="2000" dirty="0"/>
              <a:t> da </a:t>
            </a:r>
            <a:r>
              <a:rPr lang="pt-BR" sz="2000" dirty="0" smtClean="0"/>
              <a:t>direita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Caso não encontre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 da esquerda ou da direita (for um valor vazio – </a:t>
            </a:r>
            <a:r>
              <a:rPr lang="pt-BR" sz="2000" dirty="0" err="1" smtClean="0"/>
              <a:t>null</a:t>
            </a:r>
            <a:r>
              <a:rPr lang="pt-BR" sz="2000" dirty="0" smtClean="0"/>
              <a:t>), crie seu nó e insira o valor no lugar.</a:t>
            </a:r>
            <a:endParaRPr lang="pt-BR" sz="2000" dirty="0"/>
          </a:p>
        </p:txBody>
      </p:sp>
      <p:sp>
        <p:nvSpPr>
          <p:cNvPr id="20" name="Elipse 19"/>
          <p:cNvSpPr/>
          <p:nvPr/>
        </p:nvSpPr>
        <p:spPr>
          <a:xfrm>
            <a:off x="8596851" y="263479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22" name="Elipse 21"/>
          <p:cNvSpPr/>
          <p:nvPr/>
        </p:nvSpPr>
        <p:spPr>
          <a:xfrm>
            <a:off x="7931833" y="356802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23" name="Elipse 22"/>
          <p:cNvSpPr/>
          <p:nvPr/>
        </p:nvSpPr>
        <p:spPr>
          <a:xfrm>
            <a:off x="9261869" y="356802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24" name="Elipse 23"/>
          <p:cNvSpPr/>
          <p:nvPr/>
        </p:nvSpPr>
        <p:spPr>
          <a:xfrm>
            <a:off x="8596851" y="455391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25" name="Elipse 24"/>
          <p:cNvSpPr/>
          <p:nvPr/>
        </p:nvSpPr>
        <p:spPr>
          <a:xfrm>
            <a:off x="9926887" y="458889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26" name="Elipse 25"/>
          <p:cNvSpPr/>
          <p:nvPr/>
        </p:nvSpPr>
        <p:spPr>
          <a:xfrm>
            <a:off x="7931833" y="548714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28" name="Conector reto 27"/>
          <p:cNvCxnSpPr>
            <a:stCxn id="20" idx="3"/>
            <a:endCxn id="22" idx="0"/>
          </p:cNvCxnSpPr>
          <p:nvPr/>
        </p:nvCxnSpPr>
        <p:spPr>
          <a:xfrm flipH="1">
            <a:off x="8264342" y="317088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20" idx="5"/>
            <a:endCxn id="23" idx="0"/>
          </p:cNvCxnSpPr>
          <p:nvPr/>
        </p:nvCxnSpPr>
        <p:spPr>
          <a:xfrm>
            <a:off x="9164479" y="317088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3" idx="3"/>
            <a:endCxn id="24" idx="0"/>
          </p:cNvCxnSpPr>
          <p:nvPr/>
        </p:nvCxnSpPr>
        <p:spPr>
          <a:xfrm flipH="1">
            <a:off x="8929360" y="4104120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3" idx="5"/>
            <a:endCxn id="25" idx="0"/>
          </p:cNvCxnSpPr>
          <p:nvPr/>
        </p:nvCxnSpPr>
        <p:spPr>
          <a:xfrm>
            <a:off x="9829497" y="4104120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4" idx="3"/>
            <a:endCxn id="26" idx="0"/>
          </p:cNvCxnSpPr>
          <p:nvPr/>
        </p:nvCxnSpPr>
        <p:spPr>
          <a:xfrm flipH="1">
            <a:off x="8264342" y="5090005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9261869" y="5487148"/>
            <a:ext cx="665018" cy="62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12</a:t>
            </a:r>
            <a:endParaRPr lang="pt-BR" sz="20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8596851" y="2045787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Inserir valor 12 na árvore</a:t>
            </a:r>
            <a:endParaRPr lang="pt-BR" dirty="0"/>
          </a:p>
        </p:txBody>
      </p:sp>
      <p:cxnSp>
        <p:nvCxnSpPr>
          <p:cNvPr id="5" name="Conector reto 4"/>
          <p:cNvCxnSpPr>
            <a:stCxn id="33" idx="0"/>
            <a:endCxn id="24" idx="5"/>
          </p:cNvCxnSpPr>
          <p:nvPr/>
        </p:nvCxnSpPr>
        <p:spPr>
          <a:xfrm flipH="1" flipV="1">
            <a:off x="9164479" y="5090005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40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/>
              <a:t>Inserção Árvore de 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45712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Insere o 7 como raiz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Como 5 &lt; 7 e não há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 à esquerda, insere o valor 5 como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 esquerda</a:t>
            </a:r>
            <a:endParaRPr lang="pt-BR" sz="2000" dirty="0"/>
          </a:p>
        </p:txBody>
      </p:sp>
      <p:sp>
        <p:nvSpPr>
          <p:cNvPr id="20" name="Elipse 19"/>
          <p:cNvSpPr/>
          <p:nvPr/>
        </p:nvSpPr>
        <p:spPr>
          <a:xfrm>
            <a:off x="8596851" y="2634791"/>
            <a:ext cx="665018" cy="62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22" name="Elipse 21"/>
          <p:cNvSpPr/>
          <p:nvPr/>
        </p:nvSpPr>
        <p:spPr>
          <a:xfrm>
            <a:off x="7931833" y="3568027"/>
            <a:ext cx="665018" cy="62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cxnSp>
        <p:nvCxnSpPr>
          <p:cNvPr id="28" name="Conector reto 27"/>
          <p:cNvCxnSpPr>
            <a:stCxn id="20" idx="3"/>
            <a:endCxn id="22" idx="0"/>
          </p:cNvCxnSpPr>
          <p:nvPr/>
        </p:nvCxnSpPr>
        <p:spPr>
          <a:xfrm flipH="1">
            <a:off x="8264342" y="317088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864990" y="1929158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Ordem: </a:t>
            </a:r>
            <a:r>
              <a:rPr lang="pt-BR" dirty="0">
                <a:solidFill>
                  <a:srgbClr val="00B050"/>
                </a:solidFill>
              </a:rPr>
              <a:t>7, 5</a:t>
            </a:r>
            <a:r>
              <a:rPr lang="pt-BR" dirty="0"/>
              <a:t>, 15, 11, 9, </a:t>
            </a:r>
            <a:r>
              <a:rPr lang="pt-BR" dirty="0" smtClean="0"/>
              <a:t>21, 12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379165" y="2725091"/>
            <a:ext cx="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 &lt; 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91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/>
              <a:t>Inserção Árvore de 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4571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Compara-se o valor de 15 com a raiz, 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Como 15 é maior que 7 e não há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 à direita, insere-se o nó com o valor 15 como </a:t>
            </a:r>
            <a:r>
              <a:rPr lang="pt-BR" sz="2000" dirty="0" err="1" smtClean="0"/>
              <a:t>sub-arvore</a:t>
            </a:r>
            <a:r>
              <a:rPr lang="pt-BR" sz="2000" dirty="0" smtClean="0"/>
              <a:t> direita da raiz.</a:t>
            </a:r>
            <a:endParaRPr lang="pt-BR" sz="2000" dirty="0"/>
          </a:p>
        </p:txBody>
      </p:sp>
      <p:sp>
        <p:nvSpPr>
          <p:cNvPr id="20" name="Elipse 19"/>
          <p:cNvSpPr/>
          <p:nvPr/>
        </p:nvSpPr>
        <p:spPr>
          <a:xfrm>
            <a:off x="8596851" y="263479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22" name="Elipse 21"/>
          <p:cNvSpPr/>
          <p:nvPr/>
        </p:nvSpPr>
        <p:spPr>
          <a:xfrm>
            <a:off x="7931833" y="356802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23" name="Elipse 22"/>
          <p:cNvSpPr/>
          <p:nvPr/>
        </p:nvSpPr>
        <p:spPr>
          <a:xfrm>
            <a:off x="9261869" y="3568027"/>
            <a:ext cx="665018" cy="62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cxnSp>
        <p:nvCxnSpPr>
          <p:cNvPr id="28" name="Conector reto 27"/>
          <p:cNvCxnSpPr>
            <a:stCxn id="20" idx="3"/>
            <a:endCxn id="22" idx="0"/>
          </p:cNvCxnSpPr>
          <p:nvPr/>
        </p:nvCxnSpPr>
        <p:spPr>
          <a:xfrm flipH="1">
            <a:off x="8264342" y="317088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20" idx="5"/>
            <a:endCxn id="23" idx="0"/>
          </p:cNvCxnSpPr>
          <p:nvPr/>
        </p:nvCxnSpPr>
        <p:spPr>
          <a:xfrm>
            <a:off x="9164479" y="317088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864990" y="1929158"/>
            <a:ext cx="2811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Ordem: </a:t>
            </a:r>
            <a:r>
              <a:rPr lang="pt-BR" dirty="0">
                <a:solidFill>
                  <a:srgbClr val="00B050"/>
                </a:solidFill>
              </a:rPr>
              <a:t>7, 5, 15</a:t>
            </a:r>
            <a:r>
              <a:rPr lang="pt-BR" dirty="0"/>
              <a:t>, 11, 9, </a:t>
            </a:r>
            <a:r>
              <a:rPr lang="pt-BR" dirty="0" smtClean="0"/>
              <a:t>21</a:t>
            </a:r>
            <a:r>
              <a:rPr lang="pt-BR" dirty="0"/>
              <a:t>, 12</a:t>
            </a:r>
          </a:p>
          <a:p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432745" y="2781116"/>
            <a:ext cx="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&gt; 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03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/>
              <a:t>Inserção Árvore de 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45712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Compara-se 11 com a raiz 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Como 11 &gt; 7, mas já existe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 a direita, envia-se o valor 11 para ser inserido na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 da direita.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Compara-se 11 com a raiz da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, 15. Como 11 &lt; 15 e não há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 à esquerda, insere-se o nó com o valor 11 como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 esquerda do nó de valor 15 </a:t>
            </a:r>
            <a:endParaRPr lang="pt-BR" sz="2000" dirty="0"/>
          </a:p>
        </p:txBody>
      </p:sp>
      <p:sp>
        <p:nvSpPr>
          <p:cNvPr id="20" name="Elipse 19"/>
          <p:cNvSpPr/>
          <p:nvPr/>
        </p:nvSpPr>
        <p:spPr>
          <a:xfrm>
            <a:off x="8596851" y="263479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22" name="Elipse 21"/>
          <p:cNvSpPr/>
          <p:nvPr/>
        </p:nvSpPr>
        <p:spPr>
          <a:xfrm>
            <a:off x="7931833" y="356802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23" name="Elipse 22"/>
          <p:cNvSpPr/>
          <p:nvPr/>
        </p:nvSpPr>
        <p:spPr>
          <a:xfrm>
            <a:off x="9261869" y="356802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cxnSp>
        <p:nvCxnSpPr>
          <p:cNvPr id="28" name="Conector reto 27"/>
          <p:cNvCxnSpPr>
            <a:stCxn id="20" idx="3"/>
            <a:endCxn id="22" idx="0"/>
          </p:cNvCxnSpPr>
          <p:nvPr/>
        </p:nvCxnSpPr>
        <p:spPr>
          <a:xfrm flipH="1">
            <a:off x="8264342" y="317088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20" idx="5"/>
            <a:endCxn id="23" idx="0"/>
          </p:cNvCxnSpPr>
          <p:nvPr/>
        </p:nvCxnSpPr>
        <p:spPr>
          <a:xfrm>
            <a:off x="9164479" y="317088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864990" y="1929158"/>
            <a:ext cx="2811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Ordem: </a:t>
            </a:r>
            <a:r>
              <a:rPr lang="pt-BR" dirty="0" smtClean="0">
                <a:solidFill>
                  <a:srgbClr val="00B050"/>
                </a:solidFill>
              </a:rPr>
              <a:t>7, 5, 15, 11</a:t>
            </a:r>
            <a:r>
              <a:rPr lang="pt-BR" dirty="0" smtClean="0"/>
              <a:t>, 9, 21</a:t>
            </a:r>
            <a:r>
              <a:rPr lang="pt-BR" dirty="0"/>
              <a:t>, 12</a:t>
            </a:r>
          </a:p>
          <a:p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8596851" y="4553912"/>
            <a:ext cx="665018" cy="62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cxnSp>
        <p:nvCxnSpPr>
          <p:cNvPr id="12" name="Conector reto 11"/>
          <p:cNvCxnSpPr>
            <a:endCxn id="11" idx="0"/>
          </p:cNvCxnSpPr>
          <p:nvPr/>
        </p:nvCxnSpPr>
        <p:spPr>
          <a:xfrm flipH="1">
            <a:off x="8929360" y="4104120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385672" y="2725091"/>
            <a:ext cx="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11 &gt; 7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385671" y="4172409"/>
            <a:ext cx="92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11 &lt; 15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80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/>
              <a:t>Inserção Árvore de 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45712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Compara-se 9 com a raiz 7. Como 9 &gt; 7 e existe </a:t>
            </a:r>
            <a:r>
              <a:rPr lang="pt-BR" sz="2000" dirty="0" err="1" smtClean="0"/>
              <a:t>sub-arvore</a:t>
            </a:r>
            <a:r>
              <a:rPr lang="pt-BR" sz="2000" dirty="0" smtClean="0"/>
              <a:t> a direita, envia-se o valor para inserção na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 da direita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Como 9 &lt; 15 e existe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 a esquerda, envia-se o valor 9 para ser inserido na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 da esquerda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Como 9 &lt; 11 e não há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 à esquerda, insere o valor 9 como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 esquerda do nó de valor 11</a:t>
            </a:r>
            <a:endParaRPr lang="pt-BR" sz="2000" dirty="0"/>
          </a:p>
        </p:txBody>
      </p:sp>
      <p:sp>
        <p:nvSpPr>
          <p:cNvPr id="20" name="Elipse 19"/>
          <p:cNvSpPr/>
          <p:nvPr/>
        </p:nvSpPr>
        <p:spPr>
          <a:xfrm>
            <a:off x="8596851" y="263479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22" name="Elipse 21"/>
          <p:cNvSpPr/>
          <p:nvPr/>
        </p:nvSpPr>
        <p:spPr>
          <a:xfrm>
            <a:off x="7931833" y="356802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23" name="Elipse 22"/>
          <p:cNvSpPr/>
          <p:nvPr/>
        </p:nvSpPr>
        <p:spPr>
          <a:xfrm>
            <a:off x="9261869" y="356802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24" name="Elipse 23"/>
          <p:cNvSpPr/>
          <p:nvPr/>
        </p:nvSpPr>
        <p:spPr>
          <a:xfrm>
            <a:off x="8596851" y="455391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26" name="Elipse 25"/>
          <p:cNvSpPr/>
          <p:nvPr/>
        </p:nvSpPr>
        <p:spPr>
          <a:xfrm>
            <a:off x="7931833" y="5487148"/>
            <a:ext cx="665018" cy="62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28" name="Conector reto 27"/>
          <p:cNvCxnSpPr>
            <a:stCxn id="20" idx="3"/>
            <a:endCxn id="22" idx="0"/>
          </p:cNvCxnSpPr>
          <p:nvPr/>
        </p:nvCxnSpPr>
        <p:spPr>
          <a:xfrm flipH="1">
            <a:off x="8264342" y="317088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20" idx="5"/>
            <a:endCxn id="23" idx="0"/>
          </p:cNvCxnSpPr>
          <p:nvPr/>
        </p:nvCxnSpPr>
        <p:spPr>
          <a:xfrm>
            <a:off x="9164479" y="317088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3" idx="3"/>
            <a:endCxn id="24" idx="0"/>
          </p:cNvCxnSpPr>
          <p:nvPr/>
        </p:nvCxnSpPr>
        <p:spPr>
          <a:xfrm flipH="1">
            <a:off x="8929360" y="4104120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4" idx="3"/>
            <a:endCxn id="26" idx="0"/>
          </p:cNvCxnSpPr>
          <p:nvPr/>
        </p:nvCxnSpPr>
        <p:spPr>
          <a:xfrm flipH="1">
            <a:off x="8264342" y="5090005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864990" y="1929158"/>
            <a:ext cx="2811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Ordem: </a:t>
            </a:r>
            <a:r>
              <a:rPr lang="pt-BR" dirty="0">
                <a:solidFill>
                  <a:srgbClr val="00B050"/>
                </a:solidFill>
              </a:rPr>
              <a:t>7, 5, 15, 11, 9, </a:t>
            </a:r>
            <a:r>
              <a:rPr lang="pt-BR" dirty="0" smtClean="0"/>
              <a:t>21</a:t>
            </a:r>
            <a:r>
              <a:rPr lang="pt-BR" dirty="0"/>
              <a:t>, 12</a:t>
            </a:r>
          </a:p>
          <a:p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415075" y="2125943"/>
            <a:ext cx="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9 &gt; 7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415074" y="3573261"/>
            <a:ext cx="92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9 &lt; 15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413873" y="4790763"/>
            <a:ext cx="92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9 &gt; 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78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/>
              <a:t>Inserção Árvore de 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45712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Compara-se </a:t>
            </a:r>
            <a:r>
              <a:rPr lang="pt-BR" sz="2000" dirty="0" smtClean="0"/>
              <a:t>12 </a:t>
            </a:r>
            <a:r>
              <a:rPr lang="pt-BR" sz="2000" dirty="0"/>
              <a:t>com a raiz 7. Como 9 &gt; 7 e existe </a:t>
            </a:r>
            <a:r>
              <a:rPr lang="pt-BR" sz="2000" dirty="0" err="1"/>
              <a:t>sub-arvore</a:t>
            </a:r>
            <a:r>
              <a:rPr lang="pt-BR" sz="2000" dirty="0"/>
              <a:t> a direita, envia-se o valor para inserção na </a:t>
            </a:r>
            <a:r>
              <a:rPr lang="pt-BR" sz="2000" dirty="0" err="1"/>
              <a:t>sub-árvore</a:t>
            </a:r>
            <a:r>
              <a:rPr lang="pt-BR" sz="2000" dirty="0"/>
              <a:t> da direita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Como </a:t>
            </a:r>
            <a:r>
              <a:rPr lang="pt-BR" sz="2000" dirty="0" smtClean="0"/>
              <a:t>21 &gt; </a:t>
            </a:r>
            <a:r>
              <a:rPr lang="pt-BR" sz="2000" dirty="0"/>
              <a:t>15 e </a:t>
            </a:r>
            <a:r>
              <a:rPr lang="pt-BR" sz="2000" dirty="0" smtClean="0"/>
              <a:t>não </a:t>
            </a:r>
            <a:r>
              <a:rPr lang="pt-BR" sz="2000" dirty="0"/>
              <a:t>há </a:t>
            </a:r>
            <a:r>
              <a:rPr lang="pt-BR" sz="2000" dirty="0" err="1"/>
              <a:t>sub-árvore</a:t>
            </a:r>
            <a:r>
              <a:rPr lang="pt-BR" sz="2000" dirty="0"/>
              <a:t> à </a:t>
            </a:r>
            <a:r>
              <a:rPr lang="pt-BR" sz="2000" dirty="0" smtClean="0"/>
              <a:t>direita, </a:t>
            </a:r>
            <a:r>
              <a:rPr lang="pt-BR" sz="2000" dirty="0"/>
              <a:t>insere o valor 9 como </a:t>
            </a:r>
            <a:r>
              <a:rPr lang="pt-BR" sz="2000" dirty="0" err="1"/>
              <a:t>sub-árvore</a:t>
            </a:r>
            <a:r>
              <a:rPr lang="pt-BR" sz="2000" dirty="0"/>
              <a:t> </a:t>
            </a:r>
            <a:r>
              <a:rPr lang="pt-BR" sz="2000" dirty="0" smtClean="0"/>
              <a:t>direita do </a:t>
            </a:r>
            <a:r>
              <a:rPr lang="pt-BR" sz="2000" dirty="0"/>
              <a:t>nó de valor </a:t>
            </a:r>
            <a:r>
              <a:rPr lang="pt-BR" sz="2000" dirty="0" smtClean="0"/>
              <a:t>15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20" name="Elipse 19"/>
          <p:cNvSpPr/>
          <p:nvPr/>
        </p:nvSpPr>
        <p:spPr>
          <a:xfrm>
            <a:off x="8596851" y="263479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22" name="Elipse 21"/>
          <p:cNvSpPr/>
          <p:nvPr/>
        </p:nvSpPr>
        <p:spPr>
          <a:xfrm>
            <a:off x="7931833" y="356802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23" name="Elipse 22"/>
          <p:cNvSpPr/>
          <p:nvPr/>
        </p:nvSpPr>
        <p:spPr>
          <a:xfrm>
            <a:off x="9261869" y="356802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24" name="Elipse 23"/>
          <p:cNvSpPr/>
          <p:nvPr/>
        </p:nvSpPr>
        <p:spPr>
          <a:xfrm>
            <a:off x="8596851" y="455391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25" name="Elipse 24"/>
          <p:cNvSpPr/>
          <p:nvPr/>
        </p:nvSpPr>
        <p:spPr>
          <a:xfrm>
            <a:off x="9926887" y="4588890"/>
            <a:ext cx="665018" cy="62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26" name="Elipse 25"/>
          <p:cNvSpPr/>
          <p:nvPr/>
        </p:nvSpPr>
        <p:spPr>
          <a:xfrm>
            <a:off x="7931833" y="548714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28" name="Conector reto 27"/>
          <p:cNvCxnSpPr>
            <a:stCxn id="20" idx="3"/>
            <a:endCxn id="22" idx="0"/>
          </p:cNvCxnSpPr>
          <p:nvPr/>
        </p:nvCxnSpPr>
        <p:spPr>
          <a:xfrm flipH="1">
            <a:off x="8264342" y="317088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20" idx="5"/>
            <a:endCxn id="23" idx="0"/>
          </p:cNvCxnSpPr>
          <p:nvPr/>
        </p:nvCxnSpPr>
        <p:spPr>
          <a:xfrm>
            <a:off x="9164479" y="317088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3" idx="3"/>
            <a:endCxn id="24" idx="0"/>
          </p:cNvCxnSpPr>
          <p:nvPr/>
        </p:nvCxnSpPr>
        <p:spPr>
          <a:xfrm flipH="1">
            <a:off x="8929360" y="4104120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3" idx="5"/>
            <a:endCxn id="25" idx="0"/>
          </p:cNvCxnSpPr>
          <p:nvPr/>
        </p:nvCxnSpPr>
        <p:spPr>
          <a:xfrm>
            <a:off x="9829497" y="4104120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4" idx="3"/>
            <a:endCxn id="26" idx="0"/>
          </p:cNvCxnSpPr>
          <p:nvPr/>
        </p:nvCxnSpPr>
        <p:spPr>
          <a:xfrm flipH="1">
            <a:off x="8264342" y="5090005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864990" y="1929158"/>
            <a:ext cx="2811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Ordem: </a:t>
            </a:r>
            <a:r>
              <a:rPr lang="pt-BR" dirty="0">
                <a:solidFill>
                  <a:srgbClr val="00B050"/>
                </a:solidFill>
              </a:rPr>
              <a:t>7, 5, 15, 11, 9, </a:t>
            </a:r>
            <a:r>
              <a:rPr lang="pt-BR" dirty="0" smtClean="0">
                <a:solidFill>
                  <a:srgbClr val="00B050"/>
                </a:solidFill>
              </a:rPr>
              <a:t>21</a:t>
            </a:r>
            <a:r>
              <a:rPr lang="pt-BR" dirty="0">
                <a:solidFill>
                  <a:srgbClr val="00B050"/>
                </a:solidFill>
              </a:rPr>
              <a:t>, </a:t>
            </a:r>
            <a:r>
              <a:rPr lang="pt-BR" dirty="0"/>
              <a:t>12</a:t>
            </a:r>
          </a:p>
          <a:p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415075" y="2125943"/>
            <a:ext cx="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21 &gt; 7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415074" y="3573261"/>
            <a:ext cx="92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21 &lt; 15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5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/>
              <a:t>Inserção Árvore de 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457121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Compara-se </a:t>
            </a:r>
            <a:r>
              <a:rPr lang="pt-BR" sz="2000" dirty="0" smtClean="0"/>
              <a:t>12 </a:t>
            </a:r>
            <a:r>
              <a:rPr lang="pt-BR" sz="2000" dirty="0"/>
              <a:t>com a raiz 7. Como </a:t>
            </a:r>
            <a:r>
              <a:rPr lang="pt-BR" sz="2000" dirty="0" smtClean="0"/>
              <a:t>12 </a:t>
            </a:r>
            <a:r>
              <a:rPr lang="pt-BR" sz="2000" dirty="0"/>
              <a:t>&gt; 7 e existe </a:t>
            </a:r>
            <a:r>
              <a:rPr lang="pt-BR" sz="2000" dirty="0" err="1"/>
              <a:t>sub-arvore</a:t>
            </a:r>
            <a:r>
              <a:rPr lang="pt-BR" sz="2000" dirty="0"/>
              <a:t> a direita, envia-se o valor para inserção na </a:t>
            </a:r>
            <a:r>
              <a:rPr lang="pt-BR" sz="2000" dirty="0" err="1"/>
              <a:t>sub-árvore</a:t>
            </a:r>
            <a:r>
              <a:rPr lang="pt-BR" sz="2000" dirty="0"/>
              <a:t> da direita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Como </a:t>
            </a:r>
            <a:r>
              <a:rPr lang="pt-BR" sz="2000" dirty="0" smtClean="0"/>
              <a:t>12 </a:t>
            </a:r>
            <a:r>
              <a:rPr lang="pt-BR" sz="2000" dirty="0"/>
              <a:t>&lt; 15 e existe </a:t>
            </a:r>
            <a:r>
              <a:rPr lang="pt-BR" sz="2000" dirty="0" err="1"/>
              <a:t>sub-árvore</a:t>
            </a:r>
            <a:r>
              <a:rPr lang="pt-BR" sz="2000" dirty="0"/>
              <a:t> a esquerda, envia-se o valor </a:t>
            </a:r>
            <a:r>
              <a:rPr lang="pt-BR" sz="2000" dirty="0" smtClean="0"/>
              <a:t>12 </a:t>
            </a:r>
            <a:r>
              <a:rPr lang="pt-BR" sz="2000" dirty="0"/>
              <a:t>para ser inserido na </a:t>
            </a:r>
            <a:r>
              <a:rPr lang="pt-BR" sz="2000" dirty="0" err="1"/>
              <a:t>sub-árvore</a:t>
            </a:r>
            <a:r>
              <a:rPr lang="pt-BR" sz="2000" dirty="0"/>
              <a:t> da esquerda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Como </a:t>
            </a:r>
            <a:r>
              <a:rPr lang="pt-BR" sz="2000" dirty="0" smtClean="0"/>
              <a:t>12 &gt; </a:t>
            </a:r>
            <a:r>
              <a:rPr lang="pt-BR" sz="2000" dirty="0"/>
              <a:t>11 e não há </a:t>
            </a:r>
            <a:r>
              <a:rPr lang="pt-BR" sz="2000" dirty="0" err="1"/>
              <a:t>sub-árvore</a:t>
            </a:r>
            <a:r>
              <a:rPr lang="pt-BR" sz="2000" dirty="0"/>
              <a:t> à </a:t>
            </a:r>
            <a:r>
              <a:rPr lang="pt-BR" sz="2000" dirty="0" smtClean="0"/>
              <a:t>direita, </a:t>
            </a:r>
            <a:r>
              <a:rPr lang="pt-BR" sz="2000" dirty="0"/>
              <a:t>insere o valor </a:t>
            </a:r>
            <a:r>
              <a:rPr lang="pt-BR" sz="2000" dirty="0" smtClean="0"/>
              <a:t>12 </a:t>
            </a:r>
            <a:r>
              <a:rPr lang="pt-BR" sz="2000" dirty="0"/>
              <a:t>como </a:t>
            </a:r>
            <a:r>
              <a:rPr lang="pt-BR" sz="2000" dirty="0" err="1"/>
              <a:t>sub-árvore</a:t>
            </a:r>
            <a:r>
              <a:rPr lang="pt-BR" sz="2000" dirty="0"/>
              <a:t> </a:t>
            </a:r>
            <a:r>
              <a:rPr lang="pt-BR" sz="2000" dirty="0" smtClean="0"/>
              <a:t>direita </a:t>
            </a:r>
            <a:r>
              <a:rPr lang="pt-BR" sz="2000" dirty="0"/>
              <a:t>do nó de valor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20" name="Elipse 19"/>
          <p:cNvSpPr/>
          <p:nvPr/>
        </p:nvSpPr>
        <p:spPr>
          <a:xfrm>
            <a:off x="8596851" y="263479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22" name="Elipse 21"/>
          <p:cNvSpPr/>
          <p:nvPr/>
        </p:nvSpPr>
        <p:spPr>
          <a:xfrm>
            <a:off x="7931833" y="356802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23" name="Elipse 22"/>
          <p:cNvSpPr/>
          <p:nvPr/>
        </p:nvSpPr>
        <p:spPr>
          <a:xfrm>
            <a:off x="9261869" y="356802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24" name="Elipse 23"/>
          <p:cNvSpPr/>
          <p:nvPr/>
        </p:nvSpPr>
        <p:spPr>
          <a:xfrm>
            <a:off x="8596851" y="455391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25" name="Elipse 24"/>
          <p:cNvSpPr/>
          <p:nvPr/>
        </p:nvSpPr>
        <p:spPr>
          <a:xfrm>
            <a:off x="9926887" y="458889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26" name="Elipse 25"/>
          <p:cNvSpPr/>
          <p:nvPr/>
        </p:nvSpPr>
        <p:spPr>
          <a:xfrm>
            <a:off x="7931833" y="548714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28" name="Conector reto 27"/>
          <p:cNvCxnSpPr>
            <a:stCxn id="20" idx="3"/>
            <a:endCxn id="22" idx="0"/>
          </p:cNvCxnSpPr>
          <p:nvPr/>
        </p:nvCxnSpPr>
        <p:spPr>
          <a:xfrm flipH="1">
            <a:off x="8264342" y="317088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20" idx="5"/>
            <a:endCxn id="23" idx="0"/>
          </p:cNvCxnSpPr>
          <p:nvPr/>
        </p:nvCxnSpPr>
        <p:spPr>
          <a:xfrm>
            <a:off x="9164479" y="317088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3" idx="3"/>
            <a:endCxn id="24" idx="0"/>
          </p:cNvCxnSpPr>
          <p:nvPr/>
        </p:nvCxnSpPr>
        <p:spPr>
          <a:xfrm flipH="1">
            <a:off x="8929360" y="4104120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3" idx="5"/>
            <a:endCxn id="25" idx="0"/>
          </p:cNvCxnSpPr>
          <p:nvPr/>
        </p:nvCxnSpPr>
        <p:spPr>
          <a:xfrm>
            <a:off x="9829497" y="4104120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4" idx="3"/>
            <a:endCxn id="26" idx="0"/>
          </p:cNvCxnSpPr>
          <p:nvPr/>
        </p:nvCxnSpPr>
        <p:spPr>
          <a:xfrm flipH="1">
            <a:off x="8264342" y="5090005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9261869" y="5487148"/>
            <a:ext cx="665018" cy="62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12</a:t>
            </a:r>
            <a:endParaRPr lang="pt-BR" sz="20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7864990" y="1929158"/>
            <a:ext cx="2811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Ordem</a:t>
            </a:r>
            <a:r>
              <a:rPr lang="pt-BR" dirty="0">
                <a:solidFill>
                  <a:srgbClr val="00B050"/>
                </a:solidFill>
              </a:rPr>
              <a:t>: 7, 5, 15, 11, 9, </a:t>
            </a:r>
            <a:r>
              <a:rPr lang="pt-BR" dirty="0" smtClean="0">
                <a:solidFill>
                  <a:srgbClr val="00B050"/>
                </a:solidFill>
              </a:rPr>
              <a:t>21</a:t>
            </a:r>
            <a:r>
              <a:rPr lang="pt-BR" dirty="0">
                <a:solidFill>
                  <a:srgbClr val="00B050"/>
                </a:solidFill>
              </a:rPr>
              <a:t>, 12</a:t>
            </a:r>
          </a:p>
          <a:p>
            <a:endParaRPr lang="pt-BR" dirty="0"/>
          </a:p>
        </p:txBody>
      </p:sp>
      <p:cxnSp>
        <p:nvCxnSpPr>
          <p:cNvPr id="5" name="Conector reto 4"/>
          <p:cNvCxnSpPr>
            <a:stCxn id="33" idx="0"/>
            <a:endCxn id="24" idx="5"/>
          </p:cNvCxnSpPr>
          <p:nvPr/>
        </p:nvCxnSpPr>
        <p:spPr>
          <a:xfrm flipH="1" flipV="1">
            <a:off x="9164479" y="5090005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6415075" y="2125943"/>
            <a:ext cx="7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12 &gt; 7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415074" y="3573261"/>
            <a:ext cx="92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12 &lt; 15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413873" y="4790763"/>
            <a:ext cx="92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12 &gt; 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462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Definição – Árvore Binárias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887414" y="1706628"/>
            <a:ext cx="997328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Uma árvore Binária  T é um conjunto finito de elementos denominados nós tais que: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T = </a:t>
            </a:r>
            <a:r>
              <a:rPr lang="pt-BR" sz="2000" i="1" dirty="0"/>
              <a:t>Ø</a:t>
            </a:r>
            <a:r>
              <a:rPr lang="pt-BR" sz="2000" dirty="0" smtClean="0"/>
              <a:t> representa uma árvore vazia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Existe um nó especial, </a:t>
            </a:r>
            <a:r>
              <a:rPr lang="pt-BR" sz="2000" i="1" dirty="0" smtClean="0"/>
              <a:t>r</a:t>
            </a:r>
            <a:r>
              <a:rPr lang="pt-BR" sz="2000" dirty="0" smtClean="0"/>
              <a:t>, chamado raiz da árvore.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Os nós restantes são divididos em dois subconjuntos distintos T</a:t>
            </a:r>
            <a:r>
              <a:rPr lang="pt-BR" sz="2000" baseline="-25000" dirty="0" smtClean="0"/>
              <a:t>E</a:t>
            </a:r>
            <a:r>
              <a:rPr lang="pt-BR" sz="2000" dirty="0" smtClean="0"/>
              <a:t> (</a:t>
            </a:r>
            <a:r>
              <a:rPr lang="pt-BR" sz="1600" dirty="0" err="1" smtClean="0"/>
              <a:t>sub-árvore</a:t>
            </a:r>
            <a:r>
              <a:rPr lang="pt-BR" sz="1600" dirty="0" smtClean="0"/>
              <a:t> esquerda</a:t>
            </a:r>
            <a:r>
              <a:rPr lang="pt-BR" sz="2000" dirty="0" smtClean="0"/>
              <a:t>) e T</a:t>
            </a:r>
            <a:r>
              <a:rPr lang="pt-BR" sz="2000" baseline="-25000" dirty="0" smtClean="0"/>
              <a:t>D </a:t>
            </a:r>
            <a:r>
              <a:rPr lang="pt-BR" sz="2000" dirty="0" smtClean="0"/>
              <a:t>(</a:t>
            </a:r>
            <a:r>
              <a:rPr lang="pt-BR" sz="1600" dirty="0" err="1" smtClean="0"/>
              <a:t>sub-árvore</a:t>
            </a:r>
            <a:r>
              <a:rPr lang="pt-BR" sz="1600" dirty="0" smtClean="0"/>
              <a:t> direita</a:t>
            </a:r>
            <a:r>
              <a:rPr lang="pt-BR" sz="2000" dirty="0" smtClean="0"/>
              <a:t>), que também são árvores binárias (</a:t>
            </a:r>
            <a:r>
              <a:rPr lang="pt-BR" sz="1600" dirty="0" smtClean="0"/>
              <a:t>e podem ser vazias</a:t>
            </a:r>
            <a:r>
              <a:rPr lang="pt-BR" sz="2000" dirty="0" smtClean="0"/>
              <a:t>)</a:t>
            </a:r>
            <a:endParaRPr lang="pt-BR" sz="2000" b="1" i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b="1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 grau máximo de uma arvore binárias é 2.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/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9647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/>
              <a:t>Inserção Árvore de 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200252" y="1314531"/>
            <a:ext cx="10261896" cy="5016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void inserirValorArvoreBinaria 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ArvoreBinaria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arvore,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valor) {</a:t>
            </a: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arvore.raiz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criarRaiz(arvore,valor);</a:t>
            </a: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inserirValorArvoreBinariaAux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arvore.raiz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, valor);</a:t>
            </a: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85750" indent="-285750"/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inserirValorArvoreBinariaAux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(Node no,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valor) {</a:t>
            </a: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if (valor &lt;=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no.valor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no.filhoEsq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 inserirEsquerda(no,valor);</a:t>
            </a: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 inserirValorArvoreBinariaAux 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no.filhoEsq,valor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no.filhoDir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 inserirDireita(no,valor);</a:t>
            </a: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 inserirValorArvoreBinariaAux 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no.filhoDir,valor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285750" indent="-28575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9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Pesquisa	 Árvore </a:t>
            </a:r>
            <a:r>
              <a:rPr lang="pt-BR" dirty="0"/>
              <a:t>de Busca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609845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Testa o valor com a o valor da raiz: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Se for igual, retorne o nó	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Se for maior, continue procurando na </a:t>
            </a:r>
            <a:r>
              <a:rPr lang="pt-BR" sz="2400" dirty="0" err="1" smtClean="0"/>
              <a:t>sub-árvore</a:t>
            </a:r>
            <a:r>
              <a:rPr lang="pt-BR" sz="2400" dirty="0" smtClean="0"/>
              <a:t> da direita. Caso não haja </a:t>
            </a:r>
            <a:r>
              <a:rPr lang="pt-BR" sz="2400" dirty="0" err="1" smtClean="0"/>
              <a:t>sub-árvore</a:t>
            </a:r>
            <a:r>
              <a:rPr lang="pt-BR" sz="2400" dirty="0" smtClean="0"/>
              <a:t> da direita, retorne vazio (</a:t>
            </a:r>
            <a:r>
              <a:rPr lang="pt-BR" sz="2400" dirty="0" err="1" smtClean="0"/>
              <a:t>null</a:t>
            </a:r>
            <a:r>
              <a:rPr lang="pt-BR" sz="2400" dirty="0" smtClean="0"/>
              <a:t>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Se </a:t>
            </a:r>
            <a:r>
              <a:rPr lang="pt-BR" sz="2400" dirty="0"/>
              <a:t>for </a:t>
            </a:r>
            <a:r>
              <a:rPr lang="pt-BR" sz="2400" dirty="0" smtClean="0"/>
              <a:t>menor, </a:t>
            </a:r>
            <a:r>
              <a:rPr lang="pt-BR" sz="2400" dirty="0"/>
              <a:t>continue procurando na </a:t>
            </a:r>
            <a:r>
              <a:rPr lang="pt-BR" sz="2400" dirty="0" err="1"/>
              <a:t>sub-árvore</a:t>
            </a:r>
            <a:r>
              <a:rPr lang="pt-BR" sz="2400" dirty="0"/>
              <a:t> da </a:t>
            </a:r>
            <a:r>
              <a:rPr lang="pt-BR" sz="2400" dirty="0" smtClean="0"/>
              <a:t>esquerda. </a:t>
            </a:r>
            <a:r>
              <a:rPr lang="pt-BR" sz="2400" dirty="0"/>
              <a:t>Caso </a:t>
            </a:r>
            <a:r>
              <a:rPr lang="pt-BR" sz="2400" dirty="0" smtClean="0"/>
              <a:t>não </a:t>
            </a:r>
            <a:r>
              <a:rPr lang="pt-BR" sz="2400" dirty="0"/>
              <a:t>haja </a:t>
            </a:r>
            <a:r>
              <a:rPr lang="pt-BR" sz="2400" dirty="0" err="1"/>
              <a:t>sub-árvore</a:t>
            </a:r>
            <a:r>
              <a:rPr lang="pt-BR" sz="2400" dirty="0"/>
              <a:t> da </a:t>
            </a:r>
            <a:r>
              <a:rPr lang="pt-BR" sz="2400" dirty="0" smtClean="0"/>
              <a:t>esquerda, </a:t>
            </a:r>
            <a:r>
              <a:rPr lang="pt-BR" sz="2400" dirty="0"/>
              <a:t>retorne vazio (</a:t>
            </a:r>
            <a:r>
              <a:rPr lang="pt-BR" sz="2400" dirty="0" err="1"/>
              <a:t>null</a:t>
            </a:r>
            <a:r>
              <a:rPr lang="pt-BR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5" name="Elipse 4"/>
          <p:cNvSpPr/>
          <p:nvPr/>
        </p:nvSpPr>
        <p:spPr>
          <a:xfrm>
            <a:off x="9304869" y="2450844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8639851" y="33840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7" name="Elipse 6"/>
          <p:cNvSpPr/>
          <p:nvPr/>
        </p:nvSpPr>
        <p:spPr>
          <a:xfrm>
            <a:off x="9969887" y="33840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8" name="Elipse 7"/>
          <p:cNvSpPr/>
          <p:nvPr/>
        </p:nvSpPr>
        <p:spPr>
          <a:xfrm>
            <a:off x="9304869" y="43699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9" name="Elipse 8"/>
          <p:cNvSpPr/>
          <p:nvPr/>
        </p:nvSpPr>
        <p:spPr>
          <a:xfrm>
            <a:off x="10634905" y="440494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10" name="Elipse 9"/>
          <p:cNvSpPr/>
          <p:nvPr/>
        </p:nvSpPr>
        <p:spPr>
          <a:xfrm>
            <a:off x="8639851" y="530320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11" name="Conector reto 10"/>
          <p:cNvCxnSpPr>
            <a:stCxn id="5" idx="3"/>
            <a:endCxn id="6" idx="0"/>
          </p:cNvCxnSpPr>
          <p:nvPr/>
        </p:nvCxnSpPr>
        <p:spPr>
          <a:xfrm flipH="1">
            <a:off x="8972360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  <a:endCxn id="7" idx="0"/>
          </p:cNvCxnSpPr>
          <p:nvPr/>
        </p:nvCxnSpPr>
        <p:spPr>
          <a:xfrm>
            <a:off x="9872497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7" idx="3"/>
            <a:endCxn id="8" idx="0"/>
          </p:cNvCxnSpPr>
          <p:nvPr/>
        </p:nvCxnSpPr>
        <p:spPr>
          <a:xfrm flipH="1">
            <a:off x="9637378" y="3920173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7" idx="5"/>
            <a:endCxn id="9" idx="0"/>
          </p:cNvCxnSpPr>
          <p:nvPr/>
        </p:nvCxnSpPr>
        <p:spPr>
          <a:xfrm>
            <a:off x="10537515" y="3920173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8" idx="3"/>
            <a:endCxn id="10" idx="0"/>
          </p:cNvCxnSpPr>
          <p:nvPr/>
        </p:nvCxnSpPr>
        <p:spPr>
          <a:xfrm flipH="1">
            <a:off x="8972360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9969887" y="530320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12</a:t>
            </a:r>
            <a:endParaRPr lang="pt-BR" sz="2000" b="1" dirty="0"/>
          </a:p>
        </p:txBody>
      </p:sp>
      <p:cxnSp>
        <p:nvCxnSpPr>
          <p:cNvPr id="17" name="Conector reto 16"/>
          <p:cNvCxnSpPr>
            <a:stCxn id="16" idx="0"/>
            <a:endCxn id="8" idx="5"/>
          </p:cNvCxnSpPr>
          <p:nvPr/>
        </p:nvCxnSpPr>
        <p:spPr>
          <a:xfrm flipH="1" flipV="1">
            <a:off x="9872497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9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Pesquisar Árvore </a:t>
            </a:r>
            <a:r>
              <a:rPr lang="pt-BR" dirty="0"/>
              <a:t>de Busca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200252" y="1314531"/>
            <a:ext cx="10261896" cy="5478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No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pesquisarArvoreBinariaAux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(No no,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nteger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valor) {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no.valor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== valor)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    return no;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if (valor &lt; no-&gt;valor) {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    if (no-&gt;filhoEsq ==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    else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pesquisarArvoreBinariaAux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no.filhoEsq,valor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if (valor &gt;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no.valor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no.filhoDir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    else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pesquisarArvoreBinariaAux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no.filhoDir,valor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85750" indent="-285750"/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No pesquisarArvoreBinaria 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ArvoreBinaria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arvore, </a:t>
            </a:r>
            <a:r>
              <a:rPr lang="pt-BR" sz="1400" u="sng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valor) {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arvore.raiz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 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else 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pesquisarArvoreBinariaAux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arvore.raiz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, valor);</a:t>
            </a:r>
          </a:p>
          <a:p>
            <a:pPr marL="285750" indent="-285750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9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Deleção	 Árvore </a:t>
            </a:r>
            <a:r>
              <a:rPr lang="pt-BR" dirty="0"/>
              <a:t>de Busca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609845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Existem três possíveis casos de deleção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1) é um nó folha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2) é um nó com um filho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3) é um nó com dois filhos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5" name="Elipse 4"/>
          <p:cNvSpPr/>
          <p:nvPr/>
        </p:nvSpPr>
        <p:spPr>
          <a:xfrm>
            <a:off x="9304869" y="2450844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8639851" y="33840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7" name="Elipse 6"/>
          <p:cNvSpPr/>
          <p:nvPr/>
        </p:nvSpPr>
        <p:spPr>
          <a:xfrm>
            <a:off x="9969887" y="33840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8" name="Elipse 7"/>
          <p:cNvSpPr/>
          <p:nvPr/>
        </p:nvSpPr>
        <p:spPr>
          <a:xfrm>
            <a:off x="9304869" y="43699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9" name="Elipse 8"/>
          <p:cNvSpPr/>
          <p:nvPr/>
        </p:nvSpPr>
        <p:spPr>
          <a:xfrm>
            <a:off x="10634905" y="440494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10" name="Elipse 9"/>
          <p:cNvSpPr/>
          <p:nvPr/>
        </p:nvSpPr>
        <p:spPr>
          <a:xfrm>
            <a:off x="8639851" y="530320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11" name="Conector reto 10"/>
          <p:cNvCxnSpPr>
            <a:stCxn id="5" idx="3"/>
            <a:endCxn id="6" idx="0"/>
          </p:cNvCxnSpPr>
          <p:nvPr/>
        </p:nvCxnSpPr>
        <p:spPr>
          <a:xfrm flipH="1">
            <a:off x="8972360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  <a:endCxn id="7" idx="0"/>
          </p:cNvCxnSpPr>
          <p:nvPr/>
        </p:nvCxnSpPr>
        <p:spPr>
          <a:xfrm>
            <a:off x="9872497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7" idx="3"/>
            <a:endCxn id="8" idx="0"/>
          </p:cNvCxnSpPr>
          <p:nvPr/>
        </p:nvCxnSpPr>
        <p:spPr>
          <a:xfrm flipH="1">
            <a:off x="9637378" y="3920173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7" idx="5"/>
            <a:endCxn id="9" idx="0"/>
          </p:cNvCxnSpPr>
          <p:nvPr/>
        </p:nvCxnSpPr>
        <p:spPr>
          <a:xfrm>
            <a:off x="10537515" y="3920173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8" idx="3"/>
            <a:endCxn id="10" idx="0"/>
          </p:cNvCxnSpPr>
          <p:nvPr/>
        </p:nvCxnSpPr>
        <p:spPr>
          <a:xfrm flipH="1">
            <a:off x="8972360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9969887" y="530320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12</a:t>
            </a:r>
            <a:endParaRPr lang="pt-BR" sz="2000" b="1" dirty="0"/>
          </a:p>
        </p:txBody>
      </p:sp>
      <p:cxnSp>
        <p:nvCxnSpPr>
          <p:cNvPr id="17" name="Conector reto 16"/>
          <p:cNvCxnSpPr>
            <a:stCxn id="16" idx="0"/>
            <a:endCxn id="8" idx="5"/>
          </p:cNvCxnSpPr>
          <p:nvPr/>
        </p:nvCxnSpPr>
        <p:spPr>
          <a:xfrm flipH="1" flipV="1">
            <a:off x="9872497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6" idx="3"/>
            <a:endCxn id="19" idx="0"/>
          </p:cNvCxnSpPr>
          <p:nvPr/>
        </p:nvCxnSpPr>
        <p:spPr>
          <a:xfrm flipH="1">
            <a:off x="8356014" y="3920173"/>
            <a:ext cx="381227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8023505" y="43699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2052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Deleção	 Árvore </a:t>
            </a:r>
            <a:r>
              <a:rPr lang="pt-BR" dirty="0"/>
              <a:t>de Busca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609845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1) é um nó folha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Remove o nó folha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5" name="Elipse 4"/>
          <p:cNvSpPr/>
          <p:nvPr/>
        </p:nvSpPr>
        <p:spPr>
          <a:xfrm>
            <a:off x="9304869" y="2450844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8639851" y="33840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7" name="Elipse 6"/>
          <p:cNvSpPr/>
          <p:nvPr/>
        </p:nvSpPr>
        <p:spPr>
          <a:xfrm>
            <a:off x="9969887" y="33840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8" name="Elipse 7"/>
          <p:cNvSpPr/>
          <p:nvPr/>
        </p:nvSpPr>
        <p:spPr>
          <a:xfrm>
            <a:off x="9304869" y="43699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9" name="Elipse 8"/>
          <p:cNvSpPr/>
          <p:nvPr/>
        </p:nvSpPr>
        <p:spPr>
          <a:xfrm>
            <a:off x="10634905" y="440494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10" name="Elipse 9"/>
          <p:cNvSpPr/>
          <p:nvPr/>
        </p:nvSpPr>
        <p:spPr>
          <a:xfrm>
            <a:off x="8639851" y="530320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11" name="Conector reto 10"/>
          <p:cNvCxnSpPr>
            <a:stCxn id="5" idx="3"/>
            <a:endCxn id="6" idx="0"/>
          </p:cNvCxnSpPr>
          <p:nvPr/>
        </p:nvCxnSpPr>
        <p:spPr>
          <a:xfrm flipH="1">
            <a:off x="8972360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  <a:endCxn id="7" idx="0"/>
          </p:cNvCxnSpPr>
          <p:nvPr/>
        </p:nvCxnSpPr>
        <p:spPr>
          <a:xfrm>
            <a:off x="9872497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7" idx="3"/>
            <a:endCxn id="8" idx="0"/>
          </p:cNvCxnSpPr>
          <p:nvPr/>
        </p:nvCxnSpPr>
        <p:spPr>
          <a:xfrm flipH="1">
            <a:off x="9637378" y="3920173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7" idx="5"/>
            <a:endCxn id="9" idx="0"/>
          </p:cNvCxnSpPr>
          <p:nvPr/>
        </p:nvCxnSpPr>
        <p:spPr>
          <a:xfrm>
            <a:off x="10537515" y="3920173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8" idx="3"/>
            <a:endCxn id="10" idx="0"/>
          </p:cNvCxnSpPr>
          <p:nvPr/>
        </p:nvCxnSpPr>
        <p:spPr>
          <a:xfrm flipH="1">
            <a:off x="8972360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9969887" y="530320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12</a:t>
            </a:r>
            <a:endParaRPr lang="pt-BR" sz="2000" b="1" dirty="0"/>
          </a:p>
        </p:txBody>
      </p:sp>
      <p:cxnSp>
        <p:nvCxnSpPr>
          <p:cNvPr id="17" name="Conector reto 16"/>
          <p:cNvCxnSpPr>
            <a:stCxn id="16" idx="0"/>
            <a:endCxn id="8" idx="5"/>
          </p:cNvCxnSpPr>
          <p:nvPr/>
        </p:nvCxnSpPr>
        <p:spPr>
          <a:xfrm flipH="1" flipV="1">
            <a:off x="9872497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8669786" y="1792176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Deletar nó de valor 1</a:t>
            </a:r>
            <a:endParaRPr lang="pt-BR" dirty="0"/>
          </a:p>
        </p:txBody>
      </p:sp>
      <p:cxnSp>
        <p:nvCxnSpPr>
          <p:cNvPr id="19" name="Conector reto 18"/>
          <p:cNvCxnSpPr>
            <a:endCxn id="20" idx="0"/>
          </p:cNvCxnSpPr>
          <p:nvPr/>
        </p:nvCxnSpPr>
        <p:spPr>
          <a:xfrm flipH="1">
            <a:off x="8356014" y="3920173"/>
            <a:ext cx="381227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8023505" y="4369965"/>
            <a:ext cx="665018" cy="6280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7797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Deleção	 Árvore </a:t>
            </a:r>
            <a:r>
              <a:rPr lang="pt-BR" dirty="0"/>
              <a:t>de Busca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609845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1) é um nó folha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Remove o nó folha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5" name="Elipse 4"/>
          <p:cNvSpPr/>
          <p:nvPr/>
        </p:nvSpPr>
        <p:spPr>
          <a:xfrm>
            <a:off x="9304869" y="2450844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8639851" y="33840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7" name="Elipse 6"/>
          <p:cNvSpPr/>
          <p:nvPr/>
        </p:nvSpPr>
        <p:spPr>
          <a:xfrm>
            <a:off x="9969887" y="33840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8" name="Elipse 7"/>
          <p:cNvSpPr/>
          <p:nvPr/>
        </p:nvSpPr>
        <p:spPr>
          <a:xfrm>
            <a:off x="9304869" y="43699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9" name="Elipse 8"/>
          <p:cNvSpPr/>
          <p:nvPr/>
        </p:nvSpPr>
        <p:spPr>
          <a:xfrm>
            <a:off x="10634905" y="440494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10" name="Elipse 9"/>
          <p:cNvSpPr/>
          <p:nvPr/>
        </p:nvSpPr>
        <p:spPr>
          <a:xfrm>
            <a:off x="8639851" y="530320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11" name="Conector reto 10"/>
          <p:cNvCxnSpPr>
            <a:stCxn id="5" idx="3"/>
            <a:endCxn id="6" idx="0"/>
          </p:cNvCxnSpPr>
          <p:nvPr/>
        </p:nvCxnSpPr>
        <p:spPr>
          <a:xfrm flipH="1">
            <a:off x="8972360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  <a:endCxn id="7" idx="0"/>
          </p:cNvCxnSpPr>
          <p:nvPr/>
        </p:nvCxnSpPr>
        <p:spPr>
          <a:xfrm>
            <a:off x="9872497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7" idx="3"/>
            <a:endCxn id="8" idx="0"/>
          </p:cNvCxnSpPr>
          <p:nvPr/>
        </p:nvCxnSpPr>
        <p:spPr>
          <a:xfrm flipH="1">
            <a:off x="9637378" y="3920173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7" idx="5"/>
            <a:endCxn id="9" idx="0"/>
          </p:cNvCxnSpPr>
          <p:nvPr/>
        </p:nvCxnSpPr>
        <p:spPr>
          <a:xfrm>
            <a:off x="10537515" y="3920173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8" idx="3"/>
            <a:endCxn id="10" idx="0"/>
          </p:cNvCxnSpPr>
          <p:nvPr/>
        </p:nvCxnSpPr>
        <p:spPr>
          <a:xfrm flipH="1">
            <a:off x="8972360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9969887" y="530320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12</a:t>
            </a:r>
            <a:endParaRPr lang="pt-BR" sz="2000" b="1" dirty="0"/>
          </a:p>
        </p:txBody>
      </p:sp>
      <p:cxnSp>
        <p:nvCxnSpPr>
          <p:cNvPr id="17" name="Conector reto 16"/>
          <p:cNvCxnSpPr>
            <a:stCxn id="16" idx="0"/>
            <a:endCxn id="8" idx="5"/>
          </p:cNvCxnSpPr>
          <p:nvPr/>
        </p:nvCxnSpPr>
        <p:spPr>
          <a:xfrm flipH="1" flipV="1">
            <a:off x="9872497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8669786" y="1792176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Deletar nó de valor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22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Deleção	 Árvore </a:t>
            </a:r>
            <a:r>
              <a:rPr lang="pt-BR" dirty="0"/>
              <a:t>de Busca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609845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2) é um nó com um filho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Promove único filho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5" name="Elipse 4"/>
          <p:cNvSpPr/>
          <p:nvPr/>
        </p:nvSpPr>
        <p:spPr>
          <a:xfrm>
            <a:off x="9304869" y="2450844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8639851" y="3384080"/>
            <a:ext cx="665018" cy="6280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7" name="Elipse 6"/>
          <p:cNvSpPr/>
          <p:nvPr/>
        </p:nvSpPr>
        <p:spPr>
          <a:xfrm>
            <a:off x="9969887" y="33840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8" name="Elipse 7"/>
          <p:cNvSpPr/>
          <p:nvPr/>
        </p:nvSpPr>
        <p:spPr>
          <a:xfrm>
            <a:off x="9304869" y="43699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9" name="Elipse 8"/>
          <p:cNvSpPr/>
          <p:nvPr/>
        </p:nvSpPr>
        <p:spPr>
          <a:xfrm>
            <a:off x="10634905" y="440494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10" name="Elipse 9"/>
          <p:cNvSpPr/>
          <p:nvPr/>
        </p:nvSpPr>
        <p:spPr>
          <a:xfrm>
            <a:off x="8639851" y="530320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11" name="Conector reto 10"/>
          <p:cNvCxnSpPr>
            <a:stCxn id="5" idx="3"/>
            <a:endCxn id="6" idx="0"/>
          </p:cNvCxnSpPr>
          <p:nvPr/>
        </p:nvCxnSpPr>
        <p:spPr>
          <a:xfrm flipH="1">
            <a:off x="8972360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  <a:endCxn id="7" idx="0"/>
          </p:cNvCxnSpPr>
          <p:nvPr/>
        </p:nvCxnSpPr>
        <p:spPr>
          <a:xfrm>
            <a:off x="9872497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7" idx="3"/>
            <a:endCxn id="8" idx="0"/>
          </p:cNvCxnSpPr>
          <p:nvPr/>
        </p:nvCxnSpPr>
        <p:spPr>
          <a:xfrm flipH="1">
            <a:off x="9637378" y="3920173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7" idx="5"/>
            <a:endCxn id="9" idx="0"/>
          </p:cNvCxnSpPr>
          <p:nvPr/>
        </p:nvCxnSpPr>
        <p:spPr>
          <a:xfrm>
            <a:off x="10537515" y="3920173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8" idx="3"/>
            <a:endCxn id="10" idx="0"/>
          </p:cNvCxnSpPr>
          <p:nvPr/>
        </p:nvCxnSpPr>
        <p:spPr>
          <a:xfrm flipH="1">
            <a:off x="8972360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9969887" y="530320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12</a:t>
            </a:r>
            <a:endParaRPr lang="pt-BR" sz="2000" b="1" dirty="0"/>
          </a:p>
        </p:txBody>
      </p:sp>
      <p:cxnSp>
        <p:nvCxnSpPr>
          <p:cNvPr id="17" name="Conector reto 16"/>
          <p:cNvCxnSpPr>
            <a:stCxn id="16" idx="0"/>
            <a:endCxn id="8" idx="5"/>
          </p:cNvCxnSpPr>
          <p:nvPr/>
        </p:nvCxnSpPr>
        <p:spPr>
          <a:xfrm flipH="1" flipV="1">
            <a:off x="9872497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6" idx="3"/>
            <a:endCxn id="19" idx="0"/>
          </p:cNvCxnSpPr>
          <p:nvPr/>
        </p:nvCxnSpPr>
        <p:spPr>
          <a:xfrm flipH="1">
            <a:off x="8356014" y="3920173"/>
            <a:ext cx="381227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8023505" y="43699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</a:t>
            </a:r>
            <a:endParaRPr lang="pt-BR" sz="20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8669786" y="1792176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Deletar nó de valor 5</a:t>
            </a:r>
            <a:endParaRPr lang="pt-BR" dirty="0"/>
          </a:p>
        </p:txBody>
      </p:sp>
      <p:sp>
        <p:nvSpPr>
          <p:cNvPr id="22" name="Forma livre 21"/>
          <p:cNvSpPr/>
          <p:nvPr/>
        </p:nvSpPr>
        <p:spPr>
          <a:xfrm>
            <a:off x="7939768" y="3501957"/>
            <a:ext cx="610845" cy="846307"/>
          </a:xfrm>
          <a:custGeom>
            <a:avLst/>
            <a:gdLst>
              <a:gd name="connsiteX0" fmla="*/ 105006 w 610845"/>
              <a:gd name="connsiteY0" fmla="*/ 846307 h 846307"/>
              <a:gd name="connsiteX1" fmla="*/ 36913 w 610845"/>
              <a:gd name="connsiteY1" fmla="*/ 145915 h 846307"/>
              <a:gd name="connsiteX2" fmla="*/ 610845 w 610845"/>
              <a:gd name="connsiteY2" fmla="*/ 0 h 84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0845" h="846307">
                <a:moveTo>
                  <a:pt x="105006" y="846307"/>
                </a:moveTo>
                <a:cubicBezTo>
                  <a:pt x="28806" y="566636"/>
                  <a:pt x="-47394" y="286966"/>
                  <a:pt x="36913" y="145915"/>
                </a:cubicBezTo>
                <a:cubicBezTo>
                  <a:pt x="121220" y="4864"/>
                  <a:pt x="366032" y="2432"/>
                  <a:pt x="610845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2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Deleção	 Árvore </a:t>
            </a:r>
            <a:r>
              <a:rPr lang="pt-BR" dirty="0"/>
              <a:t>de Busca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609845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2) é um nó com um filho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Promove único filho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5" name="Elipse 4"/>
          <p:cNvSpPr/>
          <p:nvPr/>
        </p:nvSpPr>
        <p:spPr>
          <a:xfrm>
            <a:off x="9304869" y="2450844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8639851" y="3384080"/>
            <a:ext cx="665018" cy="62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</a:t>
            </a:r>
            <a:endParaRPr lang="pt-BR" sz="2000" b="1" dirty="0"/>
          </a:p>
        </p:txBody>
      </p:sp>
      <p:sp>
        <p:nvSpPr>
          <p:cNvPr id="7" name="Elipse 6"/>
          <p:cNvSpPr/>
          <p:nvPr/>
        </p:nvSpPr>
        <p:spPr>
          <a:xfrm>
            <a:off x="9969887" y="33840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8" name="Elipse 7"/>
          <p:cNvSpPr/>
          <p:nvPr/>
        </p:nvSpPr>
        <p:spPr>
          <a:xfrm>
            <a:off x="9304869" y="43699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9" name="Elipse 8"/>
          <p:cNvSpPr/>
          <p:nvPr/>
        </p:nvSpPr>
        <p:spPr>
          <a:xfrm>
            <a:off x="10634905" y="440494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10" name="Elipse 9"/>
          <p:cNvSpPr/>
          <p:nvPr/>
        </p:nvSpPr>
        <p:spPr>
          <a:xfrm>
            <a:off x="8639851" y="530320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11" name="Conector reto 10"/>
          <p:cNvCxnSpPr>
            <a:stCxn id="5" idx="3"/>
            <a:endCxn id="6" idx="0"/>
          </p:cNvCxnSpPr>
          <p:nvPr/>
        </p:nvCxnSpPr>
        <p:spPr>
          <a:xfrm flipH="1">
            <a:off x="8972360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  <a:endCxn id="7" idx="0"/>
          </p:cNvCxnSpPr>
          <p:nvPr/>
        </p:nvCxnSpPr>
        <p:spPr>
          <a:xfrm>
            <a:off x="9872497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7" idx="3"/>
            <a:endCxn id="8" idx="0"/>
          </p:cNvCxnSpPr>
          <p:nvPr/>
        </p:nvCxnSpPr>
        <p:spPr>
          <a:xfrm flipH="1">
            <a:off x="9637378" y="3920173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7" idx="5"/>
            <a:endCxn id="9" idx="0"/>
          </p:cNvCxnSpPr>
          <p:nvPr/>
        </p:nvCxnSpPr>
        <p:spPr>
          <a:xfrm>
            <a:off x="10537515" y="3920173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8" idx="3"/>
            <a:endCxn id="10" idx="0"/>
          </p:cNvCxnSpPr>
          <p:nvPr/>
        </p:nvCxnSpPr>
        <p:spPr>
          <a:xfrm flipH="1">
            <a:off x="8972360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9969887" y="530320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12</a:t>
            </a:r>
            <a:endParaRPr lang="pt-BR" sz="2000" b="1" dirty="0"/>
          </a:p>
        </p:txBody>
      </p:sp>
      <p:cxnSp>
        <p:nvCxnSpPr>
          <p:cNvPr id="17" name="Conector reto 16"/>
          <p:cNvCxnSpPr>
            <a:stCxn id="16" idx="0"/>
            <a:endCxn id="8" idx="5"/>
          </p:cNvCxnSpPr>
          <p:nvPr/>
        </p:nvCxnSpPr>
        <p:spPr>
          <a:xfrm flipH="1" flipV="1">
            <a:off x="9872497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8669786" y="1792176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Deletar nó de valor 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82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Deleção	 Árvore </a:t>
            </a:r>
            <a:r>
              <a:rPr lang="pt-BR" dirty="0"/>
              <a:t>de Busca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609845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3) é um nó com dois filhos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Duas possíveis estratégias*: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Ocupar o lugar do nó deletado com o maior valor da </a:t>
            </a:r>
            <a:r>
              <a:rPr lang="pt-BR" sz="2400" dirty="0" err="1" smtClean="0"/>
              <a:t>sub-árvore</a:t>
            </a:r>
            <a:r>
              <a:rPr lang="pt-BR" sz="2400" dirty="0" smtClean="0"/>
              <a:t> à esquerda</a:t>
            </a:r>
          </a:p>
          <a:p>
            <a:pPr lvl="3"/>
            <a:r>
              <a:rPr lang="pt-BR" sz="2400" dirty="0" smtClean="0"/>
              <a:t>	ou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Ocupar o lugar do nó deletado com o menor valor da </a:t>
            </a:r>
            <a:r>
              <a:rPr lang="pt-BR" sz="2400" dirty="0" err="1" smtClean="0"/>
              <a:t>sub-árvore</a:t>
            </a:r>
            <a:r>
              <a:rPr lang="pt-BR" sz="2400" dirty="0" smtClean="0"/>
              <a:t> à direita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1"/>
            <a:r>
              <a:rPr lang="pt-BR" sz="2000" dirty="0" smtClean="0"/>
              <a:t>* se você não tem interesse em manter a arvore balanceada, pode escolher qual estratégia implementar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5" name="Elipse 4"/>
          <p:cNvSpPr/>
          <p:nvPr/>
        </p:nvSpPr>
        <p:spPr>
          <a:xfrm>
            <a:off x="9304869" y="2450844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8639851" y="33840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7" name="Elipse 6"/>
          <p:cNvSpPr/>
          <p:nvPr/>
        </p:nvSpPr>
        <p:spPr>
          <a:xfrm>
            <a:off x="9969887" y="33840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8" name="Elipse 7"/>
          <p:cNvSpPr/>
          <p:nvPr/>
        </p:nvSpPr>
        <p:spPr>
          <a:xfrm>
            <a:off x="9304869" y="43699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9" name="Elipse 8"/>
          <p:cNvSpPr/>
          <p:nvPr/>
        </p:nvSpPr>
        <p:spPr>
          <a:xfrm>
            <a:off x="10634905" y="440494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10" name="Elipse 9"/>
          <p:cNvSpPr/>
          <p:nvPr/>
        </p:nvSpPr>
        <p:spPr>
          <a:xfrm>
            <a:off x="8639851" y="530320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11" name="Conector reto 10"/>
          <p:cNvCxnSpPr>
            <a:stCxn id="5" idx="3"/>
            <a:endCxn id="6" idx="0"/>
          </p:cNvCxnSpPr>
          <p:nvPr/>
        </p:nvCxnSpPr>
        <p:spPr>
          <a:xfrm flipH="1">
            <a:off x="8972360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  <a:endCxn id="7" idx="0"/>
          </p:cNvCxnSpPr>
          <p:nvPr/>
        </p:nvCxnSpPr>
        <p:spPr>
          <a:xfrm>
            <a:off x="9872497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7" idx="3"/>
            <a:endCxn id="8" idx="0"/>
          </p:cNvCxnSpPr>
          <p:nvPr/>
        </p:nvCxnSpPr>
        <p:spPr>
          <a:xfrm flipH="1">
            <a:off x="9637378" y="3920173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7" idx="5"/>
            <a:endCxn id="9" idx="0"/>
          </p:cNvCxnSpPr>
          <p:nvPr/>
        </p:nvCxnSpPr>
        <p:spPr>
          <a:xfrm>
            <a:off x="10537515" y="3920173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8" idx="3"/>
            <a:endCxn id="10" idx="0"/>
          </p:cNvCxnSpPr>
          <p:nvPr/>
        </p:nvCxnSpPr>
        <p:spPr>
          <a:xfrm flipH="1">
            <a:off x="8972360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9969887" y="530320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12</a:t>
            </a:r>
            <a:endParaRPr lang="pt-BR" sz="2000" b="1" dirty="0"/>
          </a:p>
        </p:txBody>
      </p:sp>
      <p:cxnSp>
        <p:nvCxnSpPr>
          <p:cNvPr id="17" name="Conector reto 16"/>
          <p:cNvCxnSpPr>
            <a:stCxn id="16" idx="0"/>
            <a:endCxn id="8" idx="5"/>
          </p:cNvCxnSpPr>
          <p:nvPr/>
        </p:nvCxnSpPr>
        <p:spPr>
          <a:xfrm flipH="1" flipV="1">
            <a:off x="9872497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6" idx="3"/>
            <a:endCxn id="19" idx="0"/>
          </p:cNvCxnSpPr>
          <p:nvPr/>
        </p:nvCxnSpPr>
        <p:spPr>
          <a:xfrm flipH="1">
            <a:off x="8356014" y="3920173"/>
            <a:ext cx="381227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8023505" y="43699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</a:t>
            </a:r>
            <a:endParaRPr lang="pt-BR" sz="20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372174" y="1548473"/>
            <a:ext cx="459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Deletar nó de valor 7 </a:t>
            </a:r>
          </a:p>
          <a:p>
            <a:r>
              <a:rPr lang="pt-BR" dirty="0" smtClean="0"/>
              <a:t>          Estratégia: pegar o menor valor da direita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58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Deleção	 Árvore </a:t>
            </a:r>
            <a:r>
              <a:rPr lang="pt-BR" dirty="0"/>
              <a:t>de Busca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609845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3) é um nó com dois filhos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Duas possíveis estratégias*: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Ocupar o lugar do nó deletado com o maior valor da </a:t>
            </a:r>
            <a:r>
              <a:rPr lang="pt-BR" sz="2400" dirty="0" err="1" smtClean="0"/>
              <a:t>sub-árvore</a:t>
            </a:r>
            <a:r>
              <a:rPr lang="pt-BR" sz="2400" dirty="0" smtClean="0"/>
              <a:t> à esquerda</a:t>
            </a:r>
          </a:p>
          <a:p>
            <a:pPr lvl="3"/>
            <a:r>
              <a:rPr lang="pt-BR" sz="2400" dirty="0" smtClean="0"/>
              <a:t>	ou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Ocupar o lugar do nó deletado com o menor valor da </a:t>
            </a:r>
            <a:r>
              <a:rPr lang="pt-BR" sz="2400" dirty="0" err="1" smtClean="0"/>
              <a:t>sub-árvore</a:t>
            </a:r>
            <a:r>
              <a:rPr lang="pt-BR" sz="2400" dirty="0" smtClean="0"/>
              <a:t> à direita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1"/>
            <a:r>
              <a:rPr lang="pt-BR" sz="2000" dirty="0" smtClean="0"/>
              <a:t>* se você não tem interesse em manter a arvore balanceada, pode escolher qual estratégia implementar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5" name="Elipse 4"/>
          <p:cNvSpPr/>
          <p:nvPr/>
        </p:nvSpPr>
        <p:spPr>
          <a:xfrm>
            <a:off x="9304869" y="2450844"/>
            <a:ext cx="665018" cy="6280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8639851" y="33840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7" name="Elipse 6"/>
          <p:cNvSpPr/>
          <p:nvPr/>
        </p:nvSpPr>
        <p:spPr>
          <a:xfrm>
            <a:off x="9969887" y="33840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8" name="Elipse 7"/>
          <p:cNvSpPr/>
          <p:nvPr/>
        </p:nvSpPr>
        <p:spPr>
          <a:xfrm>
            <a:off x="9304869" y="43699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9" name="Elipse 8"/>
          <p:cNvSpPr/>
          <p:nvPr/>
        </p:nvSpPr>
        <p:spPr>
          <a:xfrm>
            <a:off x="10634905" y="440494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10" name="Elipse 9"/>
          <p:cNvSpPr/>
          <p:nvPr/>
        </p:nvSpPr>
        <p:spPr>
          <a:xfrm>
            <a:off x="8639851" y="5303201"/>
            <a:ext cx="665018" cy="62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11" name="Conector reto 10"/>
          <p:cNvCxnSpPr>
            <a:stCxn id="5" idx="3"/>
            <a:endCxn id="6" idx="0"/>
          </p:cNvCxnSpPr>
          <p:nvPr/>
        </p:nvCxnSpPr>
        <p:spPr>
          <a:xfrm flipH="1">
            <a:off x="8972360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  <a:endCxn id="7" idx="0"/>
          </p:cNvCxnSpPr>
          <p:nvPr/>
        </p:nvCxnSpPr>
        <p:spPr>
          <a:xfrm>
            <a:off x="9872497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7" idx="3"/>
            <a:endCxn id="8" idx="0"/>
          </p:cNvCxnSpPr>
          <p:nvPr/>
        </p:nvCxnSpPr>
        <p:spPr>
          <a:xfrm flipH="1">
            <a:off x="9637378" y="3920173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7" idx="5"/>
            <a:endCxn id="9" idx="0"/>
          </p:cNvCxnSpPr>
          <p:nvPr/>
        </p:nvCxnSpPr>
        <p:spPr>
          <a:xfrm>
            <a:off x="10537515" y="3920173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8" idx="3"/>
            <a:endCxn id="10" idx="0"/>
          </p:cNvCxnSpPr>
          <p:nvPr/>
        </p:nvCxnSpPr>
        <p:spPr>
          <a:xfrm flipH="1">
            <a:off x="8972360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9969887" y="530320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12</a:t>
            </a:r>
            <a:endParaRPr lang="pt-BR" sz="2000" b="1" dirty="0"/>
          </a:p>
        </p:txBody>
      </p:sp>
      <p:cxnSp>
        <p:nvCxnSpPr>
          <p:cNvPr id="17" name="Conector reto 16"/>
          <p:cNvCxnSpPr>
            <a:stCxn id="16" idx="0"/>
            <a:endCxn id="8" idx="5"/>
          </p:cNvCxnSpPr>
          <p:nvPr/>
        </p:nvCxnSpPr>
        <p:spPr>
          <a:xfrm flipH="1" flipV="1">
            <a:off x="9872497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6" idx="3"/>
            <a:endCxn id="19" idx="0"/>
          </p:cNvCxnSpPr>
          <p:nvPr/>
        </p:nvCxnSpPr>
        <p:spPr>
          <a:xfrm flipH="1">
            <a:off x="8356014" y="3920173"/>
            <a:ext cx="381227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8023505" y="43699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</a:t>
            </a:r>
            <a:endParaRPr lang="pt-BR" sz="20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372174" y="1548473"/>
            <a:ext cx="459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Deletar nó de valor 7 </a:t>
            </a:r>
          </a:p>
          <a:p>
            <a:r>
              <a:rPr lang="pt-BR" dirty="0" smtClean="0"/>
              <a:t>          Estratégia: pegar o menor valor da direita</a:t>
            </a:r>
            <a:endParaRPr lang="pt-BR" dirty="0"/>
          </a:p>
        </p:txBody>
      </p:sp>
      <p:cxnSp>
        <p:nvCxnSpPr>
          <p:cNvPr id="21" name="Conector de seta reta 20"/>
          <p:cNvCxnSpPr/>
          <p:nvPr/>
        </p:nvCxnSpPr>
        <p:spPr>
          <a:xfrm flipH="1">
            <a:off x="8488472" y="6000853"/>
            <a:ext cx="302757" cy="48898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5907372" y="642916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Menor valor da </a:t>
            </a:r>
            <a:r>
              <a:rPr lang="pt-BR" dirty="0" err="1" smtClean="0"/>
              <a:t>sub-árvore</a:t>
            </a:r>
            <a:r>
              <a:rPr lang="pt-BR" dirty="0" smtClean="0"/>
              <a:t> à direita</a:t>
            </a:r>
            <a:endParaRPr lang="pt-BR" dirty="0"/>
          </a:p>
        </p:txBody>
      </p:sp>
      <p:sp>
        <p:nvSpPr>
          <p:cNvPr id="25" name="Forma livre 24"/>
          <p:cNvSpPr/>
          <p:nvPr/>
        </p:nvSpPr>
        <p:spPr>
          <a:xfrm>
            <a:off x="9251004" y="2598294"/>
            <a:ext cx="2613839" cy="3951626"/>
          </a:xfrm>
          <a:custGeom>
            <a:avLst/>
            <a:gdLst>
              <a:gd name="connsiteX0" fmla="*/ 0 w 2613839"/>
              <a:gd name="connsiteY0" fmla="*/ 3277212 h 3951626"/>
              <a:gd name="connsiteX1" fmla="*/ 1809345 w 2613839"/>
              <a:gd name="connsiteY1" fmla="*/ 3880327 h 3951626"/>
              <a:gd name="connsiteX2" fmla="*/ 2597285 w 2613839"/>
              <a:gd name="connsiteY2" fmla="*/ 1818063 h 3951626"/>
              <a:gd name="connsiteX3" fmla="*/ 2227634 w 2613839"/>
              <a:gd name="connsiteY3" fmla="*/ 203272 h 3951626"/>
              <a:gd name="connsiteX4" fmla="*/ 894945 w 2613839"/>
              <a:gd name="connsiteY4" fmla="*/ 76812 h 395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3839" h="3951626">
                <a:moveTo>
                  <a:pt x="0" y="3277212"/>
                </a:moveTo>
                <a:cubicBezTo>
                  <a:pt x="688232" y="3700365"/>
                  <a:pt x="1376464" y="4123518"/>
                  <a:pt x="1809345" y="3880327"/>
                </a:cubicBezTo>
                <a:cubicBezTo>
                  <a:pt x="2242226" y="3637136"/>
                  <a:pt x="2527570" y="2430905"/>
                  <a:pt x="2597285" y="1818063"/>
                </a:cubicBezTo>
                <a:cubicBezTo>
                  <a:pt x="2667000" y="1205221"/>
                  <a:pt x="2511357" y="493480"/>
                  <a:pt x="2227634" y="203272"/>
                </a:cubicBezTo>
                <a:cubicBezTo>
                  <a:pt x="1943911" y="-86936"/>
                  <a:pt x="1419428" y="-5062"/>
                  <a:pt x="894945" y="7681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4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Propriedades da Árvore Binária de Busca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887414" y="1706628"/>
            <a:ext cx="997328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Considerando que cada nó da árvore possua uma informação que possa ser utilizada como chave, tem-se: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Que os nós pertencentes a </a:t>
            </a:r>
            <a:r>
              <a:rPr lang="pt-BR" sz="2400" dirty="0" err="1" smtClean="0"/>
              <a:t>sub-árvore</a:t>
            </a:r>
            <a:r>
              <a:rPr lang="pt-BR" sz="2400" dirty="0" smtClean="0"/>
              <a:t> da esquerda tem chaves menores que a chave do nó raiz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Que os nós pertencentes a </a:t>
            </a:r>
            <a:r>
              <a:rPr lang="pt-BR" sz="2400" dirty="0" err="1"/>
              <a:t>sub-árvore</a:t>
            </a:r>
            <a:r>
              <a:rPr lang="pt-BR" sz="2400" dirty="0"/>
              <a:t> da </a:t>
            </a:r>
            <a:r>
              <a:rPr lang="pt-BR" sz="2400" dirty="0" smtClean="0"/>
              <a:t>direita tem </a:t>
            </a:r>
            <a:r>
              <a:rPr lang="pt-BR" sz="2400" dirty="0"/>
              <a:t>chaves </a:t>
            </a:r>
            <a:r>
              <a:rPr lang="pt-BR" sz="2400" dirty="0" smtClean="0"/>
              <a:t>maiores </a:t>
            </a:r>
            <a:r>
              <a:rPr lang="pt-BR" sz="2400" dirty="0"/>
              <a:t>que a chave do nó raiz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742950" lvl="1" indent="-285750"/>
            <a:r>
              <a:rPr lang="pt-BR" sz="20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990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Deleção	 Árvore </a:t>
            </a:r>
            <a:r>
              <a:rPr lang="pt-BR" dirty="0"/>
              <a:t>de Busca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609845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3) é um nó com dois filhos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Duas possíveis estratégias*: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Ocupar o lugar do nó deletado com o maior valor da </a:t>
            </a:r>
            <a:r>
              <a:rPr lang="pt-BR" sz="2400" dirty="0" err="1" smtClean="0"/>
              <a:t>sub-árvore</a:t>
            </a:r>
            <a:r>
              <a:rPr lang="pt-BR" sz="2400" dirty="0" smtClean="0"/>
              <a:t> à esquerda</a:t>
            </a:r>
          </a:p>
          <a:p>
            <a:pPr lvl="3"/>
            <a:r>
              <a:rPr lang="pt-BR" sz="2400" dirty="0" smtClean="0"/>
              <a:t>	ou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Ocupar o lugar do nó deletado com o menor valor da </a:t>
            </a:r>
            <a:r>
              <a:rPr lang="pt-BR" sz="2400" dirty="0" err="1" smtClean="0"/>
              <a:t>sub-árvore</a:t>
            </a:r>
            <a:r>
              <a:rPr lang="pt-BR" sz="2400" dirty="0" smtClean="0"/>
              <a:t> à direita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1"/>
            <a:r>
              <a:rPr lang="pt-BR" sz="2000" dirty="0" smtClean="0"/>
              <a:t>* se você não tem interesse em manter a arvore balanceada, pode escolher qual estratégia implementar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5" name="Elipse 4"/>
          <p:cNvSpPr/>
          <p:nvPr/>
        </p:nvSpPr>
        <p:spPr>
          <a:xfrm>
            <a:off x="9304869" y="2450844"/>
            <a:ext cx="665018" cy="62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8639851" y="33840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7" name="Elipse 6"/>
          <p:cNvSpPr/>
          <p:nvPr/>
        </p:nvSpPr>
        <p:spPr>
          <a:xfrm>
            <a:off x="9969887" y="33840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8" name="Elipse 7"/>
          <p:cNvSpPr/>
          <p:nvPr/>
        </p:nvSpPr>
        <p:spPr>
          <a:xfrm>
            <a:off x="9304869" y="43699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9" name="Elipse 8"/>
          <p:cNvSpPr/>
          <p:nvPr/>
        </p:nvSpPr>
        <p:spPr>
          <a:xfrm>
            <a:off x="10634905" y="440494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cxnSp>
        <p:nvCxnSpPr>
          <p:cNvPr id="11" name="Conector reto 10"/>
          <p:cNvCxnSpPr>
            <a:stCxn id="5" idx="3"/>
            <a:endCxn id="6" idx="0"/>
          </p:cNvCxnSpPr>
          <p:nvPr/>
        </p:nvCxnSpPr>
        <p:spPr>
          <a:xfrm flipH="1">
            <a:off x="8972360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5" idx="5"/>
            <a:endCxn id="7" idx="0"/>
          </p:cNvCxnSpPr>
          <p:nvPr/>
        </p:nvCxnSpPr>
        <p:spPr>
          <a:xfrm>
            <a:off x="9872497" y="2986937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7" idx="3"/>
            <a:endCxn id="8" idx="0"/>
          </p:cNvCxnSpPr>
          <p:nvPr/>
        </p:nvCxnSpPr>
        <p:spPr>
          <a:xfrm flipH="1">
            <a:off x="9637378" y="3920173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7" idx="5"/>
            <a:endCxn id="9" idx="0"/>
          </p:cNvCxnSpPr>
          <p:nvPr/>
        </p:nvCxnSpPr>
        <p:spPr>
          <a:xfrm>
            <a:off x="10537515" y="3920173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9969887" y="530320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12</a:t>
            </a:r>
            <a:endParaRPr lang="pt-BR" sz="2000" b="1" dirty="0"/>
          </a:p>
        </p:txBody>
      </p:sp>
      <p:cxnSp>
        <p:nvCxnSpPr>
          <p:cNvPr id="17" name="Conector reto 16"/>
          <p:cNvCxnSpPr>
            <a:stCxn id="16" idx="0"/>
            <a:endCxn id="8" idx="5"/>
          </p:cNvCxnSpPr>
          <p:nvPr/>
        </p:nvCxnSpPr>
        <p:spPr>
          <a:xfrm flipH="1" flipV="1">
            <a:off x="9872497" y="490605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6" idx="3"/>
            <a:endCxn id="19" idx="0"/>
          </p:cNvCxnSpPr>
          <p:nvPr/>
        </p:nvCxnSpPr>
        <p:spPr>
          <a:xfrm flipH="1">
            <a:off x="8356014" y="3920173"/>
            <a:ext cx="381227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8023505" y="43699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</a:t>
            </a:r>
            <a:endParaRPr lang="pt-BR" sz="20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372174" y="1548473"/>
            <a:ext cx="459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Deletar nó de valor 7 </a:t>
            </a:r>
          </a:p>
          <a:p>
            <a:r>
              <a:rPr lang="pt-BR" dirty="0" smtClean="0"/>
              <a:t>          Estratégia: pegar o menor valor da direita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73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Complexidade	 Árvore </a:t>
            </a:r>
            <a:r>
              <a:rPr lang="pt-BR" dirty="0"/>
              <a:t>de Busca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975605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A eficiência da busca é dado por quantos níveis tem que percorrer para achar o valor no pior caso, ou seja, a </a:t>
            </a:r>
            <a:r>
              <a:rPr lang="pt-BR" sz="2400" b="1" dirty="0" smtClean="0"/>
              <a:t>altura da </a:t>
            </a:r>
            <a:r>
              <a:rPr lang="pt-BR" sz="2400" b="1" dirty="0"/>
              <a:t>á</a:t>
            </a:r>
            <a:r>
              <a:rPr lang="pt-BR" sz="2400" b="1" dirty="0" smtClean="0"/>
              <a:t>rvore.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Como vimos na aula passada, se a árvore fosse balanceada, a complexidade pode ser dada por log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Dá para garantir que uma Árvore de Busca Binária vai ser balanceada?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1810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Complexidade	 Árvore </a:t>
            </a:r>
            <a:r>
              <a:rPr lang="pt-BR" dirty="0"/>
              <a:t>de Busca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975605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Dá para garantir que uma Árvore de Busca Binária vai ser balanceada? </a:t>
            </a:r>
          </a:p>
          <a:p>
            <a:pPr algn="r"/>
            <a:r>
              <a:rPr lang="pt-BR" sz="2400" dirty="0" smtClean="0"/>
              <a:t>NÃO!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Depende da ordem de inserção. Pode degenerar em uma lista (ordem 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Uma “árvore de busca binária aleatória” nos garante que, na média, uma busca na árvore binária é mais eficiente que busca sequencial (ordem n)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8244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Complexidade	 Árvore </a:t>
            </a:r>
            <a:r>
              <a:rPr lang="pt-BR" dirty="0"/>
              <a:t>de Busca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61311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Nós externos são os nós filhos dos nós folhas (em cinza)</a:t>
            </a:r>
          </a:p>
          <a:p>
            <a:endParaRPr lang="pt-BR" sz="2000" dirty="0"/>
          </a:p>
          <a:p>
            <a:r>
              <a:rPr lang="pt-BR" sz="2000" dirty="0" smtClean="0"/>
              <a:t>Uma árvore com n nós tem n + 1 nós externos</a:t>
            </a:r>
          </a:p>
          <a:p>
            <a:endParaRPr lang="pt-BR" sz="2000" dirty="0"/>
          </a:p>
          <a:p>
            <a:r>
              <a:rPr lang="pt-BR" sz="2000" dirty="0" smtClean="0"/>
              <a:t>Uma inserção aleatória é aquela que o item adicionado tem igual probabilidade de ir para os nós externos disponíveis</a:t>
            </a:r>
          </a:p>
          <a:p>
            <a:endParaRPr lang="pt-BR" sz="2000" dirty="0"/>
          </a:p>
          <a:p>
            <a:r>
              <a:rPr lang="pt-BR" sz="2000" dirty="0" smtClean="0"/>
              <a:t>Uma árvore de busca binária é dita aleatória se </a:t>
            </a:r>
          </a:p>
          <a:p>
            <a:r>
              <a:rPr lang="pt-BR" sz="2000" dirty="0" smtClean="0"/>
              <a:t>todos os nós da árvore foram incluídos através de </a:t>
            </a:r>
          </a:p>
          <a:p>
            <a:r>
              <a:rPr lang="pt-BR" sz="2000" dirty="0" smtClean="0"/>
              <a:t>inserções aleatórias</a:t>
            </a:r>
            <a:endParaRPr lang="pt-BR" sz="2000" dirty="0"/>
          </a:p>
        </p:txBody>
      </p:sp>
      <p:sp>
        <p:nvSpPr>
          <p:cNvPr id="5" name="Elipse 4"/>
          <p:cNvSpPr/>
          <p:nvPr/>
        </p:nvSpPr>
        <p:spPr>
          <a:xfrm>
            <a:off x="9136403" y="166687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8136410" y="262888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7" name="Elipse 6"/>
          <p:cNvSpPr/>
          <p:nvPr/>
        </p:nvSpPr>
        <p:spPr>
          <a:xfrm>
            <a:off x="10288411" y="262888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8" name="Elipse 7"/>
          <p:cNvSpPr/>
          <p:nvPr/>
        </p:nvSpPr>
        <p:spPr>
          <a:xfrm>
            <a:off x="9517662" y="364956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9" name="Elipse 8"/>
          <p:cNvSpPr/>
          <p:nvPr/>
        </p:nvSpPr>
        <p:spPr>
          <a:xfrm>
            <a:off x="11030449" y="363011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cxnSp>
        <p:nvCxnSpPr>
          <p:cNvPr id="10" name="Conector reto 9"/>
          <p:cNvCxnSpPr>
            <a:stCxn id="5" idx="3"/>
            <a:endCxn id="6" idx="0"/>
          </p:cNvCxnSpPr>
          <p:nvPr/>
        </p:nvCxnSpPr>
        <p:spPr>
          <a:xfrm flipH="1">
            <a:off x="8468919" y="2202964"/>
            <a:ext cx="764874" cy="4259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5" idx="5"/>
            <a:endCxn id="7" idx="0"/>
          </p:cNvCxnSpPr>
          <p:nvPr/>
        </p:nvCxnSpPr>
        <p:spPr>
          <a:xfrm>
            <a:off x="9704031" y="2202964"/>
            <a:ext cx="916889" cy="4259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7" idx="3"/>
            <a:endCxn id="8" idx="0"/>
          </p:cNvCxnSpPr>
          <p:nvPr/>
        </p:nvCxnSpPr>
        <p:spPr>
          <a:xfrm flipH="1">
            <a:off x="9850171" y="3164979"/>
            <a:ext cx="535630" cy="48458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7" idx="5"/>
            <a:endCxn id="9" idx="0"/>
          </p:cNvCxnSpPr>
          <p:nvPr/>
        </p:nvCxnSpPr>
        <p:spPr>
          <a:xfrm>
            <a:off x="10856039" y="3164979"/>
            <a:ext cx="506919" cy="46513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6" idx="3"/>
            <a:endCxn id="17" idx="0"/>
          </p:cNvCxnSpPr>
          <p:nvPr/>
        </p:nvCxnSpPr>
        <p:spPr>
          <a:xfrm flipH="1">
            <a:off x="7750757" y="3164979"/>
            <a:ext cx="483043" cy="47182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7418248" y="363680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</a:t>
            </a:r>
            <a:endParaRPr lang="pt-BR" sz="2000" b="1" dirty="0"/>
          </a:p>
        </p:txBody>
      </p:sp>
      <p:sp>
        <p:nvSpPr>
          <p:cNvPr id="28" name="Elipse 27"/>
          <p:cNvSpPr/>
          <p:nvPr/>
        </p:nvSpPr>
        <p:spPr>
          <a:xfrm>
            <a:off x="8561625" y="3635663"/>
            <a:ext cx="665018" cy="628072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/>
          </a:p>
        </p:txBody>
      </p:sp>
      <p:sp>
        <p:nvSpPr>
          <p:cNvPr id="32" name="Elipse 31"/>
          <p:cNvSpPr/>
          <p:nvPr/>
        </p:nvSpPr>
        <p:spPr>
          <a:xfrm>
            <a:off x="6995754" y="4528290"/>
            <a:ext cx="665018" cy="628072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/>
          </a:p>
        </p:txBody>
      </p:sp>
      <p:sp>
        <p:nvSpPr>
          <p:cNvPr id="33" name="Elipse 32"/>
          <p:cNvSpPr/>
          <p:nvPr/>
        </p:nvSpPr>
        <p:spPr>
          <a:xfrm>
            <a:off x="7817978" y="4518286"/>
            <a:ext cx="665018" cy="628072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/>
          </a:p>
        </p:txBody>
      </p:sp>
      <p:sp>
        <p:nvSpPr>
          <p:cNvPr id="34" name="Elipse 33"/>
          <p:cNvSpPr/>
          <p:nvPr/>
        </p:nvSpPr>
        <p:spPr>
          <a:xfrm>
            <a:off x="9136403" y="4540758"/>
            <a:ext cx="665018" cy="628072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/>
          </a:p>
        </p:txBody>
      </p:sp>
      <p:sp>
        <p:nvSpPr>
          <p:cNvPr id="35" name="Elipse 34"/>
          <p:cNvSpPr/>
          <p:nvPr/>
        </p:nvSpPr>
        <p:spPr>
          <a:xfrm>
            <a:off x="9930957" y="4540758"/>
            <a:ext cx="665018" cy="628072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/>
          </a:p>
        </p:txBody>
      </p:sp>
      <p:sp>
        <p:nvSpPr>
          <p:cNvPr id="36" name="Elipse 35"/>
          <p:cNvSpPr/>
          <p:nvPr/>
        </p:nvSpPr>
        <p:spPr>
          <a:xfrm>
            <a:off x="10695641" y="4540758"/>
            <a:ext cx="665018" cy="628072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/>
          </a:p>
        </p:txBody>
      </p:sp>
      <p:sp>
        <p:nvSpPr>
          <p:cNvPr id="40" name="Elipse 39"/>
          <p:cNvSpPr/>
          <p:nvPr/>
        </p:nvSpPr>
        <p:spPr>
          <a:xfrm>
            <a:off x="11461131" y="4519543"/>
            <a:ext cx="665018" cy="628072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/>
          </a:p>
        </p:txBody>
      </p:sp>
      <p:cxnSp>
        <p:nvCxnSpPr>
          <p:cNvPr id="49" name="Conector reto 48"/>
          <p:cNvCxnSpPr>
            <a:stCxn id="32" idx="0"/>
            <a:endCxn id="17" idx="3"/>
          </p:cNvCxnSpPr>
          <p:nvPr/>
        </p:nvCxnSpPr>
        <p:spPr>
          <a:xfrm flipV="1">
            <a:off x="7328263" y="4172895"/>
            <a:ext cx="187375" cy="35539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33" idx="0"/>
            <a:endCxn id="17" idx="5"/>
          </p:cNvCxnSpPr>
          <p:nvPr/>
        </p:nvCxnSpPr>
        <p:spPr>
          <a:xfrm flipH="1" flipV="1">
            <a:off x="7985876" y="4172895"/>
            <a:ext cx="164611" cy="3453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28" idx="0"/>
            <a:endCxn id="6" idx="5"/>
          </p:cNvCxnSpPr>
          <p:nvPr/>
        </p:nvCxnSpPr>
        <p:spPr>
          <a:xfrm flipH="1" flipV="1">
            <a:off x="8704038" y="3164979"/>
            <a:ext cx="190096" cy="47068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34" idx="0"/>
            <a:endCxn id="8" idx="3"/>
          </p:cNvCxnSpPr>
          <p:nvPr/>
        </p:nvCxnSpPr>
        <p:spPr>
          <a:xfrm flipV="1">
            <a:off x="9468912" y="4185661"/>
            <a:ext cx="146140" cy="35509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35" idx="0"/>
            <a:endCxn id="8" idx="5"/>
          </p:cNvCxnSpPr>
          <p:nvPr/>
        </p:nvCxnSpPr>
        <p:spPr>
          <a:xfrm flipH="1" flipV="1">
            <a:off x="10085290" y="4185661"/>
            <a:ext cx="178176" cy="35509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stCxn id="36" idx="0"/>
            <a:endCxn id="9" idx="3"/>
          </p:cNvCxnSpPr>
          <p:nvPr/>
        </p:nvCxnSpPr>
        <p:spPr>
          <a:xfrm flipV="1">
            <a:off x="11028150" y="4166205"/>
            <a:ext cx="99689" cy="37455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>
            <a:stCxn id="40" idx="0"/>
            <a:endCxn id="9" idx="5"/>
          </p:cNvCxnSpPr>
          <p:nvPr/>
        </p:nvCxnSpPr>
        <p:spPr>
          <a:xfrm flipH="1" flipV="1">
            <a:off x="11598077" y="4166205"/>
            <a:ext cx="195563" cy="3533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89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Complexidade	 Árvore </a:t>
            </a:r>
            <a:r>
              <a:rPr lang="pt-BR" dirty="0"/>
              <a:t>de Busca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61311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Por que dá árvore de busca binária aleatória?</a:t>
            </a:r>
          </a:p>
          <a:p>
            <a:endParaRPr lang="pt-BR" sz="2000" dirty="0"/>
          </a:p>
          <a:p>
            <a:r>
              <a:rPr lang="pt-BR" sz="2000" dirty="0" smtClean="0"/>
              <a:t>Porque é possível demonstrar que uma árvore de busca binária aleatória, a complexidade dessa árvore é cerca de 1,39 * log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n</a:t>
            </a:r>
          </a:p>
          <a:p>
            <a:endParaRPr lang="pt-BR" sz="2000" dirty="0" smtClean="0"/>
          </a:p>
          <a:p>
            <a:r>
              <a:rPr lang="pt-BR" sz="2000" dirty="0"/>
              <a:t>	</a:t>
            </a:r>
            <a:r>
              <a:rPr lang="pt-BR" sz="2000" dirty="0" smtClean="0"/>
              <a:t>Ou seja, 39% pior que uma árvore de busca 	binária balanceada</a:t>
            </a:r>
          </a:p>
          <a:p>
            <a:endParaRPr lang="pt-BR" sz="2000" dirty="0"/>
          </a:p>
          <a:p>
            <a:r>
              <a:rPr lang="pt-BR" sz="2000" dirty="0" smtClean="0"/>
              <a:t>Complexidade de inserção e remoção depende da eficiência da operação de busca</a:t>
            </a:r>
            <a:endParaRPr lang="pt-BR" sz="2000" dirty="0"/>
          </a:p>
        </p:txBody>
      </p:sp>
      <p:sp>
        <p:nvSpPr>
          <p:cNvPr id="5" name="Elipse 4"/>
          <p:cNvSpPr/>
          <p:nvPr/>
        </p:nvSpPr>
        <p:spPr>
          <a:xfrm>
            <a:off x="9136403" y="166687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8136410" y="262888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7" name="Elipse 6"/>
          <p:cNvSpPr/>
          <p:nvPr/>
        </p:nvSpPr>
        <p:spPr>
          <a:xfrm>
            <a:off x="10288411" y="262888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8" name="Elipse 7"/>
          <p:cNvSpPr/>
          <p:nvPr/>
        </p:nvSpPr>
        <p:spPr>
          <a:xfrm>
            <a:off x="9517662" y="364956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9" name="Elipse 8"/>
          <p:cNvSpPr/>
          <p:nvPr/>
        </p:nvSpPr>
        <p:spPr>
          <a:xfrm>
            <a:off x="11030449" y="363011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cxnSp>
        <p:nvCxnSpPr>
          <p:cNvPr id="10" name="Conector reto 9"/>
          <p:cNvCxnSpPr>
            <a:stCxn id="5" idx="3"/>
            <a:endCxn id="6" idx="0"/>
          </p:cNvCxnSpPr>
          <p:nvPr/>
        </p:nvCxnSpPr>
        <p:spPr>
          <a:xfrm flipH="1">
            <a:off x="8468919" y="2202964"/>
            <a:ext cx="764874" cy="4259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5" idx="5"/>
            <a:endCxn id="7" idx="0"/>
          </p:cNvCxnSpPr>
          <p:nvPr/>
        </p:nvCxnSpPr>
        <p:spPr>
          <a:xfrm>
            <a:off x="9704031" y="2202964"/>
            <a:ext cx="916889" cy="4259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7" idx="3"/>
            <a:endCxn id="8" idx="0"/>
          </p:cNvCxnSpPr>
          <p:nvPr/>
        </p:nvCxnSpPr>
        <p:spPr>
          <a:xfrm flipH="1">
            <a:off x="9850171" y="3164979"/>
            <a:ext cx="535630" cy="48458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7" idx="5"/>
            <a:endCxn id="9" idx="0"/>
          </p:cNvCxnSpPr>
          <p:nvPr/>
        </p:nvCxnSpPr>
        <p:spPr>
          <a:xfrm>
            <a:off x="10856039" y="3164979"/>
            <a:ext cx="506919" cy="46513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6" idx="3"/>
            <a:endCxn id="17" idx="0"/>
          </p:cNvCxnSpPr>
          <p:nvPr/>
        </p:nvCxnSpPr>
        <p:spPr>
          <a:xfrm flipH="1">
            <a:off x="7750757" y="3164979"/>
            <a:ext cx="483043" cy="47182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7418248" y="363680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</a:t>
            </a:r>
            <a:endParaRPr lang="pt-BR" sz="2000" b="1" dirty="0"/>
          </a:p>
        </p:txBody>
      </p:sp>
      <p:sp>
        <p:nvSpPr>
          <p:cNvPr id="28" name="Elipse 27"/>
          <p:cNvSpPr/>
          <p:nvPr/>
        </p:nvSpPr>
        <p:spPr>
          <a:xfrm>
            <a:off x="8561625" y="3635663"/>
            <a:ext cx="665018" cy="628072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/>
          </a:p>
        </p:txBody>
      </p:sp>
      <p:sp>
        <p:nvSpPr>
          <p:cNvPr id="32" name="Elipse 31"/>
          <p:cNvSpPr/>
          <p:nvPr/>
        </p:nvSpPr>
        <p:spPr>
          <a:xfrm>
            <a:off x="6995754" y="4528290"/>
            <a:ext cx="665018" cy="628072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/>
          </a:p>
        </p:txBody>
      </p:sp>
      <p:sp>
        <p:nvSpPr>
          <p:cNvPr id="33" name="Elipse 32"/>
          <p:cNvSpPr/>
          <p:nvPr/>
        </p:nvSpPr>
        <p:spPr>
          <a:xfrm>
            <a:off x="7817978" y="4518286"/>
            <a:ext cx="665018" cy="628072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/>
          </a:p>
        </p:txBody>
      </p:sp>
      <p:sp>
        <p:nvSpPr>
          <p:cNvPr id="34" name="Elipse 33"/>
          <p:cNvSpPr/>
          <p:nvPr/>
        </p:nvSpPr>
        <p:spPr>
          <a:xfrm>
            <a:off x="9136403" y="4540758"/>
            <a:ext cx="665018" cy="628072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/>
          </a:p>
        </p:txBody>
      </p:sp>
      <p:sp>
        <p:nvSpPr>
          <p:cNvPr id="35" name="Elipse 34"/>
          <p:cNvSpPr/>
          <p:nvPr/>
        </p:nvSpPr>
        <p:spPr>
          <a:xfrm>
            <a:off x="9930957" y="4540758"/>
            <a:ext cx="665018" cy="628072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/>
          </a:p>
        </p:txBody>
      </p:sp>
      <p:sp>
        <p:nvSpPr>
          <p:cNvPr id="36" name="Elipse 35"/>
          <p:cNvSpPr/>
          <p:nvPr/>
        </p:nvSpPr>
        <p:spPr>
          <a:xfrm>
            <a:off x="10695641" y="4540758"/>
            <a:ext cx="665018" cy="628072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/>
          </a:p>
        </p:txBody>
      </p:sp>
      <p:sp>
        <p:nvSpPr>
          <p:cNvPr id="40" name="Elipse 39"/>
          <p:cNvSpPr/>
          <p:nvPr/>
        </p:nvSpPr>
        <p:spPr>
          <a:xfrm>
            <a:off x="11461131" y="4519543"/>
            <a:ext cx="665018" cy="628072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/>
          </a:p>
        </p:txBody>
      </p:sp>
      <p:cxnSp>
        <p:nvCxnSpPr>
          <p:cNvPr id="49" name="Conector reto 48"/>
          <p:cNvCxnSpPr>
            <a:stCxn id="32" idx="0"/>
            <a:endCxn id="17" idx="3"/>
          </p:cNvCxnSpPr>
          <p:nvPr/>
        </p:nvCxnSpPr>
        <p:spPr>
          <a:xfrm flipV="1">
            <a:off x="7328263" y="4172895"/>
            <a:ext cx="187375" cy="35539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33" idx="0"/>
            <a:endCxn id="17" idx="5"/>
          </p:cNvCxnSpPr>
          <p:nvPr/>
        </p:nvCxnSpPr>
        <p:spPr>
          <a:xfrm flipH="1" flipV="1">
            <a:off x="7985876" y="4172895"/>
            <a:ext cx="164611" cy="3453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28" idx="0"/>
            <a:endCxn id="6" idx="5"/>
          </p:cNvCxnSpPr>
          <p:nvPr/>
        </p:nvCxnSpPr>
        <p:spPr>
          <a:xfrm flipH="1" flipV="1">
            <a:off x="8704038" y="3164979"/>
            <a:ext cx="190096" cy="47068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34" idx="0"/>
            <a:endCxn id="8" idx="3"/>
          </p:cNvCxnSpPr>
          <p:nvPr/>
        </p:nvCxnSpPr>
        <p:spPr>
          <a:xfrm flipV="1">
            <a:off x="9468912" y="4185661"/>
            <a:ext cx="146140" cy="35509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35" idx="0"/>
            <a:endCxn id="8" idx="5"/>
          </p:cNvCxnSpPr>
          <p:nvPr/>
        </p:nvCxnSpPr>
        <p:spPr>
          <a:xfrm flipH="1" flipV="1">
            <a:off x="10085290" y="4185661"/>
            <a:ext cx="178176" cy="35509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stCxn id="36" idx="0"/>
            <a:endCxn id="9" idx="3"/>
          </p:cNvCxnSpPr>
          <p:nvPr/>
        </p:nvCxnSpPr>
        <p:spPr>
          <a:xfrm flipV="1">
            <a:off x="11028150" y="4166205"/>
            <a:ext cx="99689" cy="37455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>
            <a:stCxn id="40" idx="0"/>
            <a:endCxn id="9" idx="5"/>
          </p:cNvCxnSpPr>
          <p:nvPr/>
        </p:nvCxnSpPr>
        <p:spPr>
          <a:xfrm flipH="1" flipV="1">
            <a:off x="11598077" y="4166205"/>
            <a:ext cx="195563" cy="3533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42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92113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Implementar a deleção de nós em uma árvore de busca binária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Imprimir os dados de forma crescente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Implementar uma função que detecta se sua árvore está perfeitamente balanceada: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Número de nós da sub-árvore esquerda difere do número de nós da sub-árvore direta em 1.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240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/>
              <a:t>Á</a:t>
            </a:r>
            <a:r>
              <a:rPr lang="pt-BR" dirty="0" smtClean="0"/>
              <a:t>rvore de 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" name="Elipse 4"/>
          <p:cNvSpPr/>
          <p:nvPr/>
        </p:nvSpPr>
        <p:spPr>
          <a:xfrm>
            <a:off x="2531410" y="179185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1866392" y="272509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B</a:t>
            </a:r>
          </a:p>
        </p:txBody>
      </p:sp>
      <p:sp>
        <p:nvSpPr>
          <p:cNvPr id="7" name="Elipse 6"/>
          <p:cNvSpPr/>
          <p:nvPr/>
        </p:nvSpPr>
        <p:spPr>
          <a:xfrm>
            <a:off x="3196428" y="272509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C</a:t>
            </a:r>
          </a:p>
        </p:txBody>
      </p:sp>
      <p:sp>
        <p:nvSpPr>
          <p:cNvPr id="8" name="Elipse 7"/>
          <p:cNvSpPr/>
          <p:nvPr/>
        </p:nvSpPr>
        <p:spPr>
          <a:xfrm>
            <a:off x="2531410" y="371097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D</a:t>
            </a:r>
          </a:p>
        </p:txBody>
      </p:sp>
      <p:sp>
        <p:nvSpPr>
          <p:cNvPr id="10" name="Elipse 9"/>
          <p:cNvSpPr/>
          <p:nvPr/>
        </p:nvSpPr>
        <p:spPr>
          <a:xfrm>
            <a:off x="3861446" y="3745954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E</a:t>
            </a:r>
            <a:endParaRPr lang="pt-BR" sz="2000" b="1" dirty="0"/>
          </a:p>
        </p:txBody>
      </p:sp>
      <p:sp>
        <p:nvSpPr>
          <p:cNvPr id="13" name="Elipse 12"/>
          <p:cNvSpPr/>
          <p:nvPr/>
        </p:nvSpPr>
        <p:spPr>
          <a:xfrm>
            <a:off x="1866392" y="464421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F</a:t>
            </a:r>
            <a:endParaRPr lang="pt-BR" sz="2000" b="1" dirty="0"/>
          </a:p>
        </p:txBody>
      </p:sp>
      <p:cxnSp>
        <p:nvCxnSpPr>
          <p:cNvPr id="14" name="Conector reto 13"/>
          <p:cNvCxnSpPr>
            <a:stCxn id="5" idx="3"/>
            <a:endCxn id="6" idx="0"/>
          </p:cNvCxnSpPr>
          <p:nvPr/>
        </p:nvCxnSpPr>
        <p:spPr>
          <a:xfrm flipH="1">
            <a:off x="2198901" y="232794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5" idx="5"/>
            <a:endCxn id="7" idx="0"/>
          </p:cNvCxnSpPr>
          <p:nvPr/>
        </p:nvCxnSpPr>
        <p:spPr>
          <a:xfrm>
            <a:off x="3099038" y="232794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7" idx="3"/>
            <a:endCxn id="8" idx="0"/>
          </p:cNvCxnSpPr>
          <p:nvPr/>
        </p:nvCxnSpPr>
        <p:spPr>
          <a:xfrm flipH="1">
            <a:off x="2863919" y="3261184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7" idx="5"/>
            <a:endCxn id="10" idx="0"/>
          </p:cNvCxnSpPr>
          <p:nvPr/>
        </p:nvCxnSpPr>
        <p:spPr>
          <a:xfrm>
            <a:off x="3764056" y="3261184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8" idx="3"/>
            <a:endCxn id="13" idx="0"/>
          </p:cNvCxnSpPr>
          <p:nvPr/>
        </p:nvCxnSpPr>
        <p:spPr>
          <a:xfrm flipH="1">
            <a:off x="2198901" y="4247069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6018345" y="179185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B</a:t>
            </a:r>
            <a:endParaRPr lang="pt-BR" sz="2000" b="1" dirty="0"/>
          </a:p>
        </p:txBody>
      </p:sp>
      <p:sp>
        <p:nvSpPr>
          <p:cNvPr id="35" name="Elipse 34"/>
          <p:cNvSpPr/>
          <p:nvPr/>
        </p:nvSpPr>
        <p:spPr>
          <a:xfrm>
            <a:off x="5353327" y="272509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</a:t>
            </a:r>
            <a:endParaRPr lang="pt-BR" sz="2000" b="1" dirty="0"/>
          </a:p>
        </p:txBody>
      </p:sp>
      <p:sp>
        <p:nvSpPr>
          <p:cNvPr id="36" name="Elipse 35"/>
          <p:cNvSpPr/>
          <p:nvPr/>
        </p:nvSpPr>
        <p:spPr>
          <a:xfrm>
            <a:off x="6683363" y="272509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E</a:t>
            </a:r>
            <a:endParaRPr lang="pt-BR" sz="2000" b="1" dirty="0"/>
          </a:p>
        </p:txBody>
      </p:sp>
      <p:sp>
        <p:nvSpPr>
          <p:cNvPr id="37" name="Elipse 36"/>
          <p:cNvSpPr/>
          <p:nvPr/>
        </p:nvSpPr>
        <p:spPr>
          <a:xfrm>
            <a:off x="6018345" y="371097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D</a:t>
            </a:r>
          </a:p>
        </p:txBody>
      </p:sp>
      <p:sp>
        <p:nvSpPr>
          <p:cNvPr id="38" name="Elipse 37"/>
          <p:cNvSpPr/>
          <p:nvPr/>
        </p:nvSpPr>
        <p:spPr>
          <a:xfrm>
            <a:off x="7348381" y="3745954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F</a:t>
            </a:r>
            <a:endParaRPr lang="pt-BR" sz="2000" b="1" dirty="0"/>
          </a:p>
        </p:txBody>
      </p:sp>
      <p:sp>
        <p:nvSpPr>
          <p:cNvPr id="39" name="Elipse 38"/>
          <p:cNvSpPr/>
          <p:nvPr/>
        </p:nvSpPr>
        <p:spPr>
          <a:xfrm>
            <a:off x="5353327" y="464421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C</a:t>
            </a:r>
            <a:endParaRPr lang="pt-BR" sz="2000" b="1" dirty="0"/>
          </a:p>
        </p:txBody>
      </p:sp>
      <p:cxnSp>
        <p:nvCxnSpPr>
          <p:cNvPr id="40" name="Conector reto 39"/>
          <p:cNvCxnSpPr>
            <a:stCxn id="34" idx="3"/>
            <a:endCxn id="35" idx="0"/>
          </p:cNvCxnSpPr>
          <p:nvPr/>
        </p:nvCxnSpPr>
        <p:spPr>
          <a:xfrm flipH="1">
            <a:off x="5685836" y="232794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34" idx="5"/>
            <a:endCxn id="36" idx="0"/>
          </p:cNvCxnSpPr>
          <p:nvPr/>
        </p:nvCxnSpPr>
        <p:spPr>
          <a:xfrm>
            <a:off x="6585973" y="232794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36" idx="3"/>
            <a:endCxn id="37" idx="0"/>
          </p:cNvCxnSpPr>
          <p:nvPr/>
        </p:nvCxnSpPr>
        <p:spPr>
          <a:xfrm flipH="1">
            <a:off x="6350854" y="3261184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36" idx="5"/>
            <a:endCxn id="38" idx="0"/>
          </p:cNvCxnSpPr>
          <p:nvPr/>
        </p:nvCxnSpPr>
        <p:spPr>
          <a:xfrm>
            <a:off x="7250991" y="3261184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37" idx="3"/>
            <a:endCxn id="39" idx="0"/>
          </p:cNvCxnSpPr>
          <p:nvPr/>
        </p:nvCxnSpPr>
        <p:spPr>
          <a:xfrm flipH="1">
            <a:off x="5685836" y="4247069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/>
          <p:cNvSpPr/>
          <p:nvPr/>
        </p:nvSpPr>
        <p:spPr>
          <a:xfrm>
            <a:off x="9510394" y="183185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59" name="Elipse 58"/>
          <p:cNvSpPr/>
          <p:nvPr/>
        </p:nvSpPr>
        <p:spPr>
          <a:xfrm>
            <a:off x="8845376" y="2765094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60" name="Elipse 59"/>
          <p:cNvSpPr/>
          <p:nvPr/>
        </p:nvSpPr>
        <p:spPr>
          <a:xfrm>
            <a:off x="10175412" y="2765094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61" name="Elipse 60"/>
          <p:cNvSpPr/>
          <p:nvPr/>
        </p:nvSpPr>
        <p:spPr>
          <a:xfrm>
            <a:off x="9510394" y="3750979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62" name="Elipse 61"/>
          <p:cNvSpPr/>
          <p:nvPr/>
        </p:nvSpPr>
        <p:spPr>
          <a:xfrm>
            <a:off x="10840430" y="378595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63" name="Elipse 62"/>
          <p:cNvSpPr/>
          <p:nvPr/>
        </p:nvSpPr>
        <p:spPr>
          <a:xfrm>
            <a:off x="8845376" y="468421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64" name="Conector reto 63"/>
          <p:cNvCxnSpPr>
            <a:stCxn id="58" idx="3"/>
            <a:endCxn id="59" idx="0"/>
          </p:cNvCxnSpPr>
          <p:nvPr/>
        </p:nvCxnSpPr>
        <p:spPr>
          <a:xfrm flipH="1">
            <a:off x="9177885" y="2367951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58" idx="5"/>
            <a:endCxn id="60" idx="0"/>
          </p:cNvCxnSpPr>
          <p:nvPr/>
        </p:nvCxnSpPr>
        <p:spPr>
          <a:xfrm>
            <a:off x="10078022" y="2367951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60" idx="3"/>
            <a:endCxn id="61" idx="0"/>
          </p:cNvCxnSpPr>
          <p:nvPr/>
        </p:nvCxnSpPr>
        <p:spPr>
          <a:xfrm flipH="1">
            <a:off x="9842903" y="3301187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60" idx="5"/>
            <a:endCxn id="62" idx="0"/>
          </p:cNvCxnSpPr>
          <p:nvPr/>
        </p:nvCxnSpPr>
        <p:spPr>
          <a:xfrm>
            <a:off x="10743040" y="3301187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61" idx="3"/>
            <a:endCxn id="63" idx="0"/>
          </p:cNvCxnSpPr>
          <p:nvPr/>
        </p:nvCxnSpPr>
        <p:spPr>
          <a:xfrm flipH="1">
            <a:off x="9177885" y="4287072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8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/>
              <a:t>Á</a:t>
            </a:r>
            <a:r>
              <a:rPr lang="pt-BR" dirty="0" smtClean="0"/>
              <a:t>rvore de 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" name="Elipse 4"/>
          <p:cNvSpPr/>
          <p:nvPr/>
        </p:nvSpPr>
        <p:spPr>
          <a:xfrm>
            <a:off x="2531410" y="179185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1866392" y="272509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B</a:t>
            </a:r>
          </a:p>
        </p:txBody>
      </p:sp>
      <p:sp>
        <p:nvSpPr>
          <p:cNvPr id="7" name="Elipse 6"/>
          <p:cNvSpPr/>
          <p:nvPr/>
        </p:nvSpPr>
        <p:spPr>
          <a:xfrm>
            <a:off x="3196428" y="272509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C</a:t>
            </a:r>
          </a:p>
        </p:txBody>
      </p:sp>
      <p:sp>
        <p:nvSpPr>
          <p:cNvPr id="8" name="Elipse 7"/>
          <p:cNvSpPr/>
          <p:nvPr/>
        </p:nvSpPr>
        <p:spPr>
          <a:xfrm>
            <a:off x="2531410" y="371097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D</a:t>
            </a:r>
          </a:p>
        </p:txBody>
      </p:sp>
      <p:sp>
        <p:nvSpPr>
          <p:cNvPr id="10" name="Elipse 9"/>
          <p:cNvSpPr/>
          <p:nvPr/>
        </p:nvSpPr>
        <p:spPr>
          <a:xfrm>
            <a:off x="3861446" y="3745954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E</a:t>
            </a:r>
            <a:endParaRPr lang="pt-BR" sz="2000" b="1" dirty="0"/>
          </a:p>
        </p:txBody>
      </p:sp>
      <p:sp>
        <p:nvSpPr>
          <p:cNvPr id="13" name="Elipse 12"/>
          <p:cNvSpPr/>
          <p:nvPr/>
        </p:nvSpPr>
        <p:spPr>
          <a:xfrm>
            <a:off x="1866392" y="464421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F</a:t>
            </a:r>
            <a:endParaRPr lang="pt-BR" sz="2000" b="1" dirty="0"/>
          </a:p>
        </p:txBody>
      </p:sp>
      <p:cxnSp>
        <p:nvCxnSpPr>
          <p:cNvPr id="14" name="Conector reto 13"/>
          <p:cNvCxnSpPr>
            <a:stCxn id="5" idx="3"/>
            <a:endCxn id="6" idx="0"/>
          </p:cNvCxnSpPr>
          <p:nvPr/>
        </p:nvCxnSpPr>
        <p:spPr>
          <a:xfrm flipH="1">
            <a:off x="2198901" y="232794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5" idx="5"/>
            <a:endCxn id="7" idx="0"/>
          </p:cNvCxnSpPr>
          <p:nvPr/>
        </p:nvCxnSpPr>
        <p:spPr>
          <a:xfrm>
            <a:off x="3099038" y="232794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7" idx="3"/>
            <a:endCxn id="8" idx="0"/>
          </p:cNvCxnSpPr>
          <p:nvPr/>
        </p:nvCxnSpPr>
        <p:spPr>
          <a:xfrm flipH="1">
            <a:off x="2863919" y="3261184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7" idx="5"/>
            <a:endCxn id="10" idx="0"/>
          </p:cNvCxnSpPr>
          <p:nvPr/>
        </p:nvCxnSpPr>
        <p:spPr>
          <a:xfrm>
            <a:off x="3764056" y="3261184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8" idx="3"/>
            <a:endCxn id="13" idx="0"/>
          </p:cNvCxnSpPr>
          <p:nvPr/>
        </p:nvCxnSpPr>
        <p:spPr>
          <a:xfrm flipH="1">
            <a:off x="2198901" y="4247069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6018345" y="179185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B</a:t>
            </a:r>
            <a:endParaRPr lang="pt-BR" sz="2000" b="1" dirty="0"/>
          </a:p>
        </p:txBody>
      </p:sp>
      <p:sp>
        <p:nvSpPr>
          <p:cNvPr id="35" name="Elipse 34"/>
          <p:cNvSpPr/>
          <p:nvPr/>
        </p:nvSpPr>
        <p:spPr>
          <a:xfrm>
            <a:off x="5353327" y="272509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</a:t>
            </a:r>
            <a:endParaRPr lang="pt-BR" sz="2000" b="1" dirty="0"/>
          </a:p>
        </p:txBody>
      </p:sp>
      <p:sp>
        <p:nvSpPr>
          <p:cNvPr id="36" name="Elipse 35"/>
          <p:cNvSpPr/>
          <p:nvPr/>
        </p:nvSpPr>
        <p:spPr>
          <a:xfrm>
            <a:off x="6683363" y="272509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E</a:t>
            </a:r>
            <a:endParaRPr lang="pt-BR" sz="2000" b="1" dirty="0"/>
          </a:p>
        </p:txBody>
      </p:sp>
      <p:sp>
        <p:nvSpPr>
          <p:cNvPr id="37" name="Elipse 36"/>
          <p:cNvSpPr/>
          <p:nvPr/>
        </p:nvSpPr>
        <p:spPr>
          <a:xfrm>
            <a:off x="6018345" y="371097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D</a:t>
            </a:r>
          </a:p>
        </p:txBody>
      </p:sp>
      <p:sp>
        <p:nvSpPr>
          <p:cNvPr id="38" name="Elipse 37"/>
          <p:cNvSpPr/>
          <p:nvPr/>
        </p:nvSpPr>
        <p:spPr>
          <a:xfrm>
            <a:off x="7348381" y="3745954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F</a:t>
            </a:r>
            <a:endParaRPr lang="pt-BR" sz="2000" b="1" dirty="0"/>
          </a:p>
        </p:txBody>
      </p:sp>
      <p:sp>
        <p:nvSpPr>
          <p:cNvPr id="39" name="Elipse 38"/>
          <p:cNvSpPr/>
          <p:nvPr/>
        </p:nvSpPr>
        <p:spPr>
          <a:xfrm>
            <a:off x="5353327" y="464421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C</a:t>
            </a:r>
            <a:endParaRPr lang="pt-BR" sz="2000" b="1" dirty="0"/>
          </a:p>
        </p:txBody>
      </p:sp>
      <p:cxnSp>
        <p:nvCxnSpPr>
          <p:cNvPr id="40" name="Conector reto 39"/>
          <p:cNvCxnSpPr>
            <a:stCxn id="34" idx="3"/>
            <a:endCxn id="35" idx="0"/>
          </p:cNvCxnSpPr>
          <p:nvPr/>
        </p:nvCxnSpPr>
        <p:spPr>
          <a:xfrm flipH="1">
            <a:off x="5685836" y="232794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34" idx="5"/>
            <a:endCxn id="36" idx="0"/>
          </p:cNvCxnSpPr>
          <p:nvPr/>
        </p:nvCxnSpPr>
        <p:spPr>
          <a:xfrm>
            <a:off x="6585973" y="2327948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36" idx="3"/>
            <a:endCxn id="37" idx="0"/>
          </p:cNvCxnSpPr>
          <p:nvPr/>
        </p:nvCxnSpPr>
        <p:spPr>
          <a:xfrm flipH="1">
            <a:off x="6350854" y="3261184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36" idx="5"/>
            <a:endCxn id="38" idx="0"/>
          </p:cNvCxnSpPr>
          <p:nvPr/>
        </p:nvCxnSpPr>
        <p:spPr>
          <a:xfrm>
            <a:off x="7250991" y="3261184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37" idx="3"/>
            <a:endCxn id="39" idx="0"/>
          </p:cNvCxnSpPr>
          <p:nvPr/>
        </p:nvCxnSpPr>
        <p:spPr>
          <a:xfrm flipH="1">
            <a:off x="5685836" y="4247069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/>
          <p:cNvSpPr/>
          <p:nvPr/>
        </p:nvSpPr>
        <p:spPr>
          <a:xfrm>
            <a:off x="9510394" y="183185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59" name="Elipse 58"/>
          <p:cNvSpPr/>
          <p:nvPr/>
        </p:nvSpPr>
        <p:spPr>
          <a:xfrm>
            <a:off x="8845376" y="2765094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60" name="Elipse 59"/>
          <p:cNvSpPr/>
          <p:nvPr/>
        </p:nvSpPr>
        <p:spPr>
          <a:xfrm>
            <a:off x="10175412" y="2765094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61" name="Elipse 60"/>
          <p:cNvSpPr/>
          <p:nvPr/>
        </p:nvSpPr>
        <p:spPr>
          <a:xfrm>
            <a:off x="9510394" y="3750979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62" name="Elipse 61"/>
          <p:cNvSpPr/>
          <p:nvPr/>
        </p:nvSpPr>
        <p:spPr>
          <a:xfrm>
            <a:off x="10840430" y="378595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63" name="Elipse 62"/>
          <p:cNvSpPr/>
          <p:nvPr/>
        </p:nvSpPr>
        <p:spPr>
          <a:xfrm>
            <a:off x="8845376" y="468421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64" name="Conector reto 63"/>
          <p:cNvCxnSpPr>
            <a:stCxn id="58" idx="3"/>
            <a:endCxn id="59" idx="0"/>
          </p:cNvCxnSpPr>
          <p:nvPr/>
        </p:nvCxnSpPr>
        <p:spPr>
          <a:xfrm flipH="1">
            <a:off x="9177885" y="2367951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58" idx="5"/>
            <a:endCxn id="60" idx="0"/>
          </p:cNvCxnSpPr>
          <p:nvPr/>
        </p:nvCxnSpPr>
        <p:spPr>
          <a:xfrm>
            <a:off x="10078022" y="2367951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60" idx="3"/>
            <a:endCxn id="61" idx="0"/>
          </p:cNvCxnSpPr>
          <p:nvPr/>
        </p:nvCxnSpPr>
        <p:spPr>
          <a:xfrm flipH="1">
            <a:off x="9842903" y="3301187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60" idx="5"/>
            <a:endCxn id="62" idx="0"/>
          </p:cNvCxnSpPr>
          <p:nvPr/>
        </p:nvCxnSpPr>
        <p:spPr>
          <a:xfrm>
            <a:off x="10743040" y="3301187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61" idx="3"/>
            <a:endCxn id="63" idx="0"/>
          </p:cNvCxnSpPr>
          <p:nvPr/>
        </p:nvCxnSpPr>
        <p:spPr>
          <a:xfrm flipH="1">
            <a:off x="9177885" y="4287072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7114032" y="597526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Á</a:t>
            </a:r>
            <a:r>
              <a:rPr lang="pt-BR" dirty="0" smtClean="0"/>
              <a:t>rvores Binárias de Busca</a:t>
            </a:r>
            <a:endParaRPr lang="pt-BR" dirty="0"/>
          </a:p>
        </p:txBody>
      </p:sp>
      <p:sp>
        <p:nvSpPr>
          <p:cNvPr id="11" name="Chave esquerda 10"/>
          <p:cNvSpPr/>
          <p:nvPr/>
        </p:nvSpPr>
        <p:spPr>
          <a:xfrm rot="16200000">
            <a:off x="8215535" y="2668861"/>
            <a:ext cx="247590" cy="6144765"/>
          </a:xfrm>
          <a:prstGeom prst="leftBrac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1415101" y="5517766"/>
            <a:ext cx="346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 é uma árvore binária de busca</a:t>
            </a:r>
            <a:endParaRPr lang="pt-BR" dirty="0"/>
          </a:p>
        </p:txBody>
      </p:sp>
      <p:cxnSp>
        <p:nvCxnSpPr>
          <p:cNvPr id="17" name="Conector reto 16"/>
          <p:cNvCxnSpPr/>
          <p:nvPr/>
        </p:nvCxnSpPr>
        <p:spPr>
          <a:xfrm>
            <a:off x="1673352" y="1614172"/>
            <a:ext cx="3012561" cy="3780717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H="1">
            <a:off x="1670304" y="1611124"/>
            <a:ext cx="3012561" cy="3780717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68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Propriedades da Árvore de 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8" name="Elipse 57"/>
          <p:cNvSpPr/>
          <p:nvPr/>
        </p:nvSpPr>
        <p:spPr>
          <a:xfrm>
            <a:off x="2972434" y="190501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59" name="Elipse 58"/>
          <p:cNvSpPr/>
          <p:nvPr/>
        </p:nvSpPr>
        <p:spPr>
          <a:xfrm>
            <a:off x="2307416" y="283824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60" name="Elipse 59"/>
          <p:cNvSpPr/>
          <p:nvPr/>
        </p:nvSpPr>
        <p:spPr>
          <a:xfrm>
            <a:off x="3637452" y="283824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61" name="Elipse 60"/>
          <p:cNvSpPr/>
          <p:nvPr/>
        </p:nvSpPr>
        <p:spPr>
          <a:xfrm>
            <a:off x="2972434" y="382413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62" name="Elipse 61"/>
          <p:cNvSpPr/>
          <p:nvPr/>
        </p:nvSpPr>
        <p:spPr>
          <a:xfrm>
            <a:off x="4302470" y="3859109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63" name="Elipse 62"/>
          <p:cNvSpPr/>
          <p:nvPr/>
        </p:nvSpPr>
        <p:spPr>
          <a:xfrm>
            <a:off x="2307416" y="475736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64" name="Conector reto 63"/>
          <p:cNvCxnSpPr>
            <a:stCxn id="58" idx="3"/>
            <a:endCxn id="59" idx="0"/>
          </p:cNvCxnSpPr>
          <p:nvPr/>
        </p:nvCxnSpPr>
        <p:spPr>
          <a:xfrm flipH="1">
            <a:off x="2639925" y="2441103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58" idx="5"/>
            <a:endCxn id="60" idx="0"/>
          </p:cNvCxnSpPr>
          <p:nvPr/>
        </p:nvCxnSpPr>
        <p:spPr>
          <a:xfrm>
            <a:off x="3540062" y="2441103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60" idx="3"/>
            <a:endCxn id="61" idx="0"/>
          </p:cNvCxnSpPr>
          <p:nvPr/>
        </p:nvCxnSpPr>
        <p:spPr>
          <a:xfrm flipH="1">
            <a:off x="3304943" y="3374339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60" idx="5"/>
            <a:endCxn id="62" idx="0"/>
          </p:cNvCxnSpPr>
          <p:nvPr/>
        </p:nvCxnSpPr>
        <p:spPr>
          <a:xfrm>
            <a:off x="4205080" y="3374339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61" idx="3"/>
            <a:endCxn id="63" idx="0"/>
          </p:cNvCxnSpPr>
          <p:nvPr/>
        </p:nvCxnSpPr>
        <p:spPr>
          <a:xfrm flipH="1">
            <a:off x="2639925" y="436022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5094179" y="1650220"/>
            <a:ext cx="6495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Percurso “</a:t>
            </a:r>
            <a:r>
              <a:rPr lang="pt-BR" sz="2000" dirty="0"/>
              <a:t>e</a:t>
            </a:r>
            <a:r>
              <a:rPr lang="pt-BR" sz="2000" dirty="0" smtClean="0"/>
              <a:t>m ordem” retorna dados em ordem crescente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4130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Propriedades da Árvore de 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8" name="Elipse 57"/>
          <p:cNvSpPr/>
          <p:nvPr/>
        </p:nvSpPr>
        <p:spPr>
          <a:xfrm>
            <a:off x="2972434" y="190501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59" name="Elipse 58"/>
          <p:cNvSpPr/>
          <p:nvPr/>
        </p:nvSpPr>
        <p:spPr>
          <a:xfrm>
            <a:off x="2307416" y="283824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60" name="Elipse 59"/>
          <p:cNvSpPr/>
          <p:nvPr/>
        </p:nvSpPr>
        <p:spPr>
          <a:xfrm>
            <a:off x="3637452" y="283824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61" name="Elipse 60"/>
          <p:cNvSpPr/>
          <p:nvPr/>
        </p:nvSpPr>
        <p:spPr>
          <a:xfrm>
            <a:off x="2972434" y="382413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62" name="Elipse 61"/>
          <p:cNvSpPr/>
          <p:nvPr/>
        </p:nvSpPr>
        <p:spPr>
          <a:xfrm>
            <a:off x="4302470" y="3859109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63" name="Elipse 62"/>
          <p:cNvSpPr/>
          <p:nvPr/>
        </p:nvSpPr>
        <p:spPr>
          <a:xfrm>
            <a:off x="2307416" y="475736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64" name="Conector reto 63"/>
          <p:cNvCxnSpPr>
            <a:stCxn id="58" idx="3"/>
            <a:endCxn id="59" idx="0"/>
          </p:cNvCxnSpPr>
          <p:nvPr/>
        </p:nvCxnSpPr>
        <p:spPr>
          <a:xfrm flipH="1">
            <a:off x="2639925" y="2441103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58" idx="5"/>
            <a:endCxn id="60" idx="0"/>
          </p:cNvCxnSpPr>
          <p:nvPr/>
        </p:nvCxnSpPr>
        <p:spPr>
          <a:xfrm>
            <a:off x="3540062" y="2441103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60" idx="3"/>
            <a:endCxn id="61" idx="0"/>
          </p:cNvCxnSpPr>
          <p:nvPr/>
        </p:nvCxnSpPr>
        <p:spPr>
          <a:xfrm flipH="1">
            <a:off x="3304943" y="3374339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60" idx="5"/>
            <a:endCxn id="62" idx="0"/>
          </p:cNvCxnSpPr>
          <p:nvPr/>
        </p:nvCxnSpPr>
        <p:spPr>
          <a:xfrm>
            <a:off x="4205080" y="3374339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61" idx="3"/>
            <a:endCxn id="63" idx="0"/>
          </p:cNvCxnSpPr>
          <p:nvPr/>
        </p:nvCxnSpPr>
        <p:spPr>
          <a:xfrm flipH="1">
            <a:off x="2639925" y="4360224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5094179" y="1650220"/>
            <a:ext cx="68790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Percurso “</a:t>
            </a:r>
            <a:r>
              <a:rPr lang="pt-BR" sz="2000" dirty="0"/>
              <a:t>e</a:t>
            </a:r>
            <a:r>
              <a:rPr lang="pt-BR" sz="2000" dirty="0" smtClean="0"/>
              <a:t>m ordem” retorna dados em ordem crescente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dirty="0" smtClean="0"/>
              <a:t>	5, 7, 9, 11, 15, 21  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Se invertemos a propriedade de árvore binária de busca, valores menores a esquerda e maiores a direita, o percurso “em ordem” traria os dados em ordem decrescente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520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Propriedades da Árvore de 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709929" y="1650220"/>
            <a:ext cx="1026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A configuração da árvore binária de busca pode variar para o mesmo conjunto de dados. </a:t>
            </a:r>
            <a:r>
              <a:rPr lang="pt-BR" sz="2000" u="sng" dirty="0" smtClean="0"/>
              <a:t>Depende da ordem de inserção</a:t>
            </a:r>
            <a:endParaRPr lang="pt-BR" sz="2000" u="sng" dirty="0"/>
          </a:p>
        </p:txBody>
      </p:sp>
      <p:sp>
        <p:nvSpPr>
          <p:cNvPr id="4" name="CaixaDeTexto 3"/>
          <p:cNvSpPr txBox="1"/>
          <p:nvPr/>
        </p:nvSpPr>
        <p:spPr>
          <a:xfrm>
            <a:off x="2689776" y="240834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Ordem: 7, 5, 15, 11, 9, 21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416553" y="2357807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Ordem: 9, 11, 15,21,7,5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5397164" y="2203704"/>
            <a:ext cx="1762588" cy="1729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Conjunto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5     7     9     11      15     21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68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Propriedades da Árvore de 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8" name="Elipse 57"/>
          <p:cNvSpPr/>
          <p:nvPr/>
        </p:nvSpPr>
        <p:spPr>
          <a:xfrm>
            <a:off x="3329050" y="313572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</a:t>
            </a:r>
            <a:endParaRPr lang="pt-BR" sz="2000" b="1" dirty="0"/>
          </a:p>
        </p:txBody>
      </p:sp>
      <p:sp>
        <p:nvSpPr>
          <p:cNvPr id="59" name="Elipse 58"/>
          <p:cNvSpPr/>
          <p:nvPr/>
        </p:nvSpPr>
        <p:spPr>
          <a:xfrm>
            <a:off x="2664032" y="406896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60" name="Elipse 59"/>
          <p:cNvSpPr/>
          <p:nvPr/>
        </p:nvSpPr>
        <p:spPr>
          <a:xfrm>
            <a:off x="3994068" y="406896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sp>
        <p:nvSpPr>
          <p:cNvPr id="61" name="Elipse 60"/>
          <p:cNvSpPr/>
          <p:nvPr/>
        </p:nvSpPr>
        <p:spPr>
          <a:xfrm>
            <a:off x="3329050" y="505484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62" name="Elipse 61"/>
          <p:cNvSpPr/>
          <p:nvPr/>
        </p:nvSpPr>
        <p:spPr>
          <a:xfrm>
            <a:off x="4659086" y="508982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sp>
        <p:nvSpPr>
          <p:cNvPr id="63" name="Elipse 62"/>
          <p:cNvSpPr/>
          <p:nvPr/>
        </p:nvSpPr>
        <p:spPr>
          <a:xfrm>
            <a:off x="2664032" y="598808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cxnSp>
        <p:nvCxnSpPr>
          <p:cNvPr id="64" name="Conector reto 63"/>
          <p:cNvCxnSpPr>
            <a:stCxn id="58" idx="3"/>
            <a:endCxn id="59" idx="0"/>
          </p:cNvCxnSpPr>
          <p:nvPr/>
        </p:nvCxnSpPr>
        <p:spPr>
          <a:xfrm flipH="1">
            <a:off x="2996541" y="3671819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58" idx="5"/>
            <a:endCxn id="60" idx="0"/>
          </p:cNvCxnSpPr>
          <p:nvPr/>
        </p:nvCxnSpPr>
        <p:spPr>
          <a:xfrm>
            <a:off x="3896678" y="3671819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60" idx="3"/>
            <a:endCxn id="61" idx="0"/>
          </p:cNvCxnSpPr>
          <p:nvPr/>
        </p:nvCxnSpPr>
        <p:spPr>
          <a:xfrm flipH="1">
            <a:off x="3661559" y="4605055"/>
            <a:ext cx="429899" cy="4497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60" idx="5"/>
            <a:endCxn id="62" idx="0"/>
          </p:cNvCxnSpPr>
          <p:nvPr/>
        </p:nvCxnSpPr>
        <p:spPr>
          <a:xfrm>
            <a:off x="4561696" y="4605055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61" idx="3"/>
            <a:endCxn id="63" idx="0"/>
          </p:cNvCxnSpPr>
          <p:nvPr/>
        </p:nvCxnSpPr>
        <p:spPr>
          <a:xfrm flipH="1">
            <a:off x="2996541" y="5590940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709929" y="1650220"/>
            <a:ext cx="1026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A configuração da árvore binária de busca pode variar para o mesmo conjunto de dados. </a:t>
            </a:r>
            <a:r>
              <a:rPr lang="pt-BR" sz="2000" u="sng" dirty="0" smtClean="0"/>
              <a:t>Depende da ordem de inserção</a:t>
            </a:r>
            <a:endParaRPr lang="pt-BR" sz="2000" u="sng" dirty="0"/>
          </a:p>
        </p:txBody>
      </p:sp>
      <p:sp>
        <p:nvSpPr>
          <p:cNvPr id="4" name="CaixaDeTexto 3"/>
          <p:cNvSpPr txBox="1"/>
          <p:nvPr/>
        </p:nvSpPr>
        <p:spPr>
          <a:xfrm>
            <a:off x="2689776" y="240834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Ordem: 7, 5, 15, 11, 9, 21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416553" y="2357807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Ordem: 9, 11, 15,21,7,5</a:t>
            </a:r>
            <a:endParaRPr lang="pt-BR" dirty="0"/>
          </a:p>
        </p:txBody>
      </p:sp>
      <p:sp>
        <p:nvSpPr>
          <p:cNvPr id="18" name="Elipse 17"/>
          <p:cNvSpPr/>
          <p:nvPr/>
        </p:nvSpPr>
        <p:spPr>
          <a:xfrm>
            <a:off x="8264342" y="283742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</a:t>
            </a:r>
            <a:endParaRPr lang="pt-BR" sz="2000" b="1" dirty="0"/>
          </a:p>
        </p:txBody>
      </p:sp>
      <p:sp>
        <p:nvSpPr>
          <p:cNvPr id="19" name="Elipse 18"/>
          <p:cNvSpPr/>
          <p:nvPr/>
        </p:nvSpPr>
        <p:spPr>
          <a:xfrm>
            <a:off x="7599324" y="377065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7</a:t>
            </a:r>
          </a:p>
        </p:txBody>
      </p:sp>
      <p:sp>
        <p:nvSpPr>
          <p:cNvPr id="20" name="Elipse 19"/>
          <p:cNvSpPr/>
          <p:nvPr/>
        </p:nvSpPr>
        <p:spPr>
          <a:xfrm>
            <a:off x="8929360" y="377065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11</a:t>
            </a:r>
            <a:endParaRPr lang="pt-BR" sz="2000" b="1" dirty="0"/>
          </a:p>
        </p:txBody>
      </p:sp>
      <p:sp>
        <p:nvSpPr>
          <p:cNvPr id="22" name="Elipse 21"/>
          <p:cNvSpPr/>
          <p:nvPr/>
        </p:nvSpPr>
        <p:spPr>
          <a:xfrm>
            <a:off x="9594378" y="479152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15</a:t>
            </a:r>
            <a:endParaRPr lang="pt-BR" sz="2000" b="1" dirty="0"/>
          </a:p>
        </p:txBody>
      </p:sp>
      <p:cxnSp>
        <p:nvCxnSpPr>
          <p:cNvPr id="24" name="Conector reto 23"/>
          <p:cNvCxnSpPr>
            <a:stCxn id="18" idx="3"/>
            <a:endCxn id="19" idx="0"/>
          </p:cNvCxnSpPr>
          <p:nvPr/>
        </p:nvCxnSpPr>
        <p:spPr>
          <a:xfrm flipH="1">
            <a:off x="7931833" y="3373515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18" idx="5"/>
            <a:endCxn id="20" idx="0"/>
          </p:cNvCxnSpPr>
          <p:nvPr/>
        </p:nvCxnSpPr>
        <p:spPr>
          <a:xfrm>
            <a:off x="8831970" y="3373515"/>
            <a:ext cx="429899" cy="3971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20" idx="5"/>
            <a:endCxn id="22" idx="0"/>
          </p:cNvCxnSpPr>
          <p:nvPr/>
        </p:nvCxnSpPr>
        <p:spPr>
          <a:xfrm>
            <a:off x="9496988" y="4306751"/>
            <a:ext cx="429899" cy="484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10259396" y="579231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21</a:t>
            </a:r>
            <a:endParaRPr lang="pt-BR" sz="2000" b="1" dirty="0"/>
          </a:p>
        </p:txBody>
      </p:sp>
      <p:cxnSp>
        <p:nvCxnSpPr>
          <p:cNvPr id="30" name="Conector reto 29"/>
          <p:cNvCxnSpPr>
            <a:stCxn id="22" idx="5"/>
            <a:endCxn id="29" idx="0"/>
          </p:cNvCxnSpPr>
          <p:nvPr/>
        </p:nvCxnSpPr>
        <p:spPr>
          <a:xfrm>
            <a:off x="10162006" y="5327614"/>
            <a:ext cx="429899" cy="46469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6934306" y="473463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</a:t>
            </a:r>
            <a:endParaRPr lang="pt-BR" sz="2000" b="1" dirty="0"/>
          </a:p>
        </p:txBody>
      </p:sp>
      <p:cxnSp>
        <p:nvCxnSpPr>
          <p:cNvPr id="33" name="Conector reto 32"/>
          <p:cNvCxnSpPr>
            <a:stCxn id="19" idx="3"/>
            <a:endCxn id="32" idx="0"/>
          </p:cNvCxnSpPr>
          <p:nvPr/>
        </p:nvCxnSpPr>
        <p:spPr>
          <a:xfrm flipH="1">
            <a:off x="7266815" y="4306751"/>
            <a:ext cx="429899" cy="42788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5397164" y="2203704"/>
            <a:ext cx="1762588" cy="1729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Conjunto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5     7     9     11      15     21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4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>
    <a:lnDef>
      <a:spPr>
        <a:ln w="38100"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TM03457496[[fn=Paralaxe]]</Template>
  <TotalTime>8313</TotalTime>
  <Words>1981</Words>
  <Application>Microsoft Office PowerPoint</Application>
  <PresentationFormat>Widescreen</PresentationFormat>
  <Paragraphs>475</Paragraphs>
  <Slides>35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Corbel</vt:lpstr>
      <vt:lpstr>Courier New</vt:lpstr>
      <vt:lpstr>Paralaxe</vt:lpstr>
      <vt:lpstr>Árvore de Busca Binária</vt:lpstr>
      <vt:lpstr>Definição – Árvore Binárias</vt:lpstr>
      <vt:lpstr>Propriedades da Árvore Binária de Busca</vt:lpstr>
      <vt:lpstr>Árvore de Busca Binária</vt:lpstr>
      <vt:lpstr>Árvore de Busca Binária</vt:lpstr>
      <vt:lpstr>Propriedades da Árvore de Busca Binária</vt:lpstr>
      <vt:lpstr>Propriedades da Árvore de Busca Binária</vt:lpstr>
      <vt:lpstr>Propriedades da Árvore de Busca Binária</vt:lpstr>
      <vt:lpstr>Propriedades da Árvore de Busca Binária</vt:lpstr>
      <vt:lpstr>Propriedades da Árvore de Busca Binária</vt:lpstr>
      <vt:lpstr>TAD Árvore de Busca Binária</vt:lpstr>
      <vt:lpstr>Inserção Árvore de Busca Binária</vt:lpstr>
      <vt:lpstr>Inserção Árvore de Busca Binária</vt:lpstr>
      <vt:lpstr>Inserção Árvore de Busca Binária</vt:lpstr>
      <vt:lpstr>Inserção Árvore de Busca Binária</vt:lpstr>
      <vt:lpstr>Inserção Árvore de Busca Binária</vt:lpstr>
      <vt:lpstr>Inserção Árvore de Busca Binária</vt:lpstr>
      <vt:lpstr>Inserção Árvore de Busca Binária</vt:lpstr>
      <vt:lpstr>Inserção Árvore de Busca Binária</vt:lpstr>
      <vt:lpstr>Inserção Árvore de Busca Binária</vt:lpstr>
      <vt:lpstr>Pesquisa  Árvore de Busca Binária</vt:lpstr>
      <vt:lpstr>Pesquisar Árvore de Busca Binária</vt:lpstr>
      <vt:lpstr>Deleção  Árvore de Busca Binária</vt:lpstr>
      <vt:lpstr>Deleção  Árvore de Busca Binária</vt:lpstr>
      <vt:lpstr>Deleção  Árvore de Busca Binária</vt:lpstr>
      <vt:lpstr>Deleção  Árvore de Busca Binária</vt:lpstr>
      <vt:lpstr>Deleção  Árvore de Busca Binária</vt:lpstr>
      <vt:lpstr>Deleção  Árvore de Busca Binária</vt:lpstr>
      <vt:lpstr>Deleção  Árvore de Busca Binária</vt:lpstr>
      <vt:lpstr>Deleção  Árvore de Busca Binária</vt:lpstr>
      <vt:lpstr>Complexidade  Árvore de Busca Binária</vt:lpstr>
      <vt:lpstr>Complexidade  Árvore de Busca Binária</vt:lpstr>
      <vt:lpstr>Complexidade  Árvore de Busca Binária</vt:lpstr>
      <vt:lpstr>Complexidade  Árvore de Busca Binária</vt:lpstr>
      <vt:lpstr>Exercício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Fábrica de Aviões Senac</dc:title>
  <dc:creator>Thiago Ribeiro Claro</dc:creator>
  <cp:lastModifiedBy>DARIO LIRA WOLOSZIN</cp:lastModifiedBy>
  <cp:revision>218</cp:revision>
  <dcterms:created xsi:type="dcterms:W3CDTF">2015-03-19T19:05:09Z</dcterms:created>
  <dcterms:modified xsi:type="dcterms:W3CDTF">2016-06-11T15:43:22Z</dcterms:modified>
</cp:coreProperties>
</file>