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653" r:id="rId3"/>
    <p:sldId id="654" r:id="rId4"/>
    <p:sldId id="655" r:id="rId5"/>
    <p:sldId id="656" r:id="rId6"/>
    <p:sldId id="657" r:id="rId7"/>
    <p:sldId id="658" r:id="rId8"/>
    <p:sldId id="659" r:id="rId9"/>
    <p:sldId id="660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6AC4E"/>
    <a:srgbClr val="77A456"/>
    <a:srgbClr val="789D5D"/>
    <a:srgbClr val="799664"/>
    <a:srgbClr val="3F6D1D"/>
    <a:srgbClr val="406A20"/>
    <a:srgbClr val="416327"/>
    <a:srgbClr val="406723"/>
    <a:srgbClr val="00A800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0B31-EE3E-4D23-B1E5-6F517BDC75CE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01F-633F-499B-A056-9997627234A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5223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2460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65640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6426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828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56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70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54710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1987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4943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119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4106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7242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741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305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9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036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5970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957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05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6852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651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A998C-95C8-4474-9D09-8C797AFC5D4F}" type="datetimeFigureOut">
              <a:rPr lang="pt-BR" smtClean="0"/>
              <a:pPr/>
              <a:t>08/04/2016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837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Caminho Mínimo – Lista de Adjacência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Fábio de Toledo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8259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03131" y="1447582"/>
            <a:ext cx="1048406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Características do Algoritmo: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Calcula os custos dos caminhos mínimos de origem única e todos os destino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Dígrafo pode ser cíclico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Somente pesos positivos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Método: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 A cada iteração, adicionamos o vértice de menor estimativa de caminho mínimo (fila de prioridade), a um conjunto S inicialmente vazio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Relaxam-se as arestas adjacentes a u (portanto, percurso em profundidade)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 vez que muda a estimativa, registra o caminho, alterando o antecessor (como visto na </a:t>
            </a:r>
            <a:r>
              <a:rPr lang="pt-BR" sz="2400" dirty="0" err="1" smtClean="0"/>
              <a:t>subrotina</a:t>
            </a:r>
            <a:r>
              <a:rPr lang="pt-BR" sz="2400" dirty="0" smtClean="0"/>
              <a:t> de relaxamento)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14136" y="1458971"/>
            <a:ext cx="668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 Primeiro, escolhe a origem. No caso, v1.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Depois, inicia-se todos os custos mínimos com ∞</a:t>
            </a:r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48972" y="1444903"/>
            <a:ext cx="665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v1</a:t>
            </a:r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92704" y="1219815"/>
            <a:ext cx="69916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(v1)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v1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d(v2) = </a:t>
            </a:r>
            <a:r>
              <a:rPr lang="pt-BR" dirty="0" err="1" smtClean="0"/>
              <a:t>min</a:t>
            </a:r>
            <a:r>
              <a:rPr lang="pt-BR" dirty="0" smtClean="0"/>
              <a:t> (∞, d(v1) + 2) = 2</a:t>
            </a:r>
          </a:p>
          <a:p>
            <a:r>
              <a:rPr lang="pt-BR" dirty="0" smtClean="0"/>
              <a:t>	d(v3) = </a:t>
            </a:r>
            <a:r>
              <a:rPr lang="pt-BR" dirty="0" err="1" smtClean="0"/>
              <a:t>min</a:t>
            </a:r>
            <a:r>
              <a:rPr lang="pt-BR" dirty="0" smtClean="0"/>
              <a:t> (∞, d(v1) + 1) = 1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3559127" y="3362178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4316438" y="3359833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9054905" y="4314091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9530863" y="4353950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92704" y="1219815"/>
            <a:ext cx="69916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(v3)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v3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d(v4) = </a:t>
            </a:r>
            <a:r>
              <a:rPr lang="pt-BR" dirty="0" err="1" smtClean="0"/>
              <a:t>min</a:t>
            </a:r>
            <a:r>
              <a:rPr lang="pt-BR" dirty="0" smtClean="0"/>
              <a:t> (∞, d(v3) + 5) = 6</a:t>
            </a:r>
          </a:p>
          <a:p>
            <a:r>
              <a:rPr lang="pt-BR" dirty="0" smtClean="0"/>
              <a:t>	d(v2) = </a:t>
            </a:r>
            <a:r>
              <a:rPr lang="pt-BR" dirty="0" err="1" smtClean="0"/>
              <a:t>min</a:t>
            </a:r>
            <a:r>
              <a:rPr lang="pt-BR" dirty="0" smtClean="0"/>
              <a:t> (2, d(v3) + 1) = não faz nada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5047958" y="3697458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0023233" y="4353950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050999"/>
            <a:ext cx="69916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(v2)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v2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d(v3) = </a:t>
            </a:r>
            <a:r>
              <a:rPr lang="pt-BR" dirty="0" err="1" smtClean="0"/>
              <a:t>min</a:t>
            </a:r>
            <a:r>
              <a:rPr lang="pt-BR" dirty="0" smtClean="0"/>
              <a:t> (1, d(v2) + 1) = não faz nada</a:t>
            </a:r>
          </a:p>
          <a:p>
            <a:r>
              <a:rPr lang="pt-BR" dirty="0" smtClean="0"/>
              <a:t>	d(v4) = </a:t>
            </a:r>
            <a:r>
              <a:rPr lang="pt-BR" dirty="0" err="1" smtClean="0"/>
              <a:t>min</a:t>
            </a:r>
            <a:r>
              <a:rPr lang="pt-BR" dirty="0" smtClean="0"/>
              <a:t> (6, d(v2) + 4) = não faz nada</a:t>
            </a:r>
          </a:p>
          <a:p>
            <a:r>
              <a:rPr lang="pt-BR" dirty="0" smtClean="0"/>
              <a:t>	d(v5) = </a:t>
            </a:r>
            <a:r>
              <a:rPr lang="pt-BR" dirty="0" err="1" smtClean="0"/>
              <a:t>min</a:t>
            </a:r>
            <a:r>
              <a:rPr lang="pt-BR" dirty="0" smtClean="0"/>
              <a:t> (∞, d(v2) + 7) =  9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5751343" y="4119489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0473399" y="4353950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219815"/>
            <a:ext cx="69916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(v4)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v4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d(v5) = </a:t>
            </a:r>
            <a:r>
              <a:rPr lang="pt-BR" dirty="0" err="1" smtClean="0"/>
              <a:t>min</a:t>
            </a:r>
            <a:r>
              <a:rPr lang="pt-BR" dirty="0" smtClean="0"/>
              <a:t> (9, d(v4) + 3) = não faz nada</a:t>
            </a:r>
          </a:p>
          <a:p>
            <a:r>
              <a:rPr lang="pt-BR" dirty="0" smtClean="0"/>
              <a:t>	d(v6) = </a:t>
            </a:r>
            <a:r>
              <a:rPr lang="pt-BR" dirty="0" err="1" smtClean="0"/>
              <a:t>min</a:t>
            </a:r>
            <a:r>
              <a:rPr lang="pt-BR" dirty="0" smtClean="0"/>
              <a:t> (∞, d(v4) + 2) =  8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{v1,v3,v2,v4}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10951701" y="4368017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550857" y="4440701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219815"/>
            <a:ext cx="69916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(v6)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v6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d(v7) = </a:t>
            </a:r>
            <a:r>
              <a:rPr lang="pt-BR" dirty="0" err="1" smtClean="0"/>
              <a:t>min</a:t>
            </a:r>
            <a:r>
              <a:rPr lang="pt-BR" dirty="0" smtClean="0"/>
              <a:t> (∞, d(v6) + 2) = 10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{v1,v3,v2,v4}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v6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11486273" y="4339882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280032" y="4832252"/>
            <a:ext cx="379828" cy="3798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219815"/>
            <a:ext cx="69916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(v5)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v5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d(v3) = </a:t>
            </a:r>
            <a:r>
              <a:rPr lang="pt-BR" dirty="0" err="1" smtClean="0"/>
              <a:t>min</a:t>
            </a:r>
            <a:r>
              <a:rPr lang="pt-BR" dirty="0" smtClean="0"/>
              <a:t> (1, d(v5) + 2) = não faz nada</a:t>
            </a:r>
          </a:p>
          <a:p>
            <a:r>
              <a:rPr lang="pt-BR" dirty="0" smtClean="0"/>
              <a:t>	d(v7) = </a:t>
            </a:r>
            <a:r>
              <a:rPr lang="pt-BR" dirty="0" err="1" smtClean="0"/>
              <a:t>min</a:t>
            </a:r>
            <a:r>
              <a:rPr lang="pt-BR" dirty="0" smtClean="0"/>
              <a:t> (10, d(v5) + 1) = não faz nada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{v1,v3,v2,v4}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{v1,v3,v2,v4,v6,v5}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v6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219815"/>
            <a:ext cx="69916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Escolhe o de menor custo mínimo (v7) e adiciona no conjunto S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Faz o relaxamento de todas as arestas que divergem de v7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não tem aresta que diverge de v7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{v1,v3,v2,v4}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{v1,v3,v2,v4,v6,v5}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{v1,v3,v2,v4,v6,v5,v7}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v6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529743" y="1447582"/>
            <a:ext cx="9973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Consideremos um Dígrafo (grafo orientado) G(V,E) com função de peso </a:t>
            </a:r>
            <a:r>
              <a:rPr lang="pt-BR" sz="2800" i="1" dirty="0" smtClean="0"/>
              <a:t>w(E)</a:t>
            </a:r>
            <a:r>
              <a:rPr lang="pt-BR" sz="2800" dirty="0" smtClean="0"/>
              <a:t> que mapeia o peso para cada aresta</a:t>
            </a:r>
            <a:endParaRPr lang="pt-BR" sz="2800" dirty="0"/>
          </a:p>
        </p:txBody>
      </p:sp>
      <p:sp>
        <p:nvSpPr>
          <p:cNvPr id="5" name="Elipse 4"/>
          <p:cNvSpPr/>
          <p:nvPr/>
        </p:nvSpPr>
        <p:spPr>
          <a:xfrm>
            <a:off x="3260751" y="525313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562759" y="447329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60751" y="3666118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415522" y="525313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208002" y="3666118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019584" y="5251510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263653" y="5251510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6" idx="6"/>
            <a:endCxn id="5" idx="1"/>
          </p:cNvCxnSpPr>
          <p:nvPr/>
        </p:nvCxnSpPr>
        <p:spPr>
          <a:xfrm>
            <a:off x="2736495" y="4555589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0"/>
            <a:endCxn id="7" idx="3"/>
          </p:cNvCxnSpPr>
          <p:nvPr/>
        </p:nvCxnSpPr>
        <p:spPr>
          <a:xfrm flipV="1">
            <a:off x="2649627" y="3806606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0"/>
            <a:endCxn id="7" idx="4"/>
          </p:cNvCxnSpPr>
          <p:nvPr/>
        </p:nvCxnSpPr>
        <p:spPr>
          <a:xfrm flipV="1">
            <a:off x="3347619" y="3830710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8" idx="2"/>
          </p:cNvCxnSpPr>
          <p:nvPr/>
        </p:nvCxnSpPr>
        <p:spPr>
          <a:xfrm>
            <a:off x="3434487" y="5335427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5"/>
            <a:endCxn id="8" idx="0"/>
          </p:cNvCxnSpPr>
          <p:nvPr/>
        </p:nvCxnSpPr>
        <p:spPr>
          <a:xfrm>
            <a:off x="3409044" y="3806606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0"/>
            <a:endCxn id="9" idx="3"/>
          </p:cNvCxnSpPr>
          <p:nvPr/>
        </p:nvCxnSpPr>
        <p:spPr>
          <a:xfrm flipV="1">
            <a:off x="4502390" y="3806606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6"/>
            <a:endCxn id="11" idx="2"/>
          </p:cNvCxnSpPr>
          <p:nvPr/>
        </p:nvCxnSpPr>
        <p:spPr>
          <a:xfrm flipV="1">
            <a:off x="4589258" y="5333806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6"/>
            <a:endCxn id="10" idx="2"/>
          </p:cNvCxnSpPr>
          <p:nvPr/>
        </p:nvCxnSpPr>
        <p:spPr>
          <a:xfrm>
            <a:off x="5437389" y="5333806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5"/>
            <a:endCxn id="10" idx="0"/>
          </p:cNvCxnSpPr>
          <p:nvPr/>
        </p:nvCxnSpPr>
        <p:spPr>
          <a:xfrm>
            <a:off x="5356295" y="3806606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6"/>
            <a:endCxn id="9" idx="2"/>
          </p:cNvCxnSpPr>
          <p:nvPr/>
        </p:nvCxnSpPr>
        <p:spPr>
          <a:xfrm>
            <a:off x="3434487" y="3748414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149488" y="321917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49488" y="54670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83607" y="325238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306090" y="547428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151894" y="54834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908321" y="54983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703432" y="38490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736495" y="48564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382" y="4323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671142" y="5346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47503" y="415187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101861" y="32789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865834" y="4322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944583" y="43440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67592" y="53137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553599" y="53137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421668" y="3930837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396420" y="45000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Forma livre 39"/>
          <p:cNvSpPr/>
          <p:nvPr/>
        </p:nvSpPr>
        <p:spPr>
          <a:xfrm>
            <a:off x="3444761" y="3862593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551190" y="39390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946492" y="3767434"/>
            <a:ext cx="347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w (v1,v2) = 2</a:t>
            </a:r>
          </a:p>
          <a:p>
            <a:r>
              <a:rPr lang="pt-BR" i="1" dirty="0" smtClean="0"/>
              <a:t>w (v2,v5) = 7</a:t>
            </a:r>
          </a:p>
          <a:p>
            <a:r>
              <a:rPr lang="pt-BR" i="1" dirty="0" smtClean="0"/>
              <a:t>w (v5,v3) = 2</a:t>
            </a:r>
            <a:endParaRPr lang="pt-BR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092532" y="435725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sp>
        <p:nvSpPr>
          <p:cNvPr id="42" name="Espaço Reservado para Conteúdo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48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219815"/>
            <a:ext cx="699164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  Conjunto S </a:t>
            </a:r>
            <a:r>
              <a:rPr lang="pt-BR" sz="2000" smtClean="0"/>
              <a:t>tem </a:t>
            </a:r>
            <a:r>
              <a:rPr lang="pt-BR" sz="2000" smtClean="0"/>
              <a:t>todos </a:t>
            </a:r>
            <a:r>
              <a:rPr lang="pt-BR" sz="2000" dirty="0" smtClean="0"/>
              <a:t>os vértices </a:t>
            </a:r>
            <a:r>
              <a:rPr lang="pt-BR" sz="2000" dirty="0" smtClean="0"/>
              <a:t>do </a:t>
            </a:r>
            <a:r>
              <a:rPr lang="pt-BR" sz="2000" dirty="0" smtClean="0"/>
              <a:t>grafo? 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/>
          </a:p>
          <a:p>
            <a:pPr lvl="1"/>
            <a:r>
              <a:rPr lang="pt-BR" dirty="0" smtClean="0"/>
              <a:t>SIM?! Então acabou! 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2976885"/>
          <a:ext cx="79201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{v1,v3,v2,v4}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{v1,v3,v2,v4,v6,v5}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{v1,v3,v2,v4,v6,v5,v7</a:t>
                      </a:r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v6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2743201" y="2897949"/>
            <a:ext cx="5387926" cy="54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247292" y="257204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Fila de Prioridade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219815"/>
            <a:ext cx="69916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 Qual o caminho mínimo saindo de v1 e chegando em </a:t>
            </a:r>
            <a:r>
              <a:rPr lang="pt-BR" sz="2000" dirty="0" smtClean="0"/>
              <a:t>v6? </a:t>
            </a:r>
            <a:endParaRPr lang="pt-BR" sz="2000" dirty="0" smtClean="0"/>
          </a:p>
          <a:p>
            <a:pPr lvl="1">
              <a:buFont typeface="Arial" pitchFamily="34" charset="0"/>
              <a:buChar char="•"/>
            </a:pPr>
            <a:endParaRPr lang="pt-BR" sz="2000" dirty="0" smtClean="0"/>
          </a:p>
          <a:p>
            <a:pPr>
              <a:buFont typeface="Arial" pitchFamily="34" charset="0"/>
              <a:buChar char="•"/>
            </a:pPr>
            <a:endParaRPr lang="pt-BR" sz="2000" dirty="0" smtClean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  Qual seu custo?</a:t>
            </a:r>
            <a:endParaRPr lang="pt-BR" dirty="0" smtClean="0"/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3961645"/>
          <a:ext cx="79201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{v1,v3,v2,v4,v6,v5,v7</a:t>
                      </a:r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v6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- Exemplo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336432" y="1219815"/>
            <a:ext cx="69916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 Qual o caminho mínimo saindo de v1 e chegando em v6? </a:t>
            </a:r>
          </a:p>
          <a:p>
            <a:pPr lvl="1"/>
            <a:r>
              <a:rPr lang="pt-BR" sz="2000" dirty="0" smtClean="0"/>
              <a:t>v1,v3,v4,v6    </a:t>
            </a:r>
          </a:p>
          <a:p>
            <a:pPr lvl="1"/>
            <a:r>
              <a:rPr lang="pt-BR" sz="2000" dirty="0" smtClean="0"/>
              <a:t>	 (usa a tabela de antecessor para montar o caminho)</a:t>
            </a:r>
          </a:p>
          <a:p>
            <a:pPr>
              <a:buFont typeface="Arial" pitchFamily="34" charset="0"/>
              <a:buChar char="•"/>
            </a:pPr>
            <a:endParaRPr lang="pt-BR" sz="2000" dirty="0" smtClean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  Qual seu custo?</a:t>
            </a:r>
          </a:p>
          <a:p>
            <a:pPr lvl="1"/>
            <a:r>
              <a:rPr lang="pt-BR" dirty="0" smtClean="0"/>
              <a:t>d(v6) = 8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lipse 3"/>
          <p:cNvSpPr/>
          <p:nvPr/>
        </p:nvSpPr>
        <p:spPr>
          <a:xfrm>
            <a:off x="8882558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84566" y="238292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882558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037329" y="316276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829809" y="157575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1641391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885460" y="316114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5" idx="6"/>
            <a:endCxn id="4" idx="1"/>
          </p:cNvCxnSpPr>
          <p:nvPr/>
        </p:nvCxnSpPr>
        <p:spPr>
          <a:xfrm>
            <a:off x="8358302" y="246522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8271434" y="1716239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0"/>
            <a:endCxn id="6" idx="4"/>
          </p:cNvCxnSpPr>
          <p:nvPr/>
        </p:nvCxnSpPr>
        <p:spPr>
          <a:xfrm flipV="1">
            <a:off x="8969426" y="174034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  <a:endCxn id="7" idx="2"/>
          </p:cNvCxnSpPr>
          <p:nvPr/>
        </p:nvCxnSpPr>
        <p:spPr>
          <a:xfrm>
            <a:off x="9056294" y="324506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5"/>
            <a:endCxn id="7" idx="0"/>
          </p:cNvCxnSpPr>
          <p:nvPr/>
        </p:nvCxnSpPr>
        <p:spPr>
          <a:xfrm>
            <a:off x="9030851" y="171623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8" idx="3"/>
          </p:cNvCxnSpPr>
          <p:nvPr/>
        </p:nvCxnSpPr>
        <p:spPr>
          <a:xfrm flipV="1">
            <a:off x="10124197" y="171623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6"/>
            <a:endCxn id="10" idx="2"/>
          </p:cNvCxnSpPr>
          <p:nvPr/>
        </p:nvCxnSpPr>
        <p:spPr>
          <a:xfrm flipV="1">
            <a:off x="10211065" y="324343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11059196" y="324343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  <a:endCxn id="9" idx="0"/>
          </p:cNvCxnSpPr>
          <p:nvPr/>
        </p:nvCxnSpPr>
        <p:spPr>
          <a:xfrm>
            <a:off x="10978102" y="1716239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9056294" y="1658047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771295" y="11288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71295" y="3376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05414" y="11620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27897" y="338392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773701" y="339308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30128" y="34080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325239" y="17586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8358302" y="27661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693189" y="22334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292949" y="325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469310" y="2061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723668" y="1188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487641" y="22323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566390" y="22537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389399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175406" y="32233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9043475" y="184047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018227" y="24096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9066568" y="177222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0172997" y="184865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714339" y="226688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81762" y="3961645"/>
          <a:ext cx="79201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114"/>
                <a:gridCol w="717452"/>
                <a:gridCol w="773723"/>
                <a:gridCol w="717452"/>
                <a:gridCol w="717453"/>
                <a:gridCol w="773723"/>
                <a:gridCol w="703384"/>
                <a:gridCol w="8148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d(v7)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{v1,v3,v2,v4,v6,v5,v7</a:t>
                      </a:r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8595356" y="3963963"/>
          <a:ext cx="3319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/>
                <a:gridCol w="474283"/>
                <a:gridCol w="474283"/>
                <a:gridCol w="474283"/>
                <a:gridCol w="474283"/>
                <a:gridCol w="474283"/>
                <a:gridCol w="4742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v6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8553155" y="47267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Antecessor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53330" y="1183485"/>
            <a:ext cx="11286978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//entrada – Grafo e vértice inicial</a:t>
            </a:r>
          </a:p>
          <a:p>
            <a:pPr marL="285750" indent="-285750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DIJKSTRA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(G,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vInicial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//inicializa variáveis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para cada vértice v faça 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d[v]=∞ 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antecessor[v]=-1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d[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vInicial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]=0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S=Ø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cria fila de prioridade F com vértices do grafo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enquanto F≠ Ø faça {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/*insere vértice com menor custo em S e faz relaxamento das   arestas adjacentes*/ 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u = retirar vértice de F, reorganizando F (ordenado pelo custo)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S=S+{u} 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para cada vértice v adjacente a u faça    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relax(u,v,w (u,v))   </a:t>
            </a:r>
          </a:p>
          <a:p>
            <a:pPr marL="285750" indent="-285750"/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03131" y="1447582"/>
            <a:ext cx="104840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Complexidade:</a:t>
            </a:r>
          </a:p>
          <a:p>
            <a:pPr marL="742950" lvl="1" indent="-285750"/>
            <a:r>
              <a:rPr lang="pt-BR" sz="2800" dirty="0" smtClean="0"/>
              <a:t>O ( |V| </a:t>
            </a:r>
            <a:r>
              <a:rPr lang="pt-BR" sz="2800" dirty="0" err="1" smtClean="0"/>
              <a:t>log</a:t>
            </a:r>
            <a:r>
              <a:rPr lang="pt-BR" sz="2800" dirty="0" smtClean="0"/>
              <a:t> |V| + |E| )</a:t>
            </a:r>
          </a:p>
          <a:p>
            <a:pPr marL="742950" lvl="1" indent="-285750"/>
            <a:r>
              <a:rPr lang="pt-BR" sz="2800" dirty="0" smtClean="0"/>
              <a:t>	</a:t>
            </a:r>
          </a:p>
          <a:p>
            <a:pPr marL="742950" lvl="1" indent="-285750"/>
            <a:r>
              <a:rPr lang="pt-BR" sz="2800" dirty="0" smtClean="0"/>
              <a:t>	dependendo da implementação da fila de prioridade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03131" y="1447582"/>
            <a:ext cx="104840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Calcule  os caminhos mínimos  e custos originados em v1 no grafo abaixo usando o algoritmo de </a:t>
            </a:r>
            <a:r>
              <a:rPr lang="pt-BR" sz="2400" dirty="0" err="1" smtClean="0"/>
              <a:t>Dijkstra</a:t>
            </a: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4985807" y="4893092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985807" y="3306079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933058" y="3306079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7744640" y="489147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988709" y="489147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4" idx="6"/>
          </p:cNvCxnSpPr>
          <p:nvPr/>
        </p:nvCxnSpPr>
        <p:spPr>
          <a:xfrm>
            <a:off x="5159543" y="4975388"/>
            <a:ext cx="1761762" cy="45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6"/>
            <a:endCxn id="9" idx="2"/>
          </p:cNvCxnSpPr>
          <p:nvPr/>
        </p:nvCxnSpPr>
        <p:spPr>
          <a:xfrm>
            <a:off x="7162445" y="4973767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5"/>
          </p:cNvCxnSpPr>
          <p:nvPr/>
        </p:nvCxnSpPr>
        <p:spPr>
          <a:xfrm>
            <a:off x="7081351" y="3446567"/>
            <a:ext cx="8766" cy="1350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6"/>
            <a:endCxn id="8" idx="2"/>
          </p:cNvCxnSpPr>
          <p:nvPr/>
        </p:nvCxnSpPr>
        <p:spPr>
          <a:xfrm>
            <a:off x="5159543" y="3388375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874544" y="285913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874544" y="51069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908663" y="289234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876950" y="51234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633377" y="513835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987041" y="49868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826917" y="298925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590890" y="39626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796248" y="412472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278655" y="495369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>
            <a:off x="5169817" y="3502554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980825" y="39447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 flipH="1" flipV="1">
            <a:off x="7216726" y="3516924"/>
            <a:ext cx="633046" cy="12942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529743" y="1447582"/>
                <a:ext cx="9973281" cy="273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Consideremos um Dígrafo (grafo orientado) G(V,E) com função de peso </a:t>
                </a:r>
                <a:r>
                  <a:rPr lang="pt-BR" sz="2800" i="1" dirty="0" smtClean="0"/>
                  <a:t>w(E)</a:t>
                </a:r>
                <a:r>
                  <a:rPr lang="pt-BR" sz="2800" dirty="0" smtClean="0"/>
                  <a:t> que mapeia o peso para cada aresta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Peso (custo) de um caminho P = {v0, v1, ... </a:t>
                </a:r>
                <a:r>
                  <a:rPr lang="pt-BR" sz="2800" dirty="0" err="1" smtClean="0"/>
                  <a:t>v</a:t>
                </a:r>
                <a:r>
                  <a:rPr lang="pt-BR" sz="2800" baseline="-25000" dirty="0" err="1" smtClean="0"/>
                  <a:t>n</a:t>
                </a:r>
                <a:r>
                  <a:rPr lang="pt-BR" sz="2800" dirty="0" smtClean="0"/>
                  <a:t>} pode ser dado por</a:t>
                </a:r>
              </a:p>
              <a:p>
                <a:pPr lvl="1"/>
                <a:r>
                  <a:rPr lang="pt-BR" sz="2800" dirty="0"/>
                  <a:t>	</a:t>
                </a:r>
                <a:r>
                  <a:rPr lang="pt-BR" sz="2800" dirty="0" smtClean="0"/>
                  <a:t>	</a:t>
                </a:r>
                <a:r>
                  <a:rPr lang="pt-BR" sz="2800" i="1" dirty="0" smtClean="0"/>
                  <a:t>w(P) </a:t>
                </a:r>
                <a:r>
                  <a:rPr lang="pt-BR" sz="28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vi</m:t>
                    </m:r>
                    <m:r>
                      <a:rPr lang="pt-BR" sz="2800" b="0" i="0" baseline="-2500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vi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 smtClean="0"/>
              </a:p>
              <a:p>
                <a:pPr lvl="1"/>
                <a:endParaRPr lang="pt-BR" sz="28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3" y="1447582"/>
                <a:ext cx="9973281" cy="273946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100" t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2647908" y="604697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949916" y="5267136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2647908" y="445996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02679" y="604697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4595159" y="4459961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406741" y="604535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650810" y="6045353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>
            <a:stCxn id="45" idx="6"/>
            <a:endCxn id="44" idx="1"/>
          </p:cNvCxnSpPr>
          <p:nvPr/>
        </p:nvCxnSpPr>
        <p:spPr>
          <a:xfrm>
            <a:off x="2123652" y="5349432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5" idx="0"/>
            <a:endCxn id="46" idx="3"/>
          </p:cNvCxnSpPr>
          <p:nvPr/>
        </p:nvCxnSpPr>
        <p:spPr>
          <a:xfrm flipV="1">
            <a:off x="2036784" y="4600449"/>
            <a:ext cx="636567" cy="666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4" idx="0"/>
            <a:endCxn id="46" idx="4"/>
          </p:cNvCxnSpPr>
          <p:nvPr/>
        </p:nvCxnSpPr>
        <p:spPr>
          <a:xfrm flipV="1">
            <a:off x="2734776" y="4624553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4" idx="6"/>
            <a:endCxn id="47" idx="2"/>
          </p:cNvCxnSpPr>
          <p:nvPr/>
        </p:nvCxnSpPr>
        <p:spPr>
          <a:xfrm>
            <a:off x="2821644" y="6129270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6" idx="5"/>
            <a:endCxn id="47" idx="0"/>
          </p:cNvCxnSpPr>
          <p:nvPr/>
        </p:nvCxnSpPr>
        <p:spPr>
          <a:xfrm>
            <a:off x="2796201" y="4600449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7" idx="0"/>
            <a:endCxn id="48" idx="3"/>
          </p:cNvCxnSpPr>
          <p:nvPr/>
        </p:nvCxnSpPr>
        <p:spPr>
          <a:xfrm flipV="1">
            <a:off x="3889547" y="4600449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47" idx="6"/>
            <a:endCxn id="50" idx="2"/>
          </p:cNvCxnSpPr>
          <p:nvPr/>
        </p:nvCxnSpPr>
        <p:spPr>
          <a:xfrm flipV="1">
            <a:off x="3976415" y="6127649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0" idx="6"/>
            <a:endCxn id="49" idx="2"/>
          </p:cNvCxnSpPr>
          <p:nvPr/>
        </p:nvCxnSpPr>
        <p:spPr>
          <a:xfrm>
            <a:off x="4824546" y="6127649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48" idx="5"/>
            <a:endCxn id="49" idx="0"/>
          </p:cNvCxnSpPr>
          <p:nvPr/>
        </p:nvCxnSpPr>
        <p:spPr>
          <a:xfrm>
            <a:off x="4743452" y="4600449"/>
            <a:ext cx="750157" cy="1444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46" idx="6"/>
            <a:endCxn id="48" idx="2"/>
          </p:cNvCxnSpPr>
          <p:nvPr/>
        </p:nvCxnSpPr>
        <p:spPr>
          <a:xfrm>
            <a:off x="2821644" y="4542257"/>
            <a:ext cx="17735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1414598" y="532290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536645" y="40130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2536645" y="6260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570764" y="404623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693247" y="626813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539051" y="627729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95478" y="62922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090589" y="46428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23652" y="56503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458539" y="51176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058299" y="614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234660" y="49457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489018" y="40727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5252991" y="51165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331740" y="5137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154749" y="61075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4940756" y="61075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2808825" y="4724680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2783577" y="52938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1" name="Forma livre 80"/>
          <p:cNvSpPr/>
          <p:nvPr/>
        </p:nvSpPr>
        <p:spPr>
          <a:xfrm>
            <a:off x="2831918" y="4656436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3938347" y="47328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6333649" y="4333769"/>
            <a:ext cx="4231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P2 = {v1,v2,v5,v7}</a:t>
            </a:r>
          </a:p>
          <a:p>
            <a:endParaRPr lang="pt-BR" dirty="0"/>
          </a:p>
          <a:p>
            <a:r>
              <a:rPr lang="pt-BR" dirty="0" smtClean="0"/>
              <a:t>w (P2) = w (v1,v2) + w (v2,v5) + w (v5,v7)</a:t>
            </a:r>
          </a:p>
          <a:p>
            <a:endParaRPr lang="pt-BR" dirty="0"/>
          </a:p>
          <a:p>
            <a:r>
              <a:rPr lang="pt-BR" dirty="0" smtClean="0"/>
              <a:t>w (P2) = 2 + 7 +  1 = 10</a:t>
            </a:r>
          </a:p>
          <a:p>
            <a:endParaRPr lang="pt-BR" dirty="0"/>
          </a:p>
          <a:p>
            <a:r>
              <a:rPr lang="pt-BR" b="1" dirty="0" smtClean="0"/>
              <a:t>w (P2) = 10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7420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529743" y="1447582"/>
                <a:ext cx="9973281" cy="612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Consideremos um Dígrafo (grafo orientado) G(V,E) com função de peso </a:t>
                </a:r>
                <a:r>
                  <a:rPr lang="pt-BR" sz="2800" i="1" dirty="0" smtClean="0"/>
                  <a:t>w(E)</a:t>
                </a:r>
                <a:r>
                  <a:rPr lang="pt-BR" sz="2800" dirty="0" smtClean="0"/>
                  <a:t> que mapeia o peso para cada aresta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Peso (custo) de um caminho P = {v0, v1, ... </a:t>
                </a:r>
                <a:r>
                  <a:rPr lang="pt-BR" sz="2800" dirty="0" err="1" smtClean="0"/>
                  <a:t>v</a:t>
                </a:r>
                <a:r>
                  <a:rPr lang="pt-BR" sz="2800" baseline="-25000" dirty="0" err="1" smtClean="0"/>
                  <a:t>n</a:t>
                </a:r>
                <a:r>
                  <a:rPr lang="pt-BR" sz="2800" dirty="0" smtClean="0"/>
                  <a:t>} pode ser dado por</a:t>
                </a:r>
              </a:p>
              <a:p>
                <a:pPr lvl="1"/>
                <a:r>
                  <a:rPr lang="pt-BR" sz="2800" dirty="0"/>
                  <a:t>	</a:t>
                </a:r>
                <a:r>
                  <a:rPr lang="pt-BR" sz="2800" dirty="0" smtClean="0"/>
                  <a:t>	</a:t>
                </a:r>
                <a:r>
                  <a:rPr lang="pt-BR" sz="2800" i="1" dirty="0" smtClean="0"/>
                  <a:t>w(P) </a:t>
                </a:r>
                <a:r>
                  <a:rPr lang="pt-BR" sz="28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vi</m:t>
                    </m:r>
                    <m:r>
                      <a:rPr lang="pt-BR" sz="2800" b="0" i="0" baseline="-2500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vi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pt-B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Caminho mínimo entre x e y é: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pt-BR" sz="2800" dirty="0"/>
              </a:p>
              <a:p>
                <a:pPr lvl="1"/>
                <a:r>
                  <a:rPr lang="pt-BR" sz="2800" dirty="0" smtClean="0"/>
                  <a:t>		                         min w(P) para todo P de x para y</a:t>
                </a:r>
              </a:p>
              <a:p>
                <a:pPr lvl="1"/>
                <a:r>
                  <a:rPr lang="pt-BR" sz="2800" dirty="0"/>
                  <a:t>	 </a:t>
                </a:r>
                <a:r>
                  <a:rPr lang="pt-BR" sz="2800" dirty="0" smtClean="0"/>
                  <a:t>           </a:t>
                </a:r>
                <a:r>
                  <a:rPr lang="pt-BR" sz="2800" dirty="0" err="1"/>
                  <a:t>c</a:t>
                </a:r>
                <a:r>
                  <a:rPr lang="pt-BR" sz="2800" baseline="-25000" dirty="0" err="1"/>
                  <a:t>min</a:t>
                </a:r>
                <a:r>
                  <a:rPr lang="pt-BR" sz="2800" dirty="0"/>
                  <a:t> (</a:t>
                </a:r>
                <a:r>
                  <a:rPr lang="pt-BR" sz="2800" dirty="0" err="1"/>
                  <a:t>x,y</a:t>
                </a:r>
                <a:r>
                  <a:rPr lang="pt-BR" sz="2800" dirty="0"/>
                  <a:t>) = </a:t>
                </a:r>
                <a:r>
                  <a:rPr lang="pt-BR" sz="2800" dirty="0" smtClean="0"/>
                  <a:t>	</a:t>
                </a:r>
              </a:p>
              <a:p>
                <a:pPr lvl="1"/>
                <a:r>
                  <a:rPr lang="pt-BR" sz="2800" dirty="0"/>
                  <a:t>	</a:t>
                </a:r>
                <a:r>
                  <a:rPr lang="pt-BR" sz="2800" dirty="0" smtClean="0"/>
                  <a:t>			∞  caso não houver P de x para y </a:t>
                </a:r>
              </a:p>
              <a:p>
                <a:pPr lvl="1"/>
                <a:endParaRPr lang="pt-BR" sz="2800" dirty="0"/>
              </a:p>
              <a:p>
                <a:pPr lvl="1"/>
                <a:endParaRPr lang="pt-BR" sz="2800" dirty="0" smtClean="0"/>
              </a:p>
              <a:p>
                <a:pPr lvl="1"/>
                <a:endParaRPr lang="pt-BR" sz="28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3" y="1447582"/>
                <a:ext cx="9973281" cy="612616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100" t="-8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ave esquerda 2"/>
          <p:cNvSpPr/>
          <p:nvPr/>
        </p:nvSpPr>
        <p:spPr>
          <a:xfrm>
            <a:off x="5009744" y="5077838"/>
            <a:ext cx="116733" cy="1040860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067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529743" y="1447582"/>
            <a:ext cx="99732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Resolve os caminhos mínimos de origem única.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Primeiro, define-se um vértice de origem (no nosso exemplo, </a:t>
            </a:r>
            <a:r>
              <a:rPr lang="pt-BR" sz="2800" i="1" dirty="0" smtClean="0"/>
              <a:t>v1</a:t>
            </a:r>
            <a:r>
              <a:rPr lang="pt-BR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Para cada vértice do grafo, teremos um valor </a:t>
            </a:r>
            <a:r>
              <a:rPr lang="pt-BR" sz="2400" i="1" dirty="0" smtClean="0"/>
              <a:t>d(</a:t>
            </a:r>
            <a:r>
              <a:rPr lang="pt-BR" sz="2400" i="1" dirty="0" err="1" smtClean="0"/>
              <a:t>vx</a:t>
            </a:r>
            <a:r>
              <a:rPr lang="pt-BR" sz="2400" i="1" dirty="0" smtClean="0"/>
              <a:t>)</a:t>
            </a:r>
            <a:r>
              <a:rPr lang="pt-BR" sz="2400" dirty="0" smtClean="0"/>
              <a:t> que indica o menor custo para se chegar a </a:t>
            </a:r>
            <a:r>
              <a:rPr lang="pt-BR" sz="2400" dirty="0" err="1" smtClean="0"/>
              <a:t>v</a:t>
            </a:r>
            <a:r>
              <a:rPr lang="pt-BR" sz="2400" i="1" dirty="0" err="1" smtClean="0"/>
              <a:t>x</a:t>
            </a:r>
            <a:r>
              <a:rPr lang="pt-BR" sz="2400" dirty="0" smtClean="0"/>
              <a:t> partindo de </a:t>
            </a:r>
            <a:r>
              <a:rPr lang="pt-BR" sz="2400" dirty="0" err="1" smtClean="0"/>
              <a:t>v</a:t>
            </a:r>
            <a:r>
              <a:rPr lang="pt-BR" sz="2400" i="1" dirty="0" err="1" smtClean="0"/>
              <a:t>s</a:t>
            </a:r>
            <a:endParaRPr lang="pt-BR" sz="24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Ou seja, d(v7), partindo de v1, vai ser min ( d(v6) +2, d(v5) + 1)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  <p:sp>
        <p:nvSpPr>
          <p:cNvPr id="39" name="Elipse 38"/>
          <p:cNvSpPr/>
          <p:nvPr/>
        </p:nvSpPr>
        <p:spPr>
          <a:xfrm>
            <a:off x="4833519" y="6002650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135527" y="5222812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833519" y="4415637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988290" y="6002650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780770" y="4415637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592352" y="6001029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6836421" y="6001029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>
            <a:stCxn id="40" idx="6"/>
            <a:endCxn id="39" idx="1"/>
          </p:cNvCxnSpPr>
          <p:nvPr/>
        </p:nvCxnSpPr>
        <p:spPr>
          <a:xfrm>
            <a:off x="4309263" y="5305108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0" idx="0"/>
            <a:endCxn id="41" idx="3"/>
          </p:cNvCxnSpPr>
          <p:nvPr/>
        </p:nvCxnSpPr>
        <p:spPr>
          <a:xfrm flipV="1">
            <a:off x="4222395" y="4556125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9" idx="0"/>
            <a:endCxn id="41" idx="4"/>
          </p:cNvCxnSpPr>
          <p:nvPr/>
        </p:nvCxnSpPr>
        <p:spPr>
          <a:xfrm flipV="1">
            <a:off x="4920387" y="4580229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6"/>
            <a:endCxn id="42" idx="2"/>
          </p:cNvCxnSpPr>
          <p:nvPr/>
        </p:nvCxnSpPr>
        <p:spPr>
          <a:xfrm>
            <a:off x="5007255" y="6084946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1" idx="5"/>
            <a:endCxn id="42" idx="0"/>
          </p:cNvCxnSpPr>
          <p:nvPr/>
        </p:nvCxnSpPr>
        <p:spPr>
          <a:xfrm>
            <a:off x="4981812" y="4556125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42" idx="0"/>
            <a:endCxn id="43" idx="3"/>
          </p:cNvCxnSpPr>
          <p:nvPr/>
        </p:nvCxnSpPr>
        <p:spPr>
          <a:xfrm flipV="1">
            <a:off x="6075158" y="4556125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2" idx="6"/>
            <a:endCxn id="45" idx="2"/>
          </p:cNvCxnSpPr>
          <p:nvPr/>
        </p:nvCxnSpPr>
        <p:spPr>
          <a:xfrm flipV="1">
            <a:off x="6162026" y="6083325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5" idx="6"/>
            <a:endCxn id="44" idx="2"/>
          </p:cNvCxnSpPr>
          <p:nvPr/>
        </p:nvCxnSpPr>
        <p:spPr>
          <a:xfrm>
            <a:off x="7010157" y="6083325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3" idx="5"/>
            <a:endCxn id="44" idx="0"/>
          </p:cNvCxnSpPr>
          <p:nvPr/>
        </p:nvCxnSpPr>
        <p:spPr>
          <a:xfrm>
            <a:off x="6929063" y="4556125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1" idx="6"/>
            <a:endCxn id="43" idx="2"/>
          </p:cNvCxnSpPr>
          <p:nvPr/>
        </p:nvCxnSpPr>
        <p:spPr>
          <a:xfrm>
            <a:off x="5007255" y="4497933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4722256" y="396869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722256" y="62165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756375" y="400190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878858" y="622380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724662" y="623297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481089" y="62479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276200" y="45985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4309263" y="56060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644150" y="507331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5243910" y="6096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420271" y="490139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674629" y="40284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7438602" y="50721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517351" y="50936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6340360" y="60632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126367" y="60632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73" name="Conector de seta reta 72"/>
          <p:cNvCxnSpPr/>
          <p:nvPr/>
        </p:nvCxnSpPr>
        <p:spPr>
          <a:xfrm>
            <a:off x="4994436" y="4680356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969188" y="52495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5" name="Forma livre 74"/>
          <p:cNvSpPr/>
          <p:nvPr/>
        </p:nvSpPr>
        <p:spPr>
          <a:xfrm>
            <a:off x="5017529" y="4612112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6123958" y="46885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665300" y="510677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529743" y="1447582"/>
            <a:ext cx="99732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Resolve os caminhos mínimos de origem única.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Primeiro, define-se um vértice de origem (no nosso exemplo, </a:t>
            </a:r>
            <a:r>
              <a:rPr lang="pt-BR" sz="2800" i="1" dirty="0" smtClean="0"/>
              <a:t>v1</a:t>
            </a:r>
            <a:r>
              <a:rPr lang="pt-BR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Para cada vértice do grafo, teremos um valor </a:t>
            </a:r>
            <a:r>
              <a:rPr lang="pt-BR" sz="2400" i="1" dirty="0" smtClean="0"/>
              <a:t>d(</a:t>
            </a:r>
            <a:r>
              <a:rPr lang="pt-BR" sz="2400" i="1" dirty="0" err="1" smtClean="0"/>
              <a:t>vx</a:t>
            </a:r>
            <a:r>
              <a:rPr lang="pt-BR" sz="2400" i="1" dirty="0" smtClean="0"/>
              <a:t>)</a:t>
            </a:r>
            <a:r>
              <a:rPr lang="pt-BR" sz="2400" dirty="0" smtClean="0"/>
              <a:t> que indica o menor custo para se chegar a </a:t>
            </a:r>
            <a:r>
              <a:rPr lang="pt-BR" sz="2400" dirty="0" err="1" smtClean="0"/>
              <a:t>v</a:t>
            </a:r>
            <a:r>
              <a:rPr lang="pt-BR" sz="2400" i="1" dirty="0" err="1" smtClean="0"/>
              <a:t>x</a:t>
            </a:r>
            <a:r>
              <a:rPr lang="pt-BR" sz="2400" dirty="0" smtClean="0"/>
              <a:t> partindo de </a:t>
            </a:r>
            <a:r>
              <a:rPr lang="pt-BR" sz="2400" dirty="0" err="1" smtClean="0"/>
              <a:t>v</a:t>
            </a:r>
            <a:r>
              <a:rPr lang="pt-BR" sz="2400" i="1" dirty="0" err="1" smtClean="0"/>
              <a:t>s</a:t>
            </a:r>
            <a:endParaRPr lang="pt-BR" sz="24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Ou seja, d(v7), partindo de v1, vai ser min ( d(v6) +2, d(v5) + 1)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  <p:sp>
        <p:nvSpPr>
          <p:cNvPr id="39" name="Elipse 38"/>
          <p:cNvSpPr/>
          <p:nvPr/>
        </p:nvSpPr>
        <p:spPr>
          <a:xfrm>
            <a:off x="4833519" y="6002650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135527" y="5222812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833519" y="4415637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988290" y="6002650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780770" y="4415637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592352" y="6001029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6836421" y="6001029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>
            <a:stCxn id="40" idx="6"/>
            <a:endCxn id="39" idx="1"/>
          </p:cNvCxnSpPr>
          <p:nvPr/>
        </p:nvCxnSpPr>
        <p:spPr>
          <a:xfrm>
            <a:off x="4309263" y="5305108"/>
            <a:ext cx="549699" cy="7216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0" idx="0"/>
            <a:endCxn id="41" idx="3"/>
          </p:cNvCxnSpPr>
          <p:nvPr/>
        </p:nvCxnSpPr>
        <p:spPr>
          <a:xfrm flipV="1">
            <a:off x="4222395" y="4556125"/>
            <a:ext cx="636567" cy="6666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9" idx="0"/>
            <a:endCxn id="41" idx="4"/>
          </p:cNvCxnSpPr>
          <p:nvPr/>
        </p:nvCxnSpPr>
        <p:spPr>
          <a:xfrm flipV="1">
            <a:off x="4920387" y="4580229"/>
            <a:ext cx="0" cy="1422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6"/>
            <a:endCxn id="42" idx="2"/>
          </p:cNvCxnSpPr>
          <p:nvPr/>
        </p:nvCxnSpPr>
        <p:spPr>
          <a:xfrm>
            <a:off x="5007255" y="6084946"/>
            <a:ext cx="98103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1" idx="5"/>
            <a:endCxn id="42" idx="0"/>
          </p:cNvCxnSpPr>
          <p:nvPr/>
        </p:nvCxnSpPr>
        <p:spPr>
          <a:xfrm>
            <a:off x="4981812" y="4556125"/>
            <a:ext cx="1093346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42" idx="0"/>
            <a:endCxn id="43" idx="3"/>
          </p:cNvCxnSpPr>
          <p:nvPr/>
        </p:nvCxnSpPr>
        <p:spPr>
          <a:xfrm flipV="1">
            <a:off x="6075158" y="4556125"/>
            <a:ext cx="731055" cy="14465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2" idx="6"/>
            <a:endCxn id="45" idx="2"/>
          </p:cNvCxnSpPr>
          <p:nvPr/>
        </p:nvCxnSpPr>
        <p:spPr>
          <a:xfrm flipV="1">
            <a:off x="6162026" y="6083325"/>
            <a:ext cx="674395" cy="16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5" idx="6"/>
            <a:endCxn id="44" idx="2"/>
          </p:cNvCxnSpPr>
          <p:nvPr/>
        </p:nvCxnSpPr>
        <p:spPr>
          <a:xfrm>
            <a:off x="7010157" y="6083325"/>
            <a:ext cx="58219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3" idx="5"/>
            <a:endCxn id="44" idx="0"/>
          </p:cNvCxnSpPr>
          <p:nvPr/>
        </p:nvCxnSpPr>
        <p:spPr>
          <a:xfrm>
            <a:off x="6929063" y="4556125"/>
            <a:ext cx="750157" cy="14449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1" idx="6"/>
            <a:endCxn id="43" idx="2"/>
          </p:cNvCxnSpPr>
          <p:nvPr/>
        </p:nvCxnSpPr>
        <p:spPr>
          <a:xfrm>
            <a:off x="5007255" y="4497933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4722256" y="396869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722256" y="62165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v3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756375" y="400190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878858" y="622380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v4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724662" y="623297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v6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7481089" y="62479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v7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276200" y="45985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4309263" y="56060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644150" y="507331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5243910" y="6096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420271" y="490139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674629" y="40284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7438602" y="50721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517351" y="50936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6340360" y="60632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126367" y="60632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73" name="Conector de seta reta 72"/>
          <p:cNvCxnSpPr/>
          <p:nvPr/>
        </p:nvCxnSpPr>
        <p:spPr>
          <a:xfrm>
            <a:off x="4994436" y="4680356"/>
            <a:ext cx="0" cy="12666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969188" y="52495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5" name="Forma livre 74"/>
          <p:cNvSpPr/>
          <p:nvPr/>
        </p:nvSpPr>
        <p:spPr>
          <a:xfrm>
            <a:off x="5017529" y="4612112"/>
            <a:ext cx="1728216" cy="1399032"/>
          </a:xfrm>
          <a:custGeom>
            <a:avLst/>
            <a:gdLst>
              <a:gd name="connsiteX0" fmla="*/ 0 w 1728216"/>
              <a:gd name="connsiteY0" fmla="*/ 1399032 h 1399032"/>
              <a:gd name="connsiteX1" fmla="*/ 1014984 w 1728216"/>
              <a:gd name="connsiteY1" fmla="*/ 795528 h 1399032"/>
              <a:gd name="connsiteX2" fmla="*/ 1728216 w 1728216"/>
              <a:gd name="connsiteY2" fmla="*/ 0 h 13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1399032">
                <a:moveTo>
                  <a:pt x="0" y="1399032"/>
                </a:moveTo>
                <a:cubicBezTo>
                  <a:pt x="363474" y="1213866"/>
                  <a:pt x="726948" y="1028700"/>
                  <a:pt x="1014984" y="795528"/>
                </a:cubicBezTo>
                <a:cubicBezTo>
                  <a:pt x="1303020" y="562356"/>
                  <a:pt x="1609344" y="137160"/>
                  <a:pt x="1728216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6123958" y="46885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665300" y="510677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529743" y="1447582"/>
            <a:ext cx="99732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Conceito de relaxamento de aresta: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Inicia-se todas as aresta com uma estimativa pessimista de caminho mínimo do vértice inicial </a:t>
            </a:r>
            <a:r>
              <a:rPr lang="pt-BR" sz="2400" i="1" dirty="0" smtClean="0"/>
              <a:t>d(v) = ∞  </a:t>
            </a:r>
            <a:r>
              <a:rPr lang="pt-BR" sz="2400" dirty="0" smtClean="0"/>
              <a:t>para todos os vértices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 relaxamento de uma aresta consiste em verificar se é possível melhorar uma estimativa de custo mínimo passando por outro vértice.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  <p:sp>
        <p:nvSpPr>
          <p:cNvPr id="41" name="Elipse 40"/>
          <p:cNvSpPr/>
          <p:nvPr/>
        </p:nvSpPr>
        <p:spPr>
          <a:xfrm>
            <a:off x="2948448" y="5189358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895699" y="5189358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>
            <a:stCxn id="41" idx="6"/>
            <a:endCxn id="43" idx="2"/>
          </p:cNvCxnSpPr>
          <p:nvPr/>
        </p:nvCxnSpPr>
        <p:spPr>
          <a:xfrm>
            <a:off x="3122184" y="5271654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837185" y="47424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4871304" y="477562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789558" y="48021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595689" y="4346170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d(v2) = 5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605024" y="4343825"/>
            <a:ext cx="10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d(v5) = 15</a:t>
            </a:r>
            <a:endParaRPr lang="pt-BR" dirty="0"/>
          </a:p>
        </p:txBody>
      </p:sp>
      <p:sp>
        <p:nvSpPr>
          <p:cNvPr id="80" name="Elipse 79"/>
          <p:cNvSpPr/>
          <p:nvPr/>
        </p:nvSpPr>
        <p:spPr>
          <a:xfrm>
            <a:off x="7363359" y="513074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9310610" y="513074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de seta reta 81"/>
          <p:cNvCxnSpPr>
            <a:stCxn id="80" idx="6"/>
            <a:endCxn id="81" idx="2"/>
          </p:cNvCxnSpPr>
          <p:nvPr/>
        </p:nvCxnSpPr>
        <p:spPr>
          <a:xfrm>
            <a:off x="7537095" y="5213040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7252096" y="468379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9286215" y="47170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8204469" y="47435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7010600" y="42875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d(v2) = 5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9019935" y="4285211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d(v5) = 12</a:t>
            </a:r>
            <a:endParaRPr lang="pt-BR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4684542" y="6049108"/>
            <a:ext cx="3151163" cy="140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683348" y="616165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relaxamento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529743" y="1447582"/>
            <a:ext cx="99732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Conceito de relaxamento de aresta: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Inicia-se todas as aresta com uma estimativa pessimista de caminho mínimo do vértice inicial </a:t>
            </a:r>
            <a:r>
              <a:rPr lang="pt-BR" sz="2400" i="1" dirty="0" smtClean="0"/>
              <a:t>d(v) = ∞  </a:t>
            </a:r>
            <a:r>
              <a:rPr lang="pt-BR" sz="2400" dirty="0" smtClean="0"/>
              <a:t>para todos os vértices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 relaxamento de uma aresta consiste em verificar se é possível melhorar uma estimativa de custo mínimo passando por outro vértice.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  <p:sp>
        <p:nvSpPr>
          <p:cNvPr id="41" name="Elipse 40"/>
          <p:cNvSpPr/>
          <p:nvPr/>
        </p:nvSpPr>
        <p:spPr>
          <a:xfrm>
            <a:off x="2948448" y="5189358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895699" y="5189358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>
            <a:stCxn id="41" idx="6"/>
            <a:endCxn id="43" idx="2"/>
          </p:cNvCxnSpPr>
          <p:nvPr/>
        </p:nvCxnSpPr>
        <p:spPr>
          <a:xfrm>
            <a:off x="3122184" y="5271654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837185" y="47424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4871304" y="477562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789558" y="4802195"/>
            <a:ext cx="3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595689" y="4346170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d(v2) = 5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605024" y="4343825"/>
            <a:ext cx="10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d(v5) = 15</a:t>
            </a:r>
            <a:endParaRPr lang="pt-BR" dirty="0"/>
          </a:p>
        </p:txBody>
      </p:sp>
      <p:sp>
        <p:nvSpPr>
          <p:cNvPr id="80" name="Elipse 79"/>
          <p:cNvSpPr/>
          <p:nvPr/>
        </p:nvSpPr>
        <p:spPr>
          <a:xfrm>
            <a:off x="7363359" y="513074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9310610" y="5130744"/>
            <a:ext cx="173736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de seta reta 81"/>
          <p:cNvCxnSpPr>
            <a:stCxn id="80" idx="6"/>
            <a:endCxn id="81" idx="2"/>
          </p:cNvCxnSpPr>
          <p:nvPr/>
        </p:nvCxnSpPr>
        <p:spPr>
          <a:xfrm>
            <a:off x="7537095" y="5213040"/>
            <a:ext cx="17735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7252096" y="468379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v2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9286215" y="47170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v5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8204469" y="4743581"/>
            <a:ext cx="3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7010600" y="42875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d(v2) = 5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9019935" y="4285211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d(v5) = 15</a:t>
            </a:r>
            <a:endParaRPr lang="pt-BR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4684542" y="6049108"/>
            <a:ext cx="3151163" cy="140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937744" y="616165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se faz o relaxamento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529743" y="1447582"/>
            <a:ext cx="99732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Algoritmo de Relaxamento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742950" lvl="1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//efetua o relaxamento da aresta de 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se necessário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(a partir da lista de 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adjacencia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passando o peso da aresta 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ou seja, 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w (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2000" i="1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42950" lvl="1" indent="-285750"/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relax 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wVxVy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200150" lvl="2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se (d[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 &gt; d[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 +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wVxVy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200150" lvl="2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d[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 = d[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 +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wVxVy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antecessor[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		</a:t>
            </a:r>
          </a:p>
          <a:p>
            <a:pPr marL="1200150" lvl="2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742950" lvl="1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marL="742950" lvl="1" indent="-285750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1662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12549</TotalTime>
  <Words>2031</Words>
  <Application>Microsoft Office PowerPoint</Application>
  <PresentationFormat>Personalizar</PresentationFormat>
  <Paragraphs>1089</Paragraphs>
  <Slides>25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Paralaxe</vt:lpstr>
      <vt:lpstr>Caminho Mínimo – Lista de Adjacência</vt:lpstr>
      <vt:lpstr>Definições</vt:lpstr>
      <vt:lpstr>Definições</vt:lpstr>
      <vt:lpstr>Definições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 - Exemplo</vt:lpstr>
      <vt:lpstr>Algoritmo de Dijkstra</vt:lpstr>
      <vt:lpstr>Algoritmo de Dijkstra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Aviões Senac</dc:title>
  <dc:creator>Thiago Ribeiro Claro</dc:creator>
  <cp:lastModifiedBy>Fabio</cp:lastModifiedBy>
  <cp:revision>526</cp:revision>
  <dcterms:created xsi:type="dcterms:W3CDTF">2015-03-19T19:05:09Z</dcterms:created>
  <dcterms:modified xsi:type="dcterms:W3CDTF">2016-04-08T20:40:58Z</dcterms:modified>
</cp:coreProperties>
</file>