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328" r:id="rId3"/>
    <p:sldId id="401" r:id="rId4"/>
    <p:sldId id="327" r:id="rId5"/>
    <p:sldId id="402" r:id="rId6"/>
    <p:sldId id="403" r:id="rId7"/>
    <p:sldId id="404" r:id="rId8"/>
    <p:sldId id="405" r:id="rId9"/>
    <p:sldId id="406" r:id="rId10"/>
    <p:sldId id="413" r:id="rId11"/>
    <p:sldId id="412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9" r:id="rId22"/>
    <p:sldId id="425" r:id="rId23"/>
    <p:sldId id="430" r:id="rId24"/>
    <p:sldId id="426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5" r:id="rId37"/>
    <p:sldId id="446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>
        <p:scale>
          <a:sx n="75" d="100"/>
          <a:sy n="75" d="100"/>
        </p:scale>
        <p:origin x="-5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0B31-EE3E-4D23-B1E5-6F517BDC75CE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01F-633F-499B-A056-9997627234A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5223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56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70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54710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1987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4943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119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4106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7242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741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305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9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036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5970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9576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5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6852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651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A998C-95C8-4474-9D09-8C797AFC5D4F}" type="datetimeFigureOut">
              <a:rPr lang="pt-BR" smtClean="0"/>
              <a:pPr/>
              <a:t>03/06/2016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837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Árvores de Huffman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Fábio de Toledo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8259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337479" y="1095812"/>
            <a:ext cx="55819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Algoritmo para compactar e descompactar dados baseado em árvore binária</a:t>
            </a:r>
          </a:p>
          <a:p>
            <a:endParaRPr lang="pt-BR" sz="2400" dirty="0" smtClean="0"/>
          </a:p>
          <a:p>
            <a:r>
              <a:rPr lang="pt-BR" sz="2400" b="1" dirty="0" smtClean="0"/>
              <a:t>Caracteristicas:</a:t>
            </a:r>
          </a:p>
          <a:p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cada nó contem a soma da frequencia de seus filhos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nós folhas contem os caracteres codificados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quanto mais alta a frequencia de um caracter, mais alto ele vai estar na árvore  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8461612" y="26237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45</a:t>
            </a:r>
            <a:endParaRPr lang="pt-BR" sz="1200" b="1" dirty="0"/>
          </a:p>
        </p:txBody>
      </p:sp>
      <p:cxnSp>
        <p:nvCxnSpPr>
          <p:cNvPr id="64" name="Conector reto 63"/>
          <p:cNvCxnSpPr>
            <a:stCxn id="58" idx="3"/>
            <a:endCxn id="47" idx="0"/>
          </p:cNvCxnSpPr>
          <p:nvPr/>
        </p:nvCxnSpPr>
        <p:spPr>
          <a:xfrm flipH="1">
            <a:off x="7191985" y="661834"/>
            <a:ext cx="1340800" cy="7355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78" idx="1"/>
          </p:cNvCxnSpPr>
          <p:nvPr/>
        </p:nvCxnSpPr>
        <p:spPr>
          <a:xfrm>
            <a:off x="8876439" y="661834"/>
            <a:ext cx="1366871" cy="8041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7"/>
          <p:cNvSpPr/>
          <p:nvPr/>
        </p:nvSpPr>
        <p:spPr>
          <a:xfrm>
            <a:off x="6948985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sp>
        <p:nvSpPr>
          <p:cNvPr id="49" name="Elipse 57"/>
          <p:cNvSpPr/>
          <p:nvPr/>
        </p:nvSpPr>
        <p:spPr>
          <a:xfrm>
            <a:off x="6555474" y="245283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50" name="Conector reto 63"/>
          <p:cNvCxnSpPr>
            <a:stCxn id="47" idx="3"/>
            <a:endCxn id="49" idx="0"/>
          </p:cNvCxnSpPr>
          <p:nvPr/>
        </p:nvCxnSpPr>
        <p:spPr>
          <a:xfrm flipH="1">
            <a:off x="6798474" y="1796868"/>
            <a:ext cx="221684" cy="6559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57"/>
          <p:cNvSpPr/>
          <p:nvPr/>
        </p:nvSpPr>
        <p:spPr>
          <a:xfrm>
            <a:off x="7431205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sp>
        <p:nvSpPr>
          <p:cNvPr id="71" name="Elipse 57"/>
          <p:cNvSpPr/>
          <p:nvPr/>
        </p:nvSpPr>
        <p:spPr>
          <a:xfrm>
            <a:off x="7037693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72" name="Elipse 57"/>
          <p:cNvSpPr/>
          <p:nvPr/>
        </p:nvSpPr>
        <p:spPr>
          <a:xfrm>
            <a:off x="791342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74" name="Elipse 57"/>
          <p:cNvSpPr/>
          <p:nvPr/>
        </p:nvSpPr>
        <p:spPr>
          <a:xfrm>
            <a:off x="7519916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5" name="Elipse 57"/>
          <p:cNvSpPr/>
          <p:nvPr/>
        </p:nvSpPr>
        <p:spPr>
          <a:xfrm>
            <a:off x="8409295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6" name="Elipse 57"/>
          <p:cNvSpPr/>
          <p:nvPr/>
        </p:nvSpPr>
        <p:spPr>
          <a:xfrm>
            <a:off x="8015785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77" name="Elipse 57"/>
          <p:cNvSpPr/>
          <p:nvPr/>
        </p:nvSpPr>
        <p:spPr>
          <a:xfrm>
            <a:off x="9025718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0172137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9355539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80" name="Conector reto 63"/>
          <p:cNvCxnSpPr>
            <a:stCxn id="78" idx="3"/>
            <a:endCxn id="79" idx="7"/>
          </p:cNvCxnSpPr>
          <p:nvPr/>
        </p:nvCxnSpPr>
        <p:spPr>
          <a:xfrm flipH="1">
            <a:off x="9770366" y="1796868"/>
            <a:ext cx="472944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57"/>
          <p:cNvSpPr/>
          <p:nvPr/>
        </p:nvSpPr>
        <p:spPr>
          <a:xfrm>
            <a:off x="10981900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8937010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9771799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9323699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10294964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9942396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10843147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96" name="Elipse 57"/>
          <p:cNvSpPr/>
          <p:nvPr/>
        </p:nvSpPr>
        <p:spPr>
          <a:xfrm>
            <a:off x="10631607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97" name="Elipse 57"/>
          <p:cNvSpPr/>
          <p:nvPr/>
        </p:nvSpPr>
        <p:spPr>
          <a:xfrm>
            <a:off x="1145274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101" name="Straight Connector 100"/>
          <p:cNvCxnSpPr>
            <a:stCxn id="79" idx="5"/>
            <a:endCxn id="83" idx="0"/>
          </p:cNvCxnSpPr>
          <p:nvPr/>
        </p:nvCxnSpPr>
        <p:spPr>
          <a:xfrm>
            <a:off x="9770366" y="2906885"/>
            <a:ext cx="244433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3"/>
            <a:endCxn id="82" idx="0"/>
          </p:cNvCxnSpPr>
          <p:nvPr/>
        </p:nvCxnSpPr>
        <p:spPr>
          <a:xfrm flipH="1">
            <a:off x="9180010" y="2906885"/>
            <a:ext cx="246702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5"/>
            <a:endCxn id="81" idx="1"/>
          </p:cNvCxnSpPr>
          <p:nvPr/>
        </p:nvCxnSpPr>
        <p:spPr>
          <a:xfrm>
            <a:off x="10586964" y="1796868"/>
            <a:ext cx="466109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1" idx="3"/>
            <a:endCxn id="96" idx="0"/>
          </p:cNvCxnSpPr>
          <p:nvPr/>
        </p:nvCxnSpPr>
        <p:spPr>
          <a:xfrm flipH="1">
            <a:off x="10874607" y="2906885"/>
            <a:ext cx="178466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1" idx="5"/>
            <a:endCxn id="97" idx="0"/>
          </p:cNvCxnSpPr>
          <p:nvPr/>
        </p:nvCxnSpPr>
        <p:spPr>
          <a:xfrm>
            <a:off x="11396727" y="2906885"/>
            <a:ext cx="299019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3"/>
            <a:endCxn id="84" idx="0"/>
          </p:cNvCxnSpPr>
          <p:nvPr/>
        </p:nvCxnSpPr>
        <p:spPr>
          <a:xfrm flipH="1">
            <a:off x="9566699" y="3825835"/>
            <a:ext cx="27627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3" idx="5"/>
            <a:endCxn id="85" idx="0"/>
          </p:cNvCxnSpPr>
          <p:nvPr/>
        </p:nvCxnSpPr>
        <p:spPr>
          <a:xfrm>
            <a:off x="10186626" y="3825835"/>
            <a:ext cx="351338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3"/>
            <a:endCxn id="86" idx="0"/>
          </p:cNvCxnSpPr>
          <p:nvPr/>
        </p:nvCxnSpPr>
        <p:spPr>
          <a:xfrm flipH="1">
            <a:off x="10185396" y="4867613"/>
            <a:ext cx="180741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5" idx="5"/>
            <a:endCxn id="87" idx="0"/>
          </p:cNvCxnSpPr>
          <p:nvPr/>
        </p:nvCxnSpPr>
        <p:spPr>
          <a:xfrm>
            <a:off x="10709791" y="4867613"/>
            <a:ext cx="37635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7" idx="5"/>
            <a:endCxn id="70" idx="0"/>
          </p:cNvCxnSpPr>
          <p:nvPr/>
        </p:nvCxnSpPr>
        <p:spPr>
          <a:xfrm>
            <a:off x="7363812" y="1796868"/>
            <a:ext cx="310393" cy="710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1" idx="0"/>
            <a:endCxn id="70" idx="3"/>
          </p:cNvCxnSpPr>
          <p:nvPr/>
        </p:nvCxnSpPr>
        <p:spPr>
          <a:xfrm flipV="1">
            <a:off x="7280693" y="2906885"/>
            <a:ext cx="221685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2" idx="0"/>
            <a:endCxn id="70" idx="5"/>
          </p:cNvCxnSpPr>
          <p:nvPr/>
        </p:nvCxnSpPr>
        <p:spPr>
          <a:xfrm flipH="1" flipV="1">
            <a:off x="7846032" y="2906885"/>
            <a:ext cx="310394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4" idx="0"/>
            <a:endCxn id="72" idx="3"/>
          </p:cNvCxnSpPr>
          <p:nvPr/>
        </p:nvCxnSpPr>
        <p:spPr>
          <a:xfrm flipV="1">
            <a:off x="7762916" y="3825835"/>
            <a:ext cx="22168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5"/>
            <a:endCxn id="75" idx="0"/>
          </p:cNvCxnSpPr>
          <p:nvPr/>
        </p:nvCxnSpPr>
        <p:spPr>
          <a:xfrm>
            <a:off x="8328253" y="3825835"/>
            <a:ext cx="324042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6" idx="0"/>
            <a:endCxn id="75" idx="3"/>
          </p:cNvCxnSpPr>
          <p:nvPr/>
        </p:nvCxnSpPr>
        <p:spPr>
          <a:xfrm flipV="1">
            <a:off x="8258785" y="4867613"/>
            <a:ext cx="221683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5" idx="5"/>
            <a:endCxn id="77" idx="0"/>
          </p:cNvCxnSpPr>
          <p:nvPr/>
        </p:nvCxnSpPr>
        <p:spPr>
          <a:xfrm>
            <a:off x="8824122" y="4867613"/>
            <a:ext cx="44459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018663" y="25074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“   “</a:t>
            </a:r>
            <a:endParaRPr lang="pt-BR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798861" y="3426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7" name="TextBox 206"/>
          <p:cNvSpPr txBox="1"/>
          <p:nvPr/>
        </p:nvSpPr>
        <p:spPr>
          <a:xfrm>
            <a:off x="7319750" y="44954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08" name="TextBox 207"/>
          <p:cNvSpPr txBox="1"/>
          <p:nvPr/>
        </p:nvSpPr>
        <p:spPr>
          <a:xfrm>
            <a:off x="775875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09" name="TextBox 208"/>
          <p:cNvSpPr txBox="1"/>
          <p:nvPr/>
        </p:nvSpPr>
        <p:spPr>
          <a:xfrm>
            <a:off x="8770961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0" name="TextBox 209"/>
          <p:cNvSpPr txBox="1"/>
          <p:nvPr/>
        </p:nvSpPr>
        <p:spPr>
          <a:xfrm>
            <a:off x="10435991" y="34263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11" name="TextBox 210"/>
          <p:cNvSpPr txBox="1"/>
          <p:nvPr/>
        </p:nvSpPr>
        <p:spPr>
          <a:xfrm>
            <a:off x="11254854" y="34263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12" name="TextBox 211"/>
          <p:cNvSpPr txBox="1"/>
          <p:nvPr/>
        </p:nvSpPr>
        <p:spPr>
          <a:xfrm>
            <a:off x="8702726" y="34400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13" name="TextBox 212"/>
          <p:cNvSpPr txBox="1"/>
          <p:nvPr/>
        </p:nvSpPr>
        <p:spPr>
          <a:xfrm>
            <a:off x="9084868" y="448179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14" name="TextBox 213"/>
          <p:cNvSpPr txBox="1"/>
          <p:nvPr/>
        </p:nvSpPr>
        <p:spPr>
          <a:xfrm>
            <a:off x="9685366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6109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6" y="1000278"/>
            <a:ext cx="4948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DESCOMPACTAR!</a:t>
            </a:r>
          </a:p>
          <a:p>
            <a:endParaRPr lang="pt-BR" sz="2400" dirty="0" smtClean="0"/>
          </a:p>
          <a:p>
            <a:r>
              <a:rPr lang="pt-BR" sz="2400" dirty="0" smtClean="0"/>
              <a:t>Leia o proximo bit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Se for 0, desça pela esquerda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Se for 1, desça pela direita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Se for nó folha, achou a letra codificada. Próximo bit procura a partir da raiz.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8475260" y="23507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45</a:t>
            </a:r>
            <a:endParaRPr lang="pt-BR" sz="1200" b="1" dirty="0"/>
          </a:p>
        </p:txBody>
      </p:sp>
      <p:cxnSp>
        <p:nvCxnSpPr>
          <p:cNvPr id="64" name="Conector reto 63"/>
          <p:cNvCxnSpPr>
            <a:stCxn id="58" idx="3"/>
            <a:endCxn id="47" idx="0"/>
          </p:cNvCxnSpPr>
          <p:nvPr/>
        </p:nvCxnSpPr>
        <p:spPr>
          <a:xfrm flipH="1">
            <a:off x="7191985" y="634534"/>
            <a:ext cx="1354448" cy="7628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78" idx="1"/>
          </p:cNvCxnSpPr>
          <p:nvPr/>
        </p:nvCxnSpPr>
        <p:spPr>
          <a:xfrm>
            <a:off x="8890087" y="634534"/>
            <a:ext cx="1353223" cy="831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7"/>
          <p:cNvSpPr/>
          <p:nvPr/>
        </p:nvSpPr>
        <p:spPr>
          <a:xfrm>
            <a:off x="6948985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sp>
        <p:nvSpPr>
          <p:cNvPr id="49" name="Elipse 57"/>
          <p:cNvSpPr/>
          <p:nvPr/>
        </p:nvSpPr>
        <p:spPr>
          <a:xfrm>
            <a:off x="6555474" y="245283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50" name="Conector reto 63"/>
          <p:cNvCxnSpPr>
            <a:stCxn id="47" idx="3"/>
            <a:endCxn id="49" idx="0"/>
          </p:cNvCxnSpPr>
          <p:nvPr/>
        </p:nvCxnSpPr>
        <p:spPr>
          <a:xfrm flipH="1">
            <a:off x="6798474" y="1796868"/>
            <a:ext cx="221684" cy="6559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57"/>
          <p:cNvSpPr/>
          <p:nvPr/>
        </p:nvSpPr>
        <p:spPr>
          <a:xfrm>
            <a:off x="7431205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sp>
        <p:nvSpPr>
          <p:cNvPr id="71" name="Elipse 57"/>
          <p:cNvSpPr/>
          <p:nvPr/>
        </p:nvSpPr>
        <p:spPr>
          <a:xfrm>
            <a:off x="7037693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72" name="Elipse 57"/>
          <p:cNvSpPr/>
          <p:nvPr/>
        </p:nvSpPr>
        <p:spPr>
          <a:xfrm>
            <a:off x="791342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74" name="Elipse 57"/>
          <p:cNvSpPr/>
          <p:nvPr/>
        </p:nvSpPr>
        <p:spPr>
          <a:xfrm>
            <a:off x="7519916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5" name="Elipse 57"/>
          <p:cNvSpPr/>
          <p:nvPr/>
        </p:nvSpPr>
        <p:spPr>
          <a:xfrm>
            <a:off x="8409295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6" name="Elipse 57"/>
          <p:cNvSpPr/>
          <p:nvPr/>
        </p:nvSpPr>
        <p:spPr>
          <a:xfrm>
            <a:off x="8015785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77" name="Elipse 57"/>
          <p:cNvSpPr/>
          <p:nvPr/>
        </p:nvSpPr>
        <p:spPr>
          <a:xfrm>
            <a:off x="9025718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0172137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9355539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80" name="Conector reto 63"/>
          <p:cNvCxnSpPr>
            <a:stCxn id="78" idx="3"/>
            <a:endCxn id="79" idx="7"/>
          </p:cNvCxnSpPr>
          <p:nvPr/>
        </p:nvCxnSpPr>
        <p:spPr>
          <a:xfrm flipH="1">
            <a:off x="9770366" y="1796868"/>
            <a:ext cx="472944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57"/>
          <p:cNvSpPr/>
          <p:nvPr/>
        </p:nvSpPr>
        <p:spPr>
          <a:xfrm>
            <a:off x="10981900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8937010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9771799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9323699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10294964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9942396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10843147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96" name="Elipse 57"/>
          <p:cNvSpPr/>
          <p:nvPr/>
        </p:nvSpPr>
        <p:spPr>
          <a:xfrm>
            <a:off x="10631607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97" name="Elipse 57"/>
          <p:cNvSpPr/>
          <p:nvPr/>
        </p:nvSpPr>
        <p:spPr>
          <a:xfrm>
            <a:off x="1145274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101" name="Straight Connector 100"/>
          <p:cNvCxnSpPr>
            <a:stCxn id="79" idx="5"/>
            <a:endCxn id="83" idx="0"/>
          </p:cNvCxnSpPr>
          <p:nvPr/>
        </p:nvCxnSpPr>
        <p:spPr>
          <a:xfrm>
            <a:off x="9770366" y="2906885"/>
            <a:ext cx="244433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3"/>
            <a:endCxn id="82" idx="0"/>
          </p:cNvCxnSpPr>
          <p:nvPr/>
        </p:nvCxnSpPr>
        <p:spPr>
          <a:xfrm flipH="1">
            <a:off x="9180010" y="2906885"/>
            <a:ext cx="246702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5"/>
            <a:endCxn id="81" idx="1"/>
          </p:cNvCxnSpPr>
          <p:nvPr/>
        </p:nvCxnSpPr>
        <p:spPr>
          <a:xfrm>
            <a:off x="10586964" y="1796868"/>
            <a:ext cx="466109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1" idx="3"/>
            <a:endCxn id="96" idx="0"/>
          </p:cNvCxnSpPr>
          <p:nvPr/>
        </p:nvCxnSpPr>
        <p:spPr>
          <a:xfrm flipH="1">
            <a:off x="10874607" y="2906885"/>
            <a:ext cx="178466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1" idx="5"/>
            <a:endCxn id="97" idx="0"/>
          </p:cNvCxnSpPr>
          <p:nvPr/>
        </p:nvCxnSpPr>
        <p:spPr>
          <a:xfrm>
            <a:off x="11396727" y="2906885"/>
            <a:ext cx="299019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3"/>
            <a:endCxn id="84" idx="0"/>
          </p:cNvCxnSpPr>
          <p:nvPr/>
        </p:nvCxnSpPr>
        <p:spPr>
          <a:xfrm flipH="1">
            <a:off x="9566699" y="3825835"/>
            <a:ext cx="27627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3" idx="5"/>
            <a:endCxn id="85" idx="0"/>
          </p:cNvCxnSpPr>
          <p:nvPr/>
        </p:nvCxnSpPr>
        <p:spPr>
          <a:xfrm>
            <a:off x="10186626" y="3825835"/>
            <a:ext cx="351338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3"/>
            <a:endCxn id="86" idx="0"/>
          </p:cNvCxnSpPr>
          <p:nvPr/>
        </p:nvCxnSpPr>
        <p:spPr>
          <a:xfrm flipH="1">
            <a:off x="10185396" y="4867613"/>
            <a:ext cx="180741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5" idx="5"/>
            <a:endCxn id="87" idx="0"/>
          </p:cNvCxnSpPr>
          <p:nvPr/>
        </p:nvCxnSpPr>
        <p:spPr>
          <a:xfrm>
            <a:off x="10709791" y="4867613"/>
            <a:ext cx="37635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7" idx="5"/>
            <a:endCxn id="70" idx="0"/>
          </p:cNvCxnSpPr>
          <p:nvPr/>
        </p:nvCxnSpPr>
        <p:spPr>
          <a:xfrm>
            <a:off x="7363812" y="1796868"/>
            <a:ext cx="310393" cy="710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1" idx="0"/>
            <a:endCxn id="70" idx="3"/>
          </p:cNvCxnSpPr>
          <p:nvPr/>
        </p:nvCxnSpPr>
        <p:spPr>
          <a:xfrm flipV="1">
            <a:off x="7280693" y="2906885"/>
            <a:ext cx="221685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2" idx="0"/>
            <a:endCxn id="70" idx="5"/>
          </p:cNvCxnSpPr>
          <p:nvPr/>
        </p:nvCxnSpPr>
        <p:spPr>
          <a:xfrm flipH="1" flipV="1">
            <a:off x="7846032" y="2906885"/>
            <a:ext cx="310394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4" idx="0"/>
            <a:endCxn id="72" idx="3"/>
          </p:cNvCxnSpPr>
          <p:nvPr/>
        </p:nvCxnSpPr>
        <p:spPr>
          <a:xfrm flipV="1">
            <a:off x="7762916" y="3825835"/>
            <a:ext cx="22168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5"/>
            <a:endCxn id="75" idx="0"/>
          </p:cNvCxnSpPr>
          <p:nvPr/>
        </p:nvCxnSpPr>
        <p:spPr>
          <a:xfrm>
            <a:off x="8328253" y="3825835"/>
            <a:ext cx="324042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6" idx="0"/>
            <a:endCxn id="75" idx="3"/>
          </p:cNvCxnSpPr>
          <p:nvPr/>
        </p:nvCxnSpPr>
        <p:spPr>
          <a:xfrm flipV="1">
            <a:off x="8258785" y="4867613"/>
            <a:ext cx="221683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5" idx="5"/>
            <a:endCxn id="77" idx="0"/>
          </p:cNvCxnSpPr>
          <p:nvPr/>
        </p:nvCxnSpPr>
        <p:spPr>
          <a:xfrm>
            <a:off x="8824122" y="4867613"/>
            <a:ext cx="44459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005020" y="246647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“   “</a:t>
            </a:r>
            <a:endParaRPr lang="pt-BR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798861" y="3426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7" name="TextBox 206"/>
          <p:cNvSpPr txBox="1"/>
          <p:nvPr/>
        </p:nvSpPr>
        <p:spPr>
          <a:xfrm>
            <a:off x="7319750" y="44954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08" name="TextBox 207"/>
          <p:cNvSpPr txBox="1"/>
          <p:nvPr/>
        </p:nvSpPr>
        <p:spPr>
          <a:xfrm>
            <a:off x="775875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09" name="TextBox 208"/>
          <p:cNvSpPr txBox="1"/>
          <p:nvPr/>
        </p:nvSpPr>
        <p:spPr>
          <a:xfrm>
            <a:off x="8770961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0" name="TextBox 209"/>
          <p:cNvSpPr txBox="1"/>
          <p:nvPr/>
        </p:nvSpPr>
        <p:spPr>
          <a:xfrm>
            <a:off x="10435991" y="34263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11" name="TextBox 210"/>
          <p:cNvSpPr txBox="1"/>
          <p:nvPr/>
        </p:nvSpPr>
        <p:spPr>
          <a:xfrm>
            <a:off x="11254854" y="34263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12" name="TextBox 211"/>
          <p:cNvSpPr txBox="1"/>
          <p:nvPr/>
        </p:nvSpPr>
        <p:spPr>
          <a:xfrm>
            <a:off x="8702726" y="34400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13" name="TextBox 212"/>
          <p:cNvSpPr txBox="1"/>
          <p:nvPr/>
        </p:nvSpPr>
        <p:spPr>
          <a:xfrm>
            <a:off x="9084868" y="448179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14" name="TextBox 213"/>
          <p:cNvSpPr txBox="1"/>
          <p:nvPr/>
        </p:nvSpPr>
        <p:spPr>
          <a:xfrm>
            <a:off x="9685366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6109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137779" y="504966"/>
            <a:ext cx="1187356" cy="6823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06268" y="4913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130352" y="532261"/>
            <a:ext cx="1187355" cy="7369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76263" y="51861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6" y="1000278"/>
            <a:ext cx="4948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DESCOMPACTAR!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r>
              <a:rPr lang="pt-B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110 – t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8475260" y="23507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45</a:t>
            </a:r>
            <a:endParaRPr lang="pt-BR" sz="1200" b="1" dirty="0"/>
          </a:p>
        </p:txBody>
      </p:sp>
      <p:cxnSp>
        <p:nvCxnSpPr>
          <p:cNvPr id="64" name="Conector reto 63"/>
          <p:cNvCxnSpPr>
            <a:stCxn id="58" idx="3"/>
            <a:endCxn id="47" idx="0"/>
          </p:cNvCxnSpPr>
          <p:nvPr/>
        </p:nvCxnSpPr>
        <p:spPr>
          <a:xfrm flipH="1">
            <a:off x="7191985" y="634534"/>
            <a:ext cx="1354448" cy="7628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78" idx="1"/>
          </p:cNvCxnSpPr>
          <p:nvPr/>
        </p:nvCxnSpPr>
        <p:spPr>
          <a:xfrm>
            <a:off x="8890087" y="634534"/>
            <a:ext cx="1353223" cy="831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7"/>
          <p:cNvSpPr/>
          <p:nvPr/>
        </p:nvSpPr>
        <p:spPr>
          <a:xfrm>
            <a:off x="6948985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sp>
        <p:nvSpPr>
          <p:cNvPr id="49" name="Elipse 57"/>
          <p:cNvSpPr/>
          <p:nvPr/>
        </p:nvSpPr>
        <p:spPr>
          <a:xfrm>
            <a:off x="6555474" y="245283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50" name="Conector reto 63"/>
          <p:cNvCxnSpPr>
            <a:stCxn id="47" idx="3"/>
            <a:endCxn id="49" idx="0"/>
          </p:cNvCxnSpPr>
          <p:nvPr/>
        </p:nvCxnSpPr>
        <p:spPr>
          <a:xfrm flipH="1">
            <a:off x="6798474" y="1796868"/>
            <a:ext cx="221684" cy="6559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57"/>
          <p:cNvSpPr/>
          <p:nvPr/>
        </p:nvSpPr>
        <p:spPr>
          <a:xfrm>
            <a:off x="7431205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sp>
        <p:nvSpPr>
          <p:cNvPr id="71" name="Elipse 57"/>
          <p:cNvSpPr/>
          <p:nvPr/>
        </p:nvSpPr>
        <p:spPr>
          <a:xfrm>
            <a:off x="7037693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72" name="Elipse 57"/>
          <p:cNvSpPr/>
          <p:nvPr/>
        </p:nvSpPr>
        <p:spPr>
          <a:xfrm>
            <a:off x="791342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74" name="Elipse 57"/>
          <p:cNvSpPr/>
          <p:nvPr/>
        </p:nvSpPr>
        <p:spPr>
          <a:xfrm>
            <a:off x="7519916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5" name="Elipse 57"/>
          <p:cNvSpPr/>
          <p:nvPr/>
        </p:nvSpPr>
        <p:spPr>
          <a:xfrm>
            <a:off x="8409295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6" name="Elipse 57"/>
          <p:cNvSpPr/>
          <p:nvPr/>
        </p:nvSpPr>
        <p:spPr>
          <a:xfrm>
            <a:off x="8015785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77" name="Elipse 57"/>
          <p:cNvSpPr/>
          <p:nvPr/>
        </p:nvSpPr>
        <p:spPr>
          <a:xfrm>
            <a:off x="9025718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0172137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9355539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80" name="Conector reto 63"/>
          <p:cNvCxnSpPr>
            <a:stCxn id="78" idx="3"/>
            <a:endCxn id="79" idx="7"/>
          </p:cNvCxnSpPr>
          <p:nvPr/>
        </p:nvCxnSpPr>
        <p:spPr>
          <a:xfrm flipH="1">
            <a:off x="9770366" y="1796868"/>
            <a:ext cx="472944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57"/>
          <p:cNvSpPr/>
          <p:nvPr/>
        </p:nvSpPr>
        <p:spPr>
          <a:xfrm>
            <a:off x="10981900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8937010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9771799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9323699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10294964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9942396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10843147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96" name="Elipse 57"/>
          <p:cNvSpPr/>
          <p:nvPr/>
        </p:nvSpPr>
        <p:spPr>
          <a:xfrm>
            <a:off x="10631607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97" name="Elipse 57"/>
          <p:cNvSpPr/>
          <p:nvPr/>
        </p:nvSpPr>
        <p:spPr>
          <a:xfrm>
            <a:off x="1145274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101" name="Straight Connector 100"/>
          <p:cNvCxnSpPr>
            <a:stCxn id="79" idx="5"/>
            <a:endCxn id="83" idx="0"/>
          </p:cNvCxnSpPr>
          <p:nvPr/>
        </p:nvCxnSpPr>
        <p:spPr>
          <a:xfrm>
            <a:off x="9770366" y="2906885"/>
            <a:ext cx="244433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3"/>
            <a:endCxn id="82" idx="0"/>
          </p:cNvCxnSpPr>
          <p:nvPr/>
        </p:nvCxnSpPr>
        <p:spPr>
          <a:xfrm flipH="1">
            <a:off x="9180010" y="2906885"/>
            <a:ext cx="246702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5"/>
            <a:endCxn id="81" idx="1"/>
          </p:cNvCxnSpPr>
          <p:nvPr/>
        </p:nvCxnSpPr>
        <p:spPr>
          <a:xfrm>
            <a:off x="10586964" y="1796868"/>
            <a:ext cx="466109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1" idx="3"/>
            <a:endCxn id="96" idx="0"/>
          </p:cNvCxnSpPr>
          <p:nvPr/>
        </p:nvCxnSpPr>
        <p:spPr>
          <a:xfrm flipH="1">
            <a:off x="10874607" y="2906885"/>
            <a:ext cx="178466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1" idx="5"/>
            <a:endCxn id="97" idx="0"/>
          </p:cNvCxnSpPr>
          <p:nvPr/>
        </p:nvCxnSpPr>
        <p:spPr>
          <a:xfrm>
            <a:off x="11396727" y="2906885"/>
            <a:ext cx="299019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3"/>
            <a:endCxn id="84" idx="0"/>
          </p:cNvCxnSpPr>
          <p:nvPr/>
        </p:nvCxnSpPr>
        <p:spPr>
          <a:xfrm flipH="1">
            <a:off x="9566699" y="3825835"/>
            <a:ext cx="27627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3" idx="5"/>
            <a:endCxn id="85" idx="0"/>
          </p:cNvCxnSpPr>
          <p:nvPr/>
        </p:nvCxnSpPr>
        <p:spPr>
          <a:xfrm>
            <a:off x="10186626" y="3825835"/>
            <a:ext cx="351338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3"/>
            <a:endCxn id="86" idx="0"/>
          </p:cNvCxnSpPr>
          <p:nvPr/>
        </p:nvCxnSpPr>
        <p:spPr>
          <a:xfrm flipH="1">
            <a:off x="10185396" y="4867613"/>
            <a:ext cx="180741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5" idx="5"/>
            <a:endCxn id="87" idx="0"/>
          </p:cNvCxnSpPr>
          <p:nvPr/>
        </p:nvCxnSpPr>
        <p:spPr>
          <a:xfrm>
            <a:off x="10709791" y="4867613"/>
            <a:ext cx="37635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7" idx="5"/>
            <a:endCxn id="70" idx="0"/>
          </p:cNvCxnSpPr>
          <p:nvPr/>
        </p:nvCxnSpPr>
        <p:spPr>
          <a:xfrm>
            <a:off x="7363812" y="1796868"/>
            <a:ext cx="310393" cy="710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1" idx="0"/>
            <a:endCxn id="70" idx="3"/>
          </p:cNvCxnSpPr>
          <p:nvPr/>
        </p:nvCxnSpPr>
        <p:spPr>
          <a:xfrm flipV="1">
            <a:off x="7280693" y="2906885"/>
            <a:ext cx="221685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2" idx="0"/>
            <a:endCxn id="70" idx="5"/>
          </p:cNvCxnSpPr>
          <p:nvPr/>
        </p:nvCxnSpPr>
        <p:spPr>
          <a:xfrm flipH="1" flipV="1">
            <a:off x="7846032" y="2906885"/>
            <a:ext cx="310394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4" idx="0"/>
            <a:endCxn id="72" idx="3"/>
          </p:cNvCxnSpPr>
          <p:nvPr/>
        </p:nvCxnSpPr>
        <p:spPr>
          <a:xfrm flipV="1">
            <a:off x="7762916" y="3825835"/>
            <a:ext cx="22168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5"/>
            <a:endCxn id="75" idx="0"/>
          </p:cNvCxnSpPr>
          <p:nvPr/>
        </p:nvCxnSpPr>
        <p:spPr>
          <a:xfrm>
            <a:off x="8328253" y="3825835"/>
            <a:ext cx="324042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6" idx="0"/>
            <a:endCxn id="75" idx="3"/>
          </p:cNvCxnSpPr>
          <p:nvPr/>
        </p:nvCxnSpPr>
        <p:spPr>
          <a:xfrm flipV="1">
            <a:off x="8258785" y="4867613"/>
            <a:ext cx="221683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5" idx="5"/>
            <a:endCxn id="77" idx="0"/>
          </p:cNvCxnSpPr>
          <p:nvPr/>
        </p:nvCxnSpPr>
        <p:spPr>
          <a:xfrm>
            <a:off x="8824122" y="4867613"/>
            <a:ext cx="44459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005020" y="246647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“   “</a:t>
            </a:r>
            <a:endParaRPr lang="pt-BR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798861" y="3426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7" name="TextBox 206"/>
          <p:cNvSpPr txBox="1"/>
          <p:nvPr/>
        </p:nvSpPr>
        <p:spPr>
          <a:xfrm>
            <a:off x="7319750" y="44954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08" name="TextBox 207"/>
          <p:cNvSpPr txBox="1"/>
          <p:nvPr/>
        </p:nvSpPr>
        <p:spPr>
          <a:xfrm>
            <a:off x="775875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09" name="TextBox 208"/>
          <p:cNvSpPr txBox="1"/>
          <p:nvPr/>
        </p:nvSpPr>
        <p:spPr>
          <a:xfrm>
            <a:off x="8770961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0" name="TextBox 209"/>
          <p:cNvSpPr txBox="1"/>
          <p:nvPr/>
        </p:nvSpPr>
        <p:spPr>
          <a:xfrm>
            <a:off x="10435991" y="34263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11" name="TextBox 210"/>
          <p:cNvSpPr txBox="1"/>
          <p:nvPr/>
        </p:nvSpPr>
        <p:spPr>
          <a:xfrm>
            <a:off x="11254854" y="34263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12" name="TextBox 211"/>
          <p:cNvSpPr txBox="1"/>
          <p:nvPr/>
        </p:nvSpPr>
        <p:spPr>
          <a:xfrm>
            <a:off x="8702726" y="34400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13" name="TextBox 212"/>
          <p:cNvSpPr txBox="1"/>
          <p:nvPr/>
        </p:nvSpPr>
        <p:spPr>
          <a:xfrm>
            <a:off x="9084868" y="448179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14" name="TextBox 213"/>
          <p:cNvSpPr txBox="1"/>
          <p:nvPr/>
        </p:nvSpPr>
        <p:spPr>
          <a:xfrm>
            <a:off x="9685366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6109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212236" y="504965"/>
            <a:ext cx="1187355" cy="73697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580728" y="7779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982639" y="3916907"/>
            <a:ext cx="6032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01101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01101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endParaRPr lang="pt-BR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836321" y="1651381"/>
            <a:ext cx="450376" cy="7642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795379" y="19243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3" name="TextBox 92"/>
          <p:cNvSpPr txBox="1"/>
          <p:nvPr/>
        </p:nvSpPr>
        <p:spPr>
          <a:xfrm>
            <a:off x="11507338" y="28819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0604311" y="2838734"/>
            <a:ext cx="136477" cy="4640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702120" y="29092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6" y="1000278"/>
            <a:ext cx="494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DESCOMPACTAR!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r>
              <a:rPr lang="pt-B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110 – t </a:t>
            </a:r>
          </a:p>
          <a:p>
            <a:pPr marL="457200" indent="-457200"/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111 – r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8475260" y="23507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45</a:t>
            </a:r>
            <a:endParaRPr lang="pt-BR" sz="1200" b="1" dirty="0"/>
          </a:p>
        </p:txBody>
      </p:sp>
      <p:cxnSp>
        <p:nvCxnSpPr>
          <p:cNvPr id="64" name="Conector reto 63"/>
          <p:cNvCxnSpPr>
            <a:stCxn id="58" idx="3"/>
            <a:endCxn id="47" idx="0"/>
          </p:cNvCxnSpPr>
          <p:nvPr/>
        </p:nvCxnSpPr>
        <p:spPr>
          <a:xfrm flipH="1">
            <a:off x="7191985" y="634534"/>
            <a:ext cx="1354448" cy="7628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78" idx="1"/>
          </p:cNvCxnSpPr>
          <p:nvPr/>
        </p:nvCxnSpPr>
        <p:spPr>
          <a:xfrm>
            <a:off x="8890087" y="634534"/>
            <a:ext cx="1353223" cy="831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7"/>
          <p:cNvSpPr/>
          <p:nvPr/>
        </p:nvSpPr>
        <p:spPr>
          <a:xfrm>
            <a:off x="6948985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sp>
        <p:nvSpPr>
          <p:cNvPr id="49" name="Elipse 57"/>
          <p:cNvSpPr/>
          <p:nvPr/>
        </p:nvSpPr>
        <p:spPr>
          <a:xfrm>
            <a:off x="6555474" y="245283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50" name="Conector reto 63"/>
          <p:cNvCxnSpPr>
            <a:stCxn id="47" idx="3"/>
            <a:endCxn id="49" idx="0"/>
          </p:cNvCxnSpPr>
          <p:nvPr/>
        </p:nvCxnSpPr>
        <p:spPr>
          <a:xfrm flipH="1">
            <a:off x="6798474" y="1796868"/>
            <a:ext cx="221684" cy="6559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57"/>
          <p:cNvSpPr/>
          <p:nvPr/>
        </p:nvSpPr>
        <p:spPr>
          <a:xfrm>
            <a:off x="7431205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sp>
        <p:nvSpPr>
          <p:cNvPr id="71" name="Elipse 57"/>
          <p:cNvSpPr/>
          <p:nvPr/>
        </p:nvSpPr>
        <p:spPr>
          <a:xfrm>
            <a:off x="7037693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72" name="Elipse 57"/>
          <p:cNvSpPr/>
          <p:nvPr/>
        </p:nvSpPr>
        <p:spPr>
          <a:xfrm>
            <a:off x="791342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74" name="Elipse 57"/>
          <p:cNvSpPr/>
          <p:nvPr/>
        </p:nvSpPr>
        <p:spPr>
          <a:xfrm>
            <a:off x="7519916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5" name="Elipse 57"/>
          <p:cNvSpPr/>
          <p:nvPr/>
        </p:nvSpPr>
        <p:spPr>
          <a:xfrm>
            <a:off x="8409295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6" name="Elipse 57"/>
          <p:cNvSpPr/>
          <p:nvPr/>
        </p:nvSpPr>
        <p:spPr>
          <a:xfrm>
            <a:off x="8015785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77" name="Elipse 57"/>
          <p:cNvSpPr/>
          <p:nvPr/>
        </p:nvSpPr>
        <p:spPr>
          <a:xfrm>
            <a:off x="9025718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0172137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9355539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80" name="Conector reto 63"/>
          <p:cNvCxnSpPr>
            <a:stCxn id="78" idx="3"/>
            <a:endCxn id="79" idx="7"/>
          </p:cNvCxnSpPr>
          <p:nvPr/>
        </p:nvCxnSpPr>
        <p:spPr>
          <a:xfrm flipH="1">
            <a:off x="9770366" y="1796868"/>
            <a:ext cx="472944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57"/>
          <p:cNvSpPr/>
          <p:nvPr/>
        </p:nvSpPr>
        <p:spPr>
          <a:xfrm>
            <a:off x="10981900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8937010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9771799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9323699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10294964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9942396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10843147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96" name="Elipse 57"/>
          <p:cNvSpPr/>
          <p:nvPr/>
        </p:nvSpPr>
        <p:spPr>
          <a:xfrm>
            <a:off x="10631607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97" name="Elipse 57"/>
          <p:cNvSpPr/>
          <p:nvPr/>
        </p:nvSpPr>
        <p:spPr>
          <a:xfrm>
            <a:off x="1145274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101" name="Straight Connector 100"/>
          <p:cNvCxnSpPr>
            <a:stCxn id="79" idx="5"/>
            <a:endCxn id="83" idx="0"/>
          </p:cNvCxnSpPr>
          <p:nvPr/>
        </p:nvCxnSpPr>
        <p:spPr>
          <a:xfrm>
            <a:off x="9770366" y="2906885"/>
            <a:ext cx="244433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3"/>
            <a:endCxn id="82" idx="0"/>
          </p:cNvCxnSpPr>
          <p:nvPr/>
        </p:nvCxnSpPr>
        <p:spPr>
          <a:xfrm flipH="1">
            <a:off x="9180010" y="2906885"/>
            <a:ext cx="246702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5"/>
            <a:endCxn id="81" idx="1"/>
          </p:cNvCxnSpPr>
          <p:nvPr/>
        </p:nvCxnSpPr>
        <p:spPr>
          <a:xfrm>
            <a:off x="10586964" y="1796868"/>
            <a:ext cx="466109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1" idx="3"/>
            <a:endCxn id="96" idx="0"/>
          </p:cNvCxnSpPr>
          <p:nvPr/>
        </p:nvCxnSpPr>
        <p:spPr>
          <a:xfrm flipH="1">
            <a:off x="10874607" y="2906885"/>
            <a:ext cx="178466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1" idx="5"/>
            <a:endCxn id="97" idx="0"/>
          </p:cNvCxnSpPr>
          <p:nvPr/>
        </p:nvCxnSpPr>
        <p:spPr>
          <a:xfrm>
            <a:off x="11396727" y="2906885"/>
            <a:ext cx="299019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3"/>
            <a:endCxn id="84" idx="0"/>
          </p:cNvCxnSpPr>
          <p:nvPr/>
        </p:nvCxnSpPr>
        <p:spPr>
          <a:xfrm flipH="1">
            <a:off x="9566699" y="3825835"/>
            <a:ext cx="27627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3" idx="5"/>
            <a:endCxn id="85" idx="0"/>
          </p:cNvCxnSpPr>
          <p:nvPr/>
        </p:nvCxnSpPr>
        <p:spPr>
          <a:xfrm>
            <a:off x="10186626" y="3825835"/>
            <a:ext cx="351338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3"/>
            <a:endCxn id="86" idx="0"/>
          </p:cNvCxnSpPr>
          <p:nvPr/>
        </p:nvCxnSpPr>
        <p:spPr>
          <a:xfrm flipH="1">
            <a:off x="10185396" y="4867613"/>
            <a:ext cx="180741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5" idx="5"/>
            <a:endCxn id="87" idx="0"/>
          </p:cNvCxnSpPr>
          <p:nvPr/>
        </p:nvCxnSpPr>
        <p:spPr>
          <a:xfrm>
            <a:off x="10709791" y="4867613"/>
            <a:ext cx="37635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7" idx="5"/>
            <a:endCxn id="70" idx="0"/>
          </p:cNvCxnSpPr>
          <p:nvPr/>
        </p:nvCxnSpPr>
        <p:spPr>
          <a:xfrm>
            <a:off x="7363812" y="1796868"/>
            <a:ext cx="310393" cy="710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1" idx="0"/>
            <a:endCxn id="70" idx="3"/>
          </p:cNvCxnSpPr>
          <p:nvPr/>
        </p:nvCxnSpPr>
        <p:spPr>
          <a:xfrm flipV="1">
            <a:off x="7280693" y="2906885"/>
            <a:ext cx="221685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2" idx="0"/>
            <a:endCxn id="70" idx="5"/>
          </p:cNvCxnSpPr>
          <p:nvPr/>
        </p:nvCxnSpPr>
        <p:spPr>
          <a:xfrm flipH="1" flipV="1">
            <a:off x="7846032" y="2906885"/>
            <a:ext cx="310394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4" idx="0"/>
            <a:endCxn id="72" idx="3"/>
          </p:cNvCxnSpPr>
          <p:nvPr/>
        </p:nvCxnSpPr>
        <p:spPr>
          <a:xfrm flipV="1">
            <a:off x="7762916" y="3825835"/>
            <a:ext cx="22168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5"/>
            <a:endCxn id="75" idx="0"/>
          </p:cNvCxnSpPr>
          <p:nvPr/>
        </p:nvCxnSpPr>
        <p:spPr>
          <a:xfrm>
            <a:off x="8328253" y="3825835"/>
            <a:ext cx="324042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6" idx="0"/>
            <a:endCxn id="75" idx="3"/>
          </p:cNvCxnSpPr>
          <p:nvPr/>
        </p:nvCxnSpPr>
        <p:spPr>
          <a:xfrm flipV="1">
            <a:off x="8258785" y="4867613"/>
            <a:ext cx="221683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5" idx="5"/>
            <a:endCxn id="77" idx="0"/>
          </p:cNvCxnSpPr>
          <p:nvPr/>
        </p:nvCxnSpPr>
        <p:spPr>
          <a:xfrm>
            <a:off x="8824122" y="4867613"/>
            <a:ext cx="44459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005020" y="246647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“   “</a:t>
            </a:r>
            <a:endParaRPr lang="pt-BR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798861" y="3426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7" name="TextBox 206"/>
          <p:cNvSpPr txBox="1"/>
          <p:nvPr/>
        </p:nvSpPr>
        <p:spPr>
          <a:xfrm>
            <a:off x="7319750" y="44954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08" name="TextBox 207"/>
          <p:cNvSpPr txBox="1"/>
          <p:nvPr/>
        </p:nvSpPr>
        <p:spPr>
          <a:xfrm>
            <a:off x="775875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09" name="TextBox 208"/>
          <p:cNvSpPr txBox="1"/>
          <p:nvPr/>
        </p:nvSpPr>
        <p:spPr>
          <a:xfrm>
            <a:off x="8770961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0" name="TextBox 209"/>
          <p:cNvSpPr txBox="1"/>
          <p:nvPr/>
        </p:nvSpPr>
        <p:spPr>
          <a:xfrm>
            <a:off x="10435991" y="34263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11" name="TextBox 210"/>
          <p:cNvSpPr txBox="1"/>
          <p:nvPr/>
        </p:nvSpPr>
        <p:spPr>
          <a:xfrm>
            <a:off x="11254854" y="34263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12" name="TextBox 211"/>
          <p:cNvSpPr txBox="1"/>
          <p:nvPr/>
        </p:nvSpPr>
        <p:spPr>
          <a:xfrm>
            <a:off x="8702726" y="34400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13" name="TextBox 212"/>
          <p:cNvSpPr txBox="1"/>
          <p:nvPr/>
        </p:nvSpPr>
        <p:spPr>
          <a:xfrm>
            <a:off x="9084868" y="448179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14" name="TextBox 213"/>
          <p:cNvSpPr txBox="1"/>
          <p:nvPr/>
        </p:nvSpPr>
        <p:spPr>
          <a:xfrm>
            <a:off x="9685366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6109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212236" y="504965"/>
            <a:ext cx="1187355" cy="73697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580728" y="7779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982639" y="3916907"/>
            <a:ext cx="6032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01101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01101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endParaRPr lang="pt-BR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836321" y="1651381"/>
            <a:ext cx="450376" cy="7642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0604311" y="2838734"/>
            <a:ext cx="136477" cy="4640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795379" y="19243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3" name="TextBox 72"/>
          <p:cNvSpPr txBox="1"/>
          <p:nvPr/>
        </p:nvSpPr>
        <p:spPr>
          <a:xfrm>
            <a:off x="10702120" y="29092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9337340" y="343461"/>
            <a:ext cx="1187355" cy="7369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043313" y="1558117"/>
            <a:ext cx="450376" cy="7642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577851" y="2638564"/>
            <a:ext cx="450376" cy="7642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507338" y="28819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6" y="1000278"/>
            <a:ext cx="4948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DESCOMPACTAR!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r>
              <a:rPr lang="pt-B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110 – t </a:t>
            </a:r>
          </a:p>
          <a:p>
            <a:pPr marL="457200" indent="-457200"/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111 – r</a:t>
            </a:r>
          </a:p>
          <a:p>
            <a:pPr marL="457200" indent="-457200"/>
            <a:r>
              <a:rPr lang="pt-BR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010 – e</a:t>
            </a:r>
            <a:r>
              <a:rPr lang="pt-BR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8475260" y="23507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45</a:t>
            </a:r>
            <a:endParaRPr lang="pt-BR" sz="1200" b="1" dirty="0"/>
          </a:p>
        </p:txBody>
      </p:sp>
      <p:cxnSp>
        <p:nvCxnSpPr>
          <p:cNvPr id="64" name="Conector reto 63"/>
          <p:cNvCxnSpPr>
            <a:stCxn id="58" idx="3"/>
            <a:endCxn id="47" idx="0"/>
          </p:cNvCxnSpPr>
          <p:nvPr/>
        </p:nvCxnSpPr>
        <p:spPr>
          <a:xfrm flipH="1">
            <a:off x="7191985" y="634534"/>
            <a:ext cx="1354448" cy="7628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78" idx="1"/>
          </p:cNvCxnSpPr>
          <p:nvPr/>
        </p:nvCxnSpPr>
        <p:spPr>
          <a:xfrm>
            <a:off x="8890087" y="634534"/>
            <a:ext cx="1353223" cy="831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7"/>
          <p:cNvSpPr/>
          <p:nvPr/>
        </p:nvSpPr>
        <p:spPr>
          <a:xfrm>
            <a:off x="6948985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sp>
        <p:nvSpPr>
          <p:cNvPr id="49" name="Elipse 57"/>
          <p:cNvSpPr/>
          <p:nvPr/>
        </p:nvSpPr>
        <p:spPr>
          <a:xfrm>
            <a:off x="6555474" y="245283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50" name="Conector reto 63"/>
          <p:cNvCxnSpPr>
            <a:stCxn id="47" idx="3"/>
            <a:endCxn id="49" idx="0"/>
          </p:cNvCxnSpPr>
          <p:nvPr/>
        </p:nvCxnSpPr>
        <p:spPr>
          <a:xfrm flipH="1">
            <a:off x="6798474" y="1796868"/>
            <a:ext cx="221684" cy="6559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57"/>
          <p:cNvSpPr/>
          <p:nvPr/>
        </p:nvSpPr>
        <p:spPr>
          <a:xfrm>
            <a:off x="7431205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sp>
        <p:nvSpPr>
          <p:cNvPr id="71" name="Elipse 57"/>
          <p:cNvSpPr/>
          <p:nvPr/>
        </p:nvSpPr>
        <p:spPr>
          <a:xfrm>
            <a:off x="7037693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72" name="Elipse 57"/>
          <p:cNvSpPr/>
          <p:nvPr/>
        </p:nvSpPr>
        <p:spPr>
          <a:xfrm>
            <a:off x="791342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74" name="Elipse 57"/>
          <p:cNvSpPr/>
          <p:nvPr/>
        </p:nvSpPr>
        <p:spPr>
          <a:xfrm>
            <a:off x="7519916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5" name="Elipse 57"/>
          <p:cNvSpPr/>
          <p:nvPr/>
        </p:nvSpPr>
        <p:spPr>
          <a:xfrm>
            <a:off x="8409295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6" name="Elipse 57"/>
          <p:cNvSpPr/>
          <p:nvPr/>
        </p:nvSpPr>
        <p:spPr>
          <a:xfrm>
            <a:off x="8015785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77" name="Elipse 57"/>
          <p:cNvSpPr/>
          <p:nvPr/>
        </p:nvSpPr>
        <p:spPr>
          <a:xfrm>
            <a:off x="9025718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0172137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9355539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80" name="Conector reto 63"/>
          <p:cNvCxnSpPr>
            <a:stCxn id="78" idx="3"/>
            <a:endCxn id="79" idx="7"/>
          </p:cNvCxnSpPr>
          <p:nvPr/>
        </p:nvCxnSpPr>
        <p:spPr>
          <a:xfrm flipH="1">
            <a:off x="9770366" y="1796868"/>
            <a:ext cx="472944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57"/>
          <p:cNvSpPr/>
          <p:nvPr/>
        </p:nvSpPr>
        <p:spPr>
          <a:xfrm>
            <a:off x="10981900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8937010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9771799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9323699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10294964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9942396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10843147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96" name="Elipse 57"/>
          <p:cNvSpPr/>
          <p:nvPr/>
        </p:nvSpPr>
        <p:spPr>
          <a:xfrm>
            <a:off x="10631607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97" name="Elipse 57"/>
          <p:cNvSpPr/>
          <p:nvPr/>
        </p:nvSpPr>
        <p:spPr>
          <a:xfrm>
            <a:off x="1145274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101" name="Straight Connector 100"/>
          <p:cNvCxnSpPr>
            <a:stCxn id="79" idx="5"/>
            <a:endCxn id="83" idx="0"/>
          </p:cNvCxnSpPr>
          <p:nvPr/>
        </p:nvCxnSpPr>
        <p:spPr>
          <a:xfrm>
            <a:off x="9770366" y="2906885"/>
            <a:ext cx="244433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3"/>
            <a:endCxn id="82" idx="0"/>
          </p:cNvCxnSpPr>
          <p:nvPr/>
        </p:nvCxnSpPr>
        <p:spPr>
          <a:xfrm flipH="1">
            <a:off x="9180010" y="2906885"/>
            <a:ext cx="246702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5"/>
            <a:endCxn id="81" idx="1"/>
          </p:cNvCxnSpPr>
          <p:nvPr/>
        </p:nvCxnSpPr>
        <p:spPr>
          <a:xfrm>
            <a:off x="10586964" y="1796868"/>
            <a:ext cx="466109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1" idx="3"/>
            <a:endCxn id="96" idx="0"/>
          </p:cNvCxnSpPr>
          <p:nvPr/>
        </p:nvCxnSpPr>
        <p:spPr>
          <a:xfrm flipH="1">
            <a:off x="10874607" y="2906885"/>
            <a:ext cx="178466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1" idx="5"/>
            <a:endCxn id="97" idx="0"/>
          </p:cNvCxnSpPr>
          <p:nvPr/>
        </p:nvCxnSpPr>
        <p:spPr>
          <a:xfrm>
            <a:off x="11396727" y="2906885"/>
            <a:ext cx="299019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3"/>
            <a:endCxn id="84" idx="0"/>
          </p:cNvCxnSpPr>
          <p:nvPr/>
        </p:nvCxnSpPr>
        <p:spPr>
          <a:xfrm flipH="1">
            <a:off x="9566699" y="3825835"/>
            <a:ext cx="27627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3" idx="5"/>
            <a:endCxn id="85" idx="0"/>
          </p:cNvCxnSpPr>
          <p:nvPr/>
        </p:nvCxnSpPr>
        <p:spPr>
          <a:xfrm>
            <a:off x="10186626" y="3825835"/>
            <a:ext cx="351338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3"/>
            <a:endCxn id="86" idx="0"/>
          </p:cNvCxnSpPr>
          <p:nvPr/>
        </p:nvCxnSpPr>
        <p:spPr>
          <a:xfrm flipH="1">
            <a:off x="10185396" y="4867613"/>
            <a:ext cx="180741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5" idx="5"/>
            <a:endCxn id="87" idx="0"/>
          </p:cNvCxnSpPr>
          <p:nvPr/>
        </p:nvCxnSpPr>
        <p:spPr>
          <a:xfrm>
            <a:off x="10709791" y="4867613"/>
            <a:ext cx="37635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7" idx="5"/>
            <a:endCxn id="70" idx="0"/>
          </p:cNvCxnSpPr>
          <p:nvPr/>
        </p:nvCxnSpPr>
        <p:spPr>
          <a:xfrm>
            <a:off x="7363812" y="1796868"/>
            <a:ext cx="310393" cy="710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1" idx="0"/>
            <a:endCxn id="70" idx="3"/>
          </p:cNvCxnSpPr>
          <p:nvPr/>
        </p:nvCxnSpPr>
        <p:spPr>
          <a:xfrm flipV="1">
            <a:off x="7280693" y="2906885"/>
            <a:ext cx="221685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2" idx="0"/>
            <a:endCxn id="70" idx="5"/>
          </p:cNvCxnSpPr>
          <p:nvPr/>
        </p:nvCxnSpPr>
        <p:spPr>
          <a:xfrm flipH="1" flipV="1">
            <a:off x="7846032" y="2906885"/>
            <a:ext cx="310394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4" idx="0"/>
            <a:endCxn id="72" idx="3"/>
          </p:cNvCxnSpPr>
          <p:nvPr/>
        </p:nvCxnSpPr>
        <p:spPr>
          <a:xfrm flipV="1">
            <a:off x="7762916" y="3825835"/>
            <a:ext cx="22168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5"/>
            <a:endCxn id="75" idx="0"/>
          </p:cNvCxnSpPr>
          <p:nvPr/>
        </p:nvCxnSpPr>
        <p:spPr>
          <a:xfrm>
            <a:off x="8328253" y="3825835"/>
            <a:ext cx="324042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6" idx="0"/>
            <a:endCxn id="75" idx="3"/>
          </p:cNvCxnSpPr>
          <p:nvPr/>
        </p:nvCxnSpPr>
        <p:spPr>
          <a:xfrm flipV="1">
            <a:off x="8258785" y="4867613"/>
            <a:ext cx="221683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5" idx="5"/>
            <a:endCxn id="77" idx="0"/>
          </p:cNvCxnSpPr>
          <p:nvPr/>
        </p:nvCxnSpPr>
        <p:spPr>
          <a:xfrm>
            <a:off x="8824122" y="4867613"/>
            <a:ext cx="44459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005020" y="246647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“   “</a:t>
            </a:r>
            <a:endParaRPr lang="pt-BR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798861" y="3426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7" name="TextBox 206"/>
          <p:cNvSpPr txBox="1"/>
          <p:nvPr/>
        </p:nvSpPr>
        <p:spPr>
          <a:xfrm>
            <a:off x="7319750" y="44954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08" name="TextBox 207"/>
          <p:cNvSpPr txBox="1"/>
          <p:nvPr/>
        </p:nvSpPr>
        <p:spPr>
          <a:xfrm>
            <a:off x="775875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09" name="TextBox 208"/>
          <p:cNvSpPr txBox="1"/>
          <p:nvPr/>
        </p:nvSpPr>
        <p:spPr>
          <a:xfrm>
            <a:off x="8770961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0" name="TextBox 209"/>
          <p:cNvSpPr txBox="1"/>
          <p:nvPr/>
        </p:nvSpPr>
        <p:spPr>
          <a:xfrm>
            <a:off x="10435991" y="34263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11" name="TextBox 210"/>
          <p:cNvSpPr txBox="1"/>
          <p:nvPr/>
        </p:nvSpPr>
        <p:spPr>
          <a:xfrm>
            <a:off x="11254854" y="34263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12" name="TextBox 211"/>
          <p:cNvSpPr txBox="1"/>
          <p:nvPr/>
        </p:nvSpPr>
        <p:spPr>
          <a:xfrm>
            <a:off x="8702726" y="34400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13" name="TextBox 212"/>
          <p:cNvSpPr txBox="1"/>
          <p:nvPr/>
        </p:nvSpPr>
        <p:spPr>
          <a:xfrm>
            <a:off x="9084868" y="448179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14" name="TextBox 213"/>
          <p:cNvSpPr txBox="1"/>
          <p:nvPr/>
        </p:nvSpPr>
        <p:spPr>
          <a:xfrm>
            <a:off x="9685366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6109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212236" y="504965"/>
            <a:ext cx="1187355" cy="73697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580728" y="7779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982639" y="3916907"/>
            <a:ext cx="6032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01101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01101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10110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endParaRPr lang="pt-BR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836321" y="1651381"/>
            <a:ext cx="450376" cy="7642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0604311" y="2838734"/>
            <a:ext cx="136477" cy="4640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795379" y="19243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3" name="TextBox 72"/>
          <p:cNvSpPr txBox="1"/>
          <p:nvPr/>
        </p:nvSpPr>
        <p:spPr>
          <a:xfrm>
            <a:off x="10702120" y="29092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9337340" y="343461"/>
            <a:ext cx="1187355" cy="7369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043313" y="1558117"/>
            <a:ext cx="450376" cy="7642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577851" y="2638564"/>
            <a:ext cx="450376" cy="7642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507338" y="28819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4" name="TextBox 93"/>
          <p:cNvSpPr txBox="1"/>
          <p:nvPr/>
        </p:nvSpPr>
        <p:spPr>
          <a:xfrm>
            <a:off x="7713258" y="65736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95" name="TextBox 94"/>
          <p:cNvSpPr txBox="1"/>
          <p:nvPr/>
        </p:nvSpPr>
        <p:spPr>
          <a:xfrm>
            <a:off x="7576782" y="20084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7101384" y="29251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7206018" y="464023"/>
            <a:ext cx="1091821" cy="65509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88155" y="1705970"/>
            <a:ext cx="464024" cy="75062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976198" y="2688608"/>
            <a:ext cx="352650" cy="71046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6" y="1000278"/>
            <a:ext cx="4811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COMPACTAR! </a:t>
            </a:r>
            <a:r>
              <a:rPr lang="pt-BR" sz="2000" dirty="0" smtClean="0"/>
              <a:t>(similar ao descompactar)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8475260" y="23507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45</a:t>
            </a:r>
            <a:endParaRPr lang="pt-BR" sz="1200" b="1" dirty="0"/>
          </a:p>
        </p:txBody>
      </p:sp>
      <p:cxnSp>
        <p:nvCxnSpPr>
          <p:cNvPr id="64" name="Conector reto 63"/>
          <p:cNvCxnSpPr>
            <a:stCxn id="58" idx="3"/>
            <a:endCxn id="47" idx="0"/>
          </p:cNvCxnSpPr>
          <p:nvPr/>
        </p:nvCxnSpPr>
        <p:spPr>
          <a:xfrm flipH="1">
            <a:off x="7191985" y="634534"/>
            <a:ext cx="1354448" cy="7628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78" idx="1"/>
          </p:cNvCxnSpPr>
          <p:nvPr/>
        </p:nvCxnSpPr>
        <p:spPr>
          <a:xfrm>
            <a:off x="8890087" y="634534"/>
            <a:ext cx="1353223" cy="831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7"/>
          <p:cNvSpPr/>
          <p:nvPr/>
        </p:nvSpPr>
        <p:spPr>
          <a:xfrm>
            <a:off x="6948985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sp>
        <p:nvSpPr>
          <p:cNvPr id="49" name="Elipse 57"/>
          <p:cNvSpPr/>
          <p:nvPr/>
        </p:nvSpPr>
        <p:spPr>
          <a:xfrm>
            <a:off x="6555474" y="245283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50" name="Conector reto 63"/>
          <p:cNvCxnSpPr>
            <a:stCxn id="47" idx="3"/>
            <a:endCxn id="49" idx="0"/>
          </p:cNvCxnSpPr>
          <p:nvPr/>
        </p:nvCxnSpPr>
        <p:spPr>
          <a:xfrm flipH="1">
            <a:off x="6798474" y="1796868"/>
            <a:ext cx="221684" cy="6559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57"/>
          <p:cNvSpPr/>
          <p:nvPr/>
        </p:nvSpPr>
        <p:spPr>
          <a:xfrm>
            <a:off x="7431205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sp>
        <p:nvSpPr>
          <p:cNvPr id="71" name="Elipse 57"/>
          <p:cNvSpPr/>
          <p:nvPr/>
        </p:nvSpPr>
        <p:spPr>
          <a:xfrm>
            <a:off x="7037693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72" name="Elipse 57"/>
          <p:cNvSpPr/>
          <p:nvPr/>
        </p:nvSpPr>
        <p:spPr>
          <a:xfrm>
            <a:off x="791342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74" name="Elipse 57"/>
          <p:cNvSpPr/>
          <p:nvPr/>
        </p:nvSpPr>
        <p:spPr>
          <a:xfrm>
            <a:off x="7519916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5" name="Elipse 57"/>
          <p:cNvSpPr/>
          <p:nvPr/>
        </p:nvSpPr>
        <p:spPr>
          <a:xfrm>
            <a:off x="8409295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6" name="Elipse 57"/>
          <p:cNvSpPr/>
          <p:nvPr/>
        </p:nvSpPr>
        <p:spPr>
          <a:xfrm>
            <a:off x="8015785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77" name="Elipse 57"/>
          <p:cNvSpPr/>
          <p:nvPr/>
        </p:nvSpPr>
        <p:spPr>
          <a:xfrm>
            <a:off x="9025718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0172137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9355539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80" name="Conector reto 63"/>
          <p:cNvCxnSpPr>
            <a:stCxn id="78" idx="3"/>
            <a:endCxn id="79" idx="7"/>
          </p:cNvCxnSpPr>
          <p:nvPr/>
        </p:nvCxnSpPr>
        <p:spPr>
          <a:xfrm flipH="1">
            <a:off x="9770366" y="1796868"/>
            <a:ext cx="472944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57"/>
          <p:cNvSpPr/>
          <p:nvPr/>
        </p:nvSpPr>
        <p:spPr>
          <a:xfrm>
            <a:off x="10981900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8937010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9771799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9323699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10294964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9942396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10843147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96" name="Elipse 57"/>
          <p:cNvSpPr/>
          <p:nvPr/>
        </p:nvSpPr>
        <p:spPr>
          <a:xfrm>
            <a:off x="10631607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97" name="Elipse 57"/>
          <p:cNvSpPr/>
          <p:nvPr/>
        </p:nvSpPr>
        <p:spPr>
          <a:xfrm>
            <a:off x="1145274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101" name="Straight Connector 100"/>
          <p:cNvCxnSpPr>
            <a:stCxn id="79" idx="5"/>
            <a:endCxn id="83" idx="0"/>
          </p:cNvCxnSpPr>
          <p:nvPr/>
        </p:nvCxnSpPr>
        <p:spPr>
          <a:xfrm>
            <a:off x="9770366" y="2906885"/>
            <a:ext cx="244433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3"/>
            <a:endCxn id="82" idx="0"/>
          </p:cNvCxnSpPr>
          <p:nvPr/>
        </p:nvCxnSpPr>
        <p:spPr>
          <a:xfrm flipH="1">
            <a:off x="9180010" y="2906885"/>
            <a:ext cx="246702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5"/>
            <a:endCxn id="81" idx="1"/>
          </p:cNvCxnSpPr>
          <p:nvPr/>
        </p:nvCxnSpPr>
        <p:spPr>
          <a:xfrm>
            <a:off x="10586964" y="1796868"/>
            <a:ext cx="466109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1" idx="3"/>
            <a:endCxn id="96" idx="0"/>
          </p:cNvCxnSpPr>
          <p:nvPr/>
        </p:nvCxnSpPr>
        <p:spPr>
          <a:xfrm flipH="1">
            <a:off x="10874607" y="2906885"/>
            <a:ext cx="178466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1" idx="5"/>
            <a:endCxn id="97" idx="0"/>
          </p:cNvCxnSpPr>
          <p:nvPr/>
        </p:nvCxnSpPr>
        <p:spPr>
          <a:xfrm>
            <a:off x="11396727" y="2906885"/>
            <a:ext cx="299019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3"/>
            <a:endCxn id="84" idx="0"/>
          </p:cNvCxnSpPr>
          <p:nvPr/>
        </p:nvCxnSpPr>
        <p:spPr>
          <a:xfrm flipH="1">
            <a:off x="9566699" y="3825835"/>
            <a:ext cx="27627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3" idx="5"/>
            <a:endCxn id="85" idx="0"/>
          </p:cNvCxnSpPr>
          <p:nvPr/>
        </p:nvCxnSpPr>
        <p:spPr>
          <a:xfrm>
            <a:off x="10186626" y="3825835"/>
            <a:ext cx="351338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3"/>
            <a:endCxn id="86" idx="0"/>
          </p:cNvCxnSpPr>
          <p:nvPr/>
        </p:nvCxnSpPr>
        <p:spPr>
          <a:xfrm flipH="1">
            <a:off x="10185396" y="4867613"/>
            <a:ext cx="180741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5" idx="5"/>
            <a:endCxn id="87" idx="0"/>
          </p:cNvCxnSpPr>
          <p:nvPr/>
        </p:nvCxnSpPr>
        <p:spPr>
          <a:xfrm>
            <a:off x="10709791" y="4867613"/>
            <a:ext cx="37635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7" idx="5"/>
            <a:endCxn id="70" idx="0"/>
          </p:cNvCxnSpPr>
          <p:nvPr/>
        </p:nvCxnSpPr>
        <p:spPr>
          <a:xfrm>
            <a:off x="7363812" y="1796868"/>
            <a:ext cx="310393" cy="710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1" idx="0"/>
            <a:endCxn id="70" idx="3"/>
          </p:cNvCxnSpPr>
          <p:nvPr/>
        </p:nvCxnSpPr>
        <p:spPr>
          <a:xfrm flipV="1">
            <a:off x="7280693" y="2906885"/>
            <a:ext cx="221685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2" idx="0"/>
            <a:endCxn id="70" idx="5"/>
          </p:cNvCxnSpPr>
          <p:nvPr/>
        </p:nvCxnSpPr>
        <p:spPr>
          <a:xfrm flipH="1" flipV="1">
            <a:off x="7846032" y="2906885"/>
            <a:ext cx="310394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4" idx="0"/>
            <a:endCxn id="72" idx="3"/>
          </p:cNvCxnSpPr>
          <p:nvPr/>
        </p:nvCxnSpPr>
        <p:spPr>
          <a:xfrm flipV="1">
            <a:off x="7762916" y="3825835"/>
            <a:ext cx="22168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5"/>
            <a:endCxn id="75" idx="0"/>
          </p:cNvCxnSpPr>
          <p:nvPr/>
        </p:nvCxnSpPr>
        <p:spPr>
          <a:xfrm>
            <a:off x="8328253" y="3825835"/>
            <a:ext cx="324042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6" idx="0"/>
            <a:endCxn id="75" idx="3"/>
          </p:cNvCxnSpPr>
          <p:nvPr/>
        </p:nvCxnSpPr>
        <p:spPr>
          <a:xfrm flipV="1">
            <a:off x="8258785" y="4867613"/>
            <a:ext cx="221683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5" idx="5"/>
            <a:endCxn id="77" idx="0"/>
          </p:cNvCxnSpPr>
          <p:nvPr/>
        </p:nvCxnSpPr>
        <p:spPr>
          <a:xfrm>
            <a:off x="8824122" y="4867613"/>
            <a:ext cx="44459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005020" y="246647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“   “</a:t>
            </a:r>
            <a:endParaRPr lang="pt-BR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798861" y="3426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7" name="TextBox 206"/>
          <p:cNvSpPr txBox="1"/>
          <p:nvPr/>
        </p:nvSpPr>
        <p:spPr>
          <a:xfrm>
            <a:off x="7319750" y="44954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08" name="TextBox 207"/>
          <p:cNvSpPr txBox="1"/>
          <p:nvPr/>
        </p:nvSpPr>
        <p:spPr>
          <a:xfrm>
            <a:off x="775875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09" name="TextBox 208"/>
          <p:cNvSpPr txBox="1"/>
          <p:nvPr/>
        </p:nvSpPr>
        <p:spPr>
          <a:xfrm>
            <a:off x="8770961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0" name="TextBox 209"/>
          <p:cNvSpPr txBox="1"/>
          <p:nvPr/>
        </p:nvSpPr>
        <p:spPr>
          <a:xfrm>
            <a:off x="10435991" y="34263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11" name="TextBox 210"/>
          <p:cNvSpPr txBox="1"/>
          <p:nvPr/>
        </p:nvSpPr>
        <p:spPr>
          <a:xfrm>
            <a:off x="11254854" y="34263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12" name="TextBox 211"/>
          <p:cNvSpPr txBox="1"/>
          <p:nvPr/>
        </p:nvSpPr>
        <p:spPr>
          <a:xfrm>
            <a:off x="8702726" y="34400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13" name="TextBox 212"/>
          <p:cNvSpPr txBox="1"/>
          <p:nvPr/>
        </p:nvSpPr>
        <p:spPr>
          <a:xfrm>
            <a:off x="9084868" y="448179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14" name="TextBox 213"/>
          <p:cNvSpPr txBox="1"/>
          <p:nvPr/>
        </p:nvSpPr>
        <p:spPr>
          <a:xfrm>
            <a:off x="9685366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6109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137779" y="504966"/>
            <a:ext cx="1187356" cy="6823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06268" y="4913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130352" y="532261"/>
            <a:ext cx="1187355" cy="7369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76263" y="51861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943944" y="1733267"/>
          <a:ext cx="143076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843"/>
                <a:gridCol w="777923"/>
              </a:tblGrid>
              <a:tr h="331127">
                <a:tc>
                  <a:txBody>
                    <a:bodyPr/>
                    <a:lstStyle/>
                    <a:p>
                      <a:r>
                        <a:rPr lang="pt-BR" dirty="0" smtClean="0"/>
                        <a:t>letra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freq</a:t>
                      </a:r>
                      <a:endParaRPr lang="pt-BR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“   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593073" y="1733265"/>
            <a:ext cx="324816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Temos a tabela de frequencia</a:t>
            </a:r>
          </a:p>
          <a:p>
            <a:endParaRPr lang="pt-BR" sz="2000" dirty="0" smtClean="0"/>
          </a:p>
          <a:p>
            <a:r>
              <a:rPr lang="pt-BR" sz="2000" dirty="0" smtClean="0"/>
              <a:t>Para cada caracter  da tabela de frequencia, percorremos a árvore e guardamos o percurso até encontrá-lo</a:t>
            </a:r>
          </a:p>
          <a:p>
            <a:endParaRPr lang="pt-BR" sz="2000" dirty="0" smtClean="0"/>
          </a:p>
          <a:p>
            <a:r>
              <a:rPr lang="pt-BR" sz="2000" dirty="0" smtClean="0"/>
              <a:t>Mesmas regras: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 desceu pela esquerda é 0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 desceu pela direita é 1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6" y="1000278"/>
            <a:ext cx="4811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COMPACTAR! </a:t>
            </a:r>
            <a:r>
              <a:rPr lang="pt-BR" sz="2000" dirty="0" smtClean="0"/>
              <a:t>(similar ao descompactar)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8475260" y="23507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45</a:t>
            </a:r>
            <a:endParaRPr lang="pt-BR" sz="1200" b="1" dirty="0"/>
          </a:p>
        </p:txBody>
      </p:sp>
      <p:cxnSp>
        <p:nvCxnSpPr>
          <p:cNvPr id="64" name="Conector reto 63"/>
          <p:cNvCxnSpPr>
            <a:stCxn id="58" idx="3"/>
            <a:endCxn id="47" idx="0"/>
          </p:cNvCxnSpPr>
          <p:nvPr/>
        </p:nvCxnSpPr>
        <p:spPr>
          <a:xfrm flipH="1">
            <a:off x="7191985" y="634534"/>
            <a:ext cx="1354448" cy="7628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78" idx="1"/>
          </p:cNvCxnSpPr>
          <p:nvPr/>
        </p:nvCxnSpPr>
        <p:spPr>
          <a:xfrm>
            <a:off x="8890087" y="634534"/>
            <a:ext cx="1353223" cy="831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7"/>
          <p:cNvSpPr/>
          <p:nvPr/>
        </p:nvSpPr>
        <p:spPr>
          <a:xfrm>
            <a:off x="6948985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sp>
        <p:nvSpPr>
          <p:cNvPr id="49" name="Elipse 57"/>
          <p:cNvSpPr/>
          <p:nvPr/>
        </p:nvSpPr>
        <p:spPr>
          <a:xfrm>
            <a:off x="6555474" y="245283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50" name="Conector reto 63"/>
          <p:cNvCxnSpPr>
            <a:stCxn id="47" idx="3"/>
            <a:endCxn id="49" idx="0"/>
          </p:cNvCxnSpPr>
          <p:nvPr/>
        </p:nvCxnSpPr>
        <p:spPr>
          <a:xfrm flipH="1">
            <a:off x="6798474" y="1796868"/>
            <a:ext cx="221684" cy="6559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57"/>
          <p:cNvSpPr/>
          <p:nvPr/>
        </p:nvSpPr>
        <p:spPr>
          <a:xfrm>
            <a:off x="7431205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sp>
        <p:nvSpPr>
          <p:cNvPr id="71" name="Elipse 57"/>
          <p:cNvSpPr/>
          <p:nvPr/>
        </p:nvSpPr>
        <p:spPr>
          <a:xfrm>
            <a:off x="7037693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72" name="Elipse 57"/>
          <p:cNvSpPr/>
          <p:nvPr/>
        </p:nvSpPr>
        <p:spPr>
          <a:xfrm>
            <a:off x="791342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74" name="Elipse 57"/>
          <p:cNvSpPr/>
          <p:nvPr/>
        </p:nvSpPr>
        <p:spPr>
          <a:xfrm>
            <a:off x="7519916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5" name="Elipse 57"/>
          <p:cNvSpPr/>
          <p:nvPr/>
        </p:nvSpPr>
        <p:spPr>
          <a:xfrm>
            <a:off x="8409295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76" name="Elipse 57"/>
          <p:cNvSpPr/>
          <p:nvPr/>
        </p:nvSpPr>
        <p:spPr>
          <a:xfrm>
            <a:off x="8015785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77" name="Elipse 57"/>
          <p:cNvSpPr/>
          <p:nvPr/>
        </p:nvSpPr>
        <p:spPr>
          <a:xfrm>
            <a:off x="9025718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0172137" y="139740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9355539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80" name="Conector reto 63"/>
          <p:cNvCxnSpPr>
            <a:stCxn id="78" idx="3"/>
            <a:endCxn id="79" idx="7"/>
          </p:cNvCxnSpPr>
          <p:nvPr/>
        </p:nvCxnSpPr>
        <p:spPr>
          <a:xfrm flipH="1">
            <a:off x="9770366" y="1796868"/>
            <a:ext cx="472944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57"/>
          <p:cNvSpPr/>
          <p:nvPr/>
        </p:nvSpPr>
        <p:spPr>
          <a:xfrm>
            <a:off x="10981900" y="250742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8937010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9771799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9323699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10294964" y="4468150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9942396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10843147" y="545533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96" name="Elipse 57"/>
          <p:cNvSpPr/>
          <p:nvPr/>
        </p:nvSpPr>
        <p:spPr>
          <a:xfrm>
            <a:off x="10631607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97" name="Elipse 57"/>
          <p:cNvSpPr/>
          <p:nvPr/>
        </p:nvSpPr>
        <p:spPr>
          <a:xfrm>
            <a:off x="11452746" y="3426372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101" name="Straight Connector 100"/>
          <p:cNvCxnSpPr>
            <a:stCxn id="79" idx="5"/>
            <a:endCxn id="83" idx="0"/>
          </p:cNvCxnSpPr>
          <p:nvPr/>
        </p:nvCxnSpPr>
        <p:spPr>
          <a:xfrm>
            <a:off x="9770366" y="2906885"/>
            <a:ext cx="244433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3"/>
            <a:endCxn id="82" idx="0"/>
          </p:cNvCxnSpPr>
          <p:nvPr/>
        </p:nvCxnSpPr>
        <p:spPr>
          <a:xfrm flipH="1">
            <a:off x="9180010" y="2906885"/>
            <a:ext cx="246702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5"/>
            <a:endCxn id="81" idx="1"/>
          </p:cNvCxnSpPr>
          <p:nvPr/>
        </p:nvCxnSpPr>
        <p:spPr>
          <a:xfrm>
            <a:off x="10586964" y="1796868"/>
            <a:ext cx="466109" cy="7790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1" idx="3"/>
            <a:endCxn id="96" idx="0"/>
          </p:cNvCxnSpPr>
          <p:nvPr/>
        </p:nvCxnSpPr>
        <p:spPr>
          <a:xfrm flipH="1">
            <a:off x="10874607" y="2906885"/>
            <a:ext cx="178466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1" idx="5"/>
            <a:endCxn id="97" idx="0"/>
          </p:cNvCxnSpPr>
          <p:nvPr/>
        </p:nvCxnSpPr>
        <p:spPr>
          <a:xfrm>
            <a:off x="11396727" y="2906885"/>
            <a:ext cx="299019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3"/>
            <a:endCxn id="84" idx="0"/>
          </p:cNvCxnSpPr>
          <p:nvPr/>
        </p:nvCxnSpPr>
        <p:spPr>
          <a:xfrm flipH="1">
            <a:off x="9566699" y="3825835"/>
            <a:ext cx="27627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3" idx="5"/>
            <a:endCxn id="85" idx="0"/>
          </p:cNvCxnSpPr>
          <p:nvPr/>
        </p:nvCxnSpPr>
        <p:spPr>
          <a:xfrm>
            <a:off x="10186626" y="3825835"/>
            <a:ext cx="351338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3"/>
            <a:endCxn id="86" idx="0"/>
          </p:cNvCxnSpPr>
          <p:nvPr/>
        </p:nvCxnSpPr>
        <p:spPr>
          <a:xfrm flipH="1">
            <a:off x="10185396" y="4867613"/>
            <a:ext cx="180741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5" idx="5"/>
            <a:endCxn id="87" idx="0"/>
          </p:cNvCxnSpPr>
          <p:nvPr/>
        </p:nvCxnSpPr>
        <p:spPr>
          <a:xfrm>
            <a:off x="10709791" y="4867613"/>
            <a:ext cx="37635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7" idx="5"/>
            <a:endCxn id="70" idx="0"/>
          </p:cNvCxnSpPr>
          <p:nvPr/>
        </p:nvCxnSpPr>
        <p:spPr>
          <a:xfrm>
            <a:off x="7363812" y="1796868"/>
            <a:ext cx="310393" cy="710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1" idx="0"/>
            <a:endCxn id="70" idx="3"/>
          </p:cNvCxnSpPr>
          <p:nvPr/>
        </p:nvCxnSpPr>
        <p:spPr>
          <a:xfrm flipV="1">
            <a:off x="7280693" y="2906885"/>
            <a:ext cx="221685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2" idx="0"/>
            <a:endCxn id="70" idx="5"/>
          </p:cNvCxnSpPr>
          <p:nvPr/>
        </p:nvCxnSpPr>
        <p:spPr>
          <a:xfrm flipH="1" flipV="1">
            <a:off x="7846032" y="2906885"/>
            <a:ext cx="310394" cy="5194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4" idx="0"/>
            <a:endCxn id="72" idx="3"/>
          </p:cNvCxnSpPr>
          <p:nvPr/>
        </p:nvCxnSpPr>
        <p:spPr>
          <a:xfrm flipV="1">
            <a:off x="7762916" y="3825835"/>
            <a:ext cx="221683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5"/>
            <a:endCxn id="75" idx="0"/>
          </p:cNvCxnSpPr>
          <p:nvPr/>
        </p:nvCxnSpPr>
        <p:spPr>
          <a:xfrm>
            <a:off x="8328253" y="3825835"/>
            <a:ext cx="324042" cy="642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6" idx="0"/>
            <a:endCxn id="75" idx="3"/>
          </p:cNvCxnSpPr>
          <p:nvPr/>
        </p:nvCxnSpPr>
        <p:spPr>
          <a:xfrm flipV="1">
            <a:off x="8258785" y="4867613"/>
            <a:ext cx="221683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5" idx="5"/>
            <a:endCxn id="77" idx="0"/>
          </p:cNvCxnSpPr>
          <p:nvPr/>
        </p:nvCxnSpPr>
        <p:spPr>
          <a:xfrm>
            <a:off x="8824122" y="4867613"/>
            <a:ext cx="444596" cy="587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005020" y="246647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“   “</a:t>
            </a:r>
            <a:endParaRPr lang="pt-BR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798861" y="3426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7" name="TextBox 206"/>
          <p:cNvSpPr txBox="1"/>
          <p:nvPr/>
        </p:nvSpPr>
        <p:spPr>
          <a:xfrm>
            <a:off x="7319750" y="44954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08" name="TextBox 207"/>
          <p:cNvSpPr txBox="1"/>
          <p:nvPr/>
        </p:nvSpPr>
        <p:spPr>
          <a:xfrm>
            <a:off x="775875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09" name="TextBox 208"/>
          <p:cNvSpPr txBox="1"/>
          <p:nvPr/>
        </p:nvSpPr>
        <p:spPr>
          <a:xfrm>
            <a:off x="8770961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0" name="TextBox 209"/>
          <p:cNvSpPr txBox="1"/>
          <p:nvPr/>
        </p:nvSpPr>
        <p:spPr>
          <a:xfrm>
            <a:off x="10435991" y="34263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11" name="TextBox 210"/>
          <p:cNvSpPr txBox="1"/>
          <p:nvPr/>
        </p:nvSpPr>
        <p:spPr>
          <a:xfrm>
            <a:off x="11254854" y="34263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12" name="TextBox 211"/>
          <p:cNvSpPr txBox="1"/>
          <p:nvPr/>
        </p:nvSpPr>
        <p:spPr>
          <a:xfrm>
            <a:off x="8702726" y="34400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13" name="TextBox 212"/>
          <p:cNvSpPr txBox="1"/>
          <p:nvPr/>
        </p:nvSpPr>
        <p:spPr>
          <a:xfrm>
            <a:off x="9084868" y="448179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14" name="TextBox 213"/>
          <p:cNvSpPr txBox="1"/>
          <p:nvPr/>
        </p:nvSpPr>
        <p:spPr>
          <a:xfrm>
            <a:off x="9685366" y="5455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61092" y="5455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137779" y="504966"/>
            <a:ext cx="1187356" cy="6823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06268" y="4913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130352" y="532261"/>
            <a:ext cx="1187355" cy="7369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76263" y="51861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3" name="TextBox 62"/>
          <p:cNvSpPr txBox="1"/>
          <p:nvPr/>
        </p:nvSpPr>
        <p:spPr>
          <a:xfrm>
            <a:off x="2975213" y="1801504"/>
            <a:ext cx="28660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Com a tabela preenchia, percorremos o texto caracter a caracter, gravando para cada letra, o código correspondente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464024" y="1782154"/>
          <a:ext cx="2306472" cy="428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740"/>
                <a:gridCol w="573206"/>
                <a:gridCol w="1064526"/>
              </a:tblGrid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letra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freq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“   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110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111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0111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10110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01101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10111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3098042" y="4476466"/>
            <a:ext cx="5308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pt-BR" u="sng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pratos de trigo ...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5" y="1000277"/>
            <a:ext cx="6899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Como criar a árvore de huffman?</a:t>
            </a:r>
          </a:p>
          <a:p>
            <a:endParaRPr lang="pt-BR" sz="2400" dirty="0" smtClean="0"/>
          </a:p>
          <a:p>
            <a:r>
              <a:rPr lang="pt-BR" sz="2400" b="1" dirty="0" smtClean="0"/>
              <a:t>Inicialização</a:t>
            </a:r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Montar tabela de frequencia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Para cada caracter da tabela (com frequencia &gt; 0), criar um nó da árvore e guardar em uma lista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0265366" y="1828801"/>
          <a:ext cx="143076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843"/>
                <a:gridCol w="777923"/>
              </a:tblGrid>
              <a:tr h="331127">
                <a:tc>
                  <a:txBody>
                    <a:bodyPr/>
                    <a:lstStyle/>
                    <a:p>
                      <a:r>
                        <a:rPr lang="pt-BR" dirty="0" smtClean="0"/>
                        <a:t>letra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freq</a:t>
                      </a:r>
                      <a:endParaRPr lang="pt-BR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“   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7373254" y="969978"/>
          <a:ext cx="1572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7"/>
                <a:gridCol w="524197"/>
                <a:gridCol w="52419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3" name="Straight Arrow Connector 72"/>
          <p:cNvCxnSpPr/>
          <p:nvPr/>
        </p:nvCxnSpPr>
        <p:spPr>
          <a:xfrm>
            <a:off x="7419638" y="614747"/>
            <a:ext cx="238539" cy="5963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8612334" y="601495"/>
            <a:ext cx="291548" cy="5698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779224" y="1374078"/>
            <a:ext cx="273750" cy="5093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75691" y="23042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filhoEsq</a:t>
            </a:r>
            <a:endParaRPr lang="pt-BR" dirty="0"/>
          </a:p>
        </p:txBody>
      </p:sp>
      <p:sp>
        <p:nvSpPr>
          <p:cNvPr id="91" name="TextBox 90"/>
          <p:cNvSpPr txBox="1"/>
          <p:nvPr/>
        </p:nvSpPr>
        <p:spPr>
          <a:xfrm>
            <a:off x="8440057" y="19067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filhoDir</a:t>
            </a:r>
            <a:endParaRPr lang="pt-BR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8161361" y="996287"/>
            <a:ext cx="0" cy="300250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018908" y="191137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caracter</a:t>
            </a:r>
            <a:endParaRPr lang="pt-BR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8311488" y="1364776"/>
            <a:ext cx="259307" cy="57320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194887" y="187270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frequencia</a:t>
            </a:r>
            <a:endParaRPr lang="pt-BR" dirty="0"/>
          </a:p>
        </p:txBody>
      </p:sp>
      <p:sp>
        <p:nvSpPr>
          <p:cNvPr id="116" name="Oval 115"/>
          <p:cNvSpPr/>
          <p:nvPr/>
        </p:nvSpPr>
        <p:spPr>
          <a:xfrm>
            <a:off x="6441741" y="-395785"/>
            <a:ext cx="3289111" cy="307074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TextBox 117"/>
          <p:cNvSpPr txBox="1"/>
          <p:nvPr/>
        </p:nvSpPr>
        <p:spPr>
          <a:xfrm>
            <a:off x="9771797" y="300252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 árvore de huffman</a:t>
            </a:r>
            <a:endParaRPr lang="pt-BR" dirty="0"/>
          </a:p>
        </p:txBody>
      </p:sp>
      <p:sp>
        <p:nvSpPr>
          <p:cNvPr id="120" name="TextBox 119"/>
          <p:cNvSpPr txBox="1"/>
          <p:nvPr/>
        </p:nvSpPr>
        <p:spPr>
          <a:xfrm>
            <a:off x="9869610" y="596634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frequencia</a:t>
            </a:r>
            <a:endParaRPr lang="pt-BR" dirty="0"/>
          </a:p>
        </p:txBody>
      </p:sp>
      <p:sp>
        <p:nvSpPr>
          <p:cNvPr id="122" name="Elipse 57"/>
          <p:cNvSpPr/>
          <p:nvPr/>
        </p:nvSpPr>
        <p:spPr>
          <a:xfrm>
            <a:off x="1694596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23" name="Elipse 57"/>
          <p:cNvSpPr/>
          <p:nvPr/>
        </p:nvSpPr>
        <p:spPr>
          <a:xfrm>
            <a:off x="2420202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24" name="Elipse 57"/>
          <p:cNvSpPr/>
          <p:nvPr/>
        </p:nvSpPr>
        <p:spPr>
          <a:xfrm>
            <a:off x="3145808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25" name="Elipse 57"/>
          <p:cNvSpPr/>
          <p:nvPr/>
        </p:nvSpPr>
        <p:spPr>
          <a:xfrm>
            <a:off x="3871414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26" name="Elipse 57"/>
          <p:cNvSpPr/>
          <p:nvPr/>
        </p:nvSpPr>
        <p:spPr>
          <a:xfrm>
            <a:off x="4597020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27" name="Elipse 57"/>
          <p:cNvSpPr/>
          <p:nvPr/>
        </p:nvSpPr>
        <p:spPr>
          <a:xfrm>
            <a:off x="5322626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28" name="Elipse 57"/>
          <p:cNvSpPr/>
          <p:nvPr/>
        </p:nvSpPr>
        <p:spPr>
          <a:xfrm>
            <a:off x="6048232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29" name="Elipse 57"/>
          <p:cNvSpPr/>
          <p:nvPr/>
        </p:nvSpPr>
        <p:spPr>
          <a:xfrm>
            <a:off x="6773838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30" name="Elipse 57"/>
          <p:cNvSpPr/>
          <p:nvPr/>
        </p:nvSpPr>
        <p:spPr>
          <a:xfrm>
            <a:off x="7499444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31" name="Elipse 57"/>
          <p:cNvSpPr/>
          <p:nvPr/>
        </p:nvSpPr>
        <p:spPr>
          <a:xfrm>
            <a:off x="8225050" y="453639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32" name="Elipse 57"/>
          <p:cNvSpPr/>
          <p:nvPr/>
        </p:nvSpPr>
        <p:spPr>
          <a:xfrm>
            <a:off x="8950655" y="4495448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8193210" y="512246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nós</a:t>
            </a:r>
            <a:endParaRPr lang="pt-BR" dirty="0"/>
          </a:p>
        </p:txBody>
      </p:sp>
      <p:sp>
        <p:nvSpPr>
          <p:cNvPr id="136" name="TextBox 135"/>
          <p:cNvSpPr txBox="1"/>
          <p:nvPr/>
        </p:nvSpPr>
        <p:spPr>
          <a:xfrm>
            <a:off x="1705967" y="41625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38" name="TextBox 137"/>
          <p:cNvSpPr txBox="1"/>
          <p:nvPr/>
        </p:nvSpPr>
        <p:spPr>
          <a:xfrm>
            <a:off x="2558974" y="416256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40" name="TextBox 139"/>
          <p:cNvSpPr txBox="1"/>
          <p:nvPr/>
        </p:nvSpPr>
        <p:spPr>
          <a:xfrm>
            <a:off x="3265463" y="416256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42" name="TextBox 141"/>
          <p:cNvSpPr txBox="1"/>
          <p:nvPr/>
        </p:nvSpPr>
        <p:spPr>
          <a:xfrm>
            <a:off x="3971952" y="416256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44" name="TextBox 143"/>
          <p:cNvSpPr txBox="1"/>
          <p:nvPr/>
        </p:nvSpPr>
        <p:spPr>
          <a:xfrm>
            <a:off x="4732209" y="41625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46" name="TextBox 145"/>
          <p:cNvSpPr txBox="1"/>
          <p:nvPr/>
        </p:nvSpPr>
        <p:spPr>
          <a:xfrm>
            <a:off x="5460316" y="41625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47" name="TextBox 146"/>
          <p:cNvSpPr txBox="1"/>
          <p:nvPr/>
        </p:nvSpPr>
        <p:spPr>
          <a:xfrm>
            <a:off x="6125907" y="416256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48" name="TextBox 147"/>
          <p:cNvSpPr txBox="1"/>
          <p:nvPr/>
        </p:nvSpPr>
        <p:spPr>
          <a:xfrm>
            <a:off x="6852412" y="4162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49" name="TextBox 148"/>
          <p:cNvSpPr txBox="1"/>
          <p:nvPr/>
        </p:nvSpPr>
        <p:spPr>
          <a:xfrm>
            <a:off x="7586931" y="4162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50" name="TextBox 149"/>
          <p:cNvSpPr txBox="1"/>
          <p:nvPr/>
        </p:nvSpPr>
        <p:spPr>
          <a:xfrm>
            <a:off x="8321450" y="41625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51" name="TextBox 150"/>
          <p:cNvSpPr txBox="1"/>
          <p:nvPr/>
        </p:nvSpPr>
        <p:spPr>
          <a:xfrm>
            <a:off x="9057569" y="41079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4" y="1000277"/>
            <a:ext cx="108713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Como criar a árvore de huffman?</a:t>
            </a:r>
          </a:p>
          <a:p>
            <a:endParaRPr lang="pt-BR" sz="2400" dirty="0" smtClean="0"/>
          </a:p>
          <a:p>
            <a:r>
              <a:rPr lang="pt-BR" sz="2400" b="1" dirty="0" smtClean="0"/>
              <a:t>Montagem</a:t>
            </a:r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Enquanto a lista for maior que um elemento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Retire da lista o item de menor frequencia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Retire da lista atualizada (já sem o item anterior) o item de menor frequencia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Crie um novo nó. Sua frequencia deve ser a soma dos 2 nós retirados da lista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Nesse novo nó, adicione como filho da esquerda o nó retirado no passo 1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Nesse novo nó, adicione como filho da direita o nó retirado no passo 2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Adicione esse novo nó na lista de nós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r>
              <a:rPr lang="pt-BR" sz="2400" dirty="0" smtClean="0"/>
              <a:t>O nó que sobrar na lista será o nó raiz da árvore de huffman</a:t>
            </a:r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3" y="249648"/>
            <a:ext cx="3201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1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28" name="Elipse 57"/>
          <p:cNvSpPr/>
          <p:nvPr/>
        </p:nvSpPr>
        <p:spPr>
          <a:xfrm>
            <a:off x="1339757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29" name="Elipse 57"/>
          <p:cNvSpPr/>
          <p:nvPr/>
        </p:nvSpPr>
        <p:spPr>
          <a:xfrm>
            <a:off x="2065363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30" name="Elipse 57"/>
          <p:cNvSpPr/>
          <p:nvPr/>
        </p:nvSpPr>
        <p:spPr>
          <a:xfrm>
            <a:off x="2790969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31" name="Elipse 57"/>
          <p:cNvSpPr/>
          <p:nvPr/>
        </p:nvSpPr>
        <p:spPr>
          <a:xfrm>
            <a:off x="3516575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32" name="Elipse 57"/>
          <p:cNvSpPr/>
          <p:nvPr/>
        </p:nvSpPr>
        <p:spPr>
          <a:xfrm>
            <a:off x="4242181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33" name="Elipse 57"/>
          <p:cNvSpPr/>
          <p:nvPr/>
        </p:nvSpPr>
        <p:spPr>
          <a:xfrm>
            <a:off x="4967787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34" name="Elipse 57"/>
          <p:cNvSpPr/>
          <p:nvPr/>
        </p:nvSpPr>
        <p:spPr>
          <a:xfrm>
            <a:off x="5693393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35" name="Elipse 57"/>
          <p:cNvSpPr/>
          <p:nvPr/>
        </p:nvSpPr>
        <p:spPr>
          <a:xfrm>
            <a:off x="6418999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36" name="Elipse 57"/>
          <p:cNvSpPr/>
          <p:nvPr/>
        </p:nvSpPr>
        <p:spPr>
          <a:xfrm>
            <a:off x="7144605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37" name="Elipse 57"/>
          <p:cNvSpPr/>
          <p:nvPr/>
        </p:nvSpPr>
        <p:spPr>
          <a:xfrm>
            <a:off x="7870211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38" name="Elipse 57"/>
          <p:cNvSpPr/>
          <p:nvPr/>
        </p:nvSpPr>
        <p:spPr>
          <a:xfrm>
            <a:off x="8595816" y="11380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51128" y="8461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40" name="TextBox 39"/>
          <p:cNvSpPr txBox="1"/>
          <p:nvPr/>
        </p:nvSpPr>
        <p:spPr>
          <a:xfrm>
            <a:off x="2204135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41" name="TextBox 40"/>
          <p:cNvSpPr txBox="1"/>
          <p:nvPr/>
        </p:nvSpPr>
        <p:spPr>
          <a:xfrm>
            <a:off x="2910624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42" name="TextBox 41"/>
          <p:cNvSpPr txBox="1"/>
          <p:nvPr/>
        </p:nvSpPr>
        <p:spPr>
          <a:xfrm>
            <a:off x="3617113" y="84613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43" name="TextBox 42"/>
          <p:cNvSpPr txBox="1"/>
          <p:nvPr/>
        </p:nvSpPr>
        <p:spPr>
          <a:xfrm>
            <a:off x="4377370" y="846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5105477" y="8461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45" name="TextBox 44"/>
          <p:cNvSpPr txBox="1"/>
          <p:nvPr/>
        </p:nvSpPr>
        <p:spPr>
          <a:xfrm>
            <a:off x="5771068" y="8461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46" name="TextBox 45"/>
          <p:cNvSpPr txBox="1"/>
          <p:nvPr/>
        </p:nvSpPr>
        <p:spPr>
          <a:xfrm>
            <a:off x="6497573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7232092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7966611" y="846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8702730" y="83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1271517" y="887091"/>
            <a:ext cx="7940723" cy="78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TextBox 75"/>
          <p:cNvSpPr txBox="1"/>
          <p:nvPr/>
        </p:nvSpPr>
        <p:spPr>
          <a:xfrm>
            <a:off x="9485179" y="971265"/>
            <a:ext cx="27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Lista inicial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Historicamente, problemas de armazenagem e transmissão de dados são recorrentes.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Poder de armazenamento limitado (embarcados)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Velocidade de transmissão de dados limitada (mobile, regiões remotas)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Dados cada vez maiores e nessidade de aplicações em tempo real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Jogos por streaming em full-HD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1920 x 1080 * 4 bytes (RGBa) * 60hz = 474 mb por minuto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/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2964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3" y="249648"/>
            <a:ext cx="3201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1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4" name="Elipse 57"/>
          <p:cNvSpPr/>
          <p:nvPr/>
        </p:nvSpPr>
        <p:spPr>
          <a:xfrm>
            <a:off x="1353384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5" name="Elipse 57"/>
          <p:cNvSpPr/>
          <p:nvPr/>
        </p:nvSpPr>
        <p:spPr>
          <a:xfrm>
            <a:off x="2078990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6" name="Elipse 57"/>
          <p:cNvSpPr/>
          <p:nvPr/>
        </p:nvSpPr>
        <p:spPr>
          <a:xfrm>
            <a:off x="2804596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7" name="Elipse 57"/>
          <p:cNvSpPr/>
          <p:nvPr/>
        </p:nvSpPr>
        <p:spPr>
          <a:xfrm>
            <a:off x="3530202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" name="Elipse 57"/>
          <p:cNvSpPr/>
          <p:nvPr/>
        </p:nvSpPr>
        <p:spPr>
          <a:xfrm>
            <a:off x="4255808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9" name="Elipse 57"/>
          <p:cNvSpPr/>
          <p:nvPr/>
        </p:nvSpPr>
        <p:spPr>
          <a:xfrm>
            <a:off x="4981414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0" name="Elipse 57"/>
          <p:cNvSpPr/>
          <p:nvPr/>
        </p:nvSpPr>
        <p:spPr>
          <a:xfrm>
            <a:off x="5707020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" name="Elipse 57"/>
          <p:cNvSpPr/>
          <p:nvPr/>
        </p:nvSpPr>
        <p:spPr>
          <a:xfrm>
            <a:off x="6432626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2" name="Elipse 57"/>
          <p:cNvSpPr/>
          <p:nvPr/>
        </p:nvSpPr>
        <p:spPr>
          <a:xfrm>
            <a:off x="7158232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3" name="Elipse 57"/>
          <p:cNvSpPr/>
          <p:nvPr/>
        </p:nvSpPr>
        <p:spPr>
          <a:xfrm>
            <a:off x="8238669" y="214802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" name="Elipse 57"/>
          <p:cNvSpPr/>
          <p:nvPr/>
        </p:nvSpPr>
        <p:spPr>
          <a:xfrm>
            <a:off x="8964274" y="2148027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64755" y="186973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2217762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2924251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3630740" y="186973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4390997" y="1869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119104" y="18697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5784695" y="18697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6511200" y="1869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7245719" y="18697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8321421" y="1828792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9057540" y="1815145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6" name="TextBox 25"/>
          <p:cNvSpPr txBox="1"/>
          <p:nvPr/>
        </p:nvSpPr>
        <p:spPr>
          <a:xfrm>
            <a:off x="9594363" y="1965274"/>
            <a:ext cx="270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Retirou os dois nós de menor frequencia da lista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1282891" y="1897024"/>
            <a:ext cx="648268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57"/>
          <p:cNvSpPr/>
          <p:nvPr/>
        </p:nvSpPr>
        <p:spPr>
          <a:xfrm>
            <a:off x="1339757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Elipse 57"/>
          <p:cNvSpPr/>
          <p:nvPr/>
        </p:nvSpPr>
        <p:spPr>
          <a:xfrm>
            <a:off x="2065363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Elipse 57"/>
          <p:cNvSpPr/>
          <p:nvPr/>
        </p:nvSpPr>
        <p:spPr>
          <a:xfrm>
            <a:off x="2790969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Elipse 57"/>
          <p:cNvSpPr/>
          <p:nvPr/>
        </p:nvSpPr>
        <p:spPr>
          <a:xfrm>
            <a:off x="3516575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Elipse 57"/>
          <p:cNvSpPr/>
          <p:nvPr/>
        </p:nvSpPr>
        <p:spPr>
          <a:xfrm>
            <a:off x="4242181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Elipse 57"/>
          <p:cNvSpPr/>
          <p:nvPr/>
        </p:nvSpPr>
        <p:spPr>
          <a:xfrm>
            <a:off x="4967787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Elipse 57"/>
          <p:cNvSpPr/>
          <p:nvPr/>
        </p:nvSpPr>
        <p:spPr>
          <a:xfrm>
            <a:off x="5693393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Elipse 57"/>
          <p:cNvSpPr/>
          <p:nvPr/>
        </p:nvSpPr>
        <p:spPr>
          <a:xfrm>
            <a:off x="6418999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ipse 57"/>
          <p:cNvSpPr/>
          <p:nvPr/>
        </p:nvSpPr>
        <p:spPr>
          <a:xfrm>
            <a:off x="7144605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lipse 57"/>
          <p:cNvSpPr/>
          <p:nvPr/>
        </p:nvSpPr>
        <p:spPr>
          <a:xfrm>
            <a:off x="7870211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Elipse 57"/>
          <p:cNvSpPr/>
          <p:nvPr/>
        </p:nvSpPr>
        <p:spPr>
          <a:xfrm>
            <a:off x="8595816" y="11380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1128" y="8461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4135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0624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17113" y="84613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77370" y="846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5477" y="8461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71068" y="8461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97573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2092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6611" y="846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02730" y="83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71517" y="887091"/>
            <a:ext cx="7940723" cy="78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85179" y="971265"/>
            <a:ext cx="27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Lista inicial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3" y="249648"/>
            <a:ext cx="3201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1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4" name="Elipse 57"/>
          <p:cNvSpPr/>
          <p:nvPr/>
        </p:nvSpPr>
        <p:spPr>
          <a:xfrm>
            <a:off x="1353384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lipse 57"/>
          <p:cNvSpPr/>
          <p:nvPr/>
        </p:nvSpPr>
        <p:spPr>
          <a:xfrm>
            <a:off x="2078990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Elipse 57"/>
          <p:cNvSpPr/>
          <p:nvPr/>
        </p:nvSpPr>
        <p:spPr>
          <a:xfrm>
            <a:off x="2804596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Elipse 57"/>
          <p:cNvSpPr/>
          <p:nvPr/>
        </p:nvSpPr>
        <p:spPr>
          <a:xfrm>
            <a:off x="3530202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Elipse 57"/>
          <p:cNvSpPr/>
          <p:nvPr/>
        </p:nvSpPr>
        <p:spPr>
          <a:xfrm>
            <a:off x="4255808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Elipse 57"/>
          <p:cNvSpPr/>
          <p:nvPr/>
        </p:nvSpPr>
        <p:spPr>
          <a:xfrm>
            <a:off x="4981414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ipse 57"/>
          <p:cNvSpPr/>
          <p:nvPr/>
        </p:nvSpPr>
        <p:spPr>
          <a:xfrm>
            <a:off x="5707020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lipse 57"/>
          <p:cNvSpPr/>
          <p:nvPr/>
        </p:nvSpPr>
        <p:spPr>
          <a:xfrm>
            <a:off x="6432626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ipse 57"/>
          <p:cNvSpPr/>
          <p:nvPr/>
        </p:nvSpPr>
        <p:spPr>
          <a:xfrm>
            <a:off x="7158232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Elipse 57"/>
          <p:cNvSpPr/>
          <p:nvPr/>
        </p:nvSpPr>
        <p:spPr>
          <a:xfrm>
            <a:off x="8238669" y="2148026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Elipse 57"/>
          <p:cNvSpPr/>
          <p:nvPr/>
        </p:nvSpPr>
        <p:spPr>
          <a:xfrm>
            <a:off x="8964274" y="2148027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4755" y="186973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7762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4251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0740" y="186973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90997" y="1869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9104" y="18697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4695" y="18697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1200" y="1869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5719" y="18697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1421" y="1828792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7540" y="1815145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94363" y="1965274"/>
            <a:ext cx="270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Retirou os dois nós de menor frequencia da lista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82891" y="1897024"/>
            <a:ext cx="6482687" cy="7915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Elipse 57"/>
          <p:cNvSpPr/>
          <p:nvPr/>
        </p:nvSpPr>
        <p:spPr>
          <a:xfrm>
            <a:off x="1339757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Elipse 57"/>
          <p:cNvSpPr/>
          <p:nvPr/>
        </p:nvSpPr>
        <p:spPr>
          <a:xfrm>
            <a:off x="2065363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Elipse 57"/>
          <p:cNvSpPr/>
          <p:nvPr/>
        </p:nvSpPr>
        <p:spPr>
          <a:xfrm>
            <a:off x="2790969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Elipse 57"/>
          <p:cNvSpPr/>
          <p:nvPr/>
        </p:nvSpPr>
        <p:spPr>
          <a:xfrm>
            <a:off x="3516575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Elipse 57"/>
          <p:cNvSpPr/>
          <p:nvPr/>
        </p:nvSpPr>
        <p:spPr>
          <a:xfrm>
            <a:off x="4242181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Elipse 57"/>
          <p:cNvSpPr/>
          <p:nvPr/>
        </p:nvSpPr>
        <p:spPr>
          <a:xfrm>
            <a:off x="4967787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Elipse 57"/>
          <p:cNvSpPr/>
          <p:nvPr/>
        </p:nvSpPr>
        <p:spPr>
          <a:xfrm>
            <a:off x="5693393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Elipse 57"/>
          <p:cNvSpPr/>
          <p:nvPr/>
        </p:nvSpPr>
        <p:spPr>
          <a:xfrm>
            <a:off x="6418999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ipse 57"/>
          <p:cNvSpPr/>
          <p:nvPr/>
        </p:nvSpPr>
        <p:spPr>
          <a:xfrm>
            <a:off x="7144605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lipse 57"/>
          <p:cNvSpPr/>
          <p:nvPr/>
        </p:nvSpPr>
        <p:spPr>
          <a:xfrm>
            <a:off x="7870211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Elipse 57"/>
          <p:cNvSpPr/>
          <p:nvPr/>
        </p:nvSpPr>
        <p:spPr>
          <a:xfrm>
            <a:off x="8595816" y="11380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1128" y="8461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4135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0624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17113" y="84613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77370" y="846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5477" y="8461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71068" y="8461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97573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2092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6611" y="846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02730" y="83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71517" y="887091"/>
            <a:ext cx="7940723" cy="78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785444" y="2950183"/>
            <a:ext cx="240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Criou um novo nó com a soma das frequencias dos nós retirados</a:t>
            </a:r>
            <a:endParaRPr lang="pt-BR" dirty="0"/>
          </a:p>
        </p:txBody>
      </p:sp>
      <p:sp>
        <p:nvSpPr>
          <p:cNvPr id="76" name="TextBox 75"/>
          <p:cNvSpPr txBox="1"/>
          <p:nvPr/>
        </p:nvSpPr>
        <p:spPr>
          <a:xfrm>
            <a:off x="9485179" y="971265"/>
            <a:ext cx="27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Lista inicial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Elipse 57"/>
          <p:cNvSpPr/>
          <p:nvPr/>
        </p:nvSpPr>
        <p:spPr>
          <a:xfrm>
            <a:off x="1069054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794660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2520266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0" name="Elipse 57"/>
          <p:cNvSpPr/>
          <p:nvPr/>
        </p:nvSpPr>
        <p:spPr>
          <a:xfrm>
            <a:off x="3245872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1" name="Elipse 57"/>
          <p:cNvSpPr/>
          <p:nvPr/>
        </p:nvSpPr>
        <p:spPr>
          <a:xfrm>
            <a:off x="3971478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4697084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5422690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6148296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6873902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7667731" y="320117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8393336" y="320117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080425" y="29228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89" name="TextBox 88"/>
          <p:cNvSpPr txBox="1"/>
          <p:nvPr/>
        </p:nvSpPr>
        <p:spPr>
          <a:xfrm>
            <a:off x="1933432" y="29228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90" name="TextBox 89"/>
          <p:cNvSpPr txBox="1"/>
          <p:nvPr/>
        </p:nvSpPr>
        <p:spPr>
          <a:xfrm>
            <a:off x="2639921" y="29228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91" name="TextBox 90"/>
          <p:cNvSpPr txBox="1"/>
          <p:nvPr/>
        </p:nvSpPr>
        <p:spPr>
          <a:xfrm>
            <a:off x="3346410" y="292288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92" name="TextBox 91"/>
          <p:cNvSpPr txBox="1"/>
          <p:nvPr/>
        </p:nvSpPr>
        <p:spPr>
          <a:xfrm>
            <a:off x="4106667" y="2922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93" name="TextBox 92"/>
          <p:cNvSpPr txBox="1"/>
          <p:nvPr/>
        </p:nvSpPr>
        <p:spPr>
          <a:xfrm>
            <a:off x="4834774" y="29228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94" name="TextBox 93"/>
          <p:cNvSpPr txBox="1"/>
          <p:nvPr/>
        </p:nvSpPr>
        <p:spPr>
          <a:xfrm>
            <a:off x="5500365" y="292288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95" name="TextBox 94"/>
          <p:cNvSpPr txBox="1"/>
          <p:nvPr/>
        </p:nvSpPr>
        <p:spPr>
          <a:xfrm>
            <a:off x="6226870" y="2922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96" name="TextBox 95"/>
          <p:cNvSpPr txBox="1"/>
          <p:nvPr/>
        </p:nvSpPr>
        <p:spPr>
          <a:xfrm>
            <a:off x="6961389" y="29228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97" name="TextBox 96"/>
          <p:cNvSpPr txBox="1"/>
          <p:nvPr/>
        </p:nvSpPr>
        <p:spPr>
          <a:xfrm>
            <a:off x="7764131" y="288194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8500250" y="286829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99" name="Rectangle 98"/>
          <p:cNvSpPr/>
          <p:nvPr/>
        </p:nvSpPr>
        <p:spPr>
          <a:xfrm>
            <a:off x="998561" y="2950173"/>
            <a:ext cx="648268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57"/>
          <p:cNvSpPr/>
          <p:nvPr/>
        </p:nvSpPr>
        <p:spPr>
          <a:xfrm>
            <a:off x="9091648" y="323074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3" y="249648"/>
            <a:ext cx="3201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1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4" name="Elipse 57"/>
          <p:cNvSpPr/>
          <p:nvPr/>
        </p:nvSpPr>
        <p:spPr>
          <a:xfrm>
            <a:off x="1353384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lipse 57"/>
          <p:cNvSpPr/>
          <p:nvPr/>
        </p:nvSpPr>
        <p:spPr>
          <a:xfrm>
            <a:off x="2078990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Elipse 57"/>
          <p:cNvSpPr/>
          <p:nvPr/>
        </p:nvSpPr>
        <p:spPr>
          <a:xfrm>
            <a:off x="2804596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Elipse 57"/>
          <p:cNvSpPr/>
          <p:nvPr/>
        </p:nvSpPr>
        <p:spPr>
          <a:xfrm>
            <a:off x="3530202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Elipse 57"/>
          <p:cNvSpPr/>
          <p:nvPr/>
        </p:nvSpPr>
        <p:spPr>
          <a:xfrm>
            <a:off x="4255808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Elipse 57"/>
          <p:cNvSpPr/>
          <p:nvPr/>
        </p:nvSpPr>
        <p:spPr>
          <a:xfrm>
            <a:off x="4981414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ipse 57"/>
          <p:cNvSpPr/>
          <p:nvPr/>
        </p:nvSpPr>
        <p:spPr>
          <a:xfrm>
            <a:off x="5707020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lipse 57"/>
          <p:cNvSpPr/>
          <p:nvPr/>
        </p:nvSpPr>
        <p:spPr>
          <a:xfrm>
            <a:off x="6432626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ipse 57"/>
          <p:cNvSpPr/>
          <p:nvPr/>
        </p:nvSpPr>
        <p:spPr>
          <a:xfrm>
            <a:off x="7158232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Elipse 57"/>
          <p:cNvSpPr/>
          <p:nvPr/>
        </p:nvSpPr>
        <p:spPr>
          <a:xfrm>
            <a:off x="8238669" y="2148026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Elipse 57"/>
          <p:cNvSpPr/>
          <p:nvPr/>
        </p:nvSpPr>
        <p:spPr>
          <a:xfrm>
            <a:off x="8964274" y="2148027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4755" y="186973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7762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4251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0740" y="186973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90997" y="1869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9104" y="18697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4695" y="18697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1200" y="1869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5719" y="1869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1421" y="1828792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7540" y="1815145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94363" y="1965274"/>
            <a:ext cx="270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Retirou os dois nós de menor frequencia da lista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82891" y="1897024"/>
            <a:ext cx="6482687" cy="7915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Elipse 57"/>
          <p:cNvSpPr/>
          <p:nvPr/>
        </p:nvSpPr>
        <p:spPr>
          <a:xfrm>
            <a:off x="1339757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Elipse 57"/>
          <p:cNvSpPr/>
          <p:nvPr/>
        </p:nvSpPr>
        <p:spPr>
          <a:xfrm>
            <a:off x="2065363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Elipse 57"/>
          <p:cNvSpPr/>
          <p:nvPr/>
        </p:nvSpPr>
        <p:spPr>
          <a:xfrm>
            <a:off x="2790969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Elipse 57"/>
          <p:cNvSpPr/>
          <p:nvPr/>
        </p:nvSpPr>
        <p:spPr>
          <a:xfrm>
            <a:off x="3516575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Elipse 57"/>
          <p:cNvSpPr/>
          <p:nvPr/>
        </p:nvSpPr>
        <p:spPr>
          <a:xfrm>
            <a:off x="4242181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Elipse 57"/>
          <p:cNvSpPr/>
          <p:nvPr/>
        </p:nvSpPr>
        <p:spPr>
          <a:xfrm>
            <a:off x="4967787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Elipse 57"/>
          <p:cNvSpPr/>
          <p:nvPr/>
        </p:nvSpPr>
        <p:spPr>
          <a:xfrm>
            <a:off x="5693393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Elipse 57"/>
          <p:cNvSpPr/>
          <p:nvPr/>
        </p:nvSpPr>
        <p:spPr>
          <a:xfrm>
            <a:off x="6418999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ipse 57"/>
          <p:cNvSpPr/>
          <p:nvPr/>
        </p:nvSpPr>
        <p:spPr>
          <a:xfrm>
            <a:off x="7144605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lipse 57"/>
          <p:cNvSpPr/>
          <p:nvPr/>
        </p:nvSpPr>
        <p:spPr>
          <a:xfrm>
            <a:off x="7870211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Elipse 57"/>
          <p:cNvSpPr/>
          <p:nvPr/>
        </p:nvSpPr>
        <p:spPr>
          <a:xfrm>
            <a:off x="8595816" y="11380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1128" y="8461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4135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0624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17113" y="84613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77370" y="846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5477" y="8461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71068" y="8461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97573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2092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6611" y="846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02730" y="83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71517" y="887091"/>
            <a:ext cx="7940723" cy="78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785444" y="2950183"/>
            <a:ext cx="240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Criou um novo nó com a soma das frequencias dos nós retirados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85179" y="971265"/>
            <a:ext cx="27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Lista inicial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Elipse 57"/>
          <p:cNvSpPr/>
          <p:nvPr/>
        </p:nvSpPr>
        <p:spPr>
          <a:xfrm>
            <a:off x="1069054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Elipse 57"/>
          <p:cNvSpPr/>
          <p:nvPr/>
        </p:nvSpPr>
        <p:spPr>
          <a:xfrm>
            <a:off x="1794660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Elipse 57"/>
          <p:cNvSpPr/>
          <p:nvPr/>
        </p:nvSpPr>
        <p:spPr>
          <a:xfrm>
            <a:off x="2520266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Elipse 57"/>
          <p:cNvSpPr/>
          <p:nvPr/>
        </p:nvSpPr>
        <p:spPr>
          <a:xfrm>
            <a:off x="3245872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Elipse 57"/>
          <p:cNvSpPr/>
          <p:nvPr/>
        </p:nvSpPr>
        <p:spPr>
          <a:xfrm>
            <a:off x="3971478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Elipse 57"/>
          <p:cNvSpPr/>
          <p:nvPr/>
        </p:nvSpPr>
        <p:spPr>
          <a:xfrm>
            <a:off x="4697084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Elipse 57"/>
          <p:cNvSpPr/>
          <p:nvPr/>
        </p:nvSpPr>
        <p:spPr>
          <a:xfrm>
            <a:off x="5422690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Elipse 57"/>
          <p:cNvSpPr/>
          <p:nvPr/>
        </p:nvSpPr>
        <p:spPr>
          <a:xfrm>
            <a:off x="6148296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Elipse 57"/>
          <p:cNvSpPr/>
          <p:nvPr/>
        </p:nvSpPr>
        <p:spPr>
          <a:xfrm>
            <a:off x="6873902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Elipse 57"/>
          <p:cNvSpPr/>
          <p:nvPr/>
        </p:nvSpPr>
        <p:spPr>
          <a:xfrm>
            <a:off x="7667731" y="3201175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Elipse 57"/>
          <p:cNvSpPr/>
          <p:nvPr/>
        </p:nvSpPr>
        <p:spPr>
          <a:xfrm>
            <a:off x="8393336" y="3201176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80425" y="29228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33432" y="29228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39921" y="29228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46410" y="292288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06667" y="2922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34774" y="29228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00365" y="292288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26870" y="2922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61389" y="2922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64131" y="288194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500250" y="286829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98561" y="2950173"/>
            <a:ext cx="6482687" cy="7915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57"/>
          <p:cNvSpPr/>
          <p:nvPr/>
        </p:nvSpPr>
        <p:spPr>
          <a:xfrm>
            <a:off x="9091648" y="3230746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048466" y="4071573"/>
            <a:ext cx="3143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Adiciona filho de menor frequencia na esquera e o outro na direita do novo nó</a:t>
            </a:r>
            <a:endParaRPr lang="pt-BR" dirty="0"/>
          </a:p>
        </p:txBody>
      </p:sp>
      <p:sp>
        <p:nvSpPr>
          <p:cNvPr id="132" name="Elipse 57"/>
          <p:cNvSpPr/>
          <p:nvPr/>
        </p:nvSpPr>
        <p:spPr>
          <a:xfrm>
            <a:off x="1069055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3" name="Elipse 57"/>
          <p:cNvSpPr/>
          <p:nvPr/>
        </p:nvSpPr>
        <p:spPr>
          <a:xfrm>
            <a:off x="1794661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4" name="Elipse 57"/>
          <p:cNvSpPr/>
          <p:nvPr/>
        </p:nvSpPr>
        <p:spPr>
          <a:xfrm>
            <a:off x="2520267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5" name="Elipse 57"/>
          <p:cNvSpPr/>
          <p:nvPr/>
        </p:nvSpPr>
        <p:spPr>
          <a:xfrm>
            <a:off x="3245873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63" name="Elipse 57"/>
          <p:cNvSpPr/>
          <p:nvPr/>
        </p:nvSpPr>
        <p:spPr>
          <a:xfrm>
            <a:off x="3971479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64" name="Elipse 57"/>
          <p:cNvSpPr/>
          <p:nvPr/>
        </p:nvSpPr>
        <p:spPr>
          <a:xfrm>
            <a:off x="4697085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65" name="Elipse 57"/>
          <p:cNvSpPr/>
          <p:nvPr/>
        </p:nvSpPr>
        <p:spPr>
          <a:xfrm>
            <a:off x="5422691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66" name="Elipse 57"/>
          <p:cNvSpPr/>
          <p:nvPr/>
        </p:nvSpPr>
        <p:spPr>
          <a:xfrm>
            <a:off x="6148297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67" name="Elipse 57"/>
          <p:cNvSpPr/>
          <p:nvPr/>
        </p:nvSpPr>
        <p:spPr>
          <a:xfrm>
            <a:off x="6873903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68" name="Elipse 57"/>
          <p:cNvSpPr/>
          <p:nvPr/>
        </p:nvSpPr>
        <p:spPr>
          <a:xfrm>
            <a:off x="8295532" y="4718348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69" name="Elipse 57"/>
          <p:cNvSpPr/>
          <p:nvPr/>
        </p:nvSpPr>
        <p:spPr>
          <a:xfrm>
            <a:off x="7629063" y="4704698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080426" y="396238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71" name="TextBox 170"/>
          <p:cNvSpPr txBox="1"/>
          <p:nvPr/>
        </p:nvSpPr>
        <p:spPr>
          <a:xfrm>
            <a:off x="1933433" y="396238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72" name="TextBox 171"/>
          <p:cNvSpPr txBox="1"/>
          <p:nvPr/>
        </p:nvSpPr>
        <p:spPr>
          <a:xfrm>
            <a:off x="2639922" y="396238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73" name="TextBox 172"/>
          <p:cNvSpPr txBox="1"/>
          <p:nvPr/>
        </p:nvSpPr>
        <p:spPr>
          <a:xfrm>
            <a:off x="3346411" y="3962387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74" name="TextBox 173"/>
          <p:cNvSpPr txBox="1"/>
          <p:nvPr/>
        </p:nvSpPr>
        <p:spPr>
          <a:xfrm>
            <a:off x="4106668" y="3962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75" name="TextBox 174"/>
          <p:cNvSpPr txBox="1"/>
          <p:nvPr/>
        </p:nvSpPr>
        <p:spPr>
          <a:xfrm>
            <a:off x="4834775" y="396238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76" name="TextBox 175"/>
          <p:cNvSpPr txBox="1"/>
          <p:nvPr/>
        </p:nvSpPr>
        <p:spPr>
          <a:xfrm>
            <a:off x="5500366" y="396238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7" name="TextBox 176"/>
          <p:cNvSpPr txBox="1"/>
          <p:nvPr/>
        </p:nvSpPr>
        <p:spPr>
          <a:xfrm>
            <a:off x="6226871" y="3962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78" name="TextBox 177"/>
          <p:cNvSpPr txBox="1"/>
          <p:nvPr/>
        </p:nvSpPr>
        <p:spPr>
          <a:xfrm>
            <a:off x="6961390" y="39623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79" name="TextBox 178"/>
          <p:cNvSpPr txBox="1"/>
          <p:nvPr/>
        </p:nvSpPr>
        <p:spPr>
          <a:xfrm>
            <a:off x="8432873" y="441276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80" name="TextBox 179"/>
          <p:cNvSpPr txBox="1"/>
          <p:nvPr/>
        </p:nvSpPr>
        <p:spPr>
          <a:xfrm>
            <a:off x="7640443" y="4426407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81" name="Rectangle 180"/>
          <p:cNvSpPr/>
          <p:nvPr/>
        </p:nvSpPr>
        <p:spPr>
          <a:xfrm>
            <a:off x="998562" y="3989675"/>
            <a:ext cx="648268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Elipse 57"/>
          <p:cNvSpPr/>
          <p:nvPr/>
        </p:nvSpPr>
        <p:spPr>
          <a:xfrm>
            <a:off x="7890648" y="4010940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83" name="Straight Connector 182"/>
          <p:cNvCxnSpPr>
            <a:stCxn id="182" idx="4"/>
            <a:endCxn id="169" idx="0"/>
          </p:cNvCxnSpPr>
          <p:nvPr/>
        </p:nvCxnSpPr>
        <p:spPr>
          <a:xfrm flipH="1">
            <a:off x="7902775" y="4478940"/>
            <a:ext cx="261585" cy="2257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2" idx="4"/>
            <a:endCxn id="168" idx="0"/>
          </p:cNvCxnSpPr>
          <p:nvPr/>
        </p:nvCxnSpPr>
        <p:spPr>
          <a:xfrm>
            <a:off x="8164360" y="4478940"/>
            <a:ext cx="404884" cy="239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3" y="249648"/>
            <a:ext cx="3201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1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4" name="Elipse 57"/>
          <p:cNvSpPr/>
          <p:nvPr/>
        </p:nvSpPr>
        <p:spPr>
          <a:xfrm>
            <a:off x="1353384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lipse 57"/>
          <p:cNvSpPr/>
          <p:nvPr/>
        </p:nvSpPr>
        <p:spPr>
          <a:xfrm>
            <a:off x="2078990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Elipse 57"/>
          <p:cNvSpPr/>
          <p:nvPr/>
        </p:nvSpPr>
        <p:spPr>
          <a:xfrm>
            <a:off x="2804596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Elipse 57"/>
          <p:cNvSpPr/>
          <p:nvPr/>
        </p:nvSpPr>
        <p:spPr>
          <a:xfrm>
            <a:off x="3530202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Elipse 57"/>
          <p:cNvSpPr/>
          <p:nvPr/>
        </p:nvSpPr>
        <p:spPr>
          <a:xfrm>
            <a:off x="4255808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Elipse 57"/>
          <p:cNvSpPr/>
          <p:nvPr/>
        </p:nvSpPr>
        <p:spPr>
          <a:xfrm>
            <a:off x="4981414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ipse 57"/>
          <p:cNvSpPr/>
          <p:nvPr/>
        </p:nvSpPr>
        <p:spPr>
          <a:xfrm>
            <a:off x="5707020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Elipse 57"/>
          <p:cNvSpPr/>
          <p:nvPr/>
        </p:nvSpPr>
        <p:spPr>
          <a:xfrm>
            <a:off x="6432626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ipse 57"/>
          <p:cNvSpPr/>
          <p:nvPr/>
        </p:nvSpPr>
        <p:spPr>
          <a:xfrm>
            <a:off x="7158232" y="21616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Elipse 57"/>
          <p:cNvSpPr/>
          <p:nvPr/>
        </p:nvSpPr>
        <p:spPr>
          <a:xfrm>
            <a:off x="8238669" y="2148026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Elipse 57"/>
          <p:cNvSpPr/>
          <p:nvPr/>
        </p:nvSpPr>
        <p:spPr>
          <a:xfrm>
            <a:off x="8964274" y="2148027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4755" y="186973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7762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4251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0740" y="186973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90997" y="1869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9104" y="18697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4695" y="18697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1200" y="1869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5719" y="1869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1421" y="1828792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7540" y="1815145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94363" y="1965274"/>
            <a:ext cx="270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Retirou os dois nós de menor frequencia da lista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82891" y="1897024"/>
            <a:ext cx="6482687" cy="7915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Elipse 57"/>
          <p:cNvSpPr/>
          <p:nvPr/>
        </p:nvSpPr>
        <p:spPr>
          <a:xfrm>
            <a:off x="1339757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Elipse 57"/>
          <p:cNvSpPr/>
          <p:nvPr/>
        </p:nvSpPr>
        <p:spPr>
          <a:xfrm>
            <a:off x="2065363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Elipse 57"/>
          <p:cNvSpPr/>
          <p:nvPr/>
        </p:nvSpPr>
        <p:spPr>
          <a:xfrm>
            <a:off x="2790969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Elipse 57"/>
          <p:cNvSpPr/>
          <p:nvPr/>
        </p:nvSpPr>
        <p:spPr>
          <a:xfrm>
            <a:off x="3516575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Elipse 57"/>
          <p:cNvSpPr/>
          <p:nvPr/>
        </p:nvSpPr>
        <p:spPr>
          <a:xfrm>
            <a:off x="4242181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Elipse 57"/>
          <p:cNvSpPr/>
          <p:nvPr/>
        </p:nvSpPr>
        <p:spPr>
          <a:xfrm>
            <a:off x="4967787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Elipse 57"/>
          <p:cNvSpPr/>
          <p:nvPr/>
        </p:nvSpPr>
        <p:spPr>
          <a:xfrm>
            <a:off x="5693393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Elipse 57"/>
          <p:cNvSpPr/>
          <p:nvPr/>
        </p:nvSpPr>
        <p:spPr>
          <a:xfrm>
            <a:off x="6418999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ipse 57"/>
          <p:cNvSpPr/>
          <p:nvPr/>
        </p:nvSpPr>
        <p:spPr>
          <a:xfrm>
            <a:off x="7144605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lipse 57"/>
          <p:cNvSpPr/>
          <p:nvPr/>
        </p:nvSpPr>
        <p:spPr>
          <a:xfrm>
            <a:off x="7870211" y="113807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Elipse 57"/>
          <p:cNvSpPr/>
          <p:nvPr/>
        </p:nvSpPr>
        <p:spPr>
          <a:xfrm>
            <a:off x="8595816" y="1138074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1128" y="8461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4135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0624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17113" y="84613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77370" y="846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5477" y="8461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71068" y="8461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97573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2092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6611" y="846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02730" y="83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71517" y="887091"/>
            <a:ext cx="7940723" cy="78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785444" y="2950183"/>
            <a:ext cx="240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Criou um novo nó com a soma das frequencias dos nós retirados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85179" y="971265"/>
            <a:ext cx="27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Lista inicial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Elipse 57"/>
          <p:cNvSpPr/>
          <p:nvPr/>
        </p:nvSpPr>
        <p:spPr>
          <a:xfrm>
            <a:off x="1069054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Elipse 57"/>
          <p:cNvSpPr/>
          <p:nvPr/>
        </p:nvSpPr>
        <p:spPr>
          <a:xfrm>
            <a:off x="1794660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Elipse 57"/>
          <p:cNvSpPr/>
          <p:nvPr/>
        </p:nvSpPr>
        <p:spPr>
          <a:xfrm>
            <a:off x="2520266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Elipse 57"/>
          <p:cNvSpPr/>
          <p:nvPr/>
        </p:nvSpPr>
        <p:spPr>
          <a:xfrm>
            <a:off x="3245872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Elipse 57"/>
          <p:cNvSpPr/>
          <p:nvPr/>
        </p:nvSpPr>
        <p:spPr>
          <a:xfrm>
            <a:off x="3971478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Elipse 57"/>
          <p:cNvSpPr/>
          <p:nvPr/>
        </p:nvSpPr>
        <p:spPr>
          <a:xfrm>
            <a:off x="4697084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Elipse 57"/>
          <p:cNvSpPr/>
          <p:nvPr/>
        </p:nvSpPr>
        <p:spPr>
          <a:xfrm>
            <a:off x="5422690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Elipse 57"/>
          <p:cNvSpPr/>
          <p:nvPr/>
        </p:nvSpPr>
        <p:spPr>
          <a:xfrm>
            <a:off x="6148296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Elipse 57"/>
          <p:cNvSpPr/>
          <p:nvPr/>
        </p:nvSpPr>
        <p:spPr>
          <a:xfrm>
            <a:off x="6873902" y="3214823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Elipse 57"/>
          <p:cNvSpPr/>
          <p:nvPr/>
        </p:nvSpPr>
        <p:spPr>
          <a:xfrm>
            <a:off x="7667731" y="3201175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Elipse 57"/>
          <p:cNvSpPr/>
          <p:nvPr/>
        </p:nvSpPr>
        <p:spPr>
          <a:xfrm>
            <a:off x="8393336" y="3201176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80425" y="29228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33432" y="29228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39921" y="29228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46410" y="292288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06667" y="2922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34774" y="29228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00365" y="292288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26870" y="2922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61389" y="2922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64131" y="288194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500250" y="286829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98561" y="2950173"/>
            <a:ext cx="6482687" cy="7915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57"/>
          <p:cNvSpPr/>
          <p:nvPr/>
        </p:nvSpPr>
        <p:spPr>
          <a:xfrm>
            <a:off x="9091648" y="3230746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048466" y="4071573"/>
            <a:ext cx="3143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Adiciona filho de menor frequencia na esquera e o outro na direita do novo nó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Elipse 57"/>
          <p:cNvSpPr/>
          <p:nvPr/>
        </p:nvSpPr>
        <p:spPr>
          <a:xfrm>
            <a:off x="1069055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Elipse 57"/>
          <p:cNvSpPr/>
          <p:nvPr/>
        </p:nvSpPr>
        <p:spPr>
          <a:xfrm>
            <a:off x="1794661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Elipse 57"/>
          <p:cNvSpPr/>
          <p:nvPr/>
        </p:nvSpPr>
        <p:spPr>
          <a:xfrm>
            <a:off x="2520267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Elipse 57"/>
          <p:cNvSpPr/>
          <p:nvPr/>
        </p:nvSpPr>
        <p:spPr>
          <a:xfrm>
            <a:off x="3245873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Elipse 57"/>
          <p:cNvSpPr/>
          <p:nvPr/>
        </p:nvSpPr>
        <p:spPr>
          <a:xfrm>
            <a:off x="3971479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Elipse 57"/>
          <p:cNvSpPr/>
          <p:nvPr/>
        </p:nvSpPr>
        <p:spPr>
          <a:xfrm>
            <a:off x="4697085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5" name="Elipse 57"/>
          <p:cNvSpPr/>
          <p:nvPr/>
        </p:nvSpPr>
        <p:spPr>
          <a:xfrm>
            <a:off x="5422691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6" name="Elipse 57"/>
          <p:cNvSpPr/>
          <p:nvPr/>
        </p:nvSpPr>
        <p:spPr>
          <a:xfrm>
            <a:off x="6148297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7" name="Elipse 57"/>
          <p:cNvSpPr/>
          <p:nvPr/>
        </p:nvSpPr>
        <p:spPr>
          <a:xfrm>
            <a:off x="6873903" y="4254325"/>
            <a:ext cx="486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8" name="Elipse 57"/>
          <p:cNvSpPr/>
          <p:nvPr/>
        </p:nvSpPr>
        <p:spPr>
          <a:xfrm>
            <a:off x="8295532" y="4718348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9" name="Elipse 57"/>
          <p:cNvSpPr/>
          <p:nvPr/>
        </p:nvSpPr>
        <p:spPr>
          <a:xfrm>
            <a:off x="7629063" y="4704698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80426" y="396238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   “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33433" y="396238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639922" y="396238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46411" y="3962387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106668" y="3962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834775" y="396238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00366" y="396238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226871" y="3962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961390" y="3962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432873" y="441276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640443" y="4426407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98562" y="3989675"/>
            <a:ext cx="6482687" cy="7915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Elipse 57"/>
          <p:cNvSpPr/>
          <p:nvPr/>
        </p:nvSpPr>
        <p:spPr>
          <a:xfrm>
            <a:off x="7890648" y="4010940"/>
            <a:ext cx="547424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B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3" name="Straight Connector 182"/>
          <p:cNvCxnSpPr>
            <a:stCxn id="182" idx="4"/>
            <a:endCxn id="169" idx="0"/>
          </p:cNvCxnSpPr>
          <p:nvPr/>
        </p:nvCxnSpPr>
        <p:spPr>
          <a:xfrm flipH="1">
            <a:off x="7902775" y="4478940"/>
            <a:ext cx="261585" cy="2257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2" idx="4"/>
            <a:endCxn id="168" idx="0"/>
          </p:cNvCxnSpPr>
          <p:nvPr/>
        </p:nvCxnSpPr>
        <p:spPr>
          <a:xfrm>
            <a:off x="8164360" y="4478940"/>
            <a:ext cx="404884" cy="239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84693" y="5511209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Adiciona novo nó na lista</a:t>
            </a:r>
            <a:endParaRPr lang="pt-BR" dirty="0"/>
          </a:p>
        </p:txBody>
      </p:sp>
      <p:sp>
        <p:nvSpPr>
          <p:cNvPr id="105" name="Elipse 57"/>
          <p:cNvSpPr/>
          <p:nvPr/>
        </p:nvSpPr>
        <p:spPr>
          <a:xfrm>
            <a:off x="1069055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06" name="Elipse 57"/>
          <p:cNvSpPr/>
          <p:nvPr/>
        </p:nvSpPr>
        <p:spPr>
          <a:xfrm>
            <a:off x="1794661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07" name="Elipse 57"/>
          <p:cNvSpPr/>
          <p:nvPr/>
        </p:nvSpPr>
        <p:spPr>
          <a:xfrm>
            <a:off x="2520267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08" name="Elipse 57"/>
          <p:cNvSpPr/>
          <p:nvPr/>
        </p:nvSpPr>
        <p:spPr>
          <a:xfrm>
            <a:off x="3245873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09" name="Elipse 57"/>
          <p:cNvSpPr/>
          <p:nvPr/>
        </p:nvSpPr>
        <p:spPr>
          <a:xfrm>
            <a:off x="3971479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10" name="Elipse 57"/>
          <p:cNvSpPr/>
          <p:nvPr/>
        </p:nvSpPr>
        <p:spPr>
          <a:xfrm>
            <a:off x="4697085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1" name="Elipse 57"/>
          <p:cNvSpPr/>
          <p:nvPr/>
        </p:nvSpPr>
        <p:spPr>
          <a:xfrm>
            <a:off x="5422691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2" name="Elipse 57"/>
          <p:cNvSpPr/>
          <p:nvPr/>
        </p:nvSpPr>
        <p:spPr>
          <a:xfrm>
            <a:off x="6148297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3" name="Elipse 57"/>
          <p:cNvSpPr/>
          <p:nvPr/>
        </p:nvSpPr>
        <p:spPr>
          <a:xfrm>
            <a:off x="6873903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4" name="Elipse 57"/>
          <p:cNvSpPr/>
          <p:nvPr/>
        </p:nvSpPr>
        <p:spPr>
          <a:xfrm>
            <a:off x="7995276" y="6267168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5" name="Elipse 57"/>
          <p:cNvSpPr/>
          <p:nvPr/>
        </p:nvSpPr>
        <p:spPr>
          <a:xfrm>
            <a:off x="7328807" y="6253518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080426" y="527919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17" name="TextBox 116"/>
          <p:cNvSpPr txBox="1"/>
          <p:nvPr/>
        </p:nvSpPr>
        <p:spPr>
          <a:xfrm>
            <a:off x="1933433" y="527919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18" name="TextBox 117"/>
          <p:cNvSpPr txBox="1"/>
          <p:nvPr/>
        </p:nvSpPr>
        <p:spPr>
          <a:xfrm>
            <a:off x="2639922" y="527919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19" name="TextBox 118"/>
          <p:cNvSpPr txBox="1"/>
          <p:nvPr/>
        </p:nvSpPr>
        <p:spPr>
          <a:xfrm>
            <a:off x="3346411" y="5279191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20" name="TextBox 119"/>
          <p:cNvSpPr txBox="1"/>
          <p:nvPr/>
        </p:nvSpPr>
        <p:spPr>
          <a:xfrm>
            <a:off x="4106668" y="52791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21" name="TextBox 120"/>
          <p:cNvSpPr txBox="1"/>
          <p:nvPr/>
        </p:nvSpPr>
        <p:spPr>
          <a:xfrm>
            <a:off x="4834775" y="52791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22" name="TextBox 121"/>
          <p:cNvSpPr txBox="1"/>
          <p:nvPr/>
        </p:nvSpPr>
        <p:spPr>
          <a:xfrm>
            <a:off x="5500366" y="527919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23" name="TextBox 122"/>
          <p:cNvSpPr txBox="1"/>
          <p:nvPr/>
        </p:nvSpPr>
        <p:spPr>
          <a:xfrm>
            <a:off x="6226871" y="52791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24" name="TextBox 123"/>
          <p:cNvSpPr txBox="1"/>
          <p:nvPr/>
        </p:nvSpPr>
        <p:spPr>
          <a:xfrm>
            <a:off x="6961390" y="52791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25" name="TextBox 124"/>
          <p:cNvSpPr txBox="1"/>
          <p:nvPr/>
        </p:nvSpPr>
        <p:spPr>
          <a:xfrm>
            <a:off x="8132617" y="596158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26" name="TextBox 125"/>
          <p:cNvSpPr txBox="1"/>
          <p:nvPr/>
        </p:nvSpPr>
        <p:spPr>
          <a:xfrm>
            <a:off x="7340187" y="5975227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27" name="Rectangle 126"/>
          <p:cNvSpPr/>
          <p:nvPr/>
        </p:nvSpPr>
        <p:spPr>
          <a:xfrm>
            <a:off x="998562" y="5306479"/>
            <a:ext cx="7258334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57"/>
          <p:cNvSpPr/>
          <p:nvPr/>
        </p:nvSpPr>
        <p:spPr>
          <a:xfrm>
            <a:off x="7590392" y="5559760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29" name="Straight Connector 128"/>
          <p:cNvCxnSpPr>
            <a:stCxn id="128" idx="4"/>
            <a:endCxn id="115" idx="0"/>
          </p:cNvCxnSpPr>
          <p:nvPr/>
        </p:nvCxnSpPr>
        <p:spPr>
          <a:xfrm flipH="1">
            <a:off x="7602519" y="6027760"/>
            <a:ext cx="261585" cy="2257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8" idx="4"/>
            <a:endCxn id="114" idx="0"/>
          </p:cNvCxnSpPr>
          <p:nvPr/>
        </p:nvCxnSpPr>
        <p:spPr>
          <a:xfrm>
            <a:off x="7864104" y="6027760"/>
            <a:ext cx="404884" cy="239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3" y="249648"/>
            <a:ext cx="3201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1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4" name="Elipse 57"/>
          <p:cNvSpPr/>
          <p:nvPr/>
        </p:nvSpPr>
        <p:spPr>
          <a:xfrm>
            <a:off x="1353384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5" name="Elipse 57"/>
          <p:cNvSpPr/>
          <p:nvPr/>
        </p:nvSpPr>
        <p:spPr>
          <a:xfrm>
            <a:off x="2078990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6" name="Elipse 57"/>
          <p:cNvSpPr/>
          <p:nvPr/>
        </p:nvSpPr>
        <p:spPr>
          <a:xfrm>
            <a:off x="2804596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7" name="Elipse 57"/>
          <p:cNvSpPr/>
          <p:nvPr/>
        </p:nvSpPr>
        <p:spPr>
          <a:xfrm>
            <a:off x="3530202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" name="Elipse 57"/>
          <p:cNvSpPr/>
          <p:nvPr/>
        </p:nvSpPr>
        <p:spPr>
          <a:xfrm>
            <a:off x="4255808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9" name="Elipse 57"/>
          <p:cNvSpPr/>
          <p:nvPr/>
        </p:nvSpPr>
        <p:spPr>
          <a:xfrm>
            <a:off x="4981414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0" name="Elipse 57"/>
          <p:cNvSpPr/>
          <p:nvPr/>
        </p:nvSpPr>
        <p:spPr>
          <a:xfrm>
            <a:off x="5707020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" name="Elipse 57"/>
          <p:cNvSpPr/>
          <p:nvPr/>
        </p:nvSpPr>
        <p:spPr>
          <a:xfrm>
            <a:off x="6432626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2" name="Elipse 57"/>
          <p:cNvSpPr/>
          <p:nvPr/>
        </p:nvSpPr>
        <p:spPr>
          <a:xfrm>
            <a:off x="7158232" y="21616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3" name="Elipse 57"/>
          <p:cNvSpPr/>
          <p:nvPr/>
        </p:nvSpPr>
        <p:spPr>
          <a:xfrm>
            <a:off x="8238669" y="214802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" name="Elipse 57"/>
          <p:cNvSpPr/>
          <p:nvPr/>
        </p:nvSpPr>
        <p:spPr>
          <a:xfrm>
            <a:off x="8964274" y="2148027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64755" y="186973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2217762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2924251" y="18697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3630740" y="186973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4390997" y="1869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119104" y="18697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5784695" y="18697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6511200" y="1869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7245719" y="18697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8321421" y="1828792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9057540" y="1815145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6" name="TextBox 25"/>
          <p:cNvSpPr txBox="1"/>
          <p:nvPr/>
        </p:nvSpPr>
        <p:spPr>
          <a:xfrm>
            <a:off x="9594363" y="1965274"/>
            <a:ext cx="270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Retirou os dois nós de menor frequencia da lista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1282891" y="1897024"/>
            <a:ext cx="648268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57"/>
          <p:cNvSpPr/>
          <p:nvPr/>
        </p:nvSpPr>
        <p:spPr>
          <a:xfrm>
            <a:off x="1339757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29" name="Elipse 57"/>
          <p:cNvSpPr/>
          <p:nvPr/>
        </p:nvSpPr>
        <p:spPr>
          <a:xfrm>
            <a:off x="2065363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30" name="Elipse 57"/>
          <p:cNvSpPr/>
          <p:nvPr/>
        </p:nvSpPr>
        <p:spPr>
          <a:xfrm>
            <a:off x="2790969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31" name="Elipse 57"/>
          <p:cNvSpPr/>
          <p:nvPr/>
        </p:nvSpPr>
        <p:spPr>
          <a:xfrm>
            <a:off x="3516575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32" name="Elipse 57"/>
          <p:cNvSpPr/>
          <p:nvPr/>
        </p:nvSpPr>
        <p:spPr>
          <a:xfrm>
            <a:off x="4242181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33" name="Elipse 57"/>
          <p:cNvSpPr/>
          <p:nvPr/>
        </p:nvSpPr>
        <p:spPr>
          <a:xfrm>
            <a:off x="4967787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34" name="Elipse 57"/>
          <p:cNvSpPr/>
          <p:nvPr/>
        </p:nvSpPr>
        <p:spPr>
          <a:xfrm>
            <a:off x="5693393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35" name="Elipse 57"/>
          <p:cNvSpPr/>
          <p:nvPr/>
        </p:nvSpPr>
        <p:spPr>
          <a:xfrm>
            <a:off x="6418999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36" name="Elipse 57"/>
          <p:cNvSpPr/>
          <p:nvPr/>
        </p:nvSpPr>
        <p:spPr>
          <a:xfrm>
            <a:off x="7144605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37" name="Elipse 57"/>
          <p:cNvSpPr/>
          <p:nvPr/>
        </p:nvSpPr>
        <p:spPr>
          <a:xfrm>
            <a:off x="7870211" y="113807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38" name="Elipse 57"/>
          <p:cNvSpPr/>
          <p:nvPr/>
        </p:nvSpPr>
        <p:spPr>
          <a:xfrm>
            <a:off x="8595816" y="1138074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51128" y="8461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40" name="TextBox 39"/>
          <p:cNvSpPr txBox="1"/>
          <p:nvPr/>
        </p:nvSpPr>
        <p:spPr>
          <a:xfrm>
            <a:off x="2204135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41" name="TextBox 40"/>
          <p:cNvSpPr txBox="1"/>
          <p:nvPr/>
        </p:nvSpPr>
        <p:spPr>
          <a:xfrm>
            <a:off x="2910624" y="8461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42" name="TextBox 41"/>
          <p:cNvSpPr txBox="1"/>
          <p:nvPr/>
        </p:nvSpPr>
        <p:spPr>
          <a:xfrm>
            <a:off x="3617113" y="84613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43" name="TextBox 42"/>
          <p:cNvSpPr txBox="1"/>
          <p:nvPr/>
        </p:nvSpPr>
        <p:spPr>
          <a:xfrm>
            <a:off x="4377370" y="846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5105477" y="8461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45" name="TextBox 44"/>
          <p:cNvSpPr txBox="1"/>
          <p:nvPr/>
        </p:nvSpPr>
        <p:spPr>
          <a:xfrm>
            <a:off x="5771068" y="8461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46" name="TextBox 45"/>
          <p:cNvSpPr txBox="1"/>
          <p:nvPr/>
        </p:nvSpPr>
        <p:spPr>
          <a:xfrm>
            <a:off x="6497573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7232092" y="84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7966611" y="846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8702730" y="83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1271517" y="887091"/>
            <a:ext cx="7940723" cy="78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extBox 72"/>
          <p:cNvSpPr txBox="1"/>
          <p:nvPr/>
        </p:nvSpPr>
        <p:spPr>
          <a:xfrm>
            <a:off x="9785444" y="2950183"/>
            <a:ext cx="240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Criou um novo nó com a soma das frequencias dos nós retirados</a:t>
            </a:r>
            <a:endParaRPr lang="pt-BR" dirty="0"/>
          </a:p>
        </p:txBody>
      </p:sp>
      <p:sp>
        <p:nvSpPr>
          <p:cNvPr id="76" name="TextBox 75"/>
          <p:cNvSpPr txBox="1"/>
          <p:nvPr/>
        </p:nvSpPr>
        <p:spPr>
          <a:xfrm>
            <a:off x="9485179" y="971265"/>
            <a:ext cx="27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Lista inicial</a:t>
            </a:r>
            <a:endParaRPr lang="pt-BR" dirty="0"/>
          </a:p>
        </p:txBody>
      </p:sp>
      <p:sp>
        <p:nvSpPr>
          <p:cNvPr id="77" name="Elipse 57"/>
          <p:cNvSpPr/>
          <p:nvPr/>
        </p:nvSpPr>
        <p:spPr>
          <a:xfrm>
            <a:off x="1069054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78" name="Elipse 57"/>
          <p:cNvSpPr/>
          <p:nvPr/>
        </p:nvSpPr>
        <p:spPr>
          <a:xfrm>
            <a:off x="1794660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79" name="Elipse 57"/>
          <p:cNvSpPr/>
          <p:nvPr/>
        </p:nvSpPr>
        <p:spPr>
          <a:xfrm>
            <a:off x="2520266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80" name="Elipse 57"/>
          <p:cNvSpPr/>
          <p:nvPr/>
        </p:nvSpPr>
        <p:spPr>
          <a:xfrm>
            <a:off x="3245872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81" name="Elipse 57"/>
          <p:cNvSpPr/>
          <p:nvPr/>
        </p:nvSpPr>
        <p:spPr>
          <a:xfrm>
            <a:off x="3971478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82" name="Elipse 57"/>
          <p:cNvSpPr/>
          <p:nvPr/>
        </p:nvSpPr>
        <p:spPr>
          <a:xfrm>
            <a:off x="4697084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3" name="Elipse 57"/>
          <p:cNvSpPr/>
          <p:nvPr/>
        </p:nvSpPr>
        <p:spPr>
          <a:xfrm>
            <a:off x="5422690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84" name="Elipse 57"/>
          <p:cNvSpPr/>
          <p:nvPr/>
        </p:nvSpPr>
        <p:spPr>
          <a:xfrm>
            <a:off x="6148296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5" name="Elipse 57"/>
          <p:cNvSpPr/>
          <p:nvPr/>
        </p:nvSpPr>
        <p:spPr>
          <a:xfrm>
            <a:off x="6873902" y="3214823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6" name="Elipse 57"/>
          <p:cNvSpPr/>
          <p:nvPr/>
        </p:nvSpPr>
        <p:spPr>
          <a:xfrm>
            <a:off x="7667731" y="320117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87" name="Elipse 57"/>
          <p:cNvSpPr/>
          <p:nvPr/>
        </p:nvSpPr>
        <p:spPr>
          <a:xfrm>
            <a:off x="8393336" y="320117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080425" y="29228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89" name="TextBox 88"/>
          <p:cNvSpPr txBox="1"/>
          <p:nvPr/>
        </p:nvSpPr>
        <p:spPr>
          <a:xfrm>
            <a:off x="1933432" y="29228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90" name="TextBox 89"/>
          <p:cNvSpPr txBox="1"/>
          <p:nvPr/>
        </p:nvSpPr>
        <p:spPr>
          <a:xfrm>
            <a:off x="2639921" y="29228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91" name="TextBox 90"/>
          <p:cNvSpPr txBox="1"/>
          <p:nvPr/>
        </p:nvSpPr>
        <p:spPr>
          <a:xfrm>
            <a:off x="3346410" y="292288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92" name="TextBox 91"/>
          <p:cNvSpPr txBox="1"/>
          <p:nvPr/>
        </p:nvSpPr>
        <p:spPr>
          <a:xfrm>
            <a:off x="4106667" y="2922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93" name="TextBox 92"/>
          <p:cNvSpPr txBox="1"/>
          <p:nvPr/>
        </p:nvSpPr>
        <p:spPr>
          <a:xfrm>
            <a:off x="4834774" y="29228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94" name="TextBox 93"/>
          <p:cNvSpPr txBox="1"/>
          <p:nvPr/>
        </p:nvSpPr>
        <p:spPr>
          <a:xfrm>
            <a:off x="5500365" y="292288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95" name="TextBox 94"/>
          <p:cNvSpPr txBox="1"/>
          <p:nvPr/>
        </p:nvSpPr>
        <p:spPr>
          <a:xfrm>
            <a:off x="6226870" y="2922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96" name="TextBox 95"/>
          <p:cNvSpPr txBox="1"/>
          <p:nvPr/>
        </p:nvSpPr>
        <p:spPr>
          <a:xfrm>
            <a:off x="6961389" y="29228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97" name="TextBox 96"/>
          <p:cNvSpPr txBox="1"/>
          <p:nvPr/>
        </p:nvSpPr>
        <p:spPr>
          <a:xfrm>
            <a:off x="7764131" y="288194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8500250" y="286829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99" name="Rectangle 98"/>
          <p:cNvSpPr/>
          <p:nvPr/>
        </p:nvSpPr>
        <p:spPr>
          <a:xfrm>
            <a:off x="998561" y="2950173"/>
            <a:ext cx="648268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57"/>
          <p:cNvSpPr/>
          <p:nvPr/>
        </p:nvSpPr>
        <p:spPr>
          <a:xfrm>
            <a:off x="9091648" y="323074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9048466" y="4071573"/>
            <a:ext cx="3143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Adiciona filho de menor frequencia na esquera e o outro na direita do novo nó</a:t>
            </a:r>
            <a:endParaRPr lang="pt-BR" dirty="0"/>
          </a:p>
        </p:txBody>
      </p:sp>
      <p:sp>
        <p:nvSpPr>
          <p:cNvPr id="103" name="Elipse 57"/>
          <p:cNvSpPr/>
          <p:nvPr/>
        </p:nvSpPr>
        <p:spPr>
          <a:xfrm>
            <a:off x="1069055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04" name="Elipse 57"/>
          <p:cNvSpPr/>
          <p:nvPr/>
        </p:nvSpPr>
        <p:spPr>
          <a:xfrm>
            <a:off x="1794661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05" name="Elipse 57"/>
          <p:cNvSpPr/>
          <p:nvPr/>
        </p:nvSpPr>
        <p:spPr>
          <a:xfrm>
            <a:off x="2520267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06" name="Elipse 57"/>
          <p:cNvSpPr/>
          <p:nvPr/>
        </p:nvSpPr>
        <p:spPr>
          <a:xfrm>
            <a:off x="3245873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07" name="Elipse 57"/>
          <p:cNvSpPr/>
          <p:nvPr/>
        </p:nvSpPr>
        <p:spPr>
          <a:xfrm>
            <a:off x="3971479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08" name="Elipse 57"/>
          <p:cNvSpPr/>
          <p:nvPr/>
        </p:nvSpPr>
        <p:spPr>
          <a:xfrm>
            <a:off x="4697085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09" name="Elipse 57"/>
          <p:cNvSpPr/>
          <p:nvPr/>
        </p:nvSpPr>
        <p:spPr>
          <a:xfrm>
            <a:off x="5422691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0" name="Elipse 57"/>
          <p:cNvSpPr/>
          <p:nvPr/>
        </p:nvSpPr>
        <p:spPr>
          <a:xfrm>
            <a:off x="6148297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1" name="Elipse 57"/>
          <p:cNvSpPr/>
          <p:nvPr/>
        </p:nvSpPr>
        <p:spPr>
          <a:xfrm>
            <a:off x="6873903" y="4254325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2" name="Elipse 57"/>
          <p:cNvSpPr/>
          <p:nvPr/>
        </p:nvSpPr>
        <p:spPr>
          <a:xfrm>
            <a:off x="8295532" y="4718348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3" name="Elipse 57"/>
          <p:cNvSpPr/>
          <p:nvPr/>
        </p:nvSpPr>
        <p:spPr>
          <a:xfrm>
            <a:off x="7629063" y="4704698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080426" y="396238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15" name="TextBox 114"/>
          <p:cNvSpPr txBox="1"/>
          <p:nvPr/>
        </p:nvSpPr>
        <p:spPr>
          <a:xfrm>
            <a:off x="1933433" y="396238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16" name="TextBox 115"/>
          <p:cNvSpPr txBox="1"/>
          <p:nvPr/>
        </p:nvSpPr>
        <p:spPr>
          <a:xfrm>
            <a:off x="2639922" y="396238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17" name="TextBox 116"/>
          <p:cNvSpPr txBox="1"/>
          <p:nvPr/>
        </p:nvSpPr>
        <p:spPr>
          <a:xfrm>
            <a:off x="3346411" y="3962387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18" name="TextBox 117"/>
          <p:cNvSpPr txBox="1"/>
          <p:nvPr/>
        </p:nvSpPr>
        <p:spPr>
          <a:xfrm>
            <a:off x="4106668" y="3962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19" name="TextBox 118"/>
          <p:cNvSpPr txBox="1"/>
          <p:nvPr/>
        </p:nvSpPr>
        <p:spPr>
          <a:xfrm>
            <a:off x="4834775" y="396238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20" name="TextBox 119"/>
          <p:cNvSpPr txBox="1"/>
          <p:nvPr/>
        </p:nvSpPr>
        <p:spPr>
          <a:xfrm>
            <a:off x="5500366" y="396238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21" name="TextBox 120"/>
          <p:cNvSpPr txBox="1"/>
          <p:nvPr/>
        </p:nvSpPr>
        <p:spPr>
          <a:xfrm>
            <a:off x="6226871" y="3962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22" name="TextBox 121"/>
          <p:cNvSpPr txBox="1"/>
          <p:nvPr/>
        </p:nvSpPr>
        <p:spPr>
          <a:xfrm>
            <a:off x="6961390" y="39623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23" name="TextBox 122"/>
          <p:cNvSpPr txBox="1"/>
          <p:nvPr/>
        </p:nvSpPr>
        <p:spPr>
          <a:xfrm>
            <a:off x="8432873" y="441276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24" name="TextBox 123"/>
          <p:cNvSpPr txBox="1"/>
          <p:nvPr/>
        </p:nvSpPr>
        <p:spPr>
          <a:xfrm>
            <a:off x="7640443" y="4426407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25" name="Rectangle 124"/>
          <p:cNvSpPr/>
          <p:nvPr/>
        </p:nvSpPr>
        <p:spPr>
          <a:xfrm>
            <a:off x="998562" y="3989675"/>
            <a:ext cx="648268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57"/>
          <p:cNvSpPr/>
          <p:nvPr/>
        </p:nvSpPr>
        <p:spPr>
          <a:xfrm>
            <a:off x="7890648" y="4010940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28" name="Straight Connector 127"/>
          <p:cNvCxnSpPr>
            <a:stCxn id="126" idx="4"/>
            <a:endCxn id="113" idx="0"/>
          </p:cNvCxnSpPr>
          <p:nvPr/>
        </p:nvCxnSpPr>
        <p:spPr>
          <a:xfrm flipH="1">
            <a:off x="7902775" y="4478940"/>
            <a:ext cx="261585" cy="2257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6" idx="4"/>
            <a:endCxn id="112" idx="0"/>
          </p:cNvCxnSpPr>
          <p:nvPr/>
        </p:nvCxnSpPr>
        <p:spPr>
          <a:xfrm>
            <a:off x="8164360" y="4478940"/>
            <a:ext cx="404884" cy="239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884693" y="5511209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Adiciona novo nó na lista</a:t>
            </a:r>
            <a:endParaRPr lang="pt-BR" dirty="0"/>
          </a:p>
        </p:txBody>
      </p:sp>
      <p:sp>
        <p:nvSpPr>
          <p:cNvPr id="137" name="Elipse 57"/>
          <p:cNvSpPr/>
          <p:nvPr/>
        </p:nvSpPr>
        <p:spPr>
          <a:xfrm>
            <a:off x="1069055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8" name="Elipse 57"/>
          <p:cNvSpPr/>
          <p:nvPr/>
        </p:nvSpPr>
        <p:spPr>
          <a:xfrm>
            <a:off x="1794661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9" name="Elipse 57"/>
          <p:cNvSpPr/>
          <p:nvPr/>
        </p:nvSpPr>
        <p:spPr>
          <a:xfrm>
            <a:off x="2520267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40" name="Elipse 57"/>
          <p:cNvSpPr/>
          <p:nvPr/>
        </p:nvSpPr>
        <p:spPr>
          <a:xfrm>
            <a:off x="3245873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41" name="Elipse 57"/>
          <p:cNvSpPr/>
          <p:nvPr/>
        </p:nvSpPr>
        <p:spPr>
          <a:xfrm>
            <a:off x="3971479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42" name="Elipse 57"/>
          <p:cNvSpPr/>
          <p:nvPr/>
        </p:nvSpPr>
        <p:spPr>
          <a:xfrm>
            <a:off x="4697085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43" name="Elipse 57"/>
          <p:cNvSpPr/>
          <p:nvPr/>
        </p:nvSpPr>
        <p:spPr>
          <a:xfrm>
            <a:off x="5422691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44" name="Elipse 57"/>
          <p:cNvSpPr/>
          <p:nvPr/>
        </p:nvSpPr>
        <p:spPr>
          <a:xfrm>
            <a:off x="6148297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5" name="Elipse 57"/>
          <p:cNvSpPr/>
          <p:nvPr/>
        </p:nvSpPr>
        <p:spPr>
          <a:xfrm>
            <a:off x="6873903" y="5571129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6" name="Elipse 57"/>
          <p:cNvSpPr/>
          <p:nvPr/>
        </p:nvSpPr>
        <p:spPr>
          <a:xfrm>
            <a:off x="7995276" y="6267168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7" name="Elipse 57"/>
          <p:cNvSpPr/>
          <p:nvPr/>
        </p:nvSpPr>
        <p:spPr>
          <a:xfrm>
            <a:off x="7328807" y="6253518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080426" y="527919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49" name="TextBox 148"/>
          <p:cNvSpPr txBox="1"/>
          <p:nvPr/>
        </p:nvSpPr>
        <p:spPr>
          <a:xfrm>
            <a:off x="1933433" y="527919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50" name="TextBox 149"/>
          <p:cNvSpPr txBox="1"/>
          <p:nvPr/>
        </p:nvSpPr>
        <p:spPr>
          <a:xfrm>
            <a:off x="2639922" y="527919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51" name="TextBox 150"/>
          <p:cNvSpPr txBox="1"/>
          <p:nvPr/>
        </p:nvSpPr>
        <p:spPr>
          <a:xfrm>
            <a:off x="3346411" y="5279191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52" name="TextBox 151"/>
          <p:cNvSpPr txBox="1"/>
          <p:nvPr/>
        </p:nvSpPr>
        <p:spPr>
          <a:xfrm>
            <a:off x="4106668" y="52791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53" name="TextBox 152"/>
          <p:cNvSpPr txBox="1"/>
          <p:nvPr/>
        </p:nvSpPr>
        <p:spPr>
          <a:xfrm>
            <a:off x="4834775" y="52791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54" name="TextBox 153"/>
          <p:cNvSpPr txBox="1"/>
          <p:nvPr/>
        </p:nvSpPr>
        <p:spPr>
          <a:xfrm>
            <a:off x="5500366" y="527919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871" y="52791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56" name="TextBox 155"/>
          <p:cNvSpPr txBox="1"/>
          <p:nvPr/>
        </p:nvSpPr>
        <p:spPr>
          <a:xfrm>
            <a:off x="6961390" y="52791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57" name="TextBox 156"/>
          <p:cNvSpPr txBox="1"/>
          <p:nvPr/>
        </p:nvSpPr>
        <p:spPr>
          <a:xfrm>
            <a:off x="8132617" y="5961581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58" name="TextBox 157"/>
          <p:cNvSpPr txBox="1"/>
          <p:nvPr/>
        </p:nvSpPr>
        <p:spPr>
          <a:xfrm>
            <a:off x="7340187" y="5975227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59" name="Rectangle 158"/>
          <p:cNvSpPr/>
          <p:nvPr/>
        </p:nvSpPr>
        <p:spPr>
          <a:xfrm>
            <a:off x="998562" y="5306479"/>
            <a:ext cx="7258334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Elipse 57"/>
          <p:cNvSpPr/>
          <p:nvPr/>
        </p:nvSpPr>
        <p:spPr>
          <a:xfrm>
            <a:off x="7590392" y="5559760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61" name="Straight Connector 160"/>
          <p:cNvCxnSpPr>
            <a:stCxn id="160" idx="4"/>
            <a:endCxn id="147" idx="0"/>
          </p:cNvCxnSpPr>
          <p:nvPr/>
        </p:nvCxnSpPr>
        <p:spPr>
          <a:xfrm flipH="1">
            <a:off x="7602519" y="6027760"/>
            <a:ext cx="261585" cy="2257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0" idx="4"/>
            <a:endCxn id="146" idx="0"/>
          </p:cNvCxnSpPr>
          <p:nvPr/>
        </p:nvCxnSpPr>
        <p:spPr>
          <a:xfrm>
            <a:off x="7864104" y="6027760"/>
            <a:ext cx="404884" cy="2394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2" y="249648"/>
            <a:ext cx="346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2-4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136" name="TextBox 135"/>
          <p:cNvSpPr txBox="1"/>
          <p:nvPr/>
        </p:nvSpPr>
        <p:spPr>
          <a:xfrm>
            <a:off x="9307774" y="1143926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2</a:t>
            </a:r>
            <a:endParaRPr lang="pt-BR" dirty="0"/>
          </a:p>
        </p:txBody>
      </p:sp>
      <p:sp>
        <p:nvSpPr>
          <p:cNvPr id="137" name="Elipse 57"/>
          <p:cNvSpPr/>
          <p:nvPr/>
        </p:nvSpPr>
        <p:spPr>
          <a:xfrm>
            <a:off x="1492136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8" name="Elipse 57"/>
          <p:cNvSpPr/>
          <p:nvPr/>
        </p:nvSpPr>
        <p:spPr>
          <a:xfrm>
            <a:off x="2217742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9" name="Elipse 57"/>
          <p:cNvSpPr/>
          <p:nvPr/>
        </p:nvSpPr>
        <p:spPr>
          <a:xfrm>
            <a:off x="2943348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40" name="Elipse 57"/>
          <p:cNvSpPr/>
          <p:nvPr/>
        </p:nvSpPr>
        <p:spPr>
          <a:xfrm>
            <a:off x="3668954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41" name="Elipse 57"/>
          <p:cNvSpPr/>
          <p:nvPr/>
        </p:nvSpPr>
        <p:spPr>
          <a:xfrm>
            <a:off x="4394560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42" name="Elipse 57"/>
          <p:cNvSpPr/>
          <p:nvPr/>
        </p:nvSpPr>
        <p:spPr>
          <a:xfrm>
            <a:off x="5120166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43" name="Elipse 57"/>
          <p:cNvSpPr/>
          <p:nvPr/>
        </p:nvSpPr>
        <p:spPr>
          <a:xfrm>
            <a:off x="5845772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44" name="Elipse 57"/>
          <p:cNvSpPr/>
          <p:nvPr/>
        </p:nvSpPr>
        <p:spPr>
          <a:xfrm>
            <a:off x="6366661" y="18725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5" name="Elipse 57"/>
          <p:cNvSpPr/>
          <p:nvPr/>
        </p:nvSpPr>
        <p:spPr>
          <a:xfrm>
            <a:off x="7160847" y="18725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6" name="Elipse 57"/>
          <p:cNvSpPr/>
          <p:nvPr/>
        </p:nvSpPr>
        <p:spPr>
          <a:xfrm>
            <a:off x="8418357" y="189988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7" name="Elipse 57"/>
          <p:cNvSpPr/>
          <p:nvPr/>
        </p:nvSpPr>
        <p:spPr>
          <a:xfrm>
            <a:off x="7751888" y="188623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503507" y="91190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49" name="TextBox 148"/>
          <p:cNvSpPr txBox="1"/>
          <p:nvPr/>
        </p:nvSpPr>
        <p:spPr>
          <a:xfrm>
            <a:off x="2356514" y="9119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50" name="TextBox 149"/>
          <p:cNvSpPr txBox="1"/>
          <p:nvPr/>
        </p:nvSpPr>
        <p:spPr>
          <a:xfrm>
            <a:off x="3063003" y="9119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51" name="TextBox 150"/>
          <p:cNvSpPr txBox="1"/>
          <p:nvPr/>
        </p:nvSpPr>
        <p:spPr>
          <a:xfrm>
            <a:off x="3769492" y="91190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52" name="TextBox 151"/>
          <p:cNvSpPr txBox="1"/>
          <p:nvPr/>
        </p:nvSpPr>
        <p:spPr>
          <a:xfrm>
            <a:off x="4529749" y="911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53" name="TextBox 152"/>
          <p:cNvSpPr txBox="1"/>
          <p:nvPr/>
        </p:nvSpPr>
        <p:spPr>
          <a:xfrm>
            <a:off x="5257856" y="9119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54" name="TextBox 153"/>
          <p:cNvSpPr txBox="1"/>
          <p:nvPr/>
        </p:nvSpPr>
        <p:spPr>
          <a:xfrm>
            <a:off x="5923447" y="9119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55" name="TextBox 154"/>
          <p:cNvSpPr txBox="1"/>
          <p:nvPr/>
        </p:nvSpPr>
        <p:spPr>
          <a:xfrm>
            <a:off x="6376656" y="15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56" name="TextBox 155"/>
          <p:cNvSpPr txBox="1"/>
          <p:nvPr/>
        </p:nvSpPr>
        <p:spPr>
          <a:xfrm>
            <a:off x="7306111" y="16019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57" name="TextBox 156"/>
          <p:cNvSpPr txBox="1"/>
          <p:nvPr/>
        </p:nvSpPr>
        <p:spPr>
          <a:xfrm>
            <a:off x="8555698" y="1594298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58" name="TextBox 157"/>
          <p:cNvSpPr txBox="1"/>
          <p:nvPr/>
        </p:nvSpPr>
        <p:spPr>
          <a:xfrm>
            <a:off x="7763268" y="160794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59" name="Rectangle 158"/>
          <p:cNvSpPr/>
          <p:nvPr/>
        </p:nvSpPr>
        <p:spPr>
          <a:xfrm>
            <a:off x="1421643" y="939196"/>
            <a:ext cx="7258334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Elipse 57"/>
          <p:cNvSpPr/>
          <p:nvPr/>
        </p:nvSpPr>
        <p:spPr>
          <a:xfrm>
            <a:off x="7988073" y="1154377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61" name="Straight Connector 160"/>
          <p:cNvCxnSpPr>
            <a:stCxn id="160" idx="3"/>
            <a:endCxn id="147" idx="0"/>
          </p:cNvCxnSpPr>
          <p:nvPr/>
        </p:nvCxnSpPr>
        <p:spPr>
          <a:xfrm flipH="1">
            <a:off x="8025600" y="1553840"/>
            <a:ext cx="426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0" idx="5"/>
            <a:endCxn id="146" idx="0"/>
          </p:cNvCxnSpPr>
          <p:nvPr/>
        </p:nvCxnSpPr>
        <p:spPr>
          <a:xfrm>
            <a:off x="8455329" y="1553840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57"/>
          <p:cNvSpPr/>
          <p:nvPr/>
        </p:nvSpPr>
        <p:spPr>
          <a:xfrm>
            <a:off x="6773800" y="11674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33" name="Straight Connector 132"/>
          <p:cNvCxnSpPr>
            <a:stCxn id="131" idx="3"/>
            <a:endCxn id="144" idx="0"/>
          </p:cNvCxnSpPr>
          <p:nvPr/>
        </p:nvCxnSpPr>
        <p:spPr>
          <a:xfrm flipH="1">
            <a:off x="6609661" y="1566919"/>
            <a:ext cx="244307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1" idx="5"/>
            <a:endCxn id="145" idx="0"/>
          </p:cNvCxnSpPr>
          <p:nvPr/>
        </p:nvCxnSpPr>
        <p:spPr>
          <a:xfrm>
            <a:off x="7241056" y="1566919"/>
            <a:ext cx="162791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2" y="249648"/>
            <a:ext cx="346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2-4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136" name="TextBox 135"/>
          <p:cNvSpPr txBox="1"/>
          <p:nvPr/>
        </p:nvSpPr>
        <p:spPr>
          <a:xfrm>
            <a:off x="9307774" y="1143926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2</a:t>
            </a:r>
            <a:endParaRPr lang="pt-BR" dirty="0"/>
          </a:p>
        </p:txBody>
      </p:sp>
      <p:sp>
        <p:nvSpPr>
          <p:cNvPr id="137" name="Elipse 57"/>
          <p:cNvSpPr/>
          <p:nvPr/>
        </p:nvSpPr>
        <p:spPr>
          <a:xfrm>
            <a:off x="1492136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8" name="Elipse 57"/>
          <p:cNvSpPr/>
          <p:nvPr/>
        </p:nvSpPr>
        <p:spPr>
          <a:xfrm>
            <a:off x="2217742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9" name="Elipse 57"/>
          <p:cNvSpPr/>
          <p:nvPr/>
        </p:nvSpPr>
        <p:spPr>
          <a:xfrm>
            <a:off x="2943348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40" name="Elipse 57"/>
          <p:cNvSpPr/>
          <p:nvPr/>
        </p:nvSpPr>
        <p:spPr>
          <a:xfrm>
            <a:off x="3668954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41" name="Elipse 57"/>
          <p:cNvSpPr/>
          <p:nvPr/>
        </p:nvSpPr>
        <p:spPr>
          <a:xfrm>
            <a:off x="4394560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42" name="Elipse 57"/>
          <p:cNvSpPr/>
          <p:nvPr/>
        </p:nvSpPr>
        <p:spPr>
          <a:xfrm>
            <a:off x="5120166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43" name="Elipse 57"/>
          <p:cNvSpPr/>
          <p:nvPr/>
        </p:nvSpPr>
        <p:spPr>
          <a:xfrm>
            <a:off x="5845772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44" name="Elipse 57"/>
          <p:cNvSpPr/>
          <p:nvPr/>
        </p:nvSpPr>
        <p:spPr>
          <a:xfrm>
            <a:off x="6366661" y="18725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5" name="Elipse 57"/>
          <p:cNvSpPr/>
          <p:nvPr/>
        </p:nvSpPr>
        <p:spPr>
          <a:xfrm>
            <a:off x="7160847" y="18725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6" name="Elipse 57"/>
          <p:cNvSpPr/>
          <p:nvPr/>
        </p:nvSpPr>
        <p:spPr>
          <a:xfrm>
            <a:off x="8418357" y="189988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7" name="Elipse 57"/>
          <p:cNvSpPr/>
          <p:nvPr/>
        </p:nvSpPr>
        <p:spPr>
          <a:xfrm>
            <a:off x="7751888" y="188623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503507" y="91190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49" name="TextBox 148"/>
          <p:cNvSpPr txBox="1"/>
          <p:nvPr/>
        </p:nvSpPr>
        <p:spPr>
          <a:xfrm>
            <a:off x="2356514" y="9119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50" name="TextBox 149"/>
          <p:cNvSpPr txBox="1"/>
          <p:nvPr/>
        </p:nvSpPr>
        <p:spPr>
          <a:xfrm>
            <a:off x="3063003" y="9119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51" name="TextBox 150"/>
          <p:cNvSpPr txBox="1"/>
          <p:nvPr/>
        </p:nvSpPr>
        <p:spPr>
          <a:xfrm>
            <a:off x="3769492" y="91190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52" name="TextBox 151"/>
          <p:cNvSpPr txBox="1"/>
          <p:nvPr/>
        </p:nvSpPr>
        <p:spPr>
          <a:xfrm>
            <a:off x="4529749" y="911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53" name="TextBox 152"/>
          <p:cNvSpPr txBox="1"/>
          <p:nvPr/>
        </p:nvSpPr>
        <p:spPr>
          <a:xfrm>
            <a:off x="5257856" y="9119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54" name="TextBox 153"/>
          <p:cNvSpPr txBox="1"/>
          <p:nvPr/>
        </p:nvSpPr>
        <p:spPr>
          <a:xfrm>
            <a:off x="5923447" y="9119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55" name="TextBox 154"/>
          <p:cNvSpPr txBox="1"/>
          <p:nvPr/>
        </p:nvSpPr>
        <p:spPr>
          <a:xfrm>
            <a:off x="6376656" y="15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56" name="TextBox 155"/>
          <p:cNvSpPr txBox="1"/>
          <p:nvPr/>
        </p:nvSpPr>
        <p:spPr>
          <a:xfrm>
            <a:off x="7306111" y="16019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57" name="TextBox 156"/>
          <p:cNvSpPr txBox="1"/>
          <p:nvPr/>
        </p:nvSpPr>
        <p:spPr>
          <a:xfrm>
            <a:off x="8555698" y="1594298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58" name="TextBox 157"/>
          <p:cNvSpPr txBox="1"/>
          <p:nvPr/>
        </p:nvSpPr>
        <p:spPr>
          <a:xfrm>
            <a:off x="7763268" y="160794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59" name="Rectangle 158"/>
          <p:cNvSpPr/>
          <p:nvPr/>
        </p:nvSpPr>
        <p:spPr>
          <a:xfrm>
            <a:off x="1421643" y="939196"/>
            <a:ext cx="7258334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Elipse 57"/>
          <p:cNvSpPr/>
          <p:nvPr/>
        </p:nvSpPr>
        <p:spPr>
          <a:xfrm>
            <a:off x="7988073" y="1154377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61" name="Straight Connector 160"/>
          <p:cNvCxnSpPr>
            <a:stCxn id="160" idx="3"/>
            <a:endCxn id="147" idx="0"/>
          </p:cNvCxnSpPr>
          <p:nvPr/>
        </p:nvCxnSpPr>
        <p:spPr>
          <a:xfrm flipH="1">
            <a:off x="8025600" y="1553840"/>
            <a:ext cx="426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0" idx="5"/>
            <a:endCxn id="146" idx="0"/>
          </p:cNvCxnSpPr>
          <p:nvPr/>
        </p:nvCxnSpPr>
        <p:spPr>
          <a:xfrm>
            <a:off x="8455329" y="1553840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57"/>
          <p:cNvSpPr/>
          <p:nvPr/>
        </p:nvSpPr>
        <p:spPr>
          <a:xfrm>
            <a:off x="6773800" y="11674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33" name="Straight Connector 132"/>
          <p:cNvCxnSpPr>
            <a:stCxn id="131" idx="3"/>
            <a:endCxn id="144" idx="0"/>
          </p:cNvCxnSpPr>
          <p:nvPr/>
        </p:nvCxnSpPr>
        <p:spPr>
          <a:xfrm flipH="1">
            <a:off x="6609661" y="1566919"/>
            <a:ext cx="244307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1" idx="5"/>
            <a:endCxn id="145" idx="0"/>
          </p:cNvCxnSpPr>
          <p:nvPr/>
        </p:nvCxnSpPr>
        <p:spPr>
          <a:xfrm>
            <a:off x="7241056" y="1566919"/>
            <a:ext cx="162791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ipse 57"/>
          <p:cNvSpPr/>
          <p:nvPr/>
        </p:nvSpPr>
        <p:spPr>
          <a:xfrm>
            <a:off x="1441336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69" name="Elipse 57"/>
          <p:cNvSpPr/>
          <p:nvPr/>
        </p:nvSpPr>
        <p:spPr>
          <a:xfrm>
            <a:off x="2166942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70" name="Elipse 57"/>
          <p:cNvSpPr/>
          <p:nvPr/>
        </p:nvSpPr>
        <p:spPr>
          <a:xfrm>
            <a:off x="2892548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71" name="Elipse 57"/>
          <p:cNvSpPr/>
          <p:nvPr/>
        </p:nvSpPr>
        <p:spPr>
          <a:xfrm>
            <a:off x="3618154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72" name="Elipse 57"/>
          <p:cNvSpPr/>
          <p:nvPr/>
        </p:nvSpPr>
        <p:spPr>
          <a:xfrm>
            <a:off x="4343760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73" name="Elipse 57"/>
          <p:cNvSpPr/>
          <p:nvPr/>
        </p:nvSpPr>
        <p:spPr>
          <a:xfrm>
            <a:off x="6694966" y="3400946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74" name="Elipse 57"/>
          <p:cNvSpPr/>
          <p:nvPr/>
        </p:nvSpPr>
        <p:spPr>
          <a:xfrm>
            <a:off x="4969472" y="27405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75" name="Elipse 57"/>
          <p:cNvSpPr/>
          <p:nvPr/>
        </p:nvSpPr>
        <p:spPr>
          <a:xfrm>
            <a:off x="5249061" y="34219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76" name="Elipse 57"/>
          <p:cNvSpPr/>
          <p:nvPr/>
        </p:nvSpPr>
        <p:spPr>
          <a:xfrm>
            <a:off x="6043247" y="34219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77" name="Elipse 57"/>
          <p:cNvSpPr/>
          <p:nvPr/>
        </p:nvSpPr>
        <p:spPr>
          <a:xfrm>
            <a:off x="7859557" y="416048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78" name="Elipse 57"/>
          <p:cNvSpPr/>
          <p:nvPr/>
        </p:nvSpPr>
        <p:spPr>
          <a:xfrm>
            <a:off x="7129588" y="414683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452707" y="247400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80" name="TextBox 179"/>
          <p:cNvSpPr txBox="1"/>
          <p:nvPr/>
        </p:nvSpPr>
        <p:spPr>
          <a:xfrm>
            <a:off x="2305714" y="24740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81" name="TextBox 180"/>
          <p:cNvSpPr txBox="1"/>
          <p:nvPr/>
        </p:nvSpPr>
        <p:spPr>
          <a:xfrm>
            <a:off x="3012203" y="24740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82" name="TextBox 181"/>
          <p:cNvSpPr txBox="1"/>
          <p:nvPr/>
        </p:nvSpPr>
        <p:spPr>
          <a:xfrm>
            <a:off x="3718692" y="247400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83" name="TextBox 182"/>
          <p:cNvSpPr txBox="1"/>
          <p:nvPr/>
        </p:nvSpPr>
        <p:spPr>
          <a:xfrm>
            <a:off x="4478949" y="2474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456" y="31598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85" name="TextBox 184"/>
          <p:cNvSpPr txBox="1"/>
          <p:nvPr/>
        </p:nvSpPr>
        <p:spPr>
          <a:xfrm>
            <a:off x="5047147" y="24613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86" name="TextBox 185"/>
          <p:cNvSpPr txBox="1"/>
          <p:nvPr/>
        </p:nvSpPr>
        <p:spPr>
          <a:xfrm>
            <a:off x="5259056" y="3137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87" name="TextBox 186"/>
          <p:cNvSpPr txBox="1"/>
          <p:nvPr/>
        </p:nvSpPr>
        <p:spPr>
          <a:xfrm>
            <a:off x="6188511" y="31513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88" name="TextBox 187"/>
          <p:cNvSpPr txBox="1"/>
          <p:nvPr/>
        </p:nvSpPr>
        <p:spPr>
          <a:xfrm>
            <a:off x="7996898" y="3854898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89" name="TextBox 188"/>
          <p:cNvSpPr txBox="1"/>
          <p:nvPr/>
        </p:nvSpPr>
        <p:spPr>
          <a:xfrm>
            <a:off x="7204468" y="386854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90" name="Rectangle 189"/>
          <p:cNvSpPr/>
          <p:nvPr/>
        </p:nvSpPr>
        <p:spPr>
          <a:xfrm>
            <a:off x="1370843" y="2501296"/>
            <a:ext cx="63507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57"/>
          <p:cNvSpPr/>
          <p:nvPr/>
        </p:nvSpPr>
        <p:spPr>
          <a:xfrm>
            <a:off x="7429273" y="3414977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92" name="Straight Connector 191"/>
          <p:cNvCxnSpPr>
            <a:stCxn id="191" idx="3"/>
            <a:endCxn id="178" idx="0"/>
          </p:cNvCxnSpPr>
          <p:nvPr/>
        </p:nvCxnSpPr>
        <p:spPr>
          <a:xfrm flipH="1">
            <a:off x="7403300" y="3814440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1" idx="5"/>
            <a:endCxn id="177" idx="0"/>
          </p:cNvCxnSpPr>
          <p:nvPr/>
        </p:nvCxnSpPr>
        <p:spPr>
          <a:xfrm>
            <a:off x="7896529" y="3814440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ipse 57"/>
          <p:cNvSpPr/>
          <p:nvPr/>
        </p:nvSpPr>
        <p:spPr>
          <a:xfrm>
            <a:off x="5656200" y="2716856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95" name="Straight Connector 194"/>
          <p:cNvCxnSpPr>
            <a:stCxn id="194" idx="3"/>
            <a:endCxn id="175" idx="0"/>
          </p:cNvCxnSpPr>
          <p:nvPr/>
        </p:nvCxnSpPr>
        <p:spPr>
          <a:xfrm flipH="1">
            <a:off x="5492061" y="3116319"/>
            <a:ext cx="244307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4" idx="5"/>
            <a:endCxn id="176" idx="0"/>
          </p:cNvCxnSpPr>
          <p:nvPr/>
        </p:nvCxnSpPr>
        <p:spPr>
          <a:xfrm>
            <a:off x="6123456" y="3116319"/>
            <a:ext cx="162791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ipse 57"/>
          <p:cNvSpPr/>
          <p:nvPr/>
        </p:nvSpPr>
        <p:spPr>
          <a:xfrm>
            <a:off x="7002400" y="26787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203" name="Straight Connector 202"/>
          <p:cNvCxnSpPr>
            <a:stCxn id="197" idx="3"/>
            <a:endCxn id="173" idx="0"/>
          </p:cNvCxnSpPr>
          <p:nvPr/>
        </p:nvCxnSpPr>
        <p:spPr>
          <a:xfrm flipH="1">
            <a:off x="6937966" y="3078219"/>
            <a:ext cx="144602" cy="3227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7" idx="5"/>
            <a:endCxn id="191" idx="0"/>
          </p:cNvCxnSpPr>
          <p:nvPr/>
        </p:nvCxnSpPr>
        <p:spPr>
          <a:xfrm>
            <a:off x="7469656" y="3078219"/>
            <a:ext cx="233329" cy="3367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333174" y="2731426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3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2" y="249648"/>
            <a:ext cx="346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2-4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136" name="TextBox 135"/>
          <p:cNvSpPr txBox="1"/>
          <p:nvPr/>
        </p:nvSpPr>
        <p:spPr>
          <a:xfrm>
            <a:off x="9307774" y="1143926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2</a:t>
            </a:r>
            <a:endParaRPr lang="pt-BR" dirty="0"/>
          </a:p>
        </p:txBody>
      </p:sp>
      <p:sp>
        <p:nvSpPr>
          <p:cNvPr id="137" name="Elipse 57"/>
          <p:cNvSpPr/>
          <p:nvPr/>
        </p:nvSpPr>
        <p:spPr>
          <a:xfrm>
            <a:off x="1492136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8" name="Elipse 57"/>
          <p:cNvSpPr/>
          <p:nvPr/>
        </p:nvSpPr>
        <p:spPr>
          <a:xfrm>
            <a:off x="2217742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39" name="Elipse 57"/>
          <p:cNvSpPr/>
          <p:nvPr/>
        </p:nvSpPr>
        <p:spPr>
          <a:xfrm>
            <a:off x="2943348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40" name="Elipse 57"/>
          <p:cNvSpPr/>
          <p:nvPr/>
        </p:nvSpPr>
        <p:spPr>
          <a:xfrm>
            <a:off x="3668954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41" name="Elipse 57"/>
          <p:cNvSpPr/>
          <p:nvPr/>
        </p:nvSpPr>
        <p:spPr>
          <a:xfrm>
            <a:off x="4394560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42" name="Elipse 57"/>
          <p:cNvSpPr/>
          <p:nvPr/>
        </p:nvSpPr>
        <p:spPr>
          <a:xfrm>
            <a:off x="5120166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43" name="Elipse 57"/>
          <p:cNvSpPr/>
          <p:nvPr/>
        </p:nvSpPr>
        <p:spPr>
          <a:xfrm>
            <a:off x="5845772" y="12038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44" name="Elipse 57"/>
          <p:cNvSpPr/>
          <p:nvPr/>
        </p:nvSpPr>
        <p:spPr>
          <a:xfrm>
            <a:off x="6366661" y="18725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5" name="Elipse 57"/>
          <p:cNvSpPr/>
          <p:nvPr/>
        </p:nvSpPr>
        <p:spPr>
          <a:xfrm>
            <a:off x="7160847" y="18725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6" name="Elipse 57"/>
          <p:cNvSpPr/>
          <p:nvPr/>
        </p:nvSpPr>
        <p:spPr>
          <a:xfrm>
            <a:off x="8418357" y="189988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47" name="Elipse 57"/>
          <p:cNvSpPr/>
          <p:nvPr/>
        </p:nvSpPr>
        <p:spPr>
          <a:xfrm>
            <a:off x="7751888" y="188623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503507" y="91190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49" name="TextBox 148"/>
          <p:cNvSpPr txBox="1"/>
          <p:nvPr/>
        </p:nvSpPr>
        <p:spPr>
          <a:xfrm>
            <a:off x="2356514" y="9119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50" name="TextBox 149"/>
          <p:cNvSpPr txBox="1"/>
          <p:nvPr/>
        </p:nvSpPr>
        <p:spPr>
          <a:xfrm>
            <a:off x="3063003" y="9119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51" name="TextBox 150"/>
          <p:cNvSpPr txBox="1"/>
          <p:nvPr/>
        </p:nvSpPr>
        <p:spPr>
          <a:xfrm>
            <a:off x="3769492" y="91190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52" name="TextBox 151"/>
          <p:cNvSpPr txBox="1"/>
          <p:nvPr/>
        </p:nvSpPr>
        <p:spPr>
          <a:xfrm>
            <a:off x="4529749" y="911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53" name="TextBox 152"/>
          <p:cNvSpPr txBox="1"/>
          <p:nvPr/>
        </p:nvSpPr>
        <p:spPr>
          <a:xfrm>
            <a:off x="5257856" y="9119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54" name="TextBox 153"/>
          <p:cNvSpPr txBox="1"/>
          <p:nvPr/>
        </p:nvSpPr>
        <p:spPr>
          <a:xfrm>
            <a:off x="5923447" y="9119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55" name="TextBox 154"/>
          <p:cNvSpPr txBox="1"/>
          <p:nvPr/>
        </p:nvSpPr>
        <p:spPr>
          <a:xfrm>
            <a:off x="6376656" y="15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56" name="TextBox 155"/>
          <p:cNvSpPr txBox="1"/>
          <p:nvPr/>
        </p:nvSpPr>
        <p:spPr>
          <a:xfrm>
            <a:off x="7306111" y="16019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57" name="TextBox 156"/>
          <p:cNvSpPr txBox="1"/>
          <p:nvPr/>
        </p:nvSpPr>
        <p:spPr>
          <a:xfrm>
            <a:off x="8555698" y="1594298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58" name="TextBox 157"/>
          <p:cNvSpPr txBox="1"/>
          <p:nvPr/>
        </p:nvSpPr>
        <p:spPr>
          <a:xfrm>
            <a:off x="7763268" y="160794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59" name="Rectangle 158"/>
          <p:cNvSpPr/>
          <p:nvPr/>
        </p:nvSpPr>
        <p:spPr>
          <a:xfrm>
            <a:off x="1421643" y="939196"/>
            <a:ext cx="7258334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Elipse 57"/>
          <p:cNvSpPr/>
          <p:nvPr/>
        </p:nvSpPr>
        <p:spPr>
          <a:xfrm>
            <a:off x="7988073" y="1154377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61" name="Straight Connector 160"/>
          <p:cNvCxnSpPr>
            <a:stCxn id="160" idx="3"/>
            <a:endCxn id="147" idx="0"/>
          </p:cNvCxnSpPr>
          <p:nvPr/>
        </p:nvCxnSpPr>
        <p:spPr>
          <a:xfrm flipH="1">
            <a:off x="8025600" y="1553840"/>
            <a:ext cx="426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0" idx="5"/>
            <a:endCxn id="146" idx="0"/>
          </p:cNvCxnSpPr>
          <p:nvPr/>
        </p:nvCxnSpPr>
        <p:spPr>
          <a:xfrm>
            <a:off x="8455329" y="1553840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57"/>
          <p:cNvSpPr/>
          <p:nvPr/>
        </p:nvSpPr>
        <p:spPr>
          <a:xfrm>
            <a:off x="6773800" y="11674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33" name="Straight Connector 132"/>
          <p:cNvCxnSpPr>
            <a:stCxn id="131" idx="3"/>
            <a:endCxn id="144" idx="0"/>
          </p:cNvCxnSpPr>
          <p:nvPr/>
        </p:nvCxnSpPr>
        <p:spPr>
          <a:xfrm flipH="1">
            <a:off x="6609661" y="1566919"/>
            <a:ext cx="244307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1" idx="5"/>
            <a:endCxn id="145" idx="0"/>
          </p:cNvCxnSpPr>
          <p:nvPr/>
        </p:nvCxnSpPr>
        <p:spPr>
          <a:xfrm>
            <a:off x="7241056" y="1566919"/>
            <a:ext cx="162791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ipse 57"/>
          <p:cNvSpPr/>
          <p:nvPr/>
        </p:nvSpPr>
        <p:spPr>
          <a:xfrm>
            <a:off x="1441336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69" name="Elipse 57"/>
          <p:cNvSpPr/>
          <p:nvPr/>
        </p:nvSpPr>
        <p:spPr>
          <a:xfrm>
            <a:off x="2166942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70" name="Elipse 57"/>
          <p:cNvSpPr/>
          <p:nvPr/>
        </p:nvSpPr>
        <p:spPr>
          <a:xfrm>
            <a:off x="2892548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71" name="Elipse 57"/>
          <p:cNvSpPr/>
          <p:nvPr/>
        </p:nvSpPr>
        <p:spPr>
          <a:xfrm>
            <a:off x="3618154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72" name="Elipse 57"/>
          <p:cNvSpPr/>
          <p:nvPr/>
        </p:nvSpPr>
        <p:spPr>
          <a:xfrm>
            <a:off x="4343760" y="27659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73" name="Elipse 57"/>
          <p:cNvSpPr/>
          <p:nvPr/>
        </p:nvSpPr>
        <p:spPr>
          <a:xfrm>
            <a:off x="6694966" y="3400946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74" name="Elipse 57"/>
          <p:cNvSpPr/>
          <p:nvPr/>
        </p:nvSpPr>
        <p:spPr>
          <a:xfrm>
            <a:off x="4969472" y="2740546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75" name="Elipse 57"/>
          <p:cNvSpPr/>
          <p:nvPr/>
        </p:nvSpPr>
        <p:spPr>
          <a:xfrm>
            <a:off x="5249061" y="34219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76" name="Elipse 57"/>
          <p:cNvSpPr/>
          <p:nvPr/>
        </p:nvSpPr>
        <p:spPr>
          <a:xfrm>
            <a:off x="6043247" y="3421987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77" name="Elipse 57"/>
          <p:cNvSpPr/>
          <p:nvPr/>
        </p:nvSpPr>
        <p:spPr>
          <a:xfrm>
            <a:off x="7859557" y="416048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78" name="Elipse 57"/>
          <p:cNvSpPr/>
          <p:nvPr/>
        </p:nvSpPr>
        <p:spPr>
          <a:xfrm>
            <a:off x="7129588" y="4146835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452707" y="247400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80" name="TextBox 179"/>
          <p:cNvSpPr txBox="1"/>
          <p:nvPr/>
        </p:nvSpPr>
        <p:spPr>
          <a:xfrm>
            <a:off x="2305714" y="24740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81" name="TextBox 180"/>
          <p:cNvSpPr txBox="1"/>
          <p:nvPr/>
        </p:nvSpPr>
        <p:spPr>
          <a:xfrm>
            <a:off x="3012203" y="24740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82" name="TextBox 181"/>
          <p:cNvSpPr txBox="1"/>
          <p:nvPr/>
        </p:nvSpPr>
        <p:spPr>
          <a:xfrm>
            <a:off x="3718692" y="247400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83" name="TextBox 182"/>
          <p:cNvSpPr txBox="1"/>
          <p:nvPr/>
        </p:nvSpPr>
        <p:spPr>
          <a:xfrm>
            <a:off x="4478949" y="2474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456" y="31598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85" name="TextBox 184"/>
          <p:cNvSpPr txBox="1"/>
          <p:nvPr/>
        </p:nvSpPr>
        <p:spPr>
          <a:xfrm>
            <a:off x="5047147" y="24613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86" name="TextBox 185"/>
          <p:cNvSpPr txBox="1"/>
          <p:nvPr/>
        </p:nvSpPr>
        <p:spPr>
          <a:xfrm>
            <a:off x="5259056" y="3137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87" name="TextBox 186"/>
          <p:cNvSpPr txBox="1"/>
          <p:nvPr/>
        </p:nvSpPr>
        <p:spPr>
          <a:xfrm>
            <a:off x="6188511" y="31513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88" name="TextBox 187"/>
          <p:cNvSpPr txBox="1"/>
          <p:nvPr/>
        </p:nvSpPr>
        <p:spPr>
          <a:xfrm>
            <a:off x="7996898" y="3854898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89" name="TextBox 188"/>
          <p:cNvSpPr txBox="1"/>
          <p:nvPr/>
        </p:nvSpPr>
        <p:spPr>
          <a:xfrm>
            <a:off x="7204468" y="3868544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90" name="Rectangle 189"/>
          <p:cNvSpPr/>
          <p:nvPr/>
        </p:nvSpPr>
        <p:spPr>
          <a:xfrm>
            <a:off x="1370843" y="2501296"/>
            <a:ext cx="63507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57"/>
          <p:cNvSpPr/>
          <p:nvPr/>
        </p:nvSpPr>
        <p:spPr>
          <a:xfrm>
            <a:off x="7429273" y="3414977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92" name="Straight Connector 191"/>
          <p:cNvCxnSpPr>
            <a:stCxn id="191" idx="3"/>
            <a:endCxn id="178" idx="0"/>
          </p:cNvCxnSpPr>
          <p:nvPr/>
        </p:nvCxnSpPr>
        <p:spPr>
          <a:xfrm flipH="1">
            <a:off x="7403300" y="3814440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1" idx="5"/>
            <a:endCxn id="177" idx="0"/>
          </p:cNvCxnSpPr>
          <p:nvPr/>
        </p:nvCxnSpPr>
        <p:spPr>
          <a:xfrm>
            <a:off x="7896529" y="3814440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ipse 57"/>
          <p:cNvSpPr/>
          <p:nvPr/>
        </p:nvSpPr>
        <p:spPr>
          <a:xfrm>
            <a:off x="5656200" y="2716856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95" name="Straight Connector 194"/>
          <p:cNvCxnSpPr>
            <a:stCxn id="194" idx="3"/>
            <a:endCxn id="175" idx="0"/>
          </p:cNvCxnSpPr>
          <p:nvPr/>
        </p:nvCxnSpPr>
        <p:spPr>
          <a:xfrm flipH="1">
            <a:off x="5492061" y="3116319"/>
            <a:ext cx="244307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4" idx="5"/>
            <a:endCxn id="176" idx="0"/>
          </p:cNvCxnSpPr>
          <p:nvPr/>
        </p:nvCxnSpPr>
        <p:spPr>
          <a:xfrm>
            <a:off x="6123456" y="3116319"/>
            <a:ext cx="162791" cy="3056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ipse 57"/>
          <p:cNvSpPr/>
          <p:nvPr/>
        </p:nvSpPr>
        <p:spPr>
          <a:xfrm>
            <a:off x="7002400" y="26787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203" name="Straight Connector 202"/>
          <p:cNvCxnSpPr>
            <a:stCxn id="197" idx="3"/>
            <a:endCxn id="173" idx="0"/>
          </p:cNvCxnSpPr>
          <p:nvPr/>
        </p:nvCxnSpPr>
        <p:spPr>
          <a:xfrm flipH="1">
            <a:off x="6937966" y="3078219"/>
            <a:ext cx="144602" cy="3227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7" idx="5"/>
            <a:endCxn id="191" idx="0"/>
          </p:cNvCxnSpPr>
          <p:nvPr/>
        </p:nvCxnSpPr>
        <p:spPr>
          <a:xfrm>
            <a:off x="7469656" y="3078219"/>
            <a:ext cx="233329" cy="3367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333174" y="2731426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3</a:t>
            </a:r>
            <a:endParaRPr lang="pt-BR" dirty="0"/>
          </a:p>
        </p:txBody>
      </p:sp>
      <p:sp>
        <p:nvSpPr>
          <p:cNvPr id="211" name="Elipse 57"/>
          <p:cNvSpPr/>
          <p:nvPr/>
        </p:nvSpPr>
        <p:spPr>
          <a:xfrm>
            <a:off x="1365136" y="49319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212" name="Elipse 57"/>
          <p:cNvSpPr/>
          <p:nvPr/>
        </p:nvSpPr>
        <p:spPr>
          <a:xfrm>
            <a:off x="2090742" y="49319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213" name="Elipse 57"/>
          <p:cNvSpPr/>
          <p:nvPr/>
        </p:nvSpPr>
        <p:spPr>
          <a:xfrm>
            <a:off x="2816348" y="49319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214" name="Elipse 57"/>
          <p:cNvSpPr/>
          <p:nvPr/>
        </p:nvSpPr>
        <p:spPr>
          <a:xfrm>
            <a:off x="3541954" y="49319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215" name="Elipse 57"/>
          <p:cNvSpPr/>
          <p:nvPr/>
        </p:nvSpPr>
        <p:spPr>
          <a:xfrm>
            <a:off x="4267560" y="49319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217" name="Elipse 57"/>
          <p:cNvSpPr/>
          <p:nvPr/>
        </p:nvSpPr>
        <p:spPr>
          <a:xfrm>
            <a:off x="4688366" y="55796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218" name="Elipse 57"/>
          <p:cNvSpPr/>
          <p:nvPr/>
        </p:nvSpPr>
        <p:spPr>
          <a:xfrm>
            <a:off x="6315672" y="55669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219" name="Elipse 57"/>
          <p:cNvSpPr/>
          <p:nvPr/>
        </p:nvSpPr>
        <p:spPr>
          <a:xfrm>
            <a:off x="6861961" y="62630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220" name="Elipse 57"/>
          <p:cNvSpPr/>
          <p:nvPr/>
        </p:nvSpPr>
        <p:spPr>
          <a:xfrm>
            <a:off x="7630747" y="62630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221" name="Elipse 57"/>
          <p:cNvSpPr/>
          <p:nvPr/>
        </p:nvSpPr>
        <p:spPr>
          <a:xfrm>
            <a:off x="5865657" y="633920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222" name="Elipse 57"/>
          <p:cNvSpPr/>
          <p:nvPr/>
        </p:nvSpPr>
        <p:spPr>
          <a:xfrm>
            <a:off x="5135688" y="632555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376507" y="464002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224" name="TextBox 223"/>
          <p:cNvSpPr txBox="1"/>
          <p:nvPr/>
        </p:nvSpPr>
        <p:spPr>
          <a:xfrm>
            <a:off x="2229514" y="46400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25" name="TextBox 224"/>
          <p:cNvSpPr txBox="1"/>
          <p:nvPr/>
        </p:nvSpPr>
        <p:spPr>
          <a:xfrm>
            <a:off x="2936003" y="46400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26" name="TextBox 225"/>
          <p:cNvSpPr txBox="1"/>
          <p:nvPr/>
        </p:nvSpPr>
        <p:spPr>
          <a:xfrm>
            <a:off x="3642492" y="4640023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27" name="TextBox 226"/>
          <p:cNvSpPr txBox="1"/>
          <p:nvPr/>
        </p:nvSpPr>
        <p:spPr>
          <a:xfrm>
            <a:off x="4402749" y="46400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28" name="TextBox 227"/>
          <p:cNvSpPr txBox="1"/>
          <p:nvPr/>
        </p:nvSpPr>
        <p:spPr>
          <a:xfrm>
            <a:off x="4787956" y="52877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29" name="TextBox 228"/>
          <p:cNvSpPr txBox="1"/>
          <p:nvPr/>
        </p:nvSpPr>
        <p:spPr>
          <a:xfrm>
            <a:off x="6317147" y="52877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30" name="TextBox 229"/>
          <p:cNvSpPr txBox="1"/>
          <p:nvPr/>
        </p:nvSpPr>
        <p:spPr>
          <a:xfrm>
            <a:off x="6871956" y="5978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31" name="TextBox 230"/>
          <p:cNvSpPr txBox="1"/>
          <p:nvPr/>
        </p:nvSpPr>
        <p:spPr>
          <a:xfrm>
            <a:off x="7776011" y="599232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232" name="TextBox 231"/>
          <p:cNvSpPr txBox="1"/>
          <p:nvPr/>
        </p:nvSpPr>
        <p:spPr>
          <a:xfrm>
            <a:off x="6002998" y="6033613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33" name="TextBox 232"/>
          <p:cNvSpPr txBox="1"/>
          <p:nvPr/>
        </p:nvSpPr>
        <p:spPr>
          <a:xfrm>
            <a:off x="5210568" y="6047259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34" name="Rectangle 233"/>
          <p:cNvSpPr/>
          <p:nvPr/>
        </p:nvSpPr>
        <p:spPr>
          <a:xfrm>
            <a:off x="1294643" y="4667311"/>
            <a:ext cx="62237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Elipse 57"/>
          <p:cNvSpPr/>
          <p:nvPr/>
        </p:nvSpPr>
        <p:spPr>
          <a:xfrm>
            <a:off x="5435373" y="5593692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236" name="Straight Connector 235"/>
          <p:cNvCxnSpPr>
            <a:stCxn id="235" idx="3"/>
            <a:endCxn id="222" idx="0"/>
          </p:cNvCxnSpPr>
          <p:nvPr/>
        </p:nvCxnSpPr>
        <p:spPr>
          <a:xfrm flipH="1">
            <a:off x="5409400" y="5993155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35" idx="5"/>
            <a:endCxn id="221" idx="0"/>
          </p:cNvCxnSpPr>
          <p:nvPr/>
        </p:nvCxnSpPr>
        <p:spPr>
          <a:xfrm>
            <a:off x="5902629" y="5993155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ipse 57"/>
          <p:cNvSpPr/>
          <p:nvPr/>
        </p:nvSpPr>
        <p:spPr>
          <a:xfrm>
            <a:off x="7180200" y="5494369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239" name="Straight Connector 238"/>
          <p:cNvCxnSpPr>
            <a:stCxn id="238" idx="3"/>
            <a:endCxn id="219" idx="0"/>
          </p:cNvCxnSpPr>
          <p:nvPr/>
        </p:nvCxnSpPr>
        <p:spPr>
          <a:xfrm flipH="1">
            <a:off x="7104961" y="5893832"/>
            <a:ext cx="155407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38" idx="5"/>
            <a:endCxn id="220" idx="0"/>
          </p:cNvCxnSpPr>
          <p:nvPr/>
        </p:nvCxnSpPr>
        <p:spPr>
          <a:xfrm>
            <a:off x="7647456" y="5893832"/>
            <a:ext cx="226291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Elipse 57"/>
          <p:cNvSpPr/>
          <p:nvPr/>
        </p:nvSpPr>
        <p:spPr>
          <a:xfrm>
            <a:off x="5059300" y="4895571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242" name="Straight Connector 241"/>
          <p:cNvCxnSpPr>
            <a:stCxn id="241" idx="3"/>
            <a:endCxn id="217" idx="0"/>
          </p:cNvCxnSpPr>
          <p:nvPr/>
        </p:nvCxnSpPr>
        <p:spPr>
          <a:xfrm flipH="1">
            <a:off x="4931366" y="5295034"/>
            <a:ext cx="208102" cy="2846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41" idx="5"/>
            <a:endCxn id="235" idx="0"/>
          </p:cNvCxnSpPr>
          <p:nvPr/>
        </p:nvCxnSpPr>
        <p:spPr>
          <a:xfrm>
            <a:off x="5526556" y="5295034"/>
            <a:ext cx="182529" cy="298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9256974" y="4859341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4</a:t>
            </a:r>
            <a:endParaRPr lang="pt-BR" dirty="0"/>
          </a:p>
        </p:txBody>
      </p:sp>
      <p:sp>
        <p:nvSpPr>
          <p:cNvPr id="245" name="Elipse 57"/>
          <p:cNvSpPr/>
          <p:nvPr/>
        </p:nvSpPr>
        <p:spPr>
          <a:xfrm>
            <a:off x="6761100" y="48250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253" name="Straight Connector 252"/>
          <p:cNvCxnSpPr>
            <a:stCxn id="245" idx="3"/>
            <a:endCxn id="218" idx="0"/>
          </p:cNvCxnSpPr>
          <p:nvPr/>
        </p:nvCxnSpPr>
        <p:spPr>
          <a:xfrm flipH="1">
            <a:off x="6558672" y="5224519"/>
            <a:ext cx="282596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238" idx="0"/>
          </p:cNvCxnSpPr>
          <p:nvPr/>
        </p:nvCxnSpPr>
        <p:spPr>
          <a:xfrm>
            <a:off x="7088656" y="5224519"/>
            <a:ext cx="365256" cy="269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2" y="249648"/>
            <a:ext cx="346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5-6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211" name="Elipse 57"/>
          <p:cNvSpPr/>
          <p:nvPr/>
        </p:nvSpPr>
        <p:spPr>
          <a:xfrm>
            <a:off x="1606436" y="11346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212" name="Elipse 57"/>
          <p:cNvSpPr/>
          <p:nvPr/>
        </p:nvSpPr>
        <p:spPr>
          <a:xfrm>
            <a:off x="2332042" y="11346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213" name="Elipse 57"/>
          <p:cNvSpPr/>
          <p:nvPr/>
        </p:nvSpPr>
        <p:spPr>
          <a:xfrm>
            <a:off x="3057648" y="11346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214" name="Elipse 57"/>
          <p:cNvSpPr/>
          <p:nvPr/>
        </p:nvSpPr>
        <p:spPr>
          <a:xfrm>
            <a:off x="3783254" y="11346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215" name="Elipse 57"/>
          <p:cNvSpPr/>
          <p:nvPr/>
        </p:nvSpPr>
        <p:spPr>
          <a:xfrm>
            <a:off x="4419960" y="17315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217" name="Elipse 57"/>
          <p:cNvSpPr/>
          <p:nvPr/>
        </p:nvSpPr>
        <p:spPr>
          <a:xfrm>
            <a:off x="4980466" y="24554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218" name="Elipse 57"/>
          <p:cNvSpPr/>
          <p:nvPr/>
        </p:nvSpPr>
        <p:spPr>
          <a:xfrm>
            <a:off x="6201372" y="17696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219" name="Elipse 57"/>
          <p:cNvSpPr/>
          <p:nvPr/>
        </p:nvSpPr>
        <p:spPr>
          <a:xfrm>
            <a:off x="6747661" y="24657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220" name="Elipse 57"/>
          <p:cNvSpPr/>
          <p:nvPr/>
        </p:nvSpPr>
        <p:spPr>
          <a:xfrm>
            <a:off x="7516447" y="24657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221" name="Elipse 57"/>
          <p:cNvSpPr/>
          <p:nvPr/>
        </p:nvSpPr>
        <p:spPr>
          <a:xfrm>
            <a:off x="6157757" y="321500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222" name="Elipse 57"/>
          <p:cNvSpPr/>
          <p:nvPr/>
        </p:nvSpPr>
        <p:spPr>
          <a:xfrm>
            <a:off x="5427788" y="320135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617807" y="84272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224" name="TextBox 223"/>
          <p:cNvSpPr txBox="1"/>
          <p:nvPr/>
        </p:nvSpPr>
        <p:spPr>
          <a:xfrm>
            <a:off x="2470814" y="8427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25" name="TextBox 224"/>
          <p:cNvSpPr txBox="1"/>
          <p:nvPr/>
        </p:nvSpPr>
        <p:spPr>
          <a:xfrm>
            <a:off x="3177303" y="8427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26" name="TextBox 225"/>
          <p:cNvSpPr txBox="1"/>
          <p:nvPr/>
        </p:nvSpPr>
        <p:spPr>
          <a:xfrm>
            <a:off x="3883792" y="842723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27" name="TextBox 226"/>
          <p:cNvSpPr txBox="1"/>
          <p:nvPr/>
        </p:nvSpPr>
        <p:spPr>
          <a:xfrm>
            <a:off x="4415449" y="14269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28" name="TextBox 227"/>
          <p:cNvSpPr txBox="1"/>
          <p:nvPr/>
        </p:nvSpPr>
        <p:spPr>
          <a:xfrm>
            <a:off x="5080056" y="21635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29" name="TextBox 228"/>
          <p:cNvSpPr txBox="1"/>
          <p:nvPr/>
        </p:nvSpPr>
        <p:spPr>
          <a:xfrm>
            <a:off x="6202847" y="14904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30" name="TextBox 229"/>
          <p:cNvSpPr txBox="1"/>
          <p:nvPr/>
        </p:nvSpPr>
        <p:spPr>
          <a:xfrm>
            <a:off x="6757656" y="2181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31" name="TextBox 230"/>
          <p:cNvSpPr txBox="1"/>
          <p:nvPr/>
        </p:nvSpPr>
        <p:spPr>
          <a:xfrm>
            <a:off x="7661711" y="219502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232" name="TextBox 231"/>
          <p:cNvSpPr txBox="1"/>
          <p:nvPr/>
        </p:nvSpPr>
        <p:spPr>
          <a:xfrm>
            <a:off x="6295098" y="2909413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33" name="TextBox 232"/>
          <p:cNvSpPr txBox="1"/>
          <p:nvPr/>
        </p:nvSpPr>
        <p:spPr>
          <a:xfrm>
            <a:off x="5502668" y="2923059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34" name="Rectangle 233"/>
          <p:cNvSpPr/>
          <p:nvPr/>
        </p:nvSpPr>
        <p:spPr>
          <a:xfrm>
            <a:off x="1535943" y="870011"/>
            <a:ext cx="58935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Elipse 57"/>
          <p:cNvSpPr/>
          <p:nvPr/>
        </p:nvSpPr>
        <p:spPr>
          <a:xfrm>
            <a:off x="5727473" y="2469492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236" name="Straight Connector 235"/>
          <p:cNvCxnSpPr>
            <a:stCxn id="235" idx="3"/>
            <a:endCxn id="222" idx="0"/>
          </p:cNvCxnSpPr>
          <p:nvPr/>
        </p:nvCxnSpPr>
        <p:spPr>
          <a:xfrm flipH="1">
            <a:off x="5701500" y="2868955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35" idx="5"/>
            <a:endCxn id="221" idx="0"/>
          </p:cNvCxnSpPr>
          <p:nvPr/>
        </p:nvCxnSpPr>
        <p:spPr>
          <a:xfrm>
            <a:off x="6194729" y="2868955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ipse 57"/>
          <p:cNvSpPr/>
          <p:nvPr/>
        </p:nvSpPr>
        <p:spPr>
          <a:xfrm>
            <a:off x="7065900" y="1697069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239" name="Straight Connector 238"/>
          <p:cNvCxnSpPr>
            <a:stCxn id="238" idx="3"/>
            <a:endCxn id="219" idx="0"/>
          </p:cNvCxnSpPr>
          <p:nvPr/>
        </p:nvCxnSpPr>
        <p:spPr>
          <a:xfrm flipH="1">
            <a:off x="6990661" y="2096532"/>
            <a:ext cx="155407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38" idx="5"/>
            <a:endCxn id="220" idx="0"/>
          </p:cNvCxnSpPr>
          <p:nvPr/>
        </p:nvCxnSpPr>
        <p:spPr>
          <a:xfrm>
            <a:off x="7533156" y="2096532"/>
            <a:ext cx="226291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Elipse 57"/>
          <p:cNvSpPr/>
          <p:nvPr/>
        </p:nvSpPr>
        <p:spPr>
          <a:xfrm>
            <a:off x="5351400" y="1771371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242" name="Straight Connector 241"/>
          <p:cNvCxnSpPr>
            <a:stCxn id="241" idx="3"/>
          </p:cNvCxnSpPr>
          <p:nvPr/>
        </p:nvCxnSpPr>
        <p:spPr>
          <a:xfrm flipH="1">
            <a:off x="5223466" y="2170834"/>
            <a:ext cx="208102" cy="2846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41" idx="5"/>
            <a:endCxn id="235" idx="0"/>
          </p:cNvCxnSpPr>
          <p:nvPr/>
        </p:nvCxnSpPr>
        <p:spPr>
          <a:xfrm>
            <a:off x="5818656" y="2170834"/>
            <a:ext cx="182529" cy="298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8596574" y="1023941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5</a:t>
            </a:r>
            <a:endParaRPr lang="pt-BR" dirty="0"/>
          </a:p>
        </p:txBody>
      </p:sp>
      <p:sp>
        <p:nvSpPr>
          <p:cNvPr id="245" name="Elipse 57"/>
          <p:cNvSpPr/>
          <p:nvPr/>
        </p:nvSpPr>
        <p:spPr>
          <a:xfrm>
            <a:off x="6646800" y="1027756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253" name="Straight Connector 252"/>
          <p:cNvCxnSpPr>
            <a:stCxn id="245" idx="3"/>
            <a:endCxn id="218" idx="0"/>
          </p:cNvCxnSpPr>
          <p:nvPr/>
        </p:nvCxnSpPr>
        <p:spPr>
          <a:xfrm flipH="1">
            <a:off x="6444372" y="1427219"/>
            <a:ext cx="282596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45" idx="5"/>
            <a:endCxn id="238" idx="0"/>
          </p:cNvCxnSpPr>
          <p:nvPr/>
        </p:nvCxnSpPr>
        <p:spPr>
          <a:xfrm>
            <a:off x="7114056" y="1427219"/>
            <a:ext cx="225556" cy="269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57"/>
          <p:cNvSpPr/>
          <p:nvPr/>
        </p:nvSpPr>
        <p:spPr>
          <a:xfrm>
            <a:off x="4919600" y="10404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cxnSp>
        <p:nvCxnSpPr>
          <p:cNvPr id="106" name="Straight Connector 105"/>
          <p:cNvCxnSpPr>
            <a:stCxn id="104" idx="3"/>
            <a:endCxn id="215" idx="0"/>
          </p:cNvCxnSpPr>
          <p:nvPr/>
        </p:nvCxnSpPr>
        <p:spPr>
          <a:xfrm flipH="1">
            <a:off x="4662960" y="1439919"/>
            <a:ext cx="336808" cy="2916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5"/>
            <a:endCxn id="241" idx="0"/>
          </p:cNvCxnSpPr>
          <p:nvPr/>
        </p:nvCxnSpPr>
        <p:spPr>
          <a:xfrm>
            <a:off x="5386856" y="1439919"/>
            <a:ext cx="238256" cy="3314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57"/>
          <p:cNvSpPr/>
          <p:nvPr/>
        </p:nvSpPr>
        <p:spPr>
          <a:xfrm>
            <a:off x="1581036" y="41191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0" name="Elipse 57"/>
          <p:cNvSpPr/>
          <p:nvPr/>
        </p:nvSpPr>
        <p:spPr>
          <a:xfrm>
            <a:off x="2306642" y="41191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1" name="Elipse 57"/>
          <p:cNvSpPr/>
          <p:nvPr/>
        </p:nvSpPr>
        <p:spPr>
          <a:xfrm>
            <a:off x="3032248" y="41191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2" name="Elipse 57"/>
          <p:cNvSpPr/>
          <p:nvPr/>
        </p:nvSpPr>
        <p:spPr>
          <a:xfrm>
            <a:off x="5231054" y="47668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13" name="Elipse 57"/>
          <p:cNvSpPr/>
          <p:nvPr/>
        </p:nvSpPr>
        <p:spPr>
          <a:xfrm>
            <a:off x="3378560" y="47414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14" name="Elipse 57"/>
          <p:cNvSpPr/>
          <p:nvPr/>
        </p:nvSpPr>
        <p:spPr>
          <a:xfrm>
            <a:off x="3939066" y="54653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5" name="Elipse 57"/>
          <p:cNvSpPr/>
          <p:nvPr/>
        </p:nvSpPr>
        <p:spPr>
          <a:xfrm>
            <a:off x="5756872" y="54653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6" name="Elipse 57"/>
          <p:cNvSpPr/>
          <p:nvPr/>
        </p:nvSpPr>
        <p:spPr>
          <a:xfrm>
            <a:off x="6201561" y="61741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7" name="Elipse 57"/>
          <p:cNvSpPr/>
          <p:nvPr/>
        </p:nvSpPr>
        <p:spPr>
          <a:xfrm>
            <a:off x="6944947" y="61614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8" name="Elipse 57"/>
          <p:cNvSpPr/>
          <p:nvPr/>
        </p:nvSpPr>
        <p:spPr>
          <a:xfrm>
            <a:off x="5116357" y="622490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9" name="Elipse 57"/>
          <p:cNvSpPr/>
          <p:nvPr/>
        </p:nvSpPr>
        <p:spPr>
          <a:xfrm>
            <a:off x="4386388" y="621125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592407" y="382722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21" name="TextBox 120"/>
          <p:cNvSpPr txBox="1"/>
          <p:nvPr/>
        </p:nvSpPr>
        <p:spPr>
          <a:xfrm>
            <a:off x="2445414" y="38272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22" name="TextBox 121"/>
          <p:cNvSpPr txBox="1"/>
          <p:nvPr/>
        </p:nvSpPr>
        <p:spPr>
          <a:xfrm>
            <a:off x="3151903" y="38272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23" name="TextBox 122"/>
          <p:cNvSpPr txBox="1"/>
          <p:nvPr/>
        </p:nvSpPr>
        <p:spPr>
          <a:xfrm>
            <a:off x="5242692" y="4462223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24" name="TextBox 123"/>
          <p:cNvSpPr txBox="1"/>
          <p:nvPr/>
        </p:nvSpPr>
        <p:spPr>
          <a:xfrm>
            <a:off x="3374049" y="4436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25" name="TextBox 124"/>
          <p:cNvSpPr txBox="1"/>
          <p:nvPr/>
        </p:nvSpPr>
        <p:spPr>
          <a:xfrm>
            <a:off x="4038656" y="51734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26" name="TextBox 125"/>
          <p:cNvSpPr txBox="1"/>
          <p:nvPr/>
        </p:nvSpPr>
        <p:spPr>
          <a:xfrm>
            <a:off x="5783747" y="51861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27" name="TextBox 126"/>
          <p:cNvSpPr txBox="1"/>
          <p:nvPr/>
        </p:nvSpPr>
        <p:spPr>
          <a:xfrm>
            <a:off x="6186156" y="58770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28" name="TextBox 127"/>
          <p:cNvSpPr txBox="1"/>
          <p:nvPr/>
        </p:nvSpPr>
        <p:spPr>
          <a:xfrm>
            <a:off x="7242611" y="589072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29" name="TextBox 128"/>
          <p:cNvSpPr txBox="1"/>
          <p:nvPr/>
        </p:nvSpPr>
        <p:spPr>
          <a:xfrm>
            <a:off x="5253698" y="5919313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30" name="TextBox 129"/>
          <p:cNvSpPr txBox="1"/>
          <p:nvPr/>
        </p:nvSpPr>
        <p:spPr>
          <a:xfrm>
            <a:off x="4461268" y="5932959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32" name="Rectangle 131"/>
          <p:cNvSpPr/>
          <p:nvPr/>
        </p:nvSpPr>
        <p:spPr>
          <a:xfrm>
            <a:off x="1510543" y="3854511"/>
            <a:ext cx="50553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57"/>
          <p:cNvSpPr/>
          <p:nvPr/>
        </p:nvSpPr>
        <p:spPr>
          <a:xfrm>
            <a:off x="4686073" y="5479392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35" name="Straight Connector 134"/>
          <p:cNvCxnSpPr>
            <a:stCxn id="134" idx="3"/>
            <a:endCxn id="119" idx="0"/>
          </p:cNvCxnSpPr>
          <p:nvPr/>
        </p:nvCxnSpPr>
        <p:spPr>
          <a:xfrm flipH="1">
            <a:off x="4660100" y="5878855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4" idx="5"/>
            <a:endCxn id="118" idx="0"/>
          </p:cNvCxnSpPr>
          <p:nvPr/>
        </p:nvCxnSpPr>
        <p:spPr>
          <a:xfrm>
            <a:off x="5153329" y="5878855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57"/>
          <p:cNvSpPr/>
          <p:nvPr/>
        </p:nvSpPr>
        <p:spPr>
          <a:xfrm>
            <a:off x="6494400" y="5392769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66" name="Straight Connector 165"/>
          <p:cNvCxnSpPr>
            <a:stCxn id="164" idx="3"/>
            <a:endCxn id="116" idx="0"/>
          </p:cNvCxnSpPr>
          <p:nvPr/>
        </p:nvCxnSpPr>
        <p:spPr>
          <a:xfrm flipH="1">
            <a:off x="6444561" y="5792232"/>
            <a:ext cx="130007" cy="3818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4" idx="5"/>
            <a:endCxn id="117" idx="0"/>
          </p:cNvCxnSpPr>
          <p:nvPr/>
        </p:nvCxnSpPr>
        <p:spPr>
          <a:xfrm>
            <a:off x="6961656" y="5792232"/>
            <a:ext cx="226291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Elipse 57"/>
          <p:cNvSpPr/>
          <p:nvPr/>
        </p:nvSpPr>
        <p:spPr>
          <a:xfrm>
            <a:off x="4310000" y="4781271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199" name="Straight Connector 198"/>
          <p:cNvCxnSpPr>
            <a:stCxn id="198" idx="3"/>
          </p:cNvCxnSpPr>
          <p:nvPr/>
        </p:nvCxnSpPr>
        <p:spPr>
          <a:xfrm flipH="1">
            <a:off x="4182066" y="5180734"/>
            <a:ext cx="208102" cy="2846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8" idx="5"/>
            <a:endCxn id="134" idx="0"/>
          </p:cNvCxnSpPr>
          <p:nvPr/>
        </p:nvCxnSpPr>
        <p:spPr>
          <a:xfrm>
            <a:off x="4777256" y="5180734"/>
            <a:ext cx="182529" cy="298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571174" y="4008441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6</a:t>
            </a:r>
            <a:endParaRPr lang="pt-BR" dirty="0"/>
          </a:p>
        </p:txBody>
      </p:sp>
      <p:sp>
        <p:nvSpPr>
          <p:cNvPr id="202" name="Elipse 57"/>
          <p:cNvSpPr/>
          <p:nvPr/>
        </p:nvSpPr>
        <p:spPr>
          <a:xfrm>
            <a:off x="6075300" y="47234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204" name="Straight Connector 203"/>
          <p:cNvCxnSpPr>
            <a:stCxn id="202" idx="3"/>
            <a:endCxn id="115" idx="0"/>
          </p:cNvCxnSpPr>
          <p:nvPr/>
        </p:nvCxnSpPr>
        <p:spPr>
          <a:xfrm flipH="1">
            <a:off x="5999872" y="5122919"/>
            <a:ext cx="155596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2" idx="5"/>
            <a:endCxn id="164" idx="0"/>
          </p:cNvCxnSpPr>
          <p:nvPr/>
        </p:nvCxnSpPr>
        <p:spPr>
          <a:xfrm>
            <a:off x="6542556" y="5122919"/>
            <a:ext cx="225556" cy="269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ipse 57"/>
          <p:cNvSpPr/>
          <p:nvPr/>
        </p:nvSpPr>
        <p:spPr>
          <a:xfrm>
            <a:off x="3878200" y="4050356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cxnSp>
        <p:nvCxnSpPr>
          <p:cNvPr id="209" name="Straight Connector 208"/>
          <p:cNvCxnSpPr>
            <a:stCxn id="208" idx="3"/>
            <a:endCxn id="113" idx="0"/>
          </p:cNvCxnSpPr>
          <p:nvPr/>
        </p:nvCxnSpPr>
        <p:spPr>
          <a:xfrm flipH="1">
            <a:off x="3621560" y="4449819"/>
            <a:ext cx="336808" cy="2916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8" idx="5"/>
            <a:endCxn id="198" idx="0"/>
          </p:cNvCxnSpPr>
          <p:nvPr/>
        </p:nvCxnSpPr>
        <p:spPr>
          <a:xfrm>
            <a:off x="4345456" y="4449819"/>
            <a:ext cx="238256" cy="3314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ipse 57"/>
          <p:cNvSpPr/>
          <p:nvPr/>
        </p:nvSpPr>
        <p:spPr>
          <a:xfrm>
            <a:off x="5656200" y="40249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250" name="Straight Connector 249"/>
          <p:cNvCxnSpPr>
            <a:stCxn id="112" idx="0"/>
            <a:endCxn id="248" idx="3"/>
          </p:cNvCxnSpPr>
          <p:nvPr/>
        </p:nvCxnSpPr>
        <p:spPr>
          <a:xfrm flipV="1">
            <a:off x="5474054" y="4424419"/>
            <a:ext cx="262314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02" idx="0"/>
            <a:endCxn id="248" idx="5"/>
          </p:cNvCxnSpPr>
          <p:nvPr/>
        </p:nvCxnSpPr>
        <p:spPr>
          <a:xfrm flipH="1" flipV="1">
            <a:off x="6123456" y="4424419"/>
            <a:ext cx="225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2" y="249648"/>
            <a:ext cx="346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7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109" name="Elipse 57"/>
          <p:cNvSpPr/>
          <p:nvPr/>
        </p:nvSpPr>
        <p:spPr>
          <a:xfrm>
            <a:off x="4603636" y="22649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0" name="Elipse 57"/>
          <p:cNvSpPr/>
          <p:nvPr/>
        </p:nvSpPr>
        <p:spPr>
          <a:xfrm>
            <a:off x="1684342" y="16553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1" name="Elipse 57"/>
          <p:cNvSpPr/>
          <p:nvPr/>
        </p:nvSpPr>
        <p:spPr>
          <a:xfrm>
            <a:off x="2409948" y="1655361"/>
            <a:ext cx="486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2" name="Elipse 57"/>
          <p:cNvSpPr/>
          <p:nvPr/>
        </p:nvSpPr>
        <p:spPr>
          <a:xfrm>
            <a:off x="2792654" y="23665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13" name="Elipse 57"/>
          <p:cNvSpPr/>
          <p:nvPr/>
        </p:nvSpPr>
        <p:spPr>
          <a:xfrm>
            <a:off x="5067660" y="29380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14" name="Elipse 57"/>
          <p:cNvSpPr/>
          <p:nvPr/>
        </p:nvSpPr>
        <p:spPr>
          <a:xfrm>
            <a:off x="5628166" y="36619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5" name="Elipse 57"/>
          <p:cNvSpPr/>
          <p:nvPr/>
        </p:nvSpPr>
        <p:spPr>
          <a:xfrm>
            <a:off x="3318472" y="30650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6" name="Elipse 57"/>
          <p:cNvSpPr/>
          <p:nvPr/>
        </p:nvSpPr>
        <p:spPr>
          <a:xfrm>
            <a:off x="3763161" y="37738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7" name="Elipse 57"/>
          <p:cNvSpPr/>
          <p:nvPr/>
        </p:nvSpPr>
        <p:spPr>
          <a:xfrm>
            <a:off x="4506547" y="37611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8" name="Elipse 57"/>
          <p:cNvSpPr/>
          <p:nvPr/>
        </p:nvSpPr>
        <p:spPr>
          <a:xfrm>
            <a:off x="6805457" y="442150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9" name="Elipse 57"/>
          <p:cNvSpPr/>
          <p:nvPr/>
        </p:nvSpPr>
        <p:spPr>
          <a:xfrm>
            <a:off x="6075488" y="440785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488007" y="203652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21" name="TextBox 120"/>
          <p:cNvSpPr txBox="1"/>
          <p:nvPr/>
        </p:nvSpPr>
        <p:spPr>
          <a:xfrm>
            <a:off x="1823114" y="13634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22" name="TextBox 121"/>
          <p:cNvSpPr txBox="1"/>
          <p:nvPr/>
        </p:nvSpPr>
        <p:spPr>
          <a:xfrm>
            <a:off x="2529603" y="13634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23" name="TextBox 122"/>
          <p:cNvSpPr txBox="1"/>
          <p:nvPr/>
        </p:nvSpPr>
        <p:spPr>
          <a:xfrm>
            <a:off x="2804292" y="2061923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24" name="TextBox 123"/>
          <p:cNvSpPr txBox="1"/>
          <p:nvPr/>
        </p:nvSpPr>
        <p:spPr>
          <a:xfrm>
            <a:off x="5063149" y="26334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25" name="TextBox 124"/>
          <p:cNvSpPr txBox="1"/>
          <p:nvPr/>
        </p:nvSpPr>
        <p:spPr>
          <a:xfrm>
            <a:off x="5727756" y="33700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26" name="TextBox 125"/>
          <p:cNvSpPr txBox="1"/>
          <p:nvPr/>
        </p:nvSpPr>
        <p:spPr>
          <a:xfrm>
            <a:off x="3345347" y="27858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27" name="TextBox 126"/>
          <p:cNvSpPr txBox="1"/>
          <p:nvPr/>
        </p:nvSpPr>
        <p:spPr>
          <a:xfrm>
            <a:off x="3747756" y="3476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28" name="TextBox 127"/>
          <p:cNvSpPr txBox="1"/>
          <p:nvPr/>
        </p:nvSpPr>
        <p:spPr>
          <a:xfrm>
            <a:off x="4804211" y="349042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29" name="TextBox 128"/>
          <p:cNvSpPr txBox="1"/>
          <p:nvPr/>
        </p:nvSpPr>
        <p:spPr>
          <a:xfrm>
            <a:off x="6942798" y="4115913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30" name="TextBox 129"/>
          <p:cNvSpPr txBox="1"/>
          <p:nvPr/>
        </p:nvSpPr>
        <p:spPr>
          <a:xfrm>
            <a:off x="6150368" y="4129559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32" name="Rectangle 131"/>
          <p:cNvSpPr/>
          <p:nvPr/>
        </p:nvSpPr>
        <p:spPr>
          <a:xfrm>
            <a:off x="1574043" y="1390711"/>
            <a:ext cx="43314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57"/>
          <p:cNvSpPr/>
          <p:nvPr/>
        </p:nvSpPr>
        <p:spPr>
          <a:xfrm>
            <a:off x="6375173" y="3675992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35" name="Straight Connector 134"/>
          <p:cNvCxnSpPr>
            <a:stCxn id="134" idx="3"/>
            <a:endCxn id="119" idx="0"/>
          </p:cNvCxnSpPr>
          <p:nvPr/>
        </p:nvCxnSpPr>
        <p:spPr>
          <a:xfrm flipH="1">
            <a:off x="6349200" y="4075455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4" idx="5"/>
            <a:endCxn id="118" idx="0"/>
          </p:cNvCxnSpPr>
          <p:nvPr/>
        </p:nvCxnSpPr>
        <p:spPr>
          <a:xfrm>
            <a:off x="6842429" y="4075455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57"/>
          <p:cNvSpPr/>
          <p:nvPr/>
        </p:nvSpPr>
        <p:spPr>
          <a:xfrm>
            <a:off x="4056000" y="2992469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66" name="Straight Connector 165"/>
          <p:cNvCxnSpPr>
            <a:stCxn id="164" idx="3"/>
            <a:endCxn id="116" idx="0"/>
          </p:cNvCxnSpPr>
          <p:nvPr/>
        </p:nvCxnSpPr>
        <p:spPr>
          <a:xfrm flipH="1">
            <a:off x="4006161" y="3391932"/>
            <a:ext cx="130007" cy="3818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4" idx="5"/>
            <a:endCxn id="117" idx="0"/>
          </p:cNvCxnSpPr>
          <p:nvPr/>
        </p:nvCxnSpPr>
        <p:spPr>
          <a:xfrm>
            <a:off x="4523256" y="3391932"/>
            <a:ext cx="226291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Elipse 57"/>
          <p:cNvSpPr/>
          <p:nvPr/>
        </p:nvSpPr>
        <p:spPr>
          <a:xfrm>
            <a:off x="5999100" y="2977871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199" name="Straight Connector 198"/>
          <p:cNvCxnSpPr>
            <a:stCxn id="198" idx="3"/>
          </p:cNvCxnSpPr>
          <p:nvPr/>
        </p:nvCxnSpPr>
        <p:spPr>
          <a:xfrm flipH="1">
            <a:off x="5871166" y="3377334"/>
            <a:ext cx="208102" cy="2846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8" idx="5"/>
            <a:endCxn id="134" idx="0"/>
          </p:cNvCxnSpPr>
          <p:nvPr/>
        </p:nvCxnSpPr>
        <p:spPr>
          <a:xfrm>
            <a:off x="6466356" y="3377334"/>
            <a:ext cx="182529" cy="298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355274" y="1519241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7</a:t>
            </a:r>
            <a:endParaRPr lang="pt-BR" dirty="0"/>
          </a:p>
        </p:txBody>
      </p:sp>
      <p:sp>
        <p:nvSpPr>
          <p:cNvPr id="202" name="Elipse 57"/>
          <p:cNvSpPr/>
          <p:nvPr/>
        </p:nvSpPr>
        <p:spPr>
          <a:xfrm>
            <a:off x="3636900" y="23231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204" name="Straight Connector 203"/>
          <p:cNvCxnSpPr>
            <a:stCxn id="202" idx="3"/>
            <a:endCxn id="115" idx="0"/>
          </p:cNvCxnSpPr>
          <p:nvPr/>
        </p:nvCxnSpPr>
        <p:spPr>
          <a:xfrm flipH="1">
            <a:off x="3561472" y="2722619"/>
            <a:ext cx="155596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2" idx="5"/>
            <a:endCxn id="164" idx="0"/>
          </p:cNvCxnSpPr>
          <p:nvPr/>
        </p:nvCxnSpPr>
        <p:spPr>
          <a:xfrm>
            <a:off x="4104156" y="2722619"/>
            <a:ext cx="225556" cy="269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ipse 57"/>
          <p:cNvSpPr/>
          <p:nvPr/>
        </p:nvSpPr>
        <p:spPr>
          <a:xfrm>
            <a:off x="5567300" y="22469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cxnSp>
        <p:nvCxnSpPr>
          <p:cNvPr id="209" name="Straight Connector 208"/>
          <p:cNvCxnSpPr>
            <a:stCxn id="208" idx="3"/>
            <a:endCxn id="113" idx="0"/>
          </p:cNvCxnSpPr>
          <p:nvPr/>
        </p:nvCxnSpPr>
        <p:spPr>
          <a:xfrm flipH="1">
            <a:off x="5310660" y="2646419"/>
            <a:ext cx="336808" cy="2916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8" idx="5"/>
            <a:endCxn id="198" idx="0"/>
          </p:cNvCxnSpPr>
          <p:nvPr/>
        </p:nvCxnSpPr>
        <p:spPr>
          <a:xfrm>
            <a:off x="6034556" y="2646419"/>
            <a:ext cx="238256" cy="3314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ipse 57"/>
          <p:cNvSpPr/>
          <p:nvPr/>
        </p:nvSpPr>
        <p:spPr>
          <a:xfrm>
            <a:off x="3217800" y="1624656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250" name="Straight Connector 249"/>
          <p:cNvCxnSpPr>
            <a:stCxn id="112" idx="0"/>
            <a:endCxn id="248" idx="3"/>
          </p:cNvCxnSpPr>
          <p:nvPr/>
        </p:nvCxnSpPr>
        <p:spPr>
          <a:xfrm flipV="1">
            <a:off x="3035654" y="2024119"/>
            <a:ext cx="262314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02" idx="0"/>
            <a:endCxn id="248" idx="5"/>
          </p:cNvCxnSpPr>
          <p:nvPr/>
        </p:nvCxnSpPr>
        <p:spPr>
          <a:xfrm flipH="1" flipV="1">
            <a:off x="3685056" y="2024119"/>
            <a:ext cx="225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57"/>
          <p:cNvSpPr/>
          <p:nvPr/>
        </p:nvSpPr>
        <p:spPr>
          <a:xfrm>
            <a:off x="5021200" y="15484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cxnSp>
        <p:nvCxnSpPr>
          <p:cNvPr id="93" name="Straight Connector 92"/>
          <p:cNvCxnSpPr>
            <a:stCxn id="109" idx="0"/>
            <a:endCxn id="91" idx="3"/>
          </p:cNvCxnSpPr>
          <p:nvPr/>
        </p:nvCxnSpPr>
        <p:spPr>
          <a:xfrm flipV="1">
            <a:off x="4846636" y="1947919"/>
            <a:ext cx="254732" cy="3170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5"/>
            <a:endCxn id="208" idx="0"/>
          </p:cNvCxnSpPr>
          <p:nvPr/>
        </p:nvCxnSpPr>
        <p:spPr>
          <a:xfrm>
            <a:off x="5488456" y="1947919"/>
            <a:ext cx="352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COMPACTAÇÃO!!!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Em 1952, David A Huffman desenvolveu um algoritmo de compactação baseado em árvores binárias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Nossos 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Aprender como o algoritmo funciona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Utilizá-lo para compactar arquivos de texto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/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2964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2" y="249648"/>
            <a:ext cx="346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8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109" name="Elipse 57"/>
          <p:cNvSpPr/>
          <p:nvPr/>
        </p:nvSpPr>
        <p:spPr>
          <a:xfrm>
            <a:off x="3105036" y="22395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0" name="Elipse 57"/>
          <p:cNvSpPr/>
          <p:nvPr/>
        </p:nvSpPr>
        <p:spPr>
          <a:xfrm>
            <a:off x="4846642" y="22014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1" name="Elipse 57"/>
          <p:cNvSpPr/>
          <p:nvPr/>
        </p:nvSpPr>
        <p:spPr>
          <a:xfrm>
            <a:off x="5572248" y="22014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2" name="Elipse 57"/>
          <p:cNvSpPr/>
          <p:nvPr/>
        </p:nvSpPr>
        <p:spPr>
          <a:xfrm>
            <a:off x="1294054" y="23411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13" name="Elipse 57"/>
          <p:cNvSpPr/>
          <p:nvPr/>
        </p:nvSpPr>
        <p:spPr>
          <a:xfrm>
            <a:off x="3569060" y="29126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14" name="Elipse 57"/>
          <p:cNvSpPr/>
          <p:nvPr/>
        </p:nvSpPr>
        <p:spPr>
          <a:xfrm>
            <a:off x="4129566" y="36365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5" name="Elipse 57"/>
          <p:cNvSpPr/>
          <p:nvPr/>
        </p:nvSpPr>
        <p:spPr>
          <a:xfrm>
            <a:off x="1819872" y="30396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6" name="Elipse 57"/>
          <p:cNvSpPr/>
          <p:nvPr/>
        </p:nvSpPr>
        <p:spPr>
          <a:xfrm>
            <a:off x="2264561" y="37484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7" name="Elipse 57"/>
          <p:cNvSpPr/>
          <p:nvPr/>
        </p:nvSpPr>
        <p:spPr>
          <a:xfrm>
            <a:off x="3007947" y="37357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8" name="Elipse 57"/>
          <p:cNvSpPr/>
          <p:nvPr/>
        </p:nvSpPr>
        <p:spPr>
          <a:xfrm>
            <a:off x="5306857" y="439610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9" name="Elipse 57"/>
          <p:cNvSpPr/>
          <p:nvPr/>
        </p:nvSpPr>
        <p:spPr>
          <a:xfrm>
            <a:off x="4576888" y="438245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989407" y="201112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21" name="TextBox 120"/>
          <p:cNvSpPr txBox="1"/>
          <p:nvPr/>
        </p:nvSpPr>
        <p:spPr>
          <a:xfrm>
            <a:off x="4921914" y="19222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22" name="TextBox 121"/>
          <p:cNvSpPr txBox="1"/>
          <p:nvPr/>
        </p:nvSpPr>
        <p:spPr>
          <a:xfrm>
            <a:off x="5704603" y="19095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23" name="TextBox 122"/>
          <p:cNvSpPr txBox="1"/>
          <p:nvPr/>
        </p:nvSpPr>
        <p:spPr>
          <a:xfrm>
            <a:off x="1305692" y="2036523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24" name="TextBox 123"/>
          <p:cNvSpPr txBox="1"/>
          <p:nvPr/>
        </p:nvSpPr>
        <p:spPr>
          <a:xfrm>
            <a:off x="3564549" y="26080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25" name="TextBox 124"/>
          <p:cNvSpPr txBox="1"/>
          <p:nvPr/>
        </p:nvSpPr>
        <p:spPr>
          <a:xfrm>
            <a:off x="4229156" y="33446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26" name="TextBox 125"/>
          <p:cNvSpPr txBox="1"/>
          <p:nvPr/>
        </p:nvSpPr>
        <p:spPr>
          <a:xfrm>
            <a:off x="1846747" y="27604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27" name="TextBox 126"/>
          <p:cNvSpPr txBox="1"/>
          <p:nvPr/>
        </p:nvSpPr>
        <p:spPr>
          <a:xfrm>
            <a:off x="2249156" y="3451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28" name="TextBox 127"/>
          <p:cNvSpPr txBox="1"/>
          <p:nvPr/>
        </p:nvSpPr>
        <p:spPr>
          <a:xfrm>
            <a:off x="3305611" y="346502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29" name="TextBox 128"/>
          <p:cNvSpPr txBox="1"/>
          <p:nvPr/>
        </p:nvSpPr>
        <p:spPr>
          <a:xfrm>
            <a:off x="5444198" y="4090513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30" name="TextBox 129"/>
          <p:cNvSpPr txBox="1"/>
          <p:nvPr/>
        </p:nvSpPr>
        <p:spPr>
          <a:xfrm>
            <a:off x="4651768" y="4104159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32" name="Rectangle 131"/>
          <p:cNvSpPr/>
          <p:nvPr/>
        </p:nvSpPr>
        <p:spPr>
          <a:xfrm>
            <a:off x="1574043" y="1390711"/>
            <a:ext cx="43314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57"/>
          <p:cNvSpPr/>
          <p:nvPr/>
        </p:nvSpPr>
        <p:spPr>
          <a:xfrm>
            <a:off x="4876573" y="3650592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35" name="Straight Connector 134"/>
          <p:cNvCxnSpPr>
            <a:stCxn id="134" idx="3"/>
            <a:endCxn id="119" idx="0"/>
          </p:cNvCxnSpPr>
          <p:nvPr/>
        </p:nvCxnSpPr>
        <p:spPr>
          <a:xfrm flipH="1">
            <a:off x="4850600" y="4050055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4" idx="5"/>
            <a:endCxn id="118" idx="0"/>
          </p:cNvCxnSpPr>
          <p:nvPr/>
        </p:nvCxnSpPr>
        <p:spPr>
          <a:xfrm>
            <a:off x="5343829" y="4050055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57"/>
          <p:cNvSpPr/>
          <p:nvPr/>
        </p:nvSpPr>
        <p:spPr>
          <a:xfrm>
            <a:off x="2557400" y="2967069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66" name="Straight Connector 165"/>
          <p:cNvCxnSpPr>
            <a:stCxn id="164" idx="3"/>
            <a:endCxn id="116" idx="0"/>
          </p:cNvCxnSpPr>
          <p:nvPr/>
        </p:nvCxnSpPr>
        <p:spPr>
          <a:xfrm flipH="1">
            <a:off x="2507561" y="3366532"/>
            <a:ext cx="130007" cy="3818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4" idx="5"/>
            <a:endCxn id="117" idx="0"/>
          </p:cNvCxnSpPr>
          <p:nvPr/>
        </p:nvCxnSpPr>
        <p:spPr>
          <a:xfrm>
            <a:off x="3024656" y="3366532"/>
            <a:ext cx="226291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Elipse 57"/>
          <p:cNvSpPr/>
          <p:nvPr/>
        </p:nvSpPr>
        <p:spPr>
          <a:xfrm>
            <a:off x="4500500" y="2952471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199" name="Straight Connector 198"/>
          <p:cNvCxnSpPr>
            <a:stCxn id="198" idx="3"/>
          </p:cNvCxnSpPr>
          <p:nvPr/>
        </p:nvCxnSpPr>
        <p:spPr>
          <a:xfrm flipH="1">
            <a:off x="4372566" y="3351934"/>
            <a:ext cx="208102" cy="2846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8" idx="5"/>
            <a:endCxn id="134" idx="0"/>
          </p:cNvCxnSpPr>
          <p:nvPr/>
        </p:nvCxnSpPr>
        <p:spPr>
          <a:xfrm>
            <a:off x="4967756" y="3351934"/>
            <a:ext cx="182529" cy="298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355274" y="1519241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8</a:t>
            </a:r>
            <a:endParaRPr lang="pt-BR" dirty="0"/>
          </a:p>
        </p:txBody>
      </p:sp>
      <p:sp>
        <p:nvSpPr>
          <p:cNvPr id="202" name="Elipse 57"/>
          <p:cNvSpPr/>
          <p:nvPr/>
        </p:nvSpPr>
        <p:spPr>
          <a:xfrm>
            <a:off x="2138300" y="22977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204" name="Straight Connector 203"/>
          <p:cNvCxnSpPr>
            <a:stCxn id="202" idx="3"/>
            <a:endCxn id="115" idx="0"/>
          </p:cNvCxnSpPr>
          <p:nvPr/>
        </p:nvCxnSpPr>
        <p:spPr>
          <a:xfrm flipH="1">
            <a:off x="2062872" y="2697219"/>
            <a:ext cx="155596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2" idx="5"/>
            <a:endCxn id="164" idx="0"/>
          </p:cNvCxnSpPr>
          <p:nvPr/>
        </p:nvCxnSpPr>
        <p:spPr>
          <a:xfrm>
            <a:off x="2605556" y="2697219"/>
            <a:ext cx="225556" cy="269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ipse 57"/>
          <p:cNvSpPr/>
          <p:nvPr/>
        </p:nvSpPr>
        <p:spPr>
          <a:xfrm>
            <a:off x="4068700" y="22215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cxnSp>
        <p:nvCxnSpPr>
          <p:cNvPr id="209" name="Straight Connector 208"/>
          <p:cNvCxnSpPr>
            <a:stCxn id="208" idx="3"/>
            <a:endCxn id="113" idx="0"/>
          </p:cNvCxnSpPr>
          <p:nvPr/>
        </p:nvCxnSpPr>
        <p:spPr>
          <a:xfrm flipH="1">
            <a:off x="3812060" y="2621019"/>
            <a:ext cx="336808" cy="2916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8" idx="5"/>
            <a:endCxn id="198" idx="0"/>
          </p:cNvCxnSpPr>
          <p:nvPr/>
        </p:nvCxnSpPr>
        <p:spPr>
          <a:xfrm>
            <a:off x="4535956" y="2621019"/>
            <a:ext cx="238256" cy="3314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ipse 57"/>
          <p:cNvSpPr/>
          <p:nvPr/>
        </p:nvSpPr>
        <p:spPr>
          <a:xfrm>
            <a:off x="1719200" y="1599256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250" name="Straight Connector 249"/>
          <p:cNvCxnSpPr>
            <a:stCxn id="112" idx="0"/>
            <a:endCxn id="248" idx="3"/>
          </p:cNvCxnSpPr>
          <p:nvPr/>
        </p:nvCxnSpPr>
        <p:spPr>
          <a:xfrm flipV="1">
            <a:off x="1537054" y="1998719"/>
            <a:ext cx="262314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02" idx="0"/>
            <a:endCxn id="248" idx="5"/>
          </p:cNvCxnSpPr>
          <p:nvPr/>
        </p:nvCxnSpPr>
        <p:spPr>
          <a:xfrm flipH="1" flipV="1">
            <a:off x="2186456" y="1998719"/>
            <a:ext cx="225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57"/>
          <p:cNvSpPr/>
          <p:nvPr/>
        </p:nvSpPr>
        <p:spPr>
          <a:xfrm>
            <a:off x="3522600" y="1523056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cxnSp>
        <p:nvCxnSpPr>
          <p:cNvPr id="93" name="Straight Connector 92"/>
          <p:cNvCxnSpPr>
            <a:stCxn id="109" idx="0"/>
            <a:endCxn id="91" idx="3"/>
          </p:cNvCxnSpPr>
          <p:nvPr/>
        </p:nvCxnSpPr>
        <p:spPr>
          <a:xfrm flipV="1">
            <a:off x="3348036" y="1922519"/>
            <a:ext cx="254732" cy="3170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5"/>
            <a:endCxn id="208" idx="0"/>
          </p:cNvCxnSpPr>
          <p:nvPr/>
        </p:nvCxnSpPr>
        <p:spPr>
          <a:xfrm>
            <a:off x="3989856" y="1922519"/>
            <a:ext cx="352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57"/>
          <p:cNvSpPr/>
          <p:nvPr/>
        </p:nvSpPr>
        <p:spPr>
          <a:xfrm>
            <a:off x="5135500" y="15357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cxnSp>
        <p:nvCxnSpPr>
          <p:cNvPr id="51" name="Straight Connector 50"/>
          <p:cNvCxnSpPr>
            <a:stCxn id="49" idx="3"/>
            <a:endCxn id="110" idx="0"/>
          </p:cNvCxnSpPr>
          <p:nvPr/>
        </p:nvCxnSpPr>
        <p:spPr>
          <a:xfrm flipH="1">
            <a:off x="5089642" y="1935219"/>
            <a:ext cx="126026" cy="2662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5"/>
            <a:endCxn id="111" idx="0"/>
          </p:cNvCxnSpPr>
          <p:nvPr/>
        </p:nvCxnSpPr>
        <p:spPr>
          <a:xfrm>
            <a:off x="5602756" y="1935219"/>
            <a:ext cx="212492" cy="2662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2" y="249648"/>
            <a:ext cx="346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9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109" name="Elipse 57"/>
          <p:cNvSpPr/>
          <p:nvPr/>
        </p:nvSpPr>
        <p:spPr>
          <a:xfrm>
            <a:off x="1365136" y="22522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0" name="Elipse 57"/>
          <p:cNvSpPr/>
          <p:nvPr/>
        </p:nvSpPr>
        <p:spPr>
          <a:xfrm>
            <a:off x="5176842" y="29380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1" name="Elipse 57"/>
          <p:cNvSpPr/>
          <p:nvPr/>
        </p:nvSpPr>
        <p:spPr>
          <a:xfrm>
            <a:off x="5902448" y="29380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2" name="Elipse 57"/>
          <p:cNvSpPr/>
          <p:nvPr/>
        </p:nvSpPr>
        <p:spPr>
          <a:xfrm>
            <a:off x="3516554" y="30015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13" name="Elipse 57"/>
          <p:cNvSpPr/>
          <p:nvPr/>
        </p:nvSpPr>
        <p:spPr>
          <a:xfrm>
            <a:off x="1829160" y="29253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14" name="Elipse 57"/>
          <p:cNvSpPr/>
          <p:nvPr/>
        </p:nvSpPr>
        <p:spPr>
          <a:xfrm>
            <a:off x="2389666" y="36492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5" name="Elipse 57"/>
          <p:cNvSpPr/>
          <p:nvPr/>
        </p:nvSpPr>
        <p:spPr>
          <a:xfrm>
            <a:off x="4042372" y="37000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6" name="Elipse 57"/>
          <p:cNvSpPr/>
          <p:nvPr/>
        </p:nvSpPr>
        <p:spPr>
          <a:xfrm>
            <a:off x="4487061" y="44088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7" name="Elipse 57"/>
          <p:cNvSpPr/>
          <p:nvPr/>
        </p:nvSpPr>
        <p:spPr>
          <a:xfrm>
            <a:off x="5230447" y="43961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8" name="Elipse 57"/>
          <p:cNvSpPr/>
          <p:nvPr/>
        </p:nvSpPr>
        <p:spPr>
          <a:xfrm>
            <a:off x="3566957" y="440880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9" name="Elipse 57"/>
          <p:cNvSpPr/>
          <p:nvPr/>
        </p:nvSpPr>
        <p:spPr>
          <a:xfrm>
            <a:off x="2836988" y="439515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249507" y="202382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21" name="TextBox 120"/>
          <p:cNvSpPr txBox="1"/>
          <p:nvPr/>
        </p:nvSpPr>
        <p:spPr>
          <a:xfrm>
            <a:off x="5252114" y="26588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22" name="TextBox 121"/>
          <p:cNvSpPr txBox="1"/>
          <p:nvPr/>
        </p:nvSpPr>
        <p:spPr>
          <a:xfrm>
            <a:off x="6034803" y="26461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23" name="TextBox 122"/>
          <p:cNvSpPr txBox="1"/>
          <p:nvPr/>
        </p:nvSpPr>
        <p:spPr>
          <a:xfrm>
            <a:off x="3528192" y="2722323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24" name="TextBox 123"/>
          <p:cNvSpPr txBox="1"/>
          <p:nvPr/>
        </p:nvSpPr>
        <p:spPr>
          <a:xfrm>
            <a:off x="1875449" y="26334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25" name="TextBox 124"/>
          <p:cNvSpPr txBox="1"/>
          <p:nvPr/>
        </p:nvSpPr>
        <p:spPr>
          <a:xfrm>
            <a:off x="2489256" y="33573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26" name="TextBox 125"/>
          <p:cNvSpPr txBox="1"/>
          <p:nvPr/>
        </p:nvSpPr>
        <p:spPr>
          <a:xfrm>
            <a:off x="4069247" y="34208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27" name="TextBox 126"/>
          <p:cNvSpPr txBox="1"/>
          <p:nvPr/>
        </p:nvSpPr>
        <p:spPr>
          <a:xfrm>
            <a:off x="4471656" y="4111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28" name="TextBox 127"/>
          <p:cNvSpPr txBox="1"/>
          <p:nvPr/>
        </p:nvSpPr>
        <p:spPr>
          <a:xfrm>
            <a:off x="5528111" y="412542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29" name="TextBox 128"/>
          <p:cNvSpPr txBox="1"/>
          <p:nvPr/>
        </p:nvSpPr>
        <p:spPr>
          <a:xfrm>
            <a:off x="3704298" y="4103213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30" name="TextBox 129"/>
          <p:cNvSpPr txBox="1"/>
          <p:nvPr/>
        </p:nvSpPr>
        <p:spPr>
          <a:xfrm>
            <a:off x="2911868" y="4116859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32" name="Rectangle 131"/>
          <p:cNvSpPr/>
          <p:nvPr/>
        </p:nvSpPr>
        <p:spPr>
          <a:xfrm>
            <a:off x="1574043" y="1390711"/>
            <a:ext cx="46870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57"/>
          <p:cNvSpPr/>
          <p:nvPr/>
        </p:nvSpPr>
        <p:spPr>
          <a:xfrm>
            <a:off x="3136673" y="3663292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35" name="Straight Connector 134"/>
          <p:cNvCxnSpPr>
            <a:stCxn id="134" idx="3"/>
            <a:endCxn id="119" idx="0"/>
          </p:cNvCxnSpPr>
          <p:nvPr/>
        </p:nvCxnSpPr>
        <p:spPr>
          <a:xfrm flipH="1">
            <a:off x="3110700" y="4062755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4" idx="5"/>
            <a:endCxn id="118" idx="0"/>
          </p:cNvCxnSpPr>
          <p:nvPr/>
        </p:nvCxnSpPr>
        <p:spPr>
          <a:xfrm>
            <a:off x="3603929" y="4062755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57"/>
          <p:cNvSpPr/>
          <p:nvPr/>
        </p:nvSpPr>
        <p:spPr>
          <a:xfrm>
            <a:off x="4779900" y="3627469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66" name="Straight Connector 165"/>
          <p:cNvCxnSpPr>
            <a:stCxn id="164" idx="3"/>
            <a:endCxn id="116" idx="0"/>
          </p:cNvCxnSpPr>
          <p:nvPr/>
        </p:nvCxnSpPr>
        <p:spPr>
          <a:xfrm flipH="1">
            <a:off x="4730061" y="4026932"/>
            <a:ext cx="130007" cy="3818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4" idx="5"/>
            <a:endCxn id="117" idx="0"/>
          </p:cNvCxnSpPr>
          <p:nvPr/>
        </p:nvCxnSpPr>
        <p:spPr>
          <a:xfrm>
            <a:off x="5247156" y="4026932"/>
            <a:ext cx="226291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Elipse 57"/>
          <p:cNvSpPr/>
          <p:nvPr/>
        </p:nvSpPr>
        <p:spPr>
          <a:xfrm>
            <a:off x="2760600" y="2965171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199" name="Straight Connector 198"/>
          <p:cNvCxnSpPr>
            <a:stCxn id="198" idx="3"/>
          </p:cNvCxnSpPr>
          <p:nvPr/>
        </p:nvCxnSpPr>
        <p:spPr>
          <a:xfrm flipH="1">
            <a:off x="2632666" y="3364634"/>
            <a:ext cx="208102" cy="2846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8" idx="5"/>
            <a:endCxn id="134" idx="0"/>
          </p:cNvCxnSpPr>
          <p:nvPr/>
        </p:nvCxnSpPr>
        <p:spPr>
          <a:xfrm>
            <a:off x="3227856" y="3364634"/>
            <a:ext cx="182529" cy="298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355274" y="1519241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9</a:t>
            </a:r>
            <a:endParaRPr lang="pt-BR" dirty="0"/>
          </a:p>
        </p:txBody>
      </p:sp>
      <p:sp>
        <p:nvSpPr>
          <p:cNvPr id="202" name="Elipse 57"/>
          <p:cNvSpPr/>
          <p:nvPr/>
        </p:nvSpPr>
        <p:spPr>
          <a:xfrm>
            <a:off x="4360800" y="29581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204" name="Straight Connector 203"/>
          <p:cNvCxnSpPr>
            <a:stCxn id="202" idx="3"/>
            <a:endCxn id="115" idx="0"/>
          </p:cNvCxnSpPr>
          <p:nvPr/>
        </p:nvCxnSpPr>
        <p:spPr>
          <a:xfrm flipH="1">
            <a:off x="4285372" y="3357619"/>
            <a:ext cx="155596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2" idx="5"/>
            <a:endCxn id="164" idx="0"/>
          </p:cNvCxnSpPr>
          <p:nvPr/>
        </p:nvCxnSpPr>
        <p:spPr>
          <a:xfrm>
            <a:off x="4828056" y="3357619"/>
            <a:ext cx="225556" cy="269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ipse 57"/>
          <p:cNvSpPr/>
          <p:nvPr/>
        </p:nvSpPr>
        <p:spPr>
          <a:xfrm>
            <a:off x="2328800" y="22342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cxnSp>
        <p:nvCxnSpPr>
          <p:cNvPr id="209" name="Straight Connector 208"/>
          <p:cNvCxnSpPr>
            <a:stCxn id="208" idx="3"/>
            <a:endCxn id="113" idx="0"/>
          </p:cNvCxnSpPr>
          <p:nvPr/>
        </p:nvCxnSpPr>
        <p:spPr>
          <a:xfrm flipH="1">
            <a:off x="2072160" y="2633719"/>
            <a:ext cx="336808" cy="2916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8" idx="5"/>
            <a:endCxn id="198" idx="0"/>
          </p:cNvCxnSpPr>
          <p:nvPr/>
        </p:nvCxnSpPr>
        <p:spPr>
          <a:xfrm>
            <a:off x="2796056" y="2633719"/>
            <a:ext cx="238256" cy="3314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ipse 57"/>
          <p:cNvSpPr/>
          <p:nvPr/>
        </p:nvSpPr>
        <p:spPr>
          <a:xfrm>
            <a:off x="3941700" y="22596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250" name="Straight Connector 249"/>
          <p:cNvCxnSpPr>
            <a:stCxn id="112" idx="0"/>
            <a:endCxn id="248" idx="3"/>
          </p:cNvCxnSpPr>
          <p:nvPr/>
        </p:nvCxnSpPr>
        <p:spPr>
          <a:xfrm flipV="1">
            <a:off x="3759554" y="2659119"/>
            <a:ext cx="262314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02" idx="0"/>
            <a:endCxn id="248" idx="5"/>
          </p:cNvCxnSpPr>
          <p:nvPr/>
        </p:nvCxnSpPr>
        <p:spPr>
          <a:xfrm flipH="1" flipV="1">
            <a:off x="4408956" y="2659119"/>
            <a:ext cx="225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57"/>
          <p:cNvSpPr/>
          <p:nvPr/>
        </p:nvSpPr>
        <p:spPr>
          <a:xfrm>
            <a:off x="1782700" y="1535756"/>
            <a:ext cx="547424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cxnSp>
        <p:nvCxnSpPr>
          <p:cNvPr id="93" name="Straight Connector 92"/>
          <p:cNvCxnSpPr>
            <a:stCxn id="109" idx="0"/>
            <a:endCxn id="91" idx="3"/>
          </p:cNvCxnSpPr>
          <p:nvPr/>
        </p:nvCxnSpPr>
        <p:spPr>
          <a:xfrm flipV="1">
            <a:off x="1608136" y="1935219"/>
            <a:ext cx="254732" cy="3170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5"/>
            <a:endCxn id="208" idx="0"/>
          </p:cNvCxnSpPr>
          <p:nvPr/>
        </p:nvCxnSpPr>
        <p:spPr>
          <a:xfrm>
            <a:off x="2249956" y="1935219"/>
            <a:ext cx="352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57"/>
          <p:cNvSpPr/>
          <p:nvPr/>
        </p:nvSpPr>
        <p:spPr>
          <a:xfrm>
            <a:off x="5465700" y="22723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cxnSp>
        <p:nvCxnSpPr>
          <p:cNvPr id="51" name="Straight Connector 50"/>
          <p:cNvCxnSpPr>
            <a:stCxn id="49" idx="3"/>
            <a:endCxn id="110" idx="0"/>
          </p:cNvCxnSpPr>
          <p:nvPr/>
        </p:nvCxnSpPr>
        <p:spPr>
          <a:xfrm flipH="1">
            <a:off x="5419842" y="2671819"/>
            <a:ext cx="126026" cy="2662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5"/>
            <a:endCxn id="111" idx="0"/>
          </p:cNvCxnSpPr>
          <p:nvPr/>
        </p:nvCxnSpPr>
        <p:spPr>
          <a:xfrm>
            <a:off x="5932956" y="2671819"/>
            <a:ext cx="212492" cy="2662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7"/>
          <p:cNvSpPr/>
          <p:nvPr/>
        </p:nvSpPr>
        <p:spPr>
          <a:xfrm>
            <a:off x="4767200" y="15230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cxnSp>
        <p:nvCxnSpPr>
          <p:cNvPr id="59" name="Straight Connector 58"/>
          <p:cNvCxnSpPr>
            <a:stCxn id="248" idx="0"/>
            <a:endCxn id="57" idx="3"/>
          </p:cNvCxnSpPr>
          <p:nvPr/>
        </p:nvCxnSpPr>
        <p:spPr>
          <a:xfrm flipV="1">
            <a:off x="4215412" y="1922519"/>
            <a:ext cx="631956" cy="3371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0"/>
            <a:endCxn id="57" idx="5"/>
          </p:cNvCxnSpPr>
          <p:nvPr/>
        </p:nvCxnSpPr>
        <p:spPr>
          <a:xfrm flipH="1" flipV="1">
            <a:off x="5234456" y="1922519"/>
            <a:ext cx="504956" cy="3498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7839692" y="249648"/>
            <a:ext cx="346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Montagem – iteração 10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109" name="Elipse 57"/>
          <p:cNvSpPr/>
          <p:nvPr/>
        </p:nvSpPr>
        <p:spPr>
          <a:xfrm>
            <a:off x="1746136" y="31412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0" name="Elipse 57"/>
          <p:cNvSpPr/>
          <p:nvPr/>
        </p:nvSpPr>
        <p:spPr>
          <a:xfrm>
            <a:off x="5557842" y="38270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1" name="Elipse 57"/>
          <p:cNvSpPr/>
          <p:nvPr/>
        </p:nvSpPr>
        <p:spPr>
          <a:xfrm>
            <a:off x="6283448" y="38270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sp>
        <p:nvSpPr>
          <p:cNvPr id="112" name="Elipse 57"/>
          <p:cNvSpPr/>
          <p:nvPr/>
        </p:nvSpPr>
        <p:spPr>
          <a:xfrm>
            <a:off x="3897554" y="38905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sp>
        <p:nvSpPr>
          <p:cNvPr id="113" name="Elipse 57"/>
          <p:cNvSpPr/>
          <p:nvPr/>
        </p:nvSpPr>
        <p:spPr>
          <a:xfrm>
            <a:off x="2210160" y="38143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5</a:t>
            </a:r>
            <a:endParaRPr lang="pt-BR" sz="1200" b="1" dirty="0"/>
          </a:p>
        </p:txBody>
      </p:sp>
      <p:sp>
        <p:nvSpPr>
          <p:cNvPr id="114" name="Elipse 57"/>
          <p:cNvSpPr/>
          <p:nvPr/>
        </p:nvSpPr>
        <p:spPr>
          <a:xfrm>
            <a:off x="2770666" y="45382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5" name="Elipse 57"/>
          <p:cNvSpPr/>
          <p:nvPr/>
        </p:nvSpPr>
        <p:spPr>
          <a:xfrm>
            <a:off x="4423372" y="4589061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sp>
        <p:nvSpPr>
          <p:cNvPr id="116" name="Elipse 57"/>
          <p:cNvSpPr/>
          <p:nvPr/>
        </p:nvSpPr>
        <p:spPr>
          <a:xfrm>
            <a:off x="4868061" y="52978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7" name="Elipse 57"/>
          <p:cNvSpPr/>
          <p:nvPr/>
        </p:nvSpPr>
        <p:spPr>
          <a:xfrm>
            <a:off x="5611447" y="5285100"/>
            <a:ext cx="486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8" name="Elipse 57"/>
          <p:cNvSpPr/>
          <p:nvPr/>
        </p:nvSpPr>
        <p:spPr>
          <a:xfrm>
            <a:off x="3947957" y="529780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19" name="Elipse 57"/>
          <p:cNvSpPr/>
          <p:nvPr/>
        </p:nvSpPr>
        <p:spPr>
          <a:xfrm>
            <a:off x="3217988" y="5284150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630507" y="291282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   “</a:t>
            </a:r>
            <a:endParaRPr lang="pt-BR" dirty="0"/>
          </a:p>
        </p:txBody>
      </p:sp>
      <p:sp>
        <p:nvSpPr>
          <p:cNvPr id="121" name="TextBox 120"/>
          <p:cNvSpPr txBox="1"/>
          <p:nvPr/>
        </p:nvSpPr>
        <p:spPr>
          <a:xfrm>
            <a:off x="5633114" y="35478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22" name="TextBox 121"/>
          <p:cNvSpPr txBox="1"/>
          <p:nvPr/>
        </p:nvSpPr>
        <p:spPr>
          <a:xfrm>
            <a:off x="6415803" y="35351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23" name="TextBox 122"/>
          <p:cNvSpPr txBox="1"/>
          <p:nvPr/>
        </p:nvSpPr>
        <p:spPr>
          <a:xfrm>
            <a:off x="3909192" y="3611323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24" name="TextBox 123"/>
          <p:cNvSpPr txBox="1"/>
          <p:nvPr/>
        </p:nvSpPr>
        <p:spPr>
          <a:xfrm>
            <a:off x="2256449" y="35224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25" name="TextBox 124"/>
          <p:cNvSpPr txBox="1"/>
          <p:nvPr/>
        </p:nvSpPr>
        <p:spPr>
          <a:xfrm>
            <a:off x="2870256" y="42463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26" name="TextBox 125"/>
          <p:cNvSpPr txBox="1"/>
          <p:nvPr/>
        </p:nvSpPr>
        <p:spPr>
          <a:xfrm>
            <a:off x="4450247" y="43098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27" name="TextBox 126"/>
          <p:cNvSpPr txBox="1"/>
          <p:nvPr/>
        </p:nvSpPr>
        <p:spPr>
          <a:xfrm>
            <a:off x="4852656" y="5000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128" name="TextBox 127"/>
          <p:cNvSpPr txBox="1"/>
          <p:nvPr/>
        </p:nvSpPr>
        <p:spPr>
          <a:xfrm>
            <a:off x="5909111" y="501442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29" name="TextBox 128"/>
          <p:cNvSpPr txBox="1"/>
          <p:nvPr/>
        </p:nvSpPr>
        <p:spPr>
          <a:xfrm>
            <a:off x="4085298" y="4992213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30" name="TextBox 129"/>
          <p:cNvSpPr txBox="1"/>
          <p:nvPr/>
        </p:nvSpPr>
        <p:spPr>
          <a:xfrm>
            <a:off x="3292868" y="5005859"/>
            <a:ext cx="3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132" name="Rectangle 131"/>
          <p:cNvSpPr/>
          <p:nvPr/>
        </p:nvSpPr>
        <p:spPr>
          <a:xfrm>
            <a:off x="1574043" y="1390711"/>
            <a:ext cx="4687057" cy="791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57"/>
          <p:cNvSpPr/>
          <p:nvPr/>
        </p:nvSpPr>
        <p:spPr>
          <a:xfrm>
            <a:off x="3517673" y="4552292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3</a:t>
            </a:r>
            <a:endParaRPr lang="pt-BR" sz="1200" b="1" dirty="0"/>
          </a:p>
        </p:txBody>
      </p:sp>
      <p:cxnSp>
        <p:nvCxnSpPr>
          <p:cNvPr id="135" name="Straight Connector 134"/>
          <p:cNvCxnSpPr>
            <a:stCxn id="134" idx="3"/>
            <a:endCxn id="119" idx="0"/>
          </p:cNvCxnSpPr>
          <p:nvPr/>
        </p:nvCxnSpPr>
        <p:spPr>
          <a:xfrm flipH="1">
            <a:off x="3491700" y="4951755"/>
            <a:ext cx="106141" cy="332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984929" y="4977155"/>
            <a:ext cx="236740" cy="3460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57"/>
          <p:cNvSpPr/>
          <p:nvPr/>
        </p:nvSpPr>
        <p:spPr>
          <a:xfrm>
            <a:off x="5160900" y="4516469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</a:t>
            </a:r>
            <a:endParaRPr lang="pt-BR" sz="1200" b="1" dirty="0"/>
          </a:p>
        </p:txBody>
      </p:sp>
      <p:cxnSp>
        <p:nvCxnSpPr>
          <p:cNvPr id="166" name="Straight Connector 165"/>
          <p:cNvCxnSpPr>
            <a:stCxn id="164" idx="3"/>
            <a:endCxn id="116" idx="0"/>
          </p:cNvCxnSpPr>
          <p:nvPr/>
        </p:nvCxnSpPr>
        <p:spPr>
          <a:xfrm flipH="1">
            <a:off x="5111061" y="4915932"/>
            <a:ext cx="130007" cy="3818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4" idx="5"/>
            <a:endCxn id="117" idx="0"/>
          </p:cNvCxnSpPr>
          <p:nvPr/>
        </p:nvCxnSpPr>
        <p:spPr>
          <a:xfrm>
            <a:off x="5628156" y="4915932"/>
            <a:ext cx="226291" cy="3691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Elipse 57"/>
          <p:cNvSpPr/>
          <p:nvPr/>
        </p:nvSpPr>
        <p:spPr>
          <a:xfrm>
            <a:off x="3141600" y="3854171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6</a:t>
            </a:r>
            <a:endParaRPr lang="pt-BR" sz="1200" b="1" dirty="0"/>
          </a:p>
        </p:txBody>
      </p:sp>
      <p:cxnSp>
        <p:nvCxnSpPr>
          <p:cNvPr id="199" name="Straight Connector 198"/>
          <p:cNvCxnSpPr>
            <a:stCxn id="198" idx="3"/>
          </p:cNvCxnSpPr>
          <p:nvPr/>
        </p:nvCxnSpPr>
        <p:spPr>
          <a:xfrm flipH="1">
            <a:off x="3013666" y="4253634"/>
            <a:ext cx="208102" cy="2846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8" idx="5"/>
            <a:endCxn id="134" idx="0"/>
          </p:cNvCxnSpPr>
          <p:nvPr/>
        </p:nvCxnSpPr>
        <p:spPr>
          <a:xfrm>
            <a:off x="3608856" y="4253634"/>
            <a:ext cx="182529" cy="298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355274" y="1519241"/>
            <a:ext cx="3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Iteração 10</a:t>
            </a:r>
            <a:endParaRPr lang="pt-BR" dirty="0"/>
          </a:p>
        </p:txBody>
      </p:sp>
      <p:sp>
        <p:nvSpPr>
          <p:cNvPr id="202" name="Elipse 57"/>
          <p:cNvSpPr/>
          <p:nvPr/>
        </p:nvSpPr>
        <p:spPr>
          <a:xfrm>
            <a:off x="4741800" y="38471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7</a:t>
            </a:r>
            <a:endParaRPr lang="pt-BR" sz="1200" b="1" dirty="0"/>
          </a:p>
        </p:txBody>
      </p:sp>
      <p:cxnSp>
        <p:nvCxnSpPr>
          <p:cNvPr id="204" name="Straight Connector 203"/>
          <p:cNvCxnSpPr>
            <a:stCxn id="202" idx="3"/>
            <a:endCxn id="115" idx="0"/>
          </p:cNvCxnSpPr>
          <p:nvPr/>
        </p:nvCxnSpPr>
        <p:spPr>
          <a:xfrm flipH="1">
            <a:off x="4666372" y="4246619"/>
            <a:ext cx="155596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2" idx="5"/>
            <a:endCxn id="164" idx="0"/>
          </p:cNvCxnSpPr>
          <p:nvPr/>
        </p:nvCxnSpPr>
        <p:spPr>
          <a:xfrm>
            <a:off x="5209056" y="4246619"/>
            <a:ext cx="225556" cy="269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ipse 57"/>
          <p:cNvSpPr/>
          <p:nvPr/>
        </p:nvSpPr>
        <p:spPr>
          <a:xfrm>
            <a:off x="2709800" y="31232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11</a:t>
            </a:r>
            <a:endParaRPr lang="pt-BR" sz="1200" b="1" dirty="0"/>
          </a:p>
        </p:txBody>
      </p:sp>
      <p:cxnSp>
        <p:nvCxnSpPr>
          <p:cNvPr id="209" name="Straight Connector 208"/>
          <p:cNvCxnSpPr>
            <a:stCxn id="208" idx="3"/>
            <a:endCxn id="113" idx="0"/>
          </p:cNvCxnSpPr>
          <p:nvPr/>
        </p:nvCxnSpPr>
        <p:spPr>
          <a:xfrm flipH="1">
            <a:off x="2453160" y="3522719"/>
            <a:ext cx="336808" cy="2916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8" idx="5"/>
            <a:endCxn id="198" idx="0"/>
          </p:cNvCxnSpPr>
          <p:nvPr/>
        </p:nvCxnSpPr>
        <p:spPr>
          <a:xfrm>
            <a:off x="3177056" y="3522719"/>
            <a:ext cx="238256" cy="3314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ipse 57"/>
          <p:cNvSpPr/>
          <p:nvPr/>
        </p:nvSpPr>
        <p:spPr>
          <a:xfrm>
            <a:off x="4322700" y="31486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13</a:t>
            </a:r>
            <a:endParaRPr lang="pt-BR" sz="1200" b="1" dirty="0"/>
          </a:p>
        </p:txBody>
      </p:sp>
      <p:cxnSp>
        <p:nvCxnSpPr>
          <p:cNvPr id="250" name="Straight Connector 249"/>
          <p:cNvCxnSpPr>
            <a:stCxn id="112" idx="0"/>
            <a:endCxn id="248" idx="3"/>
          </p:cNvCxnSpPr>
          <p:nvPr/>
        </p:nvCxnSpPr>
        <p:spPr>
          <a:xfrm flipV="1">
            <a:off x="4140554" y="3548119"/>
            <a:ext cx="262314" cy="3424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02" idx="0"/>
            <a:endCxn id="248" idx="5"/>
          </p:cNvCxnSpPr>
          <p:nvPr/>
        </p:nvCxnSpPr>
        <p:spPr>
          <a:xfrm flipH="1" flipV="1">
            <a:off x="4789956" y="3548119"/>
            <a:ext cx="225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57"/>
          <p:cNvSpPr/>
          <p:nvPr/>
        </p:nvSpPr>
        <p:spPr>
          <a:xfrm>
            <a:off x="2163700" y="24247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18</a:t>
            </a:r>
            <a:endParaRPr lang="pt-BR" sz="1200" b="1" dirty="0"/>
          </a:p>
        </p:txBody>
      </p:sp>
      <p:cxnSp>
        <p:nvCxnSpPr>
          <p:cNvPr id="93" name="Straight Connector 92"/>
          <p:cNvCxnSpPr>
            <a:stCxn id="109" idx="0"/>
            <a:endCxn id="91" idx="3"/>
          </p:cNvCxnSpPr>
          <p:nvPr/>
        </p:nvCxnSpPr>
        <p:spPr>
          <a:xfrm flipV="1">
            <a:off x="1989136" y="2824219"/>
            <a:ext cx="254732" cy="3170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5"/>
            <a:endCxn id="208" idx="0"/>
          </p:cNvCxnSpPr>
          <p:nvPr/>
        </p:nvCxnSpPr>
        <p:spPr>
          <a:xfrm>
            <a:off x="2630956" y="2824219"/>
            <a:ext cx="352556" cy="2990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57"/>
          <p:cNvSpPr/>
          <p:nvPr/>
        </p:nvSpPr>
        <p:spPr>
          <a:xfrm>
            <a:off x="5846700" y="31613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14</a:t>
            </a:r>
            <a:endParaRPr lang="pt-BR" sz="1200" b="1" dirty="0"/>
          </a:p>
        </p:txBody>
      </p:sp>
      <p:cxnSp>
        <p:nvCxnSpPr>
          <p:cNvPr id="51" name="Straight Connector 50"/>
          <p:cNvCxnSpPr>
            <a:stCxn id="49" idx="3"/>
            <a:endCxn id="110" idx="0"/>
          </p:cNvCxnSpPr>
          <p:nvPr/>
        </p:nvCxnSpPr>
        <p:spPr>
          <a:xfrm flipH="1">
            <a:off x="5800842" y="3560819"/>
            <a:ext cx="126026" cy="2662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5"/>
            <a:endCxn id="111" idx="0"/>
          </p:cNvCxnSpPr>
          <p:nvPr/>
        </p:nvCxnSpPr>
        <p:spPr>
          <a:xfrm>
            <a:off x="6313956" y="3560819"/>
            <a:ext cx="212492" cy="2662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7"/>
          <p:cNvSpPr/>
          <p:nvPr/>
        </p:nvSpPr>
        <p:spPr>
          <a:xfrm>
            <a:off x="5148200" y="2412056"/>
            <a:ext cx="547424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27</a:t>
            </a:r>
            <a:endParaRPr lang="pt-BR" sz="1200" b="1" dirty="0"/>
          </a:p>
        </p:txBody>
      </p:sp>
      <p:cxnSp>
        <p:nvCxnSpPr>
          <p:cNvPr id="59" name="Straight Connector 58"/>
          <p:cNvCxnSpPr>
            <a:stCxn id="248" idx="0"/>
            <a:endCxn id="57" idx="3"/>
          </p:cNvCxnSpPr>
          <p:nvPr/>
        </p:nvCxnSpPr>
        <p:spPr>
          <a:xfrm flipV="1">
            <a:off x="4596412" y="2811519"/>
            <a:ext cx="631956" cy="3371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0"/>
            <a:endCxn id="57" idx="5"/>
          </p:cNvCxnSpPr>
          <p:nvPr/>
        </p:nvCxnSpPr>
        <p:spPr>
          <a:xfrm flipH="1" flipV="1">
            <a:off x="5615456" y="2811519"/>
            <a:ext cx="504956" cy="3498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7"/>
          <p:cNvSpPr/>
          <p:nvPr/>
        </p:nvSpPr>
        <p:spPr>
          <a:xfrm>
            <a:off x="3586100" y="1548456"/>
            <a:ext cx="547424" cy="46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45</a:t>
            </a:r>
            <a:endParaRPr lang="pt-BR" sz="1200" b="1" dirty="0"/>
          </a:p>
        </p:txBody>
      </p:sp>
      <p:cxnSp>
        <p:nvCxnSpPr>
          <p:cNvPr id="58" name="Straight Connector 57"/>
          <p:cNvCxnSpPr>
            <a:stCxn id="91" idx="0"/>
            <a:endCxn id="55" idx="3"/>
          </p:cNvCxnSpPr>
          <p:nvPr/>
        </p:nvCxnSpPr>
        <p:spPr>
          <a:xfrm flipV="1">
            <a:off x="2437412" y="1947919"/>
            <a:ext cx="1228856" cy="4768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55" idx="5"/>
          </p:cNvCxnSpPr>
          <p:nvPr/>
        </p:nvCxnSpPr>
        <p:spPr>
          <a:xfrm flipH="1" flipV="1">
            <a:off x="4053356" y="1947919"/>
            <a:ext cx="1368556" cy="4641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laila\Desktop\like_butt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4300" y="2139950"/>
            <a:ext cx="2978150" cy="2978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1493484" y="1000277"/>
            <a:ext cx="10871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Tabela de Frequencia				Tabela de codificação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21366" y="1544321"/>
          <a:ext cx="143076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843"/>
                <a:gridCol w="777923"/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letra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freq</a:t>
                      </a:r>
                      <a:endParaRPr lang="pt-BR" b="1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“   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06424" y="1484270"/>
          <a:ext cx="173326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740"/>
                <a:gridCol w="1064526"/>
              </a:tblGrid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letra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“   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00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110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111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100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010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0111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1010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10110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01101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10111</a:t>
                      </a:r>
                      <a:endParaRPr lang="pt-BR" sz="1600" dirty="0"/>
                    </a:p>
                  </a:txBody>
                  <a:tcPr/>
                </a:tc>
              </a:tr>
              <a:tr h="334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7800" y="1816100"/>
            <a:ext cx="668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Tabela de frequencia </a:t>
            </a:r>
            <a:r>
              <a:rPr lang="pt-BR" dirty="0" smtClean="0"/>
              <a:t>– usada para criar árvore</a:t>
            </a:r>
          </a:p>
          <a:p>
            <a:endParaRPr lang="pt-BR" dirty="0" smtClean="0"/>
          </a:p>
          <a:p>
            <a:r>
              <a:rPr lang="pt-BR" u="sng" dirty="0" smtClean="0"/>
              <a:t>Tabela de codificação </a:t>
            </a:r>
            <a:r>
              <a:rPr lang="pt-BR" dirty="0" smtClean="0"/>
              <a:t>– usada para codificar/compactar arquivo</a:t>
            </a:r>
          </a:p>
          <a:p>
            <a:endParaRPr lang="pt-BR" dirty="0" smtClean="0"/>
          </a:p>
          <a:p>
            <a:pPr algn="ctr"/>
            <a:r>
              <a:rPr lang="pt-BR" dirty="0" smtClean="0"/>
              <a:t>letra = </a:t>
            </a:r>
            <a:r>
              <a:rPr lang="pt-BR" i="1" dirty="0" smtClean="0"/>
              <a:t>char</a:t>
            </a:r>
            <a:r>
              <a:rPr lang="pt-BR" dirty="0" smtClean="0"/>
              <a:t> = 1 </a:t>
            </a:r>
            <a:r>
              <a:rPr lang="pt-BR" i="1" dirty="0" smtClean="0"/>
              <a:t>byte</a:t>
            </a:r>
            <a:r>
              <a:rPr lang="pt-BR" dirty="0" smtClean="0"/>
              <a:t> = 256 combinações</a:t>
            </a:r>
          </a:p>
          <a:p>
            <a:endParaRPr lang="pt-BR" dirty="0" smtClean="0"/>
          </a:p>
          <a:p>
            <a:pPr algn="ctr"/>
            <a:r>
              <a:rPr lang="pt-BR" u="sng" dirty="0" smtClean="0"/>
              <a:t>usaremos o valor do </a:t>
            </a:r>
            <a:r>
              <a:rPr lang="pt-BR" i="1" u="sng" dirty="0" smtClean="0"/>
              <a:t>char</a:t>
            </a:r>
            <a:r>
              <a:rPr lang="pt-BR" u="sng" dirty="0" smtClean="0"/>
              <a:t> para indexar nossas tabelas</a:t>
            </a:r>
          </a:p>
          <a:p>
            <a:endParaRPr lang="pt-BR" dirty="0" smtClean="0"/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[256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]; //tabela de frequencia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//... (tabela foi preenchida)...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//exibir frequencia do caracter a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//ex:  char 'a' – valor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97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String texto = 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tigres...”;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[texto.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(0)]+=1;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//passa pelo texto inteiro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[97]);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exibirá 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['a']);   //exibirá 3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7900" y="3848100"/>
            <a:ext cx="1524000" cy="5969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reeform 7"/>
          <p:cNvSpPr/>
          <p:nvPr/>
        </p:nvSpPr>
        <p:spPr>
          <a:xfrm>
            <a:off x="2171698" y="4457702"/>
            <a:ext cx="3314700" cy="2328332"/>
          </a:xfrm>
          <a:custGeom>
            <a:avLst/>
            <a:gdLst>
              <a:gd name="connsiteX0" fmla="*/ 0 w 2882900"/>
              <a:gd name="connsiteY0" fmla="*/ 0 h 2076450"/>
              <a:gd name="connsiteX1" fmla="*/ 914400 w 2882900"/>
              <a:gd name="connsiteY1" fmla="*/ 1892300 h 2076450"/>
              <a:gd name="connsiteX2" fmla="*/ 2882900 w 2882900"/>
              <a:gd name="connsiteY2" fmla="*/ 1104900 h 2076450"/>
              <a:gd name="connsiteX0" fmla="*/ 152400 w 3035300"/>
              <a:gd name="connsiteY0" fmla="*/ 473715 h 2629117"/>
              <a:gd name="connsiteX1" fmla="*/ 0 w 3035300"/>
              <a:gd name="connsiteY1" fmla="*/ 0 h 2629117"/>
              <a:gd name="connsiteX2" fmla="*/ 1066800 w 3035300"/>
              <a:gd name="connsiteY2" fmla="*/ 2366015 h 2629117"/>
              <a:gd name="connsiteX3" fmla="*/ 3035300 w 3035300"/>
              <a:gd name="connsiteY3" fmla="*/ 1578615 h 2629117"/>
              <a:gd name="connsiteX0" fmla="*/ 152400 w 2984500"/>
              <a:gd name="connsiteY0" fmla="*/ 473715 h 2687016"/>
              <a:gd name="connsiteX1" fmla="*/ 0 w 2984500"/>
              <a:gd name="connsiteY1" fmla="*/ 0 h 2687016"/>
              <a:gd name="connsiteX2" fmla="*/ 1066800 w 2984500"/>
              <a:gd name="connsiteY2" fmla="*/ 2366015 h 2687016"/>
              <a:gd name="connsiteX3" fmla="*/ 2984500 w 2984500"/>
              <a:gd name="connsiteY3" fmla="*/ 1926006 h 2687016"/>
              <a:gd name="connsiteX0" fmla="*/ 152400 w 2984500"/>
              <a:gd name="connsiteY0" fmla="*/ 473715 h 2908083"/>
              <a:gd name="connsiteX1" fmla="*/ 0 w 2984500"/>
              <a:gd name="connsiteY1" fmla="*/ 0 h 2908083"/>
              <a:gd name="connsiteX2" fmla="*/ 1079500 w 2984500"/>
              <a:gd name="connsiteY2" fmla="*/ 2587082 h 2908083"/>
              <a:gd name="connsiteX3" fmla="*/ 2984500 w 2984500"/>
              <a:gd name="connsiteY3" fmla="*/ 1926006 h 2908083"/>
              <a:gd name="connsiteX0" fmla="*/ 510117 w 3342217"/>
              <a:gd name="connsiteY0" fmla="*/ 541714 h 2915552"/>
              <a:gd name="connsiteX1" fmla="*/ 357717 w 3342217"/>
              <a:gd name="connsiteY1" fmla="*/ 67999 h 2915552"/>
              <a:gd name="connsiteX2" fmla="*/ 179917 w 3342217"/>
              <a:gd name="connsiteY2" fmla="*/ 431180 h 2915552"/>
              <a:gd name="connsiteX3" fmla="*/ 1437217 w 3342217"/>
              <a:gd name="connsiteY3" fmla="*/ 2655081 h 2915552"/>
              <a:gd name="connsiteX4" fmla="*/ 3342217 w 3342217"/>
              <a:gd name="connsiteY4" fmla="*/ 1994005 h 2915552"/>
              <a:gd name="connsiteX0" fmla="*/ 510117 w 3342217"/>
              <a:gd name="connsiteY0" fmla="*/ 541714 h 2915552"/>
              <a:gd name="connsiteX1" fmla="*/ 395818 w 3342217"/>
              <a:gd name="connsiteY1" fmla="*/ 383808 h 2915552"/>
              <a:gd name="connsiteX2" fmla="*/ 357717 w 3342217"/>
              <a:gd name="connsiteY2" fmla="*/ 67999 h 2915552"/>
              <a:gd name="connsiteX3" fmla="*/ 179917 w 3342217"/>
              <a:gd name="connsiteY3" fmla="*/ 431180 h 2915552"/>
              <a:gd name="connsiteX4" fmla="*/ 1437217 w 3342217"/>
              <a:gd name="connsiteY4" fmla="*/ 2655081 h 2915552"/>
              <a:gd name="connsiteX5" fmla="*/ 3342217 w 3342217"/>
              <a:gd name="connsiteY5" fmla="*/ 1994005 h 2915552"/>
              <a:gd name="connsiteX0" fmla="*/ 546100 w 3378200"/>
              <a:gd name="connsiteY0" fmla="*/ 600038 h 2973876"/>
              <a:gd name="connsiteX1" fmla="*/ 431801 w 3378200"/>
              <a:gd name="connsiteY1" fmla="*/ 442132 h 2973876"/>
              <a:gd name="connsiteX2" fmla="*/ 177800 w 3378200"/>
              <a:gd name="connsiteY2" fmla="*/ 0 h 2973876"/>
              <a:gd name="connsiteX3" fmla="*/ 215900 w 3378200"/>
              <a:gd name="connsiteY3" fmla="*/ 489504 h 2973876"/>
              <a:gd name="connsiteX4" fmla="*/ 1473200 w 3378200"/>
              <a:gd name="connsiteY4" fmla="*/ 2713405 h 2973876"/>
              <a:gd name="connsiteX5" fmla="*/ 3378200 w 3378200"/>
              <a:gd name="connsiteY5" fmla="*/ 2052329 h 2973876"/>
              <a:gd name="connsiteX0" fmla="*/ 622299 w 3454399"/>
              <a:gd name="connsiteY0" fmla="*/ 773735 h 3147573"/>
              <a:gd name="connsiteX1" fmla="*/ 0 w 3454399"/>
              <a:gd name="connsiteY1" fmla="*/ 0 h 3147573"/>
              <a:gd name="connsiteX2" fmla="*/ 253999 w 3454399"/>
              <a:gd name="connsiteY2" fmla="*/ 173697 h 3147573"/>
              <a:gd name="connsiteX3" fmla="*/ 292099 w 3454399"/>
              <a:gd name="connsiteY3" fmla="*/ 663201 h 3147573"/>
              <a:gd name="connsiteX4" fmla="*/ 1549399 w 3454399"/>
              <a:gd name="connsiteY4" fmla="*/ 2887102 h 3147573"/>
              <a:gd name="connsiteX5" fmla="*/ 3454399 w 3454399"/>
              <a:gd name="connsiteY5" fmla="*/ 2226026 h 3147573"/>
              <a:gd name="connsiteX0" fmla="*/ 0 w 3467100"/>
              <a:gd name="connsiteY0" fmla="*/ 5265 h 3421275"/>
              <a:gd name="connsiteX1" fmla="*/ 12701 w 3467100"/>
              <a:gd name="connsiteY1" fmla="*/ 273702 h 3421275"/>
              <a:gd name="connsiteX2" fmla="*/ 266700 w 3467100"/>
              <a:gd name="connsiteY2" fmla="*/ 447399 h 3421275"/>
              <a:gd name="connsiteX3" fmla="*/ 304800 w 3467100"/>
              <a:gd name="connsiteY3" fmla="*/ 936903 h 3421275"/>
              <a:gd name="connsiteX4" fmla="*/ 1562100 w 3467100"/>
              <a:gd name="connsiteY4" fmla="*/ 3160804 h 3421275"/>
              <a:gd name="connsiteX5" fmla="*/ 3467100 w 3467100"/>
              <a:gd name="connsiteY5" fmla="*/ 2499728 h 3421275"/>
              <a:gd name="connsiteX0" fmla="*/ 0 w 3467100"/>
              <a:gd name="connsiteY0" fmla="*/ 5264 h 3421274"/>
              <a:gd name="connsiteX1" fmla="*/ 12701 w 3467100"/>
              <a:gd name="connsiteY1" fmla="*/ 273701 h 3421274"/>
              <a:gd name="connsiteX2" fmla="*/ 304800 w 3467100"/>
              <a:gd name="connsiteY2" fmla="*/ 936902 h 3421274"/>
              <a:gd name="connsiteX3" fmla="*/ 1562100 w 3467100"/>
              <a:gd name="connsiteY3" fmla="*/ 3160803 h 3421274"/>
              <a:gd name="connsiteX4" fmla="*/ 3467100 w 3467100"/>
              <a:gd name="connsiteY4" fmla="*/ 2499727 h 3421274"/>
              <a:gd name="connsiteX0" fmla="*/ 0 w 3467100"/>
              <a:gd name="connsiteY0" fmla="*/ 0 h 3416010"/>
              <a:gd name="connsiteX1" fmla="*/ 304800 w 3467100"/>
              <a:gd name="connsiteY1" fmla="*/ 931638 h 3416010"/>
              <a:gd name="connsiteX2" fmla="*/ 1562100 w 3467100"/>
              <a:gd name="connsiteY2" fmla="*/ 3155539 h 3416010"/>
              <a:gd name="connsiteX3" fmla="*/ 3467100 w 3467100"/>
              <a:gd name="connsiteY3" fmla="*/ 2494463 h 3416010"/>
              <a:gd name="connsiteX0" fmla="*/ 50800 w 3403600"/>
              <a:gd name="connsiteY0" fmla="*/ 28524 h 2923447"/>
              <a:gd name="connsiteX1" fmla="*/ 241300 w 3403600"/>
              <a:gd name="connsiteY1" fmla="*/ 439075 h 2923447"/>
              <a:gd name="connsiteX2" fmla="*/ 1498600 w 3403600"/>
              <a:gd name="connsiteY2" fmla="*/ 2662976 h 2923447"/>
              <a:gd name="connsiteX3" fmla="*/ 3403600 w 3403600"/>
              <a:gd name="connsiteY3" fmla="*/ 2001900 h 2923447"/>
              <a:gd name="connsiteX0" fmla="*/ 50800 w 3403600"/>
              <a:gd name="connsiteY0" fmla="*/ 28524 h 2923447"/>
              <a:gd name="connsiteX1" fmla="*/ 241300 w 3403600"/>
              <a:gd name="connsiteY1" fmla="*/ 439075 h 2923447"/>
              <a:gd name="connsiteX2" fmla="*/ 1498600 w 3403600"/>
              <a:gd name="connsiteY2" fmla="*/ 2662976 h 2923447"/>
              <a:gd name="connsiteX3" fmla="*/ 3403600 w 3403600"/>
              <a:gd name="connsiteY3" fmla="*/ 2001900 h 2923447"/>
              <a:gd name="connsiteX0" fmla="*/ 0 w 3352800"/>
              <a:gd name="connsiteY0" fmla="*/ 0 h 2894923"/>
              <a:gd name="connsiteX1" fmla="*/ 1447800 w 3352800"/>
              <a:gd name="connsiteY1" fmla="*/ 2634452 h 2894923"/>
              <a:gd name="connsiteX2" fmla="*/ 3352800 w 3352800"/>
              <a:gd name="connsiteY2" fmla="*/ 1973376 h 2894923"/>
              <a:gd name="connsiteX0" fmla="*/ 0 w 3314700"/>
              <a:gd name="connsiteY0" fmla="*/ 0 h 2894923"/>
              <a:gd name="connsiteX1" fmla="*/ 1447800 w 3314700"/>
              <a:gd name="connsiteY1" fmla="*/ 2634452 h 2894923"/>
              <a:gd name="connsiteX2" fmla="*/ 3314700 w 3314700"/>
              <a:gd name="connsiteY2" fmla="*/ 2289186 h 289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2894923">
                <a:moveTo>
                  <a:pt x="0" y="0"/>
                </a:moveTo>
                <a:cubicBezTo>
                  <a:pt x="301625" y="548844"/>
                  <a:pt x="889000" y="2305556"/>
                  <a:pt x="1447800" y="2634452"/>
                </a:cubicBezTo>
                <a:cubicBezTo>
                  <a:pt x="1974850" y="2894923"/>
                  <a:pt x="2570691" y="2774961"/>
                  <a:pt x="3314700" y="2289186"/>
                </a:cubicBezTo>
              </a:path>
            </a:pathLst>
          </a:cu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1800" y="6273800"/>
            <a:ext cx="1320800" cy="12700"/>
          </a:xfrm>
          <a:prstGeom prst="line">
            <a:avLst/>
          </a:prstGeom>
          <a:ln w="381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079500"/>
            <a:ext cx="9245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Trabalho</a:t>
            </a:r>
          </a:p>
          <a:p>
            <a:endParaRPr lang="pt-BR" dirty="0" smtClean="0"/>
          </a:p>
          <a:p>
            <a:r>
              <a:rPr lang="pt-BR" dirty="0" smtClean="0"/>
              <a:t>Implementar compactação e descompactação de arquivo de texto (encodificado com a tabela ascii) usando a árvore de huffman</a:t>
            </a:r>
          </a:p>
          <a:p>
            <a:endParaRPr lang="pt-BR" dirty="0" smtClean="0"/>
          </a:p>
          <a:p>
            <a:r>
              <a:rPr lang="pt-BR" b="1" u="sng" dirty="0" smtClean="0"/>
              <a:t>Requisitos / Restrições: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 Só pode ser usado estrutura de dados criadas em sala (Pilha, Fila, Lista Ligada, Árvore Binária)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 Sua tabela de frequencia deve ser do tipo </a:t>
            </a:r>
            <a:r>
              <a:rPr lang="pt-BR" u="sng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u="sng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pt-BR" u="sng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u="sng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[256];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/>
              <a:t>como visto no slide anterior</a:t>
            </a:r>
          </a:p>
          <a:p>
            <a:pPr>
              <a:buFont typeface="Arial" pitchFamily="34" charset="0"/>
              <a:buChar char="•"/>
            </a:pPr>
            <a:endParaRPr lang="pt-BR" u="sng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  Toda função,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/>
              <a:t>,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dirty="0" smtClean="0"/>
              <a:t>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/>
              <a:t>  devem ser comentados (pra que serve)..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079500"/>
            <a:ext cx="9245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Trabalho</a:t>
            </a:r>
          </a:p>
          <a:p>
            <a:endParaRPr lang="pt-BR" dirty="0" smtClean="0"/>
          </a:p>
          <a:p>
            <a:r>
              <a:rPr lang="pt-BR" dirty="0" smtClean="0"/>
              <a:t>Implementar compactação e descompactação de arquivo de texto (encodificado com a tabela ascii) usando a árvore de huffman</a:t>
            </a:r>
          </a:p>
          <a:p>
            <a:endParaRPr lang="pt-BR" dirty="0" smtClean="0"/>
          </a:p>
          <a:p>
            <a:r>
              <a:rPr lang="pt-BR" b="1" u="sng" dirty="0" smtClean="0"/>
              <a:t>Exemplo de uso: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b="1" dirty="0" smtClean="0"/>
              <a:t>Compactando arquivo</a:t>
            </a:r>
          </a:p>
          <a:p>
            <a:endParaRPr lang="pt-BR" dirty="0" smtClean="0"/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huffman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–c arquivo.txt arquivoCompactado.huf    </a:t>
            </a:r>
          </a:p>
          <a:p>
            <a:endParaRPr lang="pt-BR" u="sng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	</a:t>
            </a:r>
            <a:r>
              <a:rPr lang="pt-BR" b="1" dirty="0" smtClean="0"/>
              <a:t>Descompactando arquivo</a:t>
            </a:r>
          </a:p>
          <a:p>
            <a:endParaRPr lang="pt-BR" dirty="0" smtClean="0"/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huffman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jar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–d arquivoCompactado.huf arquivoDescompactado.txt    </a:t>
            </a:r>
          </a:p>
          <a:p>
            <a:endParaRPr lang="pt-BR" u="sng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079500"/>
            <a:ext cx="924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Trabalho </a:t>
            </a:r>
          </a:p>
          <a:p>
            <a:r>
              <a:rPr lang="pt-BR" sz="2400" b="1" dirty="0" smtClean="0"/>
              <a:t>	arquivo.h – funções de escrita e leitura de arquivo texto</a:t>
            </a:r>
          </a:p>
          <a:p>
            <a:endParaRPr lang="pt-BR" dirty="0" smtClean="0"/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900" y="2120901"/>
            <a:ext cx="877570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//abre arquivo de texto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abreArquivoTextoLeitura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(char* nomeArquivo);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//le um caracter do arquivo e posiciona ponteiro para o proximo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leCaracterArquivoTexto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();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//fecha arquivo de texto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fechaArquivoTextoLeitura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//abre o arquivo texto para escrita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abreArquivoTextoEscrita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(char* nomeArquivo);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//escreve um caracter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escreveCaracter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(unsigned char caracter);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//fechar arquivo de texto modo escrita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fechaArquivoTextoEscrita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46293" y="-85728"/>
            <a:ext cx="10018713" cy="1163901"/>
          </a:xfrm>
        </p:spPr>
        <p:txBody>
          <a:bodyPr/>
          <a:lstStyle/>
          <a:p>
            <a:r>
              <a:rPr lang="pt-BR" dirty="0" smtClean="0"/>
              <a:t>Árvore de Huffman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079500"/>
            <a:ext cx="924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Trabalho </a:t>
            </a:r>
          </a:p>
          <a:p>
            <a:r>
              <a:rPr lang="pt-BR" sz="2400" b="1" dirty="0" smtClean="0"/>
              <a:t>	arquivo.h – funções de escrita e leitura de arquivo binário</a:t>
            </a:r>
          </a:p>
          <a:p>
            <a:endParaRPr lang="pt-BR" dirty="0" smtClean="0"/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2120901"/>
            <a:ext cx="1088390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//abre o arquivo binário para escrita. é necessário passar a tabela de frequencia preenchida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abreArquivoBinarioEscrita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(char* nomeArquivo, unsigned int *freqTable);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//escreve um bit no arquivo binario (valor deve ser 0 ou 1)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escreveBit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(bit bitToWrite);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//fecha o arquivo binario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fechaArquivoBinarioEscrita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//abre arquivo binario para leitura. retorna o numero de bits para serem lidos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abreArquivoBinarioLeitura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(char* nomeDoArquivo);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//le tabela de frequencia. deve ser passado o endereço da tabela como parametro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leTabelaFrequencia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(unsigned int *freqTable);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//retorna o proximo bit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bit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leBit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//fecha arquivo binario de leitura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400" b="1" smtClean="0">
                <a:latin typeface="Courier New" pitchFamily="49" charset="0"/>
                <a:cs typeface="Courier New" pitchFamily="49" charset="0"/>
              </a:rPr>
              <a:t>fechaArquivoBinarioLeitura</a:t>
            </a:r>
            <a:r>
              <a:rPr lang="pt-BR" sz="1400" smtClean="0">
                <a:latin typeface="Courier New" pitchFamily="49" charset="0"/>
                <a:cs typeface="Courier New" pitchFamily="49" charset="0"/>
              </a:rPr>
              <a:t> ();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Representação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Uma cadeia de caracter em C é representada por um vetor de caracteres de 1 byte, seguindo a tabela ASCII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/>
            <a:r>
              <a:rPr lang="pt-B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Picture 4" descr="fduy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0558" y="2706757"/>
            <a:ext cx="6489752" cy="3959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Representação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tres pratos de trigo para tres tigres tristes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Tamanho: 45 caracteres -&gt; 45 bytes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Como compactar esse texto?  </a:t>
            </a:r>
          </a:p>
          <a:p>
            <a:pPr marL="285750" indent="-285750"/>
            <a:r>
              <a:rPr lang="pt-BR" sz="2400" dirty="0" smtClean="0"/>
              <a:t>		</a:t>
            </a:r>
          </a:p>
          <a:p>
            <a:pPr marL="285750" indent="-285750"/>
            <a:r>
              <a:rPr lang="pt-BR" sz="2400" dirty="0" smtClean="0"/>
              <a:t>					Qual estratégia?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/>
            <a:r>
              <a:rPr lang="pt-B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Representação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tres pratos de trigo para tres tigres tristes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Podemos utilizar a frequencia de ocorrencias das letras para representá-las com menos informação.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Qual a letra que estatisticamente mais ocorre no portugues?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Ao inves de usar 8 bits para representar cada letra, podemos usar menos bits para as letras de maior frequencia?  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/>
            <a:r>
              <a:rPr lang="pt-B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Representação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tres pratos de trigo para tres tigres tristes 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Cada texto tem seu proprio universo de frequencia.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Como representar as letras com menos bits?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	</a:t>
            </a:r>
            <a:r>
              <a:rPr lang="pt-BR" sz="2400" b="1" dirty="0" smtClean="0"/>
              <a:t>Lembrem-se:</a:t>
            </a:r>
            <a:r>
              <a:rPr lang="pt-BR" sz="2400" dirty="0" smtClean="0"/>
              <a:t> como teriamos letras com tamanho</a:t>
            </a:r>
          </a:p>
          <a:p>
            <a:pPr marL="285750" indent="-285750"/>
            <a:r>
              <a:rPr lang="pt-BR" sz="2400" dirty="0" smtClean="0"/>
              <a:t>	de bits variável, nenhuma sequencia pode ser</a:t>
            </a:r>
          </a:p>
          <a:p>
            <a:pPr marL="285750" indent="-285750"/>
            <a:r>
              <a:rPr lang="pt-BR" sz="2400" dirty="0" smtClean="0"/>
              <a:t>	prefixo para outra letra.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dirty="0" smtClean="0"/>
              <a:t>	Como resolver esse problema?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/>
            <a:r>
              <a:rPr lang="pt-B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91407" y="2456598"/>
          <a:ext cx="24074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750"/>
                <a:gridCol w="1404730"/>
              </a:tblGrid>
              <a:tr h="331127">
                <a:tc>
                  <a:txBody>
                    <a:bodyPr/>
                    <a:lstStyle/>
                    <a:p>
                      <a:r>
                        <a:rPr lang="pt-BR" dirty="0" smtClean="0"/>
                        <a:t>letra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frequencia</a:t>
                      </a:r>
                      <a:endParaRPr lang="pt-BR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“   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311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Representação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tres pratos de trigo para tres tigres tristes </a:t>
            </a:r>
          </a:p>
          <a:p>
            <a:pPr marL="285750" indent="-285750"/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/>
            <a:r>
              <a:rPr lang="pt-B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6075" y="2396303"/>
          <a:ext cx="5525096" cy="428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302"/>
                <a:gridCol w="2035897"/>
                <a:gridCol w="2035897"/>
              </a:tblGrid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letra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frequencia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“   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110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111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0111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10110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01101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10111</a:t>
                      </a:r>
                      <a:endParaRPr lang="pt-BR" sz="1600" dirty="0"/>
                    </a:p>
                  </a:txBody>
                  <a:tcPr/>
                </a:tc>
              </a:tr>
              <a:tr h="3570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01100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068367"/>
          </a:xfrm>
        </p:spPr>
        <p:txBody>
          <a:bodyPr/>
          <a:lstStyle/>
          <a:p>
            <a:r>
              <a:rPr lang="pt-BR" dirty="0" smtClean="0"/>
              <a:t>Representação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tres pratos de trigo para tres tigres tristes</a:t>
            </a:r>
          </a:p>
          <a:p>
            <a:pPr marL="285750" indent="-285750"/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01101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10111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01100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10110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10111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01101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1010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10110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111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0111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110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marL="285750" indent="-285750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/>
            <a:r>
              <a:rPr lang="pt-BR" sz="2400" dirty="0" smtClean="0"/>
              <a:t>Total: 19 bytes </a:t>
            </a:r>
          </a:p>
          <a:p>
            <a:pPr marL="285750" indent="-285750"/>
            <a:endParaRPr lang="pt-BR" sz="2400" dirty="0" smtClean="0"/>
          </a:p>
          <a:p>
            <a:pPr marL="285750" indent="-285750"/>
            <a:r>
              <a:rPr lang="pt-BR" sz="2400" u="sng" dirty="0" smtClean="0"/>
              <a:t>Redução de 57% se comparado aos 45 bytes originais.  </a:t>
            </a:r>
          </a:p>
          <a:p>
            <a:pPr marL="285750" indent="-285750"/>
            <a:endParaRPr lang="pt-BR" sz="2400" u="sng" dirty="0" smtClean="0"/>
          </a:p>
          <a:p>
            <a:pPr marL="285750" indent="-285750"/>
            <a:endParaRPr lang="pt-BR" sz="2400" u="sng" dirty="0" smtClean="0"/>
          </a:p>
          <a:p>
            <a:pPr marL="285750" indent="-285750"/>
            <a:endParaRPr lang="pt-BR" sz="2400" dirty="0" smtClean="0"/>
          </a:p>
          <a:p>
            <a:pPr marL="285750" indent="-285750"/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/>
            <a:r>
              <a:rPr lang="pt-B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10116</TotalTime>
  <Words>2632</Words>
  <Application>Microsoft Office PowerPoint</Application>
  <PresentationFormat>Personalizar</PresentationFormat>
  <Paragraphs>1639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Paralaxe</vt:lpstr>
      <vt:lpstr>Árvores de Huffman</vt:lpstr>
      <vt:lpstr>Problemática</vt:lpstr>
      <vt:lpstr>Problemática</vt:lpstr>
      <vt:lpstr>Representação de Texto</vt:lpstr>
      <vt:lpstr>Representação de Texto</vt:lpstr>
      <vt:lpstr>Representação de Texto</vt:lpstr>
      <vt:lpstr>Representação de Texto</vt:lpstr>
      <vt:lpstr>Representação de Texto</vt:lpstr>
      <vt:lpstr>Representação de Texto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  <vt:lpstr>Árvore de Huffman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Aviões Senac</dc:title>
  <dc:creator>Thiago Ribeiro Claro</dc:creator>
  <cp:lastModifiedBy>Fabio</cp:lastModifiedBy>
  <cp:revision>256</cp:revision>
  <dcterms:created xsi:type="dcterms:W3CDTF">2015-03-19T19:05:09Z</dcterms:created>
  <dcterms:modified xsi:type="dcterms:W3CDTF">2016-06-03T22:03:51Z</dcterms:modified>
</cp:coreProperties>
</file>