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2D4CA-B37F-4D57-B97D-855C4C599915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F3958-1DD2-4110-B12C-8E2C93E49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chemotaxis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Involves:</a:t>
            </a:r>
          </a:p>
          <a:p>
            <a:r>
              <a:rPr lang="en-US" dirty="0" err="1" smtClean="0"/>
              <a:t>Kinases</a:t>
            </a:r>
            <a:r>
              <a:rPr lang="en-US" dirty="0" smtClean="0"/>
              <a:t>, enzymes, proteins,</a:t>
            </a:r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Simplified</a:t>
            </a:r>
            <a:r>
              <a:rPr lang="en-US" baseline="0" dirty="0" smtClean="0"/>
              <a:t> model with </a:t>
            </a:r>
          </a:p>
          <a:p>
            <a:r>
              <a:rPr lang="en-US" baseline="0" dirty="0" smtClean="0"/>
              <a:t>4</a:t>
            </a:r>
            <a:r>
              <a:rPr lang="en-US" dirty="0" smtClean="0"/>
              <a:t> reactions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2 proteins :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A and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Y</a:t>
            </a:r>
          </a:p>
          <a:p>
            <a:r>
              <a:rPr lang="en-US" baseline="0" dirty="0" smtClean="0"/>
              <a:t>2 different motor states : Run / Tumble</a:t>
            </a:r>
          </a:p>
          <a:p>
            <a:r>
              <a:rPr lang="en-US" baseline="0" dirty="0" smtClean="0"/>
              <a:t>Receptor that changes the reaction rates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CheA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chemotaxis</a:t>
            </a:r>
            <a:r>
              <a:rPr lang="en-US" baseline="0" dirty="0" smtClean="0"/>
              <a:t> protein</a:t>
            </a:r>
          </a:p>
          <a:p>
            <a:r>
              <a:rPr lang="en-US" baseline="0" dirty="0" err="1" smtClean="0"/>
              <a:t>CheY</a:t>
            </a:r>
            <a:r>
              <a:rPr lang="en-US" baseline="0" dirty="0" smtClean="0"/>
              <a:t> : controls </a:t>
            </a:r>
            <a:r>
              <a:rPr lang="en-US" baseline="0" dirty="0" err="1" smtClean="0"/>
              <a:t>flagellar</a:t>
            </a:r>
            <a:r>
              <a:rPr lang="en-US" baseline="0" dirty="0" smtClean="0"/>
              <a:t> motor switching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EC043-6306-439B-8DEE-CD06F4439F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</a:t>
            </a:r>
            <a:r>
              <a:rPr lang="en-US" baseline="0" dirty="0" smtClean="0"/>
              <a:t> model involving: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Receptor MCP: </a:t>
            </a:r>
            <a:r>
              <a:rPr lang="en-US" baseline="0" dirty="0" err="1" smtClean="0"/>
              <a:t>Monocyte</a:t>
            </a:r>
            <a:r>
              <a:rPr lang="en-US" baseline="0" dirty="0" smtClean="0"/>
              <a:t> chemo attractant protein</a:t>
            </a:r>
          </a:p>
          <a:p>
            <a:r>
              <a:rPr lang="en-US" baseline="0" dirty="0" smtClean="0"/>
              <a:t>4</a:t>
            </a:r>
            <a:r>
              <a:rPr lang="en-US" dirty="0" smtClean="0"/>
              <a:t> reactions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2 proteins :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A and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Y</a:t>
            </a:r>
          </a:p>
          <a:p>
            <a:r>
              <a:rPr lang="en-US" baseline="0" dirty="0" smtClean="0"/>
              <a:t>2 different motor states : Run / Tumble</a:t>
            </a:r>
          </a:p>
          <a:p>
            <a:r>
              <a:rPr lang="en-US" baseline="0" dirty="0" smtClean="0"/>
              <a:t>Receptor that changes the reaction rates</a:t>
            </a:r>
          </a:p>
          <a:p>
            <a:r>
              <a:rPr lang="en-US" baseline="0" dirty="0" smtClean="0"/>
              <a:t>(ignore components that are responsible for adaptation)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1: Reactions that occur all the time, regardless of receptor state</a:t>
            </a:r>
          </a:p>
          <a:p>
            <a:r>
              <a:rPr lang="en-US" baseline="0" dirty="0" err="1" smtClean="0"/>
              <a:t>Phosphorelatio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CheA</a:t>
            </a:r>
            <a:r>
              <a:rPr lang="en-US" baseline="0" dirty="0" smtClean="0"/>
              <a:t>, transfer of </a:t>
            </a:r>
            <a:r>
              <a:rPr lang="en-US" baseline="0" dirty="0" err="1" smtClean="0"/>
              <a:t>phorsphoryl</a:t>
            </a:r>
            <a:r>
              <a:rPr lang="en-US" baseline="0" dirty="0" smtClean="0"/>
              <a:t> group to </a:t>
            </a:r>
            <a:r>
              <a:rPr lang="en-US" baseline="0" dirty="0" err="1" smtClean="0"/>
              <a:t>CheY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dephos</a:t>
            </a:r>
            <a:r>
              <a:rPr lang="en-US" baseline="0" dirty="0" smtClean="0"/>
              <a:t> of Y, Run and Tumble transition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2: Reactions that occur when an chemo-attractant is detected to modulate the amounts of </a:t>
            </a:r>
            <a:r>
              <a:rPr lang="en-US" baseline="0" dirty="0" err="1" smtClean="0"/>
              <a:t>CheA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Y</a:t>
            </a:r>
          </a:p>
          <a:p>
            <a:r>
              <a:rPr lang="en-US" baseline="0" dirty="0" smtClean="0"/>
              <a:t>Receptor is active: reduce level of </a:t>
            </a:r>
            <a:r>
              <a:rPr lang="en-US" baseline="0" dirty="0" err="1" smtClean="0"/>
              <a:t>CheY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3: First to validate the model, match </a:t>
            </a:r>
            <a:r>
              <a:rPr lang="en-US" baseline="0" dirty="0" err="1" smtClean="0"/>
              <a:t>simuation</a:t>
            </a:r>
            <a:r>
              <a:rPr lang="en-US" baseline="0" dirty="0" smtClean="0"/>
              <a:t> results with experimentally observed behaviors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Model as a Gillespie simulation. Reaction rates were obtained from literature.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EC043-6306-439B-8DEE-CD06F4439F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en-US" baseline="0" dirty="0" smtClean="0"/>
              <a:t> cells attached to a rigid plate, behavior is random and independent</a:t>
            </a:r>
          </a:p>
          <a:p>
            <a:r>
              <a:rPr lang="en-US" baseline="0" dirty="0" smtClean="0"/>
              <a:t>Position of the cells are fixed, but they are free to rotate</a:t>
            </a:r>
          </a:p>
          <a:p>
            <a:r>
              <a:rPr lang="en-US" baseline="0" dirty="0" smtClean="0"/>
              <a:t>When they run, exerts a force, tumble – no force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not model any interactions, hydrodynamics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EC043-6306-439B-8DEE-CD06F4439F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7184-BF66-4AE3-95AB-171763EA8B4A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899-0782-42BC-A34A-7EC3F532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7184-BF66-4AE3-95AB-171763EA8B4A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899-0782-42BC-A34A-7EC3F532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7184-BF66-4AE3-95AB-171763EA8B4A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899-0782-42BC-A34A-7EC3F532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7184-BF66-4AE3-95AB-171763EA8B4A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899-0782-42BC-A34A-7EC3F532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7184-BF66-4AE3-95AB-171763EA8B4A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899-0782-42BC-A34A-7EC3F532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7184-BF66-4AE3-95AB-171763EA8B4A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899-0782-42BC-A34A-7EC3F532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7184-BF66-4AE3-95AB-171763EA8B4A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899-0782-42BC-A34A-7EC3F532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7184-BF66-4AE3-95AB-171763EA8B4A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899-0782-42BC-A34A-7EC3F532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7184-BF66-4AE3-95AB-171763EA8B4A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899-0782-42BC-A34A-7EC3F532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7184-BF66-4AE3-95AB-171763EA8B4A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899-0782-42BC-A34A-7EC3F532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7184-BF66-4AE3-95AB-171763EA8B4A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899-0782-42BC-A34A-7EC3F532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27184-BF66-4AE3-95AB-171763EA8B4A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B899-0782-42BC-A34A-7EC3F532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Chemotaxis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3124200" cy="498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438400"/>
            <a:ext cx="3598726" cy="24285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6324600"/>
            <a:ext cx="1803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Wadhams</a:t>
            </a:r>
            <a:r>
              <a:rPr lang="en-US" sz="1200" dirty="0" smtClean="0"/>
              <a:t>, </a:t>
            </a:r>
            <a:r>
              <a:rPr lang="en-US" sz="1200" dirty="0" err="1" smtClean="0"/>
              <a:t>Armitage</a:t>
            </a:r>
            <a:r>
              <a:rPr lang="en-US" sz="1200" dirty="0" smtClean="0"/>
              <a:t> 2004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Chemotaxis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3124200" cy="498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MRSL\Documents\Coursework\2012 Fall\BE 567\Project\proposal\ecoli_chemotaxis_simplifi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47800"/>
            <a:ext cx="3124200" cy="4983480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 l="83000" t="50667" r="3250" b="16444"/>
          <a:stretch>
            <a:fillRect/>
          </a:stretch>
        </p:blipFill>
        <p:spPr bwMode="auto">
          <a:xfrm>
            <a:off x="4250724" y="2286000"/>
            <a:ext cx="4359876" cy="293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267200" y="2265680"/>
            <a:ext cx="4343400" cy="7061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0" y="4521200"/>
            <a:ext cx="4343400" cy="7061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7200" y="2981960"/>
            <a:ext cx="4343400" cy="1524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6324600"/>
            <a:ext cx="1803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Wadhams</a:t>
            </a:r>
            <a:r>
              <a:rPr lang="en-US" sz="1200" dirty="0" smtClean="0"/>
              <a:t>, </a:t>
            </a:r>
            <a:r>
              <a:rPr lang="en-US" sz="1200" dirty="0" err="1" smtClean="0"/>
              <a:t>Armitage</a:t>
            </a:r>
            <a:r>
              <a:rPr lang="en-US" sz="1200" dirty="0" smtClean="0"/>
              <a:t> 2004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Microbiorobot</a:t>
            </a:r>
            <a:r>
              <a:rPr lang="en-US" dirty="0" smtClean="0"/>
              <a:t> in Free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2743200"/>
            <a:ext cx="2743200" cy="2743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 rot="14444612">
            <a:off x="2406956" y="3539986"/>
            <a:ext cx="562716" cy="1119084"/>
          </a:xfrm>
          <a:custGeom>
            <a:avLst/>
            <a:gdLst>
              <a:gd name="connsiteX0" fmla="*/ 250825 w 250825"/>
              <a:gd name="connsiteY0" fmla="*/ 0 h 346075"/>
              <a:gd name="connsiteX1" fmla="*/ 228600 w 250825"/>
              <a:gd name="connsiteY1" fmla="*/ 60325 h 346075"/>
              <a:gd name="connsiteX2" fmla="*/ 142875 w 250825"/>
              <a:gd name="connsiteY2" fmla="*/ 101600 h 346075"/>
              <a:gd name="connsiteX3" fmla="*/ 127000 w 250825"/>
              <a:gd name="connsiteY3" fmla="*/ 209550 h 346075"/>
              <a:gd name="connsiteX4" fmla="*/ 38100 w 250825"/>
              <a:gd name="connsiteY4" fmla="*/ 244475 h 346075"/>
              <a:gd name="connsiteX5" fmla="*/ 0 w 250825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825" h="346075">
                <a:moveTo>
                  <a:pt x="250825" y="0"/>
                </a:moveTo>
                <a:cubicBezTo>
                  <a:pt x="248708" y="21696"/>
                  <a:pt x="246592" y="43392"/>
                  <a:pt x="228600" y="60325"/>
                </a:cubicBezTo>
                <a:cubicBezTo>
                  <a:pt x="210608" y="77258"/>
                  <a:pt x="159808" y="76729"/>
                  <a:pt x="142875" y="101600"/>
                </a:cubicBezTo>
                <a:cubicBezTo>
                  <a:pt x="125942" y="126471"/>
                  <a:pt x="144462" y="185738"/>
                  <a:pt x="127000" y="209550"/>
                </a:cubicBezTo>
                <a:cubicBezTo>
                  <a:pt x="109538" y="233362"/>
                  <a:pt x="59267" y="221721"/>
                  <a:pt x="38100" y="244475"/>
                </a:cubicBezTo>
                <a:cubicBezTo>
                  <a:pt x="16933" y="267229"/>
                  <a:pt x="17462" y="315913"/>
                  <a:pt x="0" y="346075"/>
                </a:cubicBezTo>
              </a:path>
            </a:pathLst>
          </a:cu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 rot="16200000">
            <a:off x="3472407" y="3766593"/>
            <a:ext cx="227800" cy="6194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 rot="17614499">
            <a:off x="4916012" y="2893921"/>
            <a:ext cx="562716" cy="1119084"/>
          </a:xfrm>
          <a:custGeom>
            <a:avLst/>
            <a:gdLst>
              <a:gd name="connsiteX0" fmla="*/ 250825 w 250825"/>
              <a:gd name="connsiteY0" fmla="*/ 0 h 346075"/>
              <a:gd name="connsiteX1" fmla="*/ 228600 w 250825"/>
              <a:gd name="connsiteY1" fmla="*/ 60325 h 346075"/>
              <a:gd name="connsiteX2" fmla="*/ 142875 w 250825"/>
              <a:gd name="connsiteY2" fmla="*/ 101600 h 346075"/>
              <a:gd name="connsiteX3" fmla="*/ 127000 w 250825"/>
              <a:gd name="connsiteY3" fmla="*/ 209550 h 346075"/>
              <a:gd name="connsiteX4" fmla="*/ 38100 w 250825"/>
              <a:gd name="connsiteY4" fmla="*/ 244475 h 346075"/>
              <a:gd name="connsiteX5" fmla="*/ 0 w 250825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825" h="346075">
                <a:moveTo>
                  <a:pt x="250825" y="0"/>
                </a:moveTo>
                <a:cubicBezTo>
                  <a:pt x="248708" y="21696"/>
                  <a:pt x="246592" y="43392"/>
                  <a:pt x="228600" y="60325"/>
                </a:cubicBezTo>
                <a:cubicBezTo>
                  <a:pt x="210608" y="77258"/>
                  <a:pt x="159808" y="76729"/>
                  <a:pt x="142875" y="101600"/>
                </a:cubicBezTo>
                <a:cubicBezTo>
                  <a:pt x="125942" y="126471"/>
                  <a:pt x="144462" y="185738"/>
                  <a:pt x="127000" y="209550"/>
                </a:cubicBezTo>
                <a:cubicBezTo>
                  <a:pt x="109538" y="233362"/>
                  <a:pt x="59267" y="221721"/>
                  <a:pt x="38100" y="244475"/>
                </a:cubicBezTo>
                <a:cubicBezTo>
                  <a:pt x="16933" y="267229"/>
                  <a:pt x="17462" y="315913"/>
                  <a:pt x="0" y="346075"/>
                </a:cubicBezTo>
              </a:path>
            </a:pathLst>
          </a:cu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 rot="19369887">
            <a:off x="4539207" y="2547393"/>
            <a:ext cx="227800" cy="6194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 10"/>
          <p:cNvSpPr/>
          <p:nvPr/>
        </p:nvSpPr>
        <p:spPr bwMode="auto">
          <a:xfrm rot="4737691">
            <a:off x="6417704" y="3862345"/>
            <a:ext cx="562716" cy="1119084"/>
          </a:xfrm>
          <a:custGeom>
            <a:avLst/>
            <a:gdLst>
              <a:gd name="connsiteX0" fmla="*/ 250825 w 250825"/>
              <a:gd name="connsiteY0" fmla="*/ 0 h 346075"/>
              <a:gd name="connsiteX1" fmla="*/ 228600 w 250825"/>
              <a:gd name="connsiteY1" fmla="*/ 60325 h 346075"/>
              <a:gd name="connsiteX2" fmla="*/ 142875 w 250825"/>
              <a:gd name="connsiteY2" fmla="*/ 101600 h 346075"/>
              <a:gd name="connsiteX3" fmla="*/ 127000 w 250825"/>
              <a:gd name="connsiteY3" fmla="*/ 209550 h 346075"/>
              <a:gd name="connsiteX4" fmla="*/ 38100 w 250825"/>
              <a:gd name="connsiteY4" fmla="*/ 244475 h 346075"/>
              <a:gd name="connsiteX5" fmla="*/ 0 w 250825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825" h="346075">
                <a:moveTo>
                  <a:pt x="250825" y="0"/>
                </a:moveTo>
                <a:cubicBezTo>
                  <a:pt x="248708" y="21696"/>
                  <a:pt x="246592" y="43392"/>
                  <a:pt x="228600" y="60325"/>
                </a:cubicBezTo>
                <a:cubicBezTo>
                  <a:pt x="210608" y="77258"/>
                  <a:pt x="159808" y="76729"/>
                  <a:pt x="142875" y="101600"/>
                </a:cubicBezTo>
                <a:cubicBezTo>
                  <a:pt x="125942" y="126471"/>
                  <a:pt x="144462" y="185738"/>
                  <a:pt x="127000" y="209550"/>
                </a:cubicBezTo>
                <a:cubicBezTo>
                  <a:pt x="109538" y="233362"/>
                  <a:pt x="59267" y="221721"/>
                  <a:pt x="38100" y="244475"/>
                </a:cubicBezTo>
                <a:cubicBezTo>
                  <a:pt x="16933" y="267229"/>
                  <a:pt x="17462" y="315913"/>
                  <a:pt x="0" y="346075"/>
                </a:cubicBezTo>
              </a:path>
            </a:pathLst>
          </a:cu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 rot="6493079">
            <a:off x="5834607" y="3842793"/>
            <a:ext cx="227800" cy="6194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 bwMode="auto">
          <a:xfrm rot="11906424">
            <a:off x="3820146" y="5394268"/>
            <a:ext cx="562716" cy="1119084"/>
          </a:xfrm>
          <a:custGeom>
            <a:avLst/>
            <a:gdLst>
              <a:gd name="connsiteX0" fmla="*/ 250825 w 250825"/>
              <a:gd name="connsiteY0" fmla="*/ 0 h 346075"/>
              <a:gd name="connsiteX1" fmla="*/ 228600 w 250825"/>
              <a:gd name="connsiteY1" fmla="*/ 60325 h 346075"/>
              <a:gd name="connsiteX2" fmla="*/ 142875 w 250825"/>
              <a:gd name="connsiteY2" fmla="*/ 101600 h 346075"/>
              <a:gd name="connsiteX3" fmla="*/ 127000 w 250825"/>
              <a:gd name="connsiteY3" fmla="*/ 209550 h 346075"/>
              <a:gd name="connsiteX4" fmla="*/ 38100 w 250825"/>
              <a:gd name="connsiteY4" fmla="*/ 244475 h 346075"/>
              <a:gd name="connsiteX5" fmla="*/ 0 w 250825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825" h="346075">
                <a:moveTo>
                  <a:pt x="250825" y="0"/>
                </a:moveTo>
                <a:cubicBezTo>
                  <a:pt x="248708" y="21696"/>
                  <a:pt x="246592" y="43392"/>
                  <a:pt x="228600" y="60325"/>
                </a:cubicBezTo>
                <a:cubicBezTo>
                  <a:pt x="210608" y="77258"/>
                  <a:pt x="159808" y="76729"/>
                  <a:pt x="142875" y="101600"/>
                </a:cubicBezTo>
                <a:cubicBezTo>
                  <a:pt x="125942" y="126471"/>
                  <a:pt x="144462" y="185738"/>
                  <a:pt x="127000" y="209550"/>
                </a:cubicBezTo>
                <a:cubicBezTo>
                  <a:pt x="109538" y="233362"/>
                  <a:pt x="59267" y="221721"/>
                  <a:pt x="38100" y="244475"/>
                </a:cubicBezTo>
                <a:cubicBezTo>
                  <a:pt x="16933" y="267229"/>
                  <a:pt x="17462" y="315913"/>
                  <a:pt x="0" y="346075"/>
                </a:cubicBezTo>
              </a:path>
            </a:pathLst>
          </a:cu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 rot="13661812">
            <a:off x="4615407" y="5061993"/>
            <a:ext cx="227800" cy="6194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Single Cell</a:t>
            </a:r>
          </a:p>
          <a:p>
            <a:pPr lvl="1"/>
            <a:r>
              <a:rPr lang="en-US" dirty="0" smtClean="0"/>
              <a:t>Generate random number to determine which reaction happens next</a:t>
            </a:r>
          </a:p>
          <a:p>
            <a:pPr lvl="1"/>
            <a:r>
              <a:rPr lang="en-US" dirty="0" smtClean="0"/>
              <a:t>Update position and orientation of cell</a:t>
            </a:r>
          </a:p>
          <a:p>
            <a:r>
              <a:rPr lang="en-US" dirty="0" smtClean="0"/>
              <a:t>MBR (multiple cells in parallel)</a:t>
            </a:r>
          </a:p>
          <a:p>
            <a:pPr lvl="1"/>
            <a:r>
              <a:rPr lang="en-US" dirty="0" smtClean="0"/>
              <a:t>Initialize: Generate randomly when reactions happen</a:t>
            </a:r>
          </a:p>
          <a:p>
            <a:pPr lvl="1"/>
            <a:r>
              <a:rPr lang="en-US" dirty="0" smtClean="0"/>
              <a:t>Execute reaction in specific cell with next time event.  Generate time of next reaction for that cell.</a:t>
            </a:r>
          </a:p>
          <a:p>
            <a:pPr lvl="1"/>
            <a:r>
              <a:rPr lang="en-US" dirty="0" smtClean="0"/>
              <a:t>Update state of cells and MBR (position, velocities.) 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 will we experimentally validate model?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Rates of reaction: </a:t>
            </a:r>
          </a:p>
          <a:p>
            <a:pPr lvl="1"/>
            <a:r>
              <a:rPr lang="en-US" sz="2000" dirty="0" smtClean="0"/>
              <a:t>from literature</a:t>
            </a:r>
          </a:p>
          <a:p>
            <a:pPr lvl="1"/>
            <a:r>
              <a:rPr lang="en-US" sz="2000" dirty="0" smtClean="0"/>
              <a:t>should reflect 10 to 1 ratio of time spent in run to tumble state for single cell</a:t>
            </a:r>
          </a:p>
          <a:p>
            <a:r>
              <a:rPr lang="en-US" sz="2400" dirty="0" smtClean="0"/>
              <a:t>Run state:</a:t>
            </a:r>
          </a:p>
          <a:p>
            <a:pPr lvl="1"/>
            <a:r>
              <a:rPr lang="en-US" sz="2000" dirty="0" smtClean="0"/>
              <a:t>Model as exerting a force along line of cell</a:t>
            </a:r>
          </a:p>
          <a:p>
            <a:pPr lvl="1"/>
            <a:r>
              <a:rPr lang="en-US" sz="2000" dirty="0" smtClean="0"/>
              <a:t>Value of force from literature</a:t>
            </a:r>
          </a:p>
          <a:p>
            <a:r>
              <a:rPr lang="en-US" sz="2400" dirty="0" smtClean="0"/>
              <a:t>Tumble state	</a:t>
            </a:r>
          </a:p>
          <a:p>
            <a:pPr lvl="1"/>
            <a:r>
              <a:rPr lang="en-US" sz="2000" dirty="0" smtClean="0"/>
              <a:t>Cell is stuck, does not change orientation</a:t>
            </a:r>
          </a:p>
          <a:p>
            <a:pPr lvl="1"/>
            <a:r>
              <a:rPr lang="en-US" sz="2000" dirty="0" smtClean="0"/>
              <a:t>Magnitude of torque exerted</a:t>
            </a:r>
            <a:endParaRPr lang="en-US" sz="2000" dirty="0"/>
          </a:p>
          <a:p>
            <a:r>
              <a:rPr lang="en-US" sz="2400" dirty="0" smtClean="0"/>
              <a:t>Bacteria patterning on cell</a:t>
            </a:r>
          </a:p>
          <a:p>
            <a:pPr lvl="1"/>
            <a:r>
              <a:rPr lang="en-US" sz="2000" dirty="0" smtClean="0"/>
              <a:t>Study existing MBR patterns</a:t>
            </a:r>
          </a:p>
          <a:p>
            <a:pPr lvl="1"/>
            <a:r>
              <a:rPr lang="en-US" sz="2000" dirty="0" smtClean="0"/>
              <a:t>Compare to </a:t>
            </a:r>
            <a:r>
              <a:rPr lang="en-US" sz="2000" i="1" dirty="0" err="1" smtClean="0"/>
              <a:t>E.coli</a:t>
            </a:r>
            <a:r>
              <a:rPr lang="en-US" sz="2000" dirty="0" smtClean="0"/>
              <a:t> cell division patterns in 2D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Parameter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Bacteria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Attachment mechanism and how that affects the forces and torques exerted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Fluid drag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Side effect (bacteria colliding?)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Near-wall effects (flagella hanging off the edge)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Develop cell counting and orientation code</a:t>
            </a:r>
          </a:p>
          <a:p>
            <a:pPr marL="1314450" lvl="2" indent="-514350">
              <a:buNone/>
            </a:pPr>
            <a:r>
              <a:rPr lang="en-US" dirty="0" smtClean="0"/>
              <a:t>Look for distribution patterns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Track experiments with MBRs exposed to blue-light (tumbling) and approximate exerted torque as well as behavior during tumble.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Chemical shock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427</Words>
  <Application>Microsoft Office PowerPoint</Application>
  <PresentationFormat>On-screen Show (4:3)</PresentationFormat>
  <Paragraphs>79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Chemotaxis Network</vt:lpstr>
      <vt:lpstr>Chemotaxis Model</vt:lpstr>
      <vt:lpstr>Microbiorobot in Free Solution</vt:lpstr>
      <vt:lpstr>Simulation Flow</vt:lpstr>
      <vt:lpstr>How will we experimentally validate model?</vt:lpstr>
      <vt:lpstr>Simulation Characteristics</vt:lpstr>
      <vt:lpstr>Experiment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MRSL</dc:creator>
  <cp:lastModifiedBy>MRSL</cp:lastModifiedBy>
  <cp:revision>8</cp:revision>
  <dcterms:created xsi:type="dcterms:W3CDTF">2013-05-01T13:49:09Z</dcterms:created>
  <dcterms:modified xsi:type="dcterms:W3CDTF">2013-05-03T18:17:01Z</dcterms:modified>
</cp:coreProperties>
</file>